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7"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C2F152-3684-428B-8DD2-9D2600FBBAB4}" type="datetimeFigureOut">
              <a:rPr lang="en-IN" smtClean="0"/>
              <a:t>15-11-2023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1DD15A-593E-4DDA-88CE-BFF04B50FB65}" type="slidenum">
              <a:rPr lang="en-IN" smtClean="0"/>
              <a:t>‹#›</a:t>
            </a:fld>
            <a:endParaRPr lang="en-IN" dirty="0"/>
          </a:p>
        </p:txBody>
      </p:sp>
    </p:spTree>
    <p:extLst>
      <p:ext uri="{BB962C8B-B14F-4D97-AF65-F5344CB8AC3E}">
        <p14:creationId xmlns:p14="http://schemas.microsoft.com/office/powerpoint/2010/main" val="2787794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FC2EF-9283-7C3D-0CAE-7A32F3564D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97B5518-BA3D-D306-2EDB-29CB351581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A0F4DE9-0C58-1617-221B-3AF5B825792F}"/>
              </a:ext>
            </a:extLst>
          </p:cNvPr>
          <p:cNvSpPr>
            <a:spLocks noGrp="1"/>
          </p:cNvSpPr>
          <p:nvPr>
            <p:ph type="dt" sz="half" idx="10"/>
          </p:nvPr>
        </p:nvSpPr>
        <p:spPr/>
        <p:txBody>
          <a:bodyPr/>
          <a:lstStyle/>
          <a:p>
            <a:fld id="{C26D4184-8FE8-4EE4-B5D4-D2F6F555693D}" type="datetime1">
              <a:rPr lang="en-IN" smtClean="0"/>
              <a:t>15-11-2023</a:t>
            </a:fld>
            <a:endParaRPr lang="en-IN" dirty="0"/>
          </a:p>
        </p:txBody>
      </p:sp>
      <p:sp>
        <p:nvSpPr>
          <p:cNvPr id="5" name="Footer Placeholder 4">
            <a:extLst>
              <a:ext uri="{FF2B5EF4-FFF2-40B4-BE49-F238E27FC236}">
                <a16:creationId xmlns:a16="http://schemas.microsoft.com/office/drawing/2014/main" id="{8995BDBA-6BC2-A3A9-17E8-C749EB56AF1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F6E9CCA-9B4D-D671-876A-F5058E070A96}"/>
              </a:ext>
            </a:extLst>
          </p:cNvPr>
          <p:cNvSpPr>
            <a:spLocks noGrp="1"/>
          </p:cNvSpPr>
          <p:nvPr>
            <p:ph type="sldNum" sz="quarter" idx="12"/>
          </p:nvPr>
        </p:nvSpPr>
        <p:spPr/>
        <p:txBody>
          <a:bodyPr/>
          <a:lstStyle/>
          <a:p>
            <a:fld id="{917C54A2-E60D-4D63-8411-607215C8B020}" type="slidenum">
              <a:rPr lang="en-IN" smtClean="0"/>
              <a:t>‹#›</a:t>
            </a:fld>
            <a:endParaRPr lang="en-IN" dirty="0"/>
          </a:p>
        </p:txBody>
      </p:sp>
    </p:spTree>
    <p:extLst>
      <p:ext uri="{BB962C8B-B14F-4D97-AF65-F5344CB8AC3E}">
        <p14:creationId xmlns:p14="http://schemas.microsoft.com/office/powerpoint/2010/main" val="1439062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5AEE3-DE1E-4EF1-5D37-45E0B1DAE9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8BB8C0-4A06-6FE1-8535-77A1E7BCE8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817644-B1CB-579D-B94C-190FC4C81BF6}"/>
              </a:ext>
            </a:extLst>
          </p:cNvPr>
          <p:cNvSpPr>
            <a:spLocks noGrp="1"/>
          </p:cNvSpPr>
          <p:nvPr>
            <p:ph type="dt" sz="half" idx="10"/>
          </p:nvPr>
        </p:nvSpPr>
        <p:spPr/>
        <p:txBody>
          <a:bodyPr/>
          <a:lstStyle/>
          <a:p>
            <a:fld id="{EA4BA235-E20A-4DE1-BA76-626B8E2DF33F}" type="datetime1">
              <a:rPr lang="en-IN" smtClean="0"/>
              <a:t>15-11-2023</a:t>
            </a:fld>
            <a:endParaRPr lang="en-IN" dirty="0"/>
          </a:p>
        </p:txBody>
      </p:sp>
      <p:sp>
        <p:nvSpPr>
          <p:cNvPr id="5" name="Footer Placeholder 4">
            <a:extLst>
              <a:ext uri="{FF2B5EF4-FFF2-40B4-BE49-F238E27FC236}">
                <a16:creationId xmlns:a16="http://schemas.microsoft.com/office/drawing/2014/main" id="{99971E8A-BE86-0EDC-F857-4E71A79DD8C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4805516-E3BC-45DC-A584-C3D7DB75AE1C}"/>
              </a:ext>
            </a:extLst>
          </p:cNvPr>
          <p:cNvSpPr>
            <a:spLocks noGrp="1"/>
          </p:cNvSpPr>
          <p:nvPr>
            <p:ph type="sldNum" sz="quarter" idx="12"/>
          </p:nvPr>
        </p:nvSpPr>
        <p:spPr/>
        <p:txBody>
          <a:bodyPr/>
          <a:lstStyle/>
          <a:p>
            <a:fld id="{917C54A2-E60D-4D63-8411-607215C8B020}" type="slidenum">
              <a:rPr lang="en-IN" smtClean="0"/>
              <a:t>‹#›</a:t>
            </a:fld>
            <a:endParaRPr lang="en-IN" dirty="0"/>
          </a:p>
        </p:txBody>
      </p:sp>
    </p:spTree>
    <p:extLst>
      <p:ext uri="{BB962C8B-B14F-4D97-AF65-F5344CB8AC3E}">
        <p14:creationId xmlns:p14="http://schemas.microsoft.com/office/powerpoint/2010/main" val="139035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5215D8-698F-073B-F6BC-A96FD9FD77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641499-381E-341F-E132-E54BA7654A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F6A74F-A161-E57B-4FC9-138BEC8E405E}"/>
              </a:ext>
            </a:extLst>
          </p:cNvPr>
          <p:cNvSpPr>
            <a:spLocks noGrp="1"/>
          </p:cNvSpPr>
          <p:nvPr>
            <p:ph type="dt" sz="half" idx="10"/>
          </p:nvPr>
        </p:nvSpPr>
        <p:spPr/>
        <p:txBody>
          <a:bodyPr/>
          <a:lstStyle/>
          <a:p>
            <a:fld id="{6A6D7E16-1854-4CA4-9E92-63349A8FFB11}" type="datetime1">
              <a:rPr lang="en-IN" smtClean="0"/>
              <a:t>15-11-2023</a:t>
            </a:fld>
            <a:endParaRPr lang="en-IN" dirty="0"/>
          </a:p>
        </p:txBody>
      </p:sp>
      <p:sp>
        <p:nvSpPr>
          <p:cNvPr id="5" name="Footer Placeholder 4">
            <a:extLst>
              <a:ext uri="{FF2B5EF4-FFF2-40B4-BE49-F238E27FC236}">
                <a16:creationId xmlns:a16="http://schemas.microsoft.com/office/drawing/2014/main" id="{BF2F0F2C-A5AF-1EB3-B441-8D6FD608A1D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10788B8-6244-A964-351E-F872A5229189}"/>
              </a:ext>
            </a:extLst>
          </p:cNvPr>
          <p:cNvSpPr>
            <a:spLocks noGrp="1"/>
          </p:cNvSpPr>
          <p:nvPr>
            <p:ph type="sldNum" sz="quarter" idx="12"/>
          </p:nvPr>
        </p:nvSpPr>
        <p:spPr/>
        <p:txBody>
          <a:bodyPr/>
          <a:lstStyle/>
          <a:p>
            <a:fld id="{917C54A2-E60D-4D63-8411-607215C8B020}" type="slidenum">
              <a:rPr lang="en-IN" smtClean="0"/>
              <a:t>‹#›</a:t>
            </a:fld>
            <a:endParaRPr lang="en-IN" dirty="0"/>
          </a:p>
        </p:txBody>
      </p:sp>
    </p:spTree>
    <p:extLst>
      <p:ext uri="{BB962C8B-B14F-4D97-AF65-F5344CB8AC3E}">
        <p14:creationId xmlns:p14="http://schemas.microsoft.com/office/powerpoint/2010/main" val="336753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83049-CF52-9F8C-0B6C-BD6C02364D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1FB38B-D9FE-2AA0-F994-5BDE2797F9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850492-04AC-F1EF-CA74-0408973C4534}"/>
              </a:ext>
            </a:extLst>
          </p:cNvPr>
          <p:cNvSpPr>
            <a:spLocks noGrp="1"/>
          </p:cNvSpPr>
          <p:nvPr>
            <p:ph type="dt" sz="half" idx="10"/>
          </p:nvPr>
        </p:nvSpPr>
        <p:spPr/>
        <p:txBody>
          <a:bodyPr/>
          <a:lstStyle/>
          <a:p>
            <a:fld id="{C1F9AB10-A8D0-4D68-9CC8-2400FE76A561}" type="datetime1">
              <a:rPr lang="en-IN" smtClean="0"/>
              <a:t>15-11-2023</a:t>
            </a:fld>
            <a:endParaRPr lang="en-IN" dirty="0"/>
          </a:p>
        </p:txBody>
      </p:sp>
      <p:sp>
        <p:nvSpPr>
          <p:cNvPr id="5" name="Footer Placeholder 4">
            <a:extLst>
              <a:ext uri="{FF2B5EF4-FFF2-40B4-BE49-F238E27FC236}">
                <a16:creationId xmlns:a16="http://schemas.microsoft.com/office/drawing/2014/main" id="{86FDE6AA-6DDC-9888-5D33-D65F94E6972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FF448E6-C73A-A2F1-2D21-C7F5546DC030}"/>
              </a:ext>
            </a:extLst>
          </p:cNvPr>
          <p:cNvSpPr>
            <a:spLocks noGrp="1"/>
          </p:cNvSpPr>
          <p:nvPr>
            <p:ph type="sldNum" sz="quarter" idx="12"/>
          </p:nvPr>
        </p:nvSpPr>
        <p:spPr/>
        <p:txBody>
          <a:bodyPr/>
          <a:lstStyle/>
          <a:p>
            <a:fld id="{917C54A2-E60D-4D63-8411-607215C8B020}" type="slidenum">
              <a:rPr lang="en-IN" smtClean="0"/>
              <a:t>‹#›</a:t>
            </a:fld>
            <a:endParaRPr lang="en-IN" dirty="0"/>
          </a:p>
        </p:txBody>
      </p:sp>
    </p:spTree>
    <p:extLst>
      <p:ext uri="{BB962C8B-B14F-4D97-AF65-F5344CB8AC3E}">
        <p14:creationId xmlns:p14="http://schemas.microsoft.com/office/powerpoint/2010/main" val="1824048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9C7C3-307F-F3EA-761B-1419FF0442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693D729-1903-A694-7B2C-A4FBEB5737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C0ABFC-7D81-D084-8A7E-EE777FDC55EE}"/>
              </a:ext>
            </a:extLst>
          </p:cNvPr>
          <p:cNvSpPr>
            <a:spLocks noGrp="1"/>
          </p:cNvSpPr>
          <p:nvPr>
            <p:ph type="dt" sz="half" idx="10"/>
          </p:nvPr>
        </p:nvSpPr>
        <p:spPr/>
        <p:txBody>
          <a:bodyPr/>
          <a:lstStyle/>
          <a:p>
            <a:fld id="{E1026767-3737-4356-B6BD-F088C6083BBC}" type="datetime1">
              <a:rPr lang="en-IN" smtClean="0"/>
              <a:t>15-11-2023</a:t>
            </a:fld>
            <a:endParaRPr lang="en-IN" dirty="0"/>
          </a:p>
        </p:txBody>
      </p:sp>
      <p:sp>
        <p:nvSpPr>
          <p:cNvPr id="5" name="Footer Placeholder 4">
            <a:extLst>
              <a:ext uri="{FF2B5EF4-FFF2-40B4-BE49-F238E27FC236}">
                <a16:creationId xmlns:a16="http://schemas.microsoft.com/office/drawing/2014/main" id="{FE38B25F-BD6D-5D99-5DAB-3F0F54FCFFE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AEA3C9E-E3A5-B737-9745-EE492D8E94C2}"/>
              </a:ext>
            </a:extLst>
          </p:cNvPr>
          <p:cNvSpPr>
            <a:spLocks noGrp="1"/>
          </p:cNvSpPr>
          <p:nvPr>
            <p:ph type="sldNum" sz="quarter" idx="12"/>
          </p:nvPr>
        </p:nvSpPr>
        <p:spPr/>
        <p:txBody>
          <a:bodyPr/>
          <a:lstStyle/>
          <a:p>
            <a:fld id="{917C54A2-E60D-4D63-8411-607215C8B020}" type="slidenum">
              <a:rPr lang="en-IN" smtClean="0"/>
              <a:t>‹#›</a:t>
            </a:fld>
            <a:endParaRPr lang="en-IN" dirty="0"/>
          </a:p>
        </p:txBody>
      </p:sp>
    </p:spTree>
    <p:extLst>
      <p:ext uri="{BB962C8B-B14F-4D97-AF65-F5344CB8AC3E}">
        <p14:creationId xmlns:p14="http://schemas.microsoft.com/office/powerpoint/2010/main" val="2094560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40714-A329-50E6-496D-455D440E6B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BC9007-DD44-CAA3-A9DA-17644A8B62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79779E7-353D-DBF7-F3D0-F6F53DEF89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DC40FB8-D993-7C30-CB7D-C810357077D7}"/>
              </a:ext>
            </a:extLst>
          </p:cNvPr>
          <p:cNvSpPr>
            <a:spLocks noGrp="1"/>
          </p:cNvSpPr>
          <p:nvPr>
            <p:ph type="dt" sz="half" idx="10"/>
          </p:nvPr>
        </p:nvSpPr>
        <p:spPr/>
        <p:txBody>
          <a:bodyPr/>
          <a:lstStyle/>
          <a:p>
            <a:fld id="{A32478CC-2C89-4DE2-8E6A-5A5512C398AB}" type="datetime1">
              <a:rPr lang="en-IN" smtClean="0"/>
              <a:t>15-11-2023</a:t>
            </a:fld>
            <a:endParaRPr lang="en-IN" dirty="0"/>
          </a:p>
        </p:txBody>
      </p:sp>
      <p:sp>
        <p:nvSpPr>
          <p:cNvPr id="6" name="Footer Placeholder 5">
            <a:extLst>
              <a:ext uri="{FF2B5EF4-FFF2-40B4-BE49-F238E27FC236}">
                <a16:creationId xmlns:a16="http://schemas.microsoft.com/office/drawing/2014/main" id="{53C38ECD-A0A6-F5D2-0AE1-BDD8B76EFE6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8315D8A-6A1B-0E66-98A8-092D27C8BFBD}"/>
              </a:ext>
            </a:extLst>
          </p:cNvPr>
          <p:cNvSpPr>
            <a:spLocks noGrp="1"/>
          </p:cNvSpPr>
          <p:nvPr>
            <p:ph type="sldNum" sz="quarter" idx="12"/>
          </p:nvPr>
        </p:nvSpPr>
        <p:spPr/>
        <p:txBody>
          <a:bodyPr/>
          <a:lstStyle/>
          <a:p>
            <a:fld id="{917C54A2-E60D-4D63-8411-607215C8B020}" type="slidenum">
              <a:rPr lang="en-IN" smtClean="0"/>
              <a:t>‹#›</a:t>
            </a:fld>
            <a:endParaRPr lang="en-IN" dirty="0"/>
          </a:p>
        </p:txBody>
      </p:sp>
    </p:spTree>
    <p:extLst>
      <p:ext uri="{BB962C8B-B14F-4D97-AF65-F5344CB8AC3E}">
        <p14:creationId xmlns:p14="http://schemas.microsoft.com/office/powerpoint/2010/main" val="866963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C3A0-A472-6881-BAC6-EA3F469C82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8A8C3B-5A32-548E-390B-00A41A78C1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4CF282-14FE-63F1-F9C0-E057BC3D31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B52E99-5097-9C7B-9544-19DCAC1640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66E9BC-D340-7B3E-47D8-5831EF8FFF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7FD45E-1B96-A426-7BB6-94C6555B69ED}"/>
              </a:ext>
            </a:extLst>
          </p:cNvPr>
          <p:cNvSpPr>
            <a:spLocks noGrp="1"/>
          </p:cNvSpPr>
          <p:nvPr>
            <p:ph type="dt" sz="half" idx="10"/>
          </p:nvPr>
        </p:nvSpPr>
        <p:spPr/>
        <p:txBody>
          <a:bodyPr/>
          <a:lstStyle/>
          <a:p>
            <a:fld id="{8A045C86-B624-473B-A3AA-92462036AB77}" type="datetime1">
              <a:rPr lang="en-IN" smtClean="0"/>
              <a:t>15-11-2023</a:t>
            </a:fld>
            <a:endParaRPr lang="en-IN" dirty="0"/>
          </a:p>
        </p:txBody>
      </p:sp>
      <p:sp>
        <p:nvSpPr>
          <p:cNvPr id="8" name="Footer Placeholder 7">
            <a:extLst>
              <a:ext uri="{FF2B5EF4-FFF2-40B4-BE49-F238E27FC236}">
                <a16:creationId xmlns:a16="http://schemas.microsoft.com/office/drawing/2014/main" id="{836FBF7E-F061-ECC9-007D-655379851E7D}"/>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6199CC11-C192-EE32-4594-70A90DE93A42}"/>
              </a:ext>
            </a:extLst>
          </p:cNvPr>
          <p:cNvSpPr>
            <a:spLocks noGrp="1"/>
          </p:cNvSpPr>
          <p:nvPr>
            <p:ph type="sldNum" sz="quarter" idx="12"/>
          </p:nvPr>
        </p:nvSpPr>
        <p:spPr/>
        <p:txBody>
          <a:bodyPr/>
          <a:lstStyle/>
          <a:p>
            <a:fld id="{917C54A2-E60D-4D63-8411-607215C8B020}" type="slidenum">
              <a:rPr lang="en-IN" smtClean="0"/>
              <a:t>‹#›</a:t>
            </a:fld>
            <a:endParaRPr lang="en-IN" dirty="0"/>
          </a:p>
        </p:txBody>
      </p:sp>
    </p:spTree>
    <p:extLst>
      <p:ext uri="{BB962C8B-B14F-4D97-AF65-F5344CB8AC3E}">
        <p14:creationId xmlns:p14="http://schemas.microsoft.com/office/powerpoint/2010/main" val="3459977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2AA4D-5435-C5BB-3B3C-DF03327556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C2FB8E-0AA7-3DD2-B9CE-2ABE9563BD0A}"/>
              </a:ext>
            </a:extLst>
          </p:cNvPr>
          <p:cNvSpPr>
            <a:spLocks noGrp="1"/>
          </p:cNvSpPr>
          <p:nvPr>
            <p:ph type="dt" sz="half" idx="10"/>
          </p:nvPr>
        </p:nvSpPr>
        <p:spPr/>
        <p:txBody>
          <a:bodyPr/>
          <a:lstStyle/>
          <a:p>
            <a:fld id="{C2AE9DC4-9C5E-4820-B1C1-BEA8B1ABF741}" type="datetime1">
              <a:rPr lang="en-IN" smtClean="0"/>
              <a:t>15-11-2023</a:t>
            </a:fld>
            <a:endParaRPr lang="en-IN" dirty="0"/>
          </a:p>
        </p:txBody>
      </p:sp>
      <p:sp>
        <p:nvSpPr>
          <p:cNvPr id="4" name="Footer Placeholder 3">
            <a:extLst>
              <a:ext uri="{FF2B5EF4-FFF2-40B4-BE49-F238E27FC236}">
                <a16:creationId xmlns:a16="http://schemas.microsoft.com/office/drawing/2014/main" id="{3A097347-C13B-2CFC-3FF6-8D61DD51831A}"/>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D0649CD9-D5FF-8691-4BE5-2B6674309A1B}"/>
              </a:ext>
            </a:extLst>
          </p:cNvPr>
          <p:cNvSpPr>
            <a:spLocks noGrp="1"/>
          </p:cNvSpPr>
          <p:nvPr>
            <p:ph type="sldNum" sz="quarter" idx="12"/>
          </p:nvPr>
        </p:nvSpPr>
        <p:spPr/>
        <p:txBody>
          <a:bodyPr/>
          <a:lstStyle/>
          <a:p>
            <a:fld id="{917C54A2-E60D-4D63-8411-607215C8B020}" type="slidenum">
              <a:rPr lang="en-IN" smtClean="0"/>
              <a:t>‹#›</a:t>
            </a:fld>
            <a:endParaRPr lang="en-IN" dirty="0"/>
          </a:p>
        </p:txBody>
      </p:sp>
    </p:spTree>
    <p:extLst>
      <p:ext uri="{BB962C8B-B14F-4D97-AF65-F5344CB8AC3E}">
        <p14:creationId xmlns:p14="http://schemas.microsoft.com/office/powerpoint/2010/main" val="3628913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D7DDBB-144A-D989-DF63-CA658F9D001A}"/>
              </a:ext>
            </a:extLst>
          </p:cNvPr>
          <p:cNvSpPr>
            <a:spLocks noGrp="1"/>
          </p:cNvSpPr>
          <p:nvPr>
            <p:ph type="dt" sz="half" idx="10"/>
          </p:nvPr>
        </p:nvSpPr>
        <p:spPr/>
        <p:txBody>
          <a:bodyPr/>
          <a:lstStyle/>
          <a:p>
            <a:fld id="{7A0544B5-0DDB-4EAC-B1B7-5F28FA7AA61E}" type="datetime1">
              <a:rPr lang="en-IN" smtClean="0"/>
              <a:t>15-11-2023</a:t>
            </a:fld>
            <a:endParaRPr lang="en-IN" dirty="0"/>
          </a:p>
        </p:txBody>
      </p:sp>
      <p:sp>
        <p:nvSpPr>
          <p:cNvPr id="3" name="Footer Placeholder 2">
            <a:extLst>
              <a:ext uri="{FF2B5EF4-FFF2-40B4-BE49-F238E27FC236}">
                <a16:creationId xmlns:a16="http://schemas.microsoft.com/office/drawing/2014/main" id="{63D174A1-B577-31BF-1648-9559A9A4930F}"/>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B5BD672B-BFCC-869D-C9EF-4301BE2EE107}"/>
              </a:ext>
            </a:extLst>
          </p:cNvPr>
          <p:cNvSpPr>
            <a:spLocks noGrp="1"/>
          </p:cNvSpPr>
          <p:nvPr>
            <p:ph type="sldNum" sz="quarter" idx="12"/>
          </p:nvPr>
        </p:nvSpPr>
        <p:spPr/>
        <p:txBody>
          <a:bodyPr/>
          <a:lstStyle/>
          <a:p>
            <a:fld id="{917C54A2-E60D-4D63-8411-607215C8B020}" type="slidenum">
              <a:rPr lang="en-IN" smtClean="0"/>
              <a:t>‹#›</a:t>
            </a:fld>
            <a:endParaRPr lang="en-IN" dirty="0"/>
          </a:p>
        </p:txBody>
      </p:sp>
    </p:spTree>
    <p:extLst>
      <p:ext uri="{BB962C8B-B14F-4D97-AF65-F5344CB8AC3E}">
        <p14:creationId xmlns:p14="http://schemas.microsoft.com/office/powerpoint/2010/main" val="1635701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CAEC-F3BC-9E82-510A-87121AE285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85ED8C4-A387-33A0-5C8A-5E9468420F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A19DF6-30F2-6F6A-EB66-DCF3604502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5DCDC2-CF06-BEAD-4C53-1D6F100B18D1}"/>
              </a:ext>
            </a:extLst>
          </p:cNvPr>
          <p:cNvSpPr>
            <a:spLocks noGrp="1"/>
          </p:cNvSpPr>
          <p:nvPr>
            <p:ph type="dt" sz="half" idx="10"/>
          </p:nvPr>
        </p:nvSpPr>
        <p:spPr/>
        <p:txBody>
          <a:bodyPr/>
          <a:lstStyle/>
          <a:p>
            <a:fld id="{E488F232-1CCF-439B-8921-34A6D4C8DFAA}" type="datetime1">
              <a:rPr lang="en-IN" smtClean="0"/>
              <a:t>15-11-2023</a:t>
            </a:fld>
            <a:endParaRPr lang="en-IN" dirty="0"/>
          </a:p>
        </p:txBody>
      </p:sp>
      <p:sp>
        <p:nvSpPr>
          <p:cNvPr id="6" name="Footer Placeholder 5">
            <a:extLst>
              <a:ext uri="{FF2B5EF4-FFF2-40B4-BE49-F238E27FC236}">
                <a16:creationId xmlns:a16="http://schemas.microsoft.com/office/drawing/2014/main" id="{60A9B35B-A681-6F9D-CBD2-9182E73D965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5E08E077-51AC-7A1A-69BF-6DC74A037A4F}"/>
              </a:ext>
            </a:extLst>
          </p:cNvPr>
          <p:cNvSpPr>
            <a:spLocks noGrp="1"/>
          </p:cNvSpPr>
          <p:nvPr>
            <p:ph type="sldNum" sz="quarter" idx="12"/>
          </p:nvPr>
        </p:nvSpPr>
        <p:spPr/>
        <p:txBody>
          <a:bodyPr/>
          <a:lstStyle/>
          <a:p>
            <a:fld id="{917C54A2-E60D-4D63-8411-607215C8B020}" type="slidenum">
              <a:rPr lang="en-IN" smtClean="0"/>
              <a:t>‹#›</a:t>
            </a:fld>
            <a:endParaRPr lang="en-IN" dirty="0"/>
          </a:p>
        </p:txBody>
      </p:sp>
    </p:spTree>
    <p:extLst>
      <p:ext uri="{BB962C8B-B14F-4D97-AF65-F5344CB8AC3E}">
        <p14:creationId xmlns:p14="http://schemas.microsoft.com/office/powerpoint/2010/main" val="1933747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0B5C-618B-6CEB-B0F8-5B6B639B5E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124C4D-DD02-4054-1C0D-CC4C24B51F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05BD07BF-EA80-1DE2-416E-ED8E23FC50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54E527-65C4-E60D-E03D-84A8E198E8A4}"/>
              </a:ext>
            </a:extLst>
          </p:cNvPr>
          <p:cNvSpPr>
            <a:spLocks noGrp="1"/>
          </p:cNvSpPr>
          <p:nvPr>
            <p:ph type="dt" sz="half" idx="10"/>
          </p:nvPr>
        </p:nvSpPr>
        <p:spPr/>
        <p:txBody>
          <a:bodyPr/>
          <a:lstStyle/>
          <a:p>
            <a:fld id="{7F2DD168-F2A2-4FE0-B529-9A0B6BEECCEA}" type="datetime1">
              <a:rPr lang="en-IN" smtClean="0"/>
              <a:t>15-11-2023</a:t>
            </a:fld>
            <a:endParaRPr lang="en-IN" dirty="0"/>
          </a:p>
        </p:txBody>
      </p:sp>
      <p:sp>
        <p:nvSpPr>
          <p:cNvPr id="6" name="Footer Placeholder 5">
            <a:extLst>
              <a:ext uri="{FF2B5EF4-FFF2-40B4-BE49-F238E27FC236}">
                <a16:creationId xmlns:a16="http://schemas.microsoft.com/office/drawing/2014/main" id="{AA9AC455-73E3-432E-3E44-D102F10AF9F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53A2444E-F90E-DAB6-5539-0DDBE6CE6B1E}"/>
              </a:ext>
            </a:extLst>
          </p:cNvPr>
          <p:cNvSpPr>
            <a:spLocks noGrp="1"/>
          </p:cNvSpPr>
          <p:nvPr>
            <p:ph type="sldNum" sz="quarter" idx="12"/>
          </p:nvPr>
        </p:nvSpPr>
        <p:spPr/>
        <p:txBody>
          <a:bodyPr/>
          <a:lstStyle/>
          <a:p>
            <a:fld id="{917C54A2-E60D-4D63-8411-607215C8B020}" type="slidenum">
              <a:rPr lang="en-IN" smtClean="0"/>
              <a:t>‹#›</a:t>
            </a:fld>
            <a:endParaRPr lang="en-IN" dirty="0"/>
          </a:p>
        </p:txBody>
      </p:sp>
    </p:spTree>
    <p:extLst>
      <p:ext uri="{BB962C8B-B14F-4D97-AF65-F5344CB8AC3E}">
        <p14:creationId xmlns:p14="http://schemas.microsoft.com/office/powerpoint/2010/main" val="3244983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06169D-2B78-8678-BE0E-14AF85C54D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3CF0E7-2446-F2D9-5239-78C700346A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A416AB-AF57-09CA-B957-8809DEA18E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F42190-4C8F-49CA-8C8B-0159E784E9C7}" type="datetime1">
              <a:rPr lang="en-IN" smtClean="0"/>
              <a:t>15-11-2023</a:t>
            </a:fld>
            <a:endParaRPr lang="en-IN" dirty="0"/>
          </a:p>
        </p:txBody>
      </p:sp>
      <p:sp>
        <p:nvSpPr>
          <p:cNvPr id="5" name="Footer Placeholder 4">
            <a:extLst>
              <a:ext uri="{FF2B5EF4-FFF2-40B4-BE49-F238E27FC236}">
                <a16:creationId xmlns:a16="http://schemas.microsoft.com/office/drawing/2014/main" id="{214D30AF-A05A-9ED9-B952-0575DE2B8B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2CED379A-F024-B5A1-9582-7A2A1393AA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7C54A2-E60D-4D63-8411-607215C8B020}" type="slidenum">
              <a:rPr lang="en-IN" smtClean="0"/>
              <a:t>‹#›</a:t>
            </a:fld>
            <a:endParaRPr lang="en-IN" dirty="0"/>
          </a:p>
        </p:txBody>
      </p:sp>
    </p:spTree>
    <p:extLst>
      <p:ext uri="{BB962C8B-B14F-4D97-AF65-F5344CB8AC3E}">
        <p14:creationId xmlns:p14="http://schemas.microsoft.com/office/powerpoint/2010/main" val="540307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google.com/search?q=Areca+palm&amp;si=AEcPFx5y3cpWB8t3QIlw940Bbgd-HLN-aNYSTraERzz0WyAsdML9bS6UzejIJbIvjvlSYoBQIXwxl-YTIrmFls87SlkRGrrS0V_TTQEeWnX45XMXJA8_lk1_9lVs7vtV4WTM0xudwgdHhqK2GnkNeLnMnzRK6sLYsxBSRwqJPzCYkqCGRi8rGcif1NMCfuGdFK9xbPoX1ko5&amp;sa=X&amp;ved=2ahUKEwjzkMjR0tj9AhX-zjgGHSkFD0sQmxMoAHoECF4QAg" TargetMode="External"/><Relationship Id="rId2" Type="http://schemas.openxmlformats.org/officeDocument/2006/relationships/hyperlink" Target="https://www.google.com/search?q=&amp;si=AEcPFx6l3RvH8SFlhHZyn7jIc6m2bU9vmoFvFAMQv2WWSYjXN0o1Buml-44wr72H5X2CF21MA-i42IKDBC_twCw9tqr8h1OCtQt8N3c_X9FTq2dDcbG7GcC5yDa9QHQSINMKXb2O4esl-iOlG9QzwnZiNAYViG8zywUC4NuYtG9WlvGLdkmKGC0%3D&amp;sa=X&amp;ved=2ahUKEwjzkMjR0tj9AhX-zjgGHSkFD0sQmxMoAHoECGMQAg" TargetMode="External"/><Relationship Id="rId1" Type="http://schemas.openxmlformats.org/officeDocument/2006/relationships/slideLayout" Target="../slideLayouts/slideLayout7.xml"/><Relationship Id="rId5" Type="http://schemas.openxmlformats.org/officeDocument/2006/relationships/image" Target="../media/image3.jpg"/><Relationship Id="rId4" Type="http://schemas.openxmlformats.org/officeDocument/2006/relationships/hyperlink" Target="https://www.google.com/search?q=Arecales&amp;stick=H4sIAAAAAAAAAONgVuLWT9c3NDIyMS3PKFrEyuFYlJqcmJNaDACzrprpGgAAAA&amp;sa=X&amp;ved=2ahUKEwjzkMjR0tj9AhX-zjgGHSkFD0sQmxMoAHoECEsQAg"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2BBDCD-B358-699A-7D6C-F1EEE4E8FC55}"/>
              </a:ext>
            </a:extLst>
          </p:cNvPr>
          <p:cNvSpPr txBox="1"/>
          <p:nvPr/>
        </p:nvSpPr>
        <p:spPr>
          <a:xfrm>
            <a:off x="2211354" y="249780"/>
            <a:ext cx="8080311" cy="523220"/>
          </a:xfrm>
          <a:prstGeom prst="rect">
            <a:avLst/>
          </a:prstGeom>
          <a:noFill/>
        </p:spPr>
        <p:txBody>
          <a:bodyPr wrap="square" rtlCol="0">
            <a:spAutoFit/>
          </a:bodyPr>
          <a:lstStyle/>
          <a:p>
            <a:r>
              <a:rPr lang="en-IN" sz="2800" dirty="0">
                <a:latin typeface="Algerian" panose="04020705040A02060702" pitchFamily="82" charset="0"/>
              </a:rPr>
              <a:t>ADIUNCHCHANAGIRI INSTITUTE OF TECHNOLOGY</a:t>
            </a:r>
          </a:p>
        </p:txBody>
      </p:sp>
      <p:sp>
        <p:nvSpPr>
          <p:cNvPr id="4" name="TextBox 3">
            <a:extLst>
              <a:ext uri="{FF2B5EF4-FFF2-40B4-BE49-F238E27FC236}">
                <a16:creationId xmlns:a16="http://schemas.microsoft.com/office/drawing/2014/main" id="{804BB99C-F3D0-E91D-EC7C-2A87C5686215}"/>
              </a:ext>
            </a:extLst>
          </p:cNvPr>
          <p:cNvSpPr txBox="1"/>
          <p:nvPr/>
        </p:nvSpPr>
        <p:spPr>
          <a:xfrm>
            <a:off x="2556588" y="1076683"/>
            <a:ext cx="9339943" cy="461665"/>
          </a:xfrm>
          <a:prstGeom prst="rect">
            <a:avLst/>
          </a:prstGeom>
          <a:noFill/>
        </p:spPr>
        <p:txBody>
          <a:bodyPr wrap="square" rtlCol="0">
            <a:spAutoFit/>
          </a:bodyPr>
          <a:lstStyle/>
          <a:p>
            <a:r>
              <a:rPr lang="en-IN" sz="2400" dirty="0">
                <a:latin typeface="Aparajita" panose="02020603050405020304" pitchFamily="18" charset="0"/>
                <a:cs typeface="Aparajita" panose="02020603050405020304" pitchFamily="18" charset="0"/>
              </a:rPr>
              <a:t>DEPARTMENT OF INFORMATION SCIENCE AND TECHNOLOGY</a:t>
            </a:r>
          </a:p>
        </p:txBody>
      </p:sp>
      <p:pic>
        <p:nvPicPr>
          <p:cNvPr id="6" name="Picture 5" descr="Logo&#10;&#10;Description automatically generated">
            <a:extLst>
              <a:ext uri="{FF2B5EF4-FFF2-40B4-BE49-F238E27FC236}">
                <a16:creationId xmlns:a16="http://schemas.microsoft.com/office/drawing/2014/main" id="{BD69AE7F-31E3-CDCC-8E3F-F740C57B6D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8592" y="1485952"/>
            <a:ext cx="2276669" cy="1940767"/>
          </a:xfrm>
          <a:prstGeom prst="rect">
            <a:avLst/>
          </a:prstGeom>
        </p:spPr>
      </p:pic>
      <p:sp>
        <p:nvSpPr>
          <p:cNvPr id="7" name="TextBox 6">
            <a:extLst>
              <a:ext uri="{FF2B5EF4-FFF2-40B4-BE49-F238E27FC236}">
                <a16:creationId xmlns:a16="http://schemas.microsoft.com/office/drawing/2014/main" id="{034EED80-7C05-F148-2B62-B91CB8AC978B}"/>
              </a:ext>
            </a:extLst>
          </p:cNvPr>
          <p:cNvSpPr txBox="1"/>
          <p:nvPr/>
        </p:nvSpPr>
        <p:spPr>
          <a:xfrm>
            <a:off x="3054220" y="3426719"/>
            <a:ext cx="6229739"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SOCIAL CONNECTIVITY AND RESPONSIBILITY</a:t>
            </a:r>
          </a:p>
        </p:txBody>
      </p:sp>
      <p:sp>
        <p:nvSpPr>
          <p:cNvPr id="13" name="TextBox 12">
            <a:extLst>
              <a:ext uri="{FF2B5EF4-FFF2-40B4-BE49-F238E27FC236}">
                <a16:creationId xmlns:a16="http://schemas.microsoft.com/office/drawing/2014/main" id="{844BB7E8-9AC2-7A58-C232-4B3837456461}"/>
              </a:ext>
            </a:extLst>
          </p:cNvPr>
          <p:cNvSpPr txBox="1"/>
          <p:nvPr/>
        </p:nvSpPr>
        <p:spPr>
          <a:xfrm>
            <a:off x="830424" y="4236098"/>
            <a:ext cx="3998168" cy="2031325"/>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FROM</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Moulya M Prasad(4AI21IS035)</a:t>
            </a:r>
          </a:p>
          <a:p>
            <a:r>
              <a:rPr lang="en-IN" dirty="0">
                <a:latin typeface="Times New Roman" panose="02020603050405020304" pitchFamily="18" charset="0"/>
                <a:cs typeface="Times New Roman" panose="02020603050405020304" pitchFamily="18" charset="0"/>
              </a:rPr>
              <a:t>               Tanu C R(4AI21IS058)</a:t>
            </a:r>
          </a:p>
          <a:p>
            <a:r>
              <a:rPr lang="en-IN" dirty="0">
                <a:latin typeface="Times New Roman" panose="02020603050405020304" pitchFamily="18" charset="0"/>
                <a:cs typeface="Times New Roman" panose="02020603050405020304" pitchFamily="18" charset="0"/>
              </a:rPr>
              <a:t>               Thrisha N A(4AI21IS059)</a:t>
            </a:r>
          </a:p>
          <a:p>
            <a:r>
              <a:rPr lang="en-IN" dirty="0">
                <a:latin typeface="Times New Roman" panose="02020603050405020304" pitchFamily="18" charset="0"/>
                <a:cs typeface="Times New Roman" panose="02020603050405020304" pitchFamily="18" charset="0"/>
              </a:rPr>
              <a:t>               Sanjana H J(4AI21IS041)</a:t>
            </a:r>
          </a:p>
          <a:p>
            <a:r>
              <a:rPr lang="en-IN" dirty="0">
                <a:latin typeface="Times New Roman" panose="02020603050405020304" pitchFamily="18" charset="0"/>
                <a:cs typeface="Times New Roman" panose="02020603050405020304" pitchFamily="18" charset="0"/>
              </a:rPr>
              <a:t>               Shreya N S(4AI21IS047)</a:t>
            </a:r>
          </a:p>
          <a:p>
            <a:r>
              <a:rPr lang="en-IN" dirty="0">
                <a:latin typeface="Times New Roman" panose="02020603050405020304" pitchFamily="18" charset="0"/>
                <a:cs typeface="Times New Roman" panose="02020603050405020304" pitchFamily="18" charset="0"/>
              </a:rPr>
              <a:t>                </a:t>
            </a:r>
          </a:p>
        </p:txBody>
      </p:sp>
      <p:sp>
        <p:nvSpPr>
          <p:cNvPr id="14" name="TextBox 13">
            <a:extLst>
              <a:ext uri="{FF2B5EF4-FFF2-40B4-BE49-F238E27FC236}">
                <a16:creationId xmlns:a16="http://schemas.microsoft.com/office/drawing/2014/main" id="{08B0CFE5-5F38-9830-76DA-1C442CC67486}"/>
              </a:ext>
            </a:extLst>
          </p:cNvPr>
          <p:cNvSpPr txBox="1"/>
          <p:nvPr/>
        </p:nvSpPr>
        <p:spPr>
          <a:xfrm>
            <a:off x="7105261" y="4236098"/>
            <a:ext cx="3345025" cy="1477328"/>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TO</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Mrs.Deepashri</a:t>
            </a:r>
            <a:r>
              <a:rPr lang="en-IN" dirty="0">
                <a:latin typeface="Times New Roman" panose="02020603050405020304" pitchFamily="18" charset="0"/>
                <a:cs typeface="Times New Roman" panose="02020603050405020304" pitchFamily="18" charset="0"/>
              </a:rPr>
              <a:t> K S</a:t>
            </a:r>
          </a:p>
          <a:p>
            <a:r>
              <a:rPr lang="en-IN" dirty="0">
                <a:latin typeface="Times New Roman" panose="02020603050405020304" pitchFamily="18" charset="0"/>
                <a:cs typeface="Times New Roman" panose="02020603050405020304" pitchFamily="18" charset="0"/>
              </a:rPr>
              <a:t>         Assistant professor</a:t>
            </a:r>
          </a:p>
          <a:p>
            <a:r>
              <a:rPr lang="en-IN" dirty="0">
                <a:latin typeface="Times New Roman" panose="02020603050405020304" pitchFamily="18" charset="0"/>
                <a:cs typeface="Times New Roman" panose="02020603050405020304" pitchFamily="18" charset="0"/>
              </a:rPr>
              <a:t>         Dept of ISE </a:t>
            </a:r>
          </a:p>
          <a:p>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56816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54B5-1BB9-2FBA-D7AD-44726F6FDAC8}"/>
              </a:ext>
            </a:extLst>
          </p:cNvPr>
          <p:cNvSpPr>
            <a:spLocks noGrp="1"/>
          </p:cNvSpPr>
          <p:nvPr>
            <p:ph type="title"/>
          </p:nvPr>
        </p:nvSpPr>
        <p:spPr>
          <a:xfrm>
            <a:off x="838200" y="236573"/>
            <a:ext cx="10515600" cy="1354786"/>
          </a:xfrm>
        </p:spPr>
        <p:txBody>
          <a:bodyPr>
            <a:normAutofit/>
          </a:bodyPr>
          <a:lstStyle/>
          <a:p>
            <a:r>
              <a:rPr lang="en-IN" sz="2400" b="1" dirty="0">
                <a:latin typeface="Times New Roman" panose="02020603050405020304" pitchFamily="18" charset="0"/>
                <a:cs typeface="Times New Roman" panose="02020603050405020304" pitchFamily="18" charset="0"/>
              </a:rPr>
              <a:t>                                                           MODULE 3</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WATER CONSERVATION</a:t>
            </a:r>
          </a:p>
        </p:txBody>
      </p:sp>
      <p:sp>
        <p:nvSpPr>
          <p:cNvPr id="5" name="TextBox 4">
            <a:extLst>
              <a:ext uri="{FF2B5EF4-FFF2-40B4-BE49-F238E27FC236}">
                <a16:creationId xmlns:a16="http://schemas.microsoft.com/office/drawing/2014/main" id="{E464E20A-AD8E-E072-7229-4CE3694E02DB}"/>
              </a:ext>
            </a:extLst>
          </p:cNvPr>
          <p:cNvSpPr txBox="1"/>
          <p:nvPr/>
        </p:nvSpPr>
        <p:spPr>
          <a:xfrm>
            <a:off x="164063" y="2154972"/>
            <a:ext cx="8556172" cy="4462760"/>
          </a:xfrm>
          <a:prstGeom prst="rect">
            <a:avLst/>
          </a:prstGeom>
          <a:noFill/>
        </p:spPr>
        <p:txBody>
          <a:bodyPr wrap="square" rtlCol="0">
            <a:spAutoFit/>
          </a:bodyPr>
          <a:lstStyle/>
          <a:p>
            <a:pPr>
              <a:lnSpc>
                <a:spcPct val="150000"/>
              </a:lnSpc>
            </a:pPr>
            <a:r>
              <a:rPr lang="en-IN" sz="1600" dirty="0">
                <a:latin typeface="Times New Roman" panose="02020603050405020304" pitchFamily="18" charset="0"/>
                <a:cs typeface="Times New Roman" panose="02020603050405020304" pitchFamily="18" charset="0"/>
              </a:rPr>
              <a:t>WHAT IS WATER CONSERVATION?</a:t>
            </a:r>
          </a:p>
          <a:p>
            <a:pPr>
              <a:lnSpc>
                <a:spcPct val="150000"/>
              </a:lnSpc>
            </a:pPr>
            <a:endParaRPr lang="en-IN" sz="1600" dirty="0">
              <a:latin typeface="Times New Roman" panose="02020603050405020304" pitchFamily="18" charset="0"/>
              <a:cs typeface="Times New Roman" panose="02020603050405020304" pitchFamily="18" charset="0"/>
            </a:endParaRPr>
          </a:p>
          <a:p>
            <a:pPr algn="just">
              <a:lnSpc>
                <a:spcPct val="150000"/>
              </a:lnSpc>
            </a:pPr>
            <a:r>
              <a:rPr lang="en-US" sz="1600" b="0" i="0" dirty="0">
                <a:solidFill>
                  <a:srgbClr val="202124"/>
                </a:solidFill>
                <a:effectLst/>
                <a:latin typeface="Times New Roman" panose="02020603050405020304" pitchFamily="18" charset="0"/>
                <a:cs typeface="Times New Roman" panose="02020603050405020304" pitchFamily="18" charset="0"/>
              </a:rPr>
              <a:t>             Water conservation is </a:t>
            </a:r>
            <a:r>
              <a:rPr lang="en-US" sz="1600" b="1" i="0" dirty="0">
                <a:solidFill>
                  <a:srgbClr val="202124"/>
                </a:solidFill>
                <a:effectLst/>
                <a:latin typeface="Times New Roman" panose="02020603050405020304" pitchFamily="18" charset="0"/>
                <a:cs typeface="Times New Roman" panose="02020603050405020304" pitchFamily="18" charset="0"/>
              </a:rPr>
              <a:t>the practice of using water efficiently to reduce unnecessary water usage</a:t>
            </a:r>
            <a:r>
              <a:rPr lang="en-US" sz="1600" b="0" i="0" dirty="0">
                <a:solidFill>
                  <a:srgbClr val="202124"/>
                </a:solidFill>
                <a:effectLst/>
                <a:latin typeface="Times New Roman" panose="02020603050405020304" pitchFamily="18" charset="0"/>
                <a:cs typeface="Times New Roman" panose="02020603050405020304" pitchFamily="18" charset="0"/>
              </a:rPr>
              <a:t>. According to Fresh Water Watch, water conservation is important because fresh clean water is a limited resource, as well as a costly one.</a:t>
            </a:r>
            <a:endParaRPr lang="en-US" sz="1600" dirty="0">
              <a:solidFill>
                <a:srgbClr val="202124"/>
              </a:solidFill>
              <a:latin typeface="Times New Roman" panose="02020603050405020304" pitchFamily="18" charset="0"/>
              <a:cs typeface="Times New Roman" panose="02020603050405020304" pitchFamily="18" charset="0"/>
            </a:endParaRPr>
          </a:p>
          <a:p>
            <a:pPr algn="l">
              <a:lnSpc>
                <a:spcPct val="150000"/>
              </a:lnSpc>
            </a:pPr>
            <a:r>
              <a:rPr lang="en-US" sz="1600" b="0" i="0" dirty="0">
                <a:solidFill>
                  <a:srgbClr val="202122"/>
                </a:solidFill>
                <a:effectLst/>
                <a:latin typeface="Times New Roman" panose="02020603050405020304" pitchFamily="18" charset="0"/>
                <a:cs typeface="Times New Roman" panose="02020603050405020304" pitchFamily="18" charset="0"/>
              </a:rPr>
              <a:t>The Aims of water conservation efforts include</a:t>
            </a:r>
          </a:p>
          <a:p>
            <a:pPr algn="just">
              <a:lnSpc>
                <a:spcPct val="150000"/>
              </a:lnSpc>
              <a:buFont typeface="Arial" panose="020B0604020202020204" pitchFamily="34" charset="0"/>
              <a:buChar char="•"/>
            </a:pPr>
            <a:r>
              <a:rPr lang="en-US" sz="1600" b="0" i="0" dirty="0">
                <a:solidFill>
                  <a:srgbClr val="202122"/>
                </a:solidFill>
                <a:effectLst/>
                <a:latin typeface="Times New Roman" panose="02020603050405020304" pitchFamily="18" charset="0"/>
                <a:cs typeface="Times New Roman" panose="02020603050405020304" pitchFamily="18" charset="0"/>
              </a:rPr>
              <a:t> With less than 1% of the worlds water being freshwater , one aim is ensuring the availability of water for future generation where the withdrawal of freshwater from a ecosystem does not exceed its natural replacement rate.</a:t>
            </a:r>
          </a:p>
          <a:p>
            <a:pPr algn="just">
              <a:lnSpc>
                <a:spcPct val="150000"/>
              </a:lnSpc>
              <a:buFont typeface="Arial" panose="020B0604020202020204" pitchFamily="34" charset="0"/>
              <a:buChar char="•"/>
            </a:pPr>
            <a:r>
              <a:rPr lang="en-US" sz="1600" b="0" i="0" dirty="0">
                <a:solidFill>
                  <a:srgbClr val="202122"/>
                </a:solidFill>
                <a:effectLst/>
                <a:latin typeface="Times New Roman" panose="02020603050405020304" pitchFamily="18" charset="0"/>
                <a:cs typeface="Times New Roman" panose="02020603050405020304" pitchFamily="18" charset="0"/>
              </a:rPr>
              <a:t> Energy conservation as water pumping, delivery, and wastewater treatment facilities consume a significant amount of energy.</a:t>
            </a:r>
          </a:p>
          <a:p>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3E4483B-51EF-E3E2-D2C4-FD8A281325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9700" y="2314575"/>
            <a:ext cx="2895600" cy="3933825"/>
          </a:xfrm>
          <a:prstGeom prst="rect">
            <a:avLst/>
          </a:prstGeom>
        </p:spPr>
      </p:pic>
      <p:sp>
        <p:nvSpPr>
          <p:cNvPr id="3" name="TextBox 2">
            <a:extLst>
              <a:ext uri="{FF2B5EF4-FFF2-40B4-BE49-F238E27FC236}">
                <a16:creationId xmlns:a16="http://schemas.microsoft.com/office/drawing/2014/main" id="{81B5551B-D5B9-70F3-E4C9-62B8BA4DC545}"/>
              </a:ext>
            </a:extLst>
          </p:cNvPr>
          <p:cNvSpPr txBox="1"/>
          <p:nvPr/>
        </p:nvSpPr>
        <p:spPr>
          <a:xfrm>
            <a:off x="9507894" y="6466114"/>
            <a:ext cx="2062065"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 3.1</a:t>
            </a:r>
            <a:r>
              <a:rPr lang="en-IN" dirty="0">
                <a:latin typeface="Times New Roman" panose="02020603050405020304" pitchFamily="18" charset="0"/>
                <a:cs typeface="Times New Roman" panose="02020603050405020304" pitchFamily="18" charset="0"/>
              </a:rPr>
              <a:t>:water</a:t>
            </a:r>
          </a:p>
        </p:txBody>
      </p:sp>
    </p:spTree>
    <p:extLst>
      <p:ext uri="{BB962C8B-B14F-4D97-AF65-F5344CB8AC3E}">
        <p14:creationId xmlns:p14="http://schemas.microsoft.com/office/powerpoint/2010/main" val="827774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A2EC83-4895-9D96-5BFF-147929C4C18B}"/>
              </a:ext>
            </a:extLst>
          </p:cNvPr>
          <p:cNvSpPr txBox="1"/>
          <p:nvPr/>
        </p:nvSpPr>
        <p:spPr>
          <a:xfrm>
            <a:off x="272725" y="1056775"/>
            <a:ext cx="10802712" cy="5588068"/>
          </a:xfrm>
          <a:prstGeom prst="rect">
            <a:avLst/>
          </a:prstGeom>
          <a:noFill/>
        </p:spPr>
        <p:txBody>
          <a:bodyPr wrap="square" rtlCol="0">
            <a:spAutoFit/>
          </a:bodyPr>
          <a:lstStyle/>
          <a:p>
            <a:pPr>
              <a:lnSpc>
                <a:spcPct val="150000"/>
              </a:lnSpc>
            </a:pPr>
            <a:r>
              <a:rPr lang="en-IN" sz="1600" dirty="0">
                <a:latin typeface="Times New Roman" panose="02020603050405020304" pitchFamily="18" charset="0"/>
                <a:cs typeface="Times New Roman" panose="02020603050405020304" pitchFamily="18" charset="0"/>
              </a:rPr>
              <a:t>WHAT ARE THE WAYS OF CONSERVING WATER :</a:t>
            </a:r>
          </a:p>
          <a:p>
            <a:pPr>
              <a:lnSpc>
                <a:spcPct val="150000"/>
              </a:lnSpc>
            </a:pPr>
            <a:endParaRPr lang="en-IN" sz="16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Rain water Harvesting</a:t>
            </a:r>
          </a:p>
          <a:p>
            <a:pPr marL="285750" indent="-285750" algn="just">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Re-Using water</a:t>
            </a:r>
          </a:p>
          <a:p>
            <a:pPr marL="285750" indent="-285750" algn="just">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Using water sparingly</a:t>
            </a:r>
          </a:p>
          <a:p>
            <a:pPr marL="285750" indent="-285750" algn="just">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Storing Water in dam</a:t>
            </a:r>
          </a:p>
          <a:p>
            <a:pPr algn="just">
              <a:lnSpc>
                <a:spcPct val="150000"/>
              </a:lnSpc>
            </a:pPr>
            <a:endParaRPr lang="en-IN" sz="1600" dirty="0">
              <a:latin typeface="Times New Roman" panose="02020603050405020304" pitchFamily="18" charset="0"/>
              <a:cs typeface="Times New Roman" panose="02020603050405020304" pitchFamily="18" charset="0"/>
            </a:endParaRPr>
          </a:p>
          <a:p>
            <a:pPr algn="l">
              <a:lnSpc>
                <a:spcPct val="150000"/>
              </a:lnSpc>
            </a:pPr>
            <a:r>
              <a:rPr lang="en-US" sz="1600" b="1" i="0" dirty="0">
                <a:solidFill>
                  <a:srgbClr val="1B1A1A"/>
                </a:solidFill>
                <a:effectLst/>
                <a:latin typeface="Times New Roman" panose="02020603050405020304" pitchFamily="18" charset="0"/>
                <a:cs typeface="Times New Roman" panose="02020603050405020304" pitchFamily="18" charset="0"/>
              </a:rPr>
              <a:t> Agricultural Well –</a:t>
            </a:r>
          </a:p>
          <a:p>
            <a:pPr algn="l">
              <a:lnSpc>
                <a:spcPct val="150000"/>
              </a:lnSpc>
            </a:pPr>
            <a:endParaRPr lang="en-US" sz="1600" b="1" i="0" dirty="0">
              <a:solidFill>
                <a:srgbClr val="1B1A1A"/>
              </a:solidFill>
              <a:effectLst/>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Water is an essential requirement when growing plants and rearing livestock. Many people struggle with municipal water supply since it can be unreliable, costly, and filled with chemicals that can ultimately harm your livestock and the environment. </a:t>
            </a:r>
          </a:p>
          <a:p>
            <a:pPr marL="342900" indent="-342900" algn="just">
              <a:lnSpc>
                <a:spcPct val="150000"/>
              </a:lnSpc>
              <a:buFont typeface="Wingdings" panose="05000000000000000000" pitchFamily="2" charset="2"/>
              <a:buChar char="§"/>
            </a:pP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You can dig a well locally using well-drilling services</a:t>
            </a:r>
            <a:r>
              <a:rPr lang="en-US" sz="1600" b="1" i="0" dirty="0">
                <a:solidFill>
                  <a:schemeClr val="tx1">
                    <a:lumMod val="95000"/>
                    <a:lumOff val="5000"/>
                  </a:schemeClr>
                </a:solidFill>
                <a:effectLst/>
                <a:latin typeface="Times New Roman" panose="02020603050405020304" pitchFamily="18" charset="0"/>
                <a:cs typeface="Times New Roman" panose="02020603050405020304" pitchFamily="18" charset="0"/>
              </a:rPr>
              <a:t>,</a:t>
            </a: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 which will provide you with a regular water supply.</a:t>
            </a:r>
          </a:p>
          <a:p>
            <a:pPr marL="342900" indent="-342900" algn="just">
              <a:lnSpc>
                <a:spcPct val="150000"/>
              </a:lnSpc>
              <a:buFont typeface="Wingdings" panose="05000000000000000000" pitchFamily="2" charset="2"/>
              <a:buChar char="§"/>
            </a:pP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 Moreover, you will know the water quality and can trust it to be free from harmful chemicals.</a:t>
            </a:r>
          </a:p>
          <a:p>
            <a:pPr>
              <a:lnSpc>
                <a:spcPct val="150000"/>
              </a:lnSpc>
            </a:pP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8" name="Picture 7" descr="A picture containing tree, outdoor, plant, bushes&#10;&#10;Description automatically generated">
            <a:extLst>
              <a:ext uri="{FF2B5EF4-FFF2-40B4-BE49-F238E27FC236}">
                <a16:creationId xmlns:a16="http://schemas.microsoft.com/office/drawing/2014/main" id="{06C9E7F7-A781-3C9E-640D-227E13F25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3388" y="921399"/>
            <a:ext cx="4544009" cy="2444620"/>
          </a:xfrm>
          <a:prstGeom prst="rect">
            <a:avLst/>
          </a:prstGeom>
        </p:spPr>
      </p:pic>
      <p:sp>
        <p:nvSpPr>
          <p:cNvPr id="2" name="TextBox 1">
            <a:extLst>
              <a:ext uri="{FF2B5EF4-FFF2-40B4-BE49-F238E27FC236}">
                <a16:creationId xmlns:a16="http://schemas.microsoft.com/office/drawing/2014/main" id="{6735ECC9-4CB2-A75D-D2DA-0B84071B9F4F}"/>
              </a:ext>
            </a:extLst>
          </p:cNvPr>
          <p:cNvSpPr txBox="1"/>
          <p:nvPr/>
        </p:nvSpPr>
        <p:spPr>
          <a:xfrm>
            <a:off x="7847045" y="3366019"/>
            <a:ext cx="322839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 3.2</a:t>
            </a:r>
            <a:r>
              <a:rPr lang="en-IN" dirty="0">
                <a:latin typeface="Times New Roman" panose="02020603050405020304" pitchFamily="18" charset="0"/>
                <a:cs typeface="Times New Roman" panose="02020603050405020304" pitchFamily="18" charset="0"/>
              </a:rPr>
              <a:t>:Agricultural well</a:t>
            </a:r>
          </a:p>
        </p:txBody>
      </p:sp>
    </p:spTree>
    <p:extLst>
      <p:ext uri="{BB962C8B-B14F-4D97-AF65-F5344CB8AC3E}">
        <p14:creationId xmlns:p14="http://schemas.microsoft.com/office/powerpoint/2010/main" val="897915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outdoor, plant, tree&#10;&#10;Description automatically generated">
            <a:extLst>
              <a:ext uri="{FF2B5EF4-FFF2-40B4-BE49-F238E27FC236}">
                <a16:creationId xmlns:a16="http://schemas.microsoft.com/office/drawing/2014/main" id="{CEBBD9AE-C421-10C4-6EC8-5C75D977F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732" y="634482"/>
            <a:ext cx="10300996" cy="5262465"/>
          </a:xfrm>
          <a:prstGeom prst="rect">
            <a:avLst/>
          </a:prstGeom>
        </p:spPr>
      </p:pic>
      <p:sp>
        <p:nvSpPr>
          <p:cNvPr id="7" name="TextBox 6">
            <a:extLst>
              <a:ext uri="{FF2B5EF4-FFF2-40B4-BE49-F238E27FC236}">
                <a16:creationId xmlns:a16="http://schemas.microsoft.com/office/drawing/2014/main" id="{C7C334C2-1C59-4B2E-EB3C-3AF2583D6BBC}"/>
              </a:ext>
            </a:extLst>
          </p:cNvPr>
          <p:cNvSpPr txBox="1"/>
          <p:nvPr/>
        </p:nvSpPr>
        <p:spPr>
          <a:xfrm>
            <a:off x="3418113" y="6090365"/>
            <a:ext cx="4410270"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Fig 3.3</a:t>
            </a:r>
            <a:r>
              <a:rPr lang="en-IN" sz="2000" dirty="0">
                <a:latin typeface="Times New Roman" panose="02020603050405020304" pitchFamily="18" charset="0"/>
                <a:cs typeface="Times New Roman" panose="02020603050405020304" pitchFamily="18" charset="0"/>
              </a:rPr>
              <a:t>:Agricultural Well</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2384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EB13-95F5-6BF2-722B-5F3E2C30DDF4}"/>
              </a:ext>
            </a:extLst>
          </p:cNvPr>
          <p:cNvSpPr>
            <a:spLocks noGrp="1"/>
          </p:cNvSpPr>
          <p:nvPr>
            <p:ph type="title"/>
          </p:nvPr>
        </p:nvSpPr>
        <p:spPr>
          <a:xfrm>
            <a:off x="838200" y="98425"/>
            <a:ext cx="10515600" cy="1325563"/>
          </a:xfrm>
        </p:spPr>
        <p:txBody>
          <a:bodyPr>
            <a:normAutofit/>
          </a:bodyPr>
          <a:lstStyle/>
          <a:p>
            <a:r>
              <a:rPr lang="en-IN" sz="2400" dirty="0"/>
              <a:t>                                                                 </a:t>
            </a:r>
            <a:r>
              <a:rPr lang="en-IN" sz="2400" b="1" dirty="0">
                <a:latin typeface="Times New Roman" panose="02020603050405020304" pitchFamily="18" charset="0"/>
                <a:cs typeface="Times New Roman" panose="02020603050405020304" pitchFamily="18" charset="0"/>
              </a:rPr>
              <a:t>MODULE 4</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ORGANIC FARMING AND WASTE MANAGEMENT</a:t>
            </a:r>
          </a:p>
        </p:txBody>
      </p:sp>
      <p:sp>
        <p:nvSpPr>
          <p:cNvPr id="3" name="TextBox 2">
            <a:extLst>
              <a:ext uri="{FF2B5EF4-FFF2-40B4-BE49-F238E27FC236}">
                <a16:creationId xmlns:a16="http://schemas.microsoft.com/office/drawing/2014/main" id="{AC9E757D-174C-58EA-E8C9-7478EAFA846D}"/>
              </a:ext>
            </a:extLst>
          </p:cNvPr>
          <p:cNvSpPr txBox="1"/>
          <p:nvPr/>
        </p:nvSpPr>
        <p:spPr>
          <a:xfrm>
            <a:off x="315492" y="2105026"/>
            <a:ext cx="8417962" cy="3083986"/>
          </a:xfrm>
          <a:prstGeom prst="rect">
            <a:avLst/>
          </a:prstGeom>
          <a:noFill/>
        </p:spPr>
        <p:txBody>
          <a:bodyPr wrap="square" rtlCol="0">
            <a:spAutoFit/>
          </a:bodyPr>
          <a:lstStyle/>
          <a:p>
            <a:pPr>
              <a:lnSpc>
                <a:spcPct val="150000"/>
              </a:lnSpc>
            </a:pPr>
            <a:r>
              <a:rPr lang="en-US" sz="1600" b="0" i="0" dirty="0">
                <a:solidFill>
                  <a:srgbClr val="000000"/>
                </a:solidFill>
                <a:effectLst/>
                <a:latin typeface="Times New Roman" panose="02020603050405020304" pitchFamily="18" charset="0"/>
                <a:cs typeface="Times New Roman" panose="02020603050405020304" pitchFamily="18" charset="0"/>
              </a:rPr>
              <a:t>ORGANIC FARMING MANAGEMENT :</a:t>
            </a:r>
          </a:p>
          <a:p>
            <a:pPr algn="just">
              <a:lnSpc>
                <a:spcPct val="150000"/>
              </a:lnSpc>
            </a:pPr>
            <a:r>
              <a:rPr lang="en-US" sz="1600" b="0" i="0" dirty="0">
                <a:solidFill>
                  <a:srgbClr val="000000"/>
                </a:solidFill>
                <a:effectLst/>
                <a:latin typeface="Times New Roman" panose="02020603050405020304" pitchFamily="18" charset="0"/>
                <a:cs typeface="Times New Roman" panose="02020603050405020304" pitchFamily="18" charset="0"/>
              </a:rPr>
              <a:t>              Organic farming envisages a comprehensive management approach to improve soil health, the ecosystem of the region and the quality of produce living soil can be maintained by continuous incorporation of crop and weed biomass</a:t>
            </a:r>
            <a:r>
              <a:rPr lang="en-US" sz="1600" dirty="0">
                <a:solidFill>
                  <a:srgbClr val="000000"/>
                </a:solidFill>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a:t>
            </a:r>
          </a:p>
          <a:p>
            <a:pPr marL="342900" indent="-342900" algn="just">
              <a:lnSpc>
                <a:spcPct val="150000"/>
              </a:lnSpc>
              <a:buFont typeface="Wingdings" panose="05000000000000000000" pitchFamily="2" charset="2"/>
              <a:buChar char="§"/>
            </a:pPr>
            <a:r>
              <a:rPr lang="en-US" sz="1600" b="0" i="0" dirty="0">
                <a:solidFill>
                  <a:srgbClr val="000000"/>
                </a:solidFill>
                <a:effectLst/>
                <a:latin typeface="Times New Roman" panose="02020603050405020304" pitchFamily="18" charset="0"/>
                <a:cs typeface="Times New Roman" panose="02020603050405020304" pitchFamily="18" charset="0"/>
              </a:rPr>
              <a:t>As a thumb rule, crop residues and cattle excreta should be returned to the plot, directly or indirectly. </a:t>
            </a:r>
          </a:p>
          <a:p>
            <a:pPr marL="342900" indent="-342900" algn="just">
              <a:lnSpc>
                <a:spcPct val="150000"/>
              </a:lnSpc>
              <a:buFont typeface="Wingdings" panose="05000000000000000000" pitchFamily="2" charset="2"/>
              <a:buChar char="§"/>
            </a:pPr>
            <a:r>
              <a:rPr lang="en-US" sz="1600" b="0" i="0" dirty="0">
                <a:solidFill>
                  <a:srgbClr val="000000"/>
                </a:solidFill>
                <a:effectLst/>
                <a:latin typeface="Times New Roman" panose="02020603050405020304" pitchFamily="18" charset="0"/>
                <a:cs typeface="Times New Roman" panose="02020603050405020304" pitchFamily="18" charset="0"/>
              </a:rPr>
              <a:t>As a strategy, the quantity of biomass removed for human food and fiber, cattle feed or firewood from an organic farm should be replaced with any other bio-waste on the farm</a:t>
            </a:r>
            <a:r>
              <a:rPr lang="en-US" sz="2000" b="0" i="0" dirty="0">
                <a:solidFill>
                  <a:srgbClr val="000000"/>
                </a:solidFill>
                <a:effectLs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4098" name="Picture 2" descr="6 Basic Methods of Organic Farming - NDTV Food">
            <a:extLst>
              <a:ext uri="{FF2B5EF4-FFF2-40B4-BE49-F238E27FC236}">
                <a16:creationId xmlns:a16="http://schemas.microsoft.com/office/drawing/2014/main" id="{88096755-F6B9-7FD6-E741-A78F31A446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2033" y="2105026"/>
            <a:ext cx="2988517" cy="3848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D30A2C6-B0F1-0238-DECC-1940424CEED0}"/>
              </a:ext>
            </a:extLst>
          </p:cNvPr>
          <p:cNvSpPr txBox="1"/>
          <p:nvPr/>
        </p:nvSpPr>
        <p:spPr>
          <a:xfrm>
            <a:off x="9881118" y="6167535"/>
            <a:ext cx="1894115"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 4.1</a:t>
            </a:r>
            <a:r>
              <a:rPr lang="en-IN" dirty="0">
                <a:latin typeface="Times New Roman" panose="02020603050405020304" pitchFamily="18" charset="0"/>
                <a:cs typeface="Times New Roman" panose="02020603050405020304" pitchFamily="18" charset="0"/>
              </a:rPr>
              <a:t>:Soil </a:t>
            </a:r>
          </a:p>
        </p:txBody>
      </p:sp>
    </p:spTree>
    <p:extLst>
      <p:ext uri="{BB962C8B-B14F-4D97-AF65-F5344CB8AC3E}">
        <p14:creationId xmlns:p14="http://schemas.microsoft.com/office/powerpoint/2010/main" val="656191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8D2005-879D-1C9A-DEDB-901CA3C648DD}"/>
              </a:ext>
            </a:extLst>
          </p:cNvPr>
          <p:cNvSpPr txBox="1"/>
          <p:nvPr/>
        </p:nvSpPr>
        <p:spPr>
          <a:xfrm>
            <a:off x="298581" y="1206163"/>
            <a:ext cx="7557795" cy="4849404"/>
          </a:xfrm>
          <a:prstGeom prst="rect">
            <a:avLst/>
          </a:prstGeom>
          <a:noFill/>
        </p:spPr>
        <p:txBody>
          <a:bodyPr wrap="square" rtlCol="0">
            <a:spAutoFit/>
          </a:bodyPr>
          <a:lstStyle/>
          <a:p>
            <a:pPr>
              <a:lnSpc>
                <a:spcPct val="150000"/>
              </a:lnSpc>
            </a:pPr>
            <a:r>
              <a:rPr lang="en-IN" sz="1600" dirty="0">
                <a:latin typeface="Times New Roman" panose="02020603050405020304" pitchFamily="18" charset="0"/>
                <a:cs typeface="Times New Roman" panose="02020603050405020304" pitchFamily="18" charset="0"/>
              </a:rPr>
              <a:t>WASTE MANAGEMENT:</a:t>
            </a:r>
          </a:p>
          <a:p>
            <a:pPr marL="285750" indent="-285750" algn="just">
              <a:lnSpc>
                <a:spcPct val="150000"/>
              </a:lnSpc>
              <a:buFont typeface="Wingdings" panose="05000000000000000000" pitchFamily="2" charset="2"/>
              <a:buChar char="§"/>
            </a:pPr>
            <a:r>
              <a:rPr lang="en-US" sz="1600" b="1" i="0" dirty="0">
                <a:solidFill>
                  <a:srgbClr val="202122"/>
                </a:solidFill>
                <a:effectLst/>
                <a:latin typeface="Times New Roman" panose="02020603050405020304" pitchFamily="18" charset="0"/>
                <a:cs typeface="Times New Roman" panose="02020603050405020304" pitchFamily="18" charset="0"/>
              </a:rPr>
              <a:t>Waste management</a:t>
            </a:r>
            <a:r>
              <a:rPr lang="en-US" sz="1600" b="0" i="0" dirty="0">
                <a:solidFill>
                  <a:srgbClr val="202122"/>
                </a:solidFill>
                <a:effectLst/>
                <a:latin typeface="Times New Roman" panose="02020603050405020304" pitchFamily="18" charset="0"/>
                <a:cs typeface="Times New Roman" panose="02020603050405020304" pitchFamily="18" charset="0"/>
              </a:rPr>
              <a:t> or </a:t>
            </a:r>
            <a:r>
              <a:rPr lang="en-US" sz="1600" b="1" i="0" dirty="0">
                <a:solidFill>
                  <a:srgbClr val="202122"/>
                </a:solidFill>
                <a:effectLst/>
                <a:latin typeface="Times New Roman" panose="02020603050405020304" pitchFamily="18" charset="0"/>
                <a:cs typeface="Times New Roman" panose="02020603050405020304" pitchFamily="18" charset="0"/>
              </a:rPr>
              <a:t>waste disposal</a:t>
            </a:r>
            <a:r>
              <a:rPr lang="en-US" sz="1600" b="0" i="0" dirty="0">
                <a:solidFill>
                  <a:srgbClr val="202122"/>
                </a:solidFill>
                <a:effectLst/>
                <a:latin typeface="Times New Roman" panose="02020603050405020304" pitchFamily="18" charset="0"/>
                <a:cs typeface="Times New Roman" panose="02020603050405020304" pitchFamily="18" charset="0"/>
              </a:rPr>
              <a:t> includes the processes and actions required to manage waste from its inception to its final disposal . </a:t>
            </a:r>
          </a:p>
          <a:p>
            <a:pPr marL="285750" indent="-285750" algn="just">
              <a:lnSpc>
                <a:spcPct val="150000"/>
              </a:lnSpc>
              <a:buFont typeface="Wingdings" panose="05000000000000000000" pitchFamily="2" charset="2"/>
              <a:buChar char="§"/>
            </a:pPr>
            <a:r>
              <a:rPr lang="en-US" sz="1600" b="0" i="0" dirty="0">
                <a:solidFill>
                  <a:srgbClr val="202122"/>
                </a:solidFill>
                <a:effectLst/>
                <a:latin typeface="Times New Roman" panose="02020603050405020304" pitchFamily="18" charset="0"/>
                <a:cs typeface="Times New Roman" panose="02020603050405020304" pitchFamily="18" charset="0"/>
              </a:rPr>
              <a:t>This includes the collection, transport, treatment and disposal of waste, together with monitoring and regulation of the waste management process and waste-related laws, technologies, economic mechanisms. </a:t>
            </a:r>
          </a:p>
          <a:p>
            <a:pPr marL="285750" indent="-285750" algn="just">
              <a:lnSpc>
                <a:spcPct val="150000"/>
              </a:lnSpc>
              <a:buFont typeface="Wingdings" panose="05000000000000000000" pitchFamily="2" charset="2"/>
              <a:buChar char="§"/>
            </a:pPr>
            <a:r>
              <a:rPr lang="en-US" sz="1600" b="0" i="0" dirty="0">
                <a:solidFill>
                  <a:srgbClr val="202122"/>
                </a:solidFill>
                <a:effectLst/>
                <a:latin typeface="Times New Roman" panose="02020603050405020304" pitchFamily="18" charset="0"/>
                <a:cs typeface="Times New Roman" panose="02020603050405020304" pitchFamily="18" charset="0"/>
              </a:rPr>
              <a:t>Waste can be solid, liquid, or gases and each type has different methods of disposal and management.</a:t>
            </a:r>
          </a:p>
          <a:p>
            <a:pPr marL="285750" indent="-285750" algn="just">
              <a:lnSpc>
                <a:spcPct val="150000"/>
              </a:lnSpc>
              <a:buFont typeface="Wingdings" panose="05000000000000000000" pitchFamily="2" charset="2"/>
              <a:buChar char="§"/>
            </a:pPr>
            <a:r>
              <a:rPr lang="en-US" sz="1600" b="0" i="0" dirty="0">
                <a:solidFill>
                  <a:srgbClr val="202122"/>
                </a:solidFill>
                <a:effectLst/>
                <a:latin typeface="Times New Roman" panose="02020603050405020304" pitchFamily="18" charset="0"/>
                <a:cs typeface="Times New Roman" panose="02020603050405020304" pitchFamily="18" charset="0"/>
              </a:rPr>
              <a:t> Health issues are associated throughout the entire process of waste management. </a:t>
            </a:r>
          </a:p>
          <a:p>
            <a:pPr marL="285750" indent="-285750" algn="just">
              <a:lnSpc>
                <a:spcPct val="150000"/>
              </a:lnSpc>
              <a:buFont typeface="Wingdings" panose="05000000000000000000" pitchFamily="2" charset="2"/>
              <a:buChar char="§"/>
            </a:pPr>
            <a:r>
              <a:rPr lang="en-US" sz="1600" b="0" i="0" dirty="0">
                <a:solidFill>
                  <a:srgbClr val="202122"/>
                </a:solidFill>
                <a:effectLst/>
                <a:latin typeface="Times New Roman" panose="02020603050405020304" pitchFamily="18" charset="0"/>
                <a:cs typeface="Times New Roman" panose="02020603050405020304" pitchFamily="18" charset="0"/>
              </a:rPr>
              <a:t>The aim of waste management is to reduce the dangerous effects of such waste on the environment and human health.</a:t>
            </a:r>
          </a:p>
          <a:p>
            <a:pPr algn="just">
              <a:lnSpc>
                <a:spcPct val="150000"/>
              </a:lnSpc>
            </a:pPr>
            <a:endParaRPr lang="en-US" sz="1600" b="0" i="0" dirty="0">
              <a:solidFill>
                <a:srgbClr val="202122"/>
              </a:solidFill>
              <a:effectLst/>
              <a:latin typeface="Times New Roman" panose="02020603050405020304" pitchFamily="18" charset="0"/>
              <a:cs typeface="Times New Roman" panose="02020603050405020304" pitchFamily="18" charset="0"/>
            </a:endParaRPr>
          </a:p>
          <a:p>
            <a:pPr>
              <a:lnSpc>
                <a:spcPct val="150000"/>
              </a:lnSpc>
            </a:pPr>
            <a:endParaRPr lang="en-IN" sz="1600" dirty="0">
              <a:latin typeface="Times New Roman" panose="02020603050405020304" pitchFamily="18" charset="0"/>
              <a:cs typeface="Times New Roman" panose="02020603050405020304" pitchFamily="18" charset="0"/>
            </a:endParaRPr>
          </a:p>
        </p:txBody>
      </p:sp>
      <p:pic>
        <p:nvPicPr>
          <p:cNvPr id="1028" name="Picture 4" descr="852 Waste Management Infographic Illustrations &amp; Clip Art - iStock">
            <a:extLst>
              <a:ext uri="{FF2B5EF4-FFF2-40B4-BE49-F238E27FC236}">
                <a16:creationId xmlns:a16="http://schemas.microsoft.com/office/drawing/2014/main" id="{FE91B28C-FB4F-F728-3D7C-4F20007E0E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022" y="943558"/>
            <a:ext cx="3448049" cy="4343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5FDFAC8-CF59-78B1-C4A9-BFC09AAB0A41}"/>
              </a:ext>
            </a:extLst>
          </p:cNvPr>
          <p:cNvSpPr txBox="1"/>
          <p:nvPr/>
        </p:nvSpPr>
        <p:spPr>
          <a:xfrm>
            <a:off x="8892074" y="5383763"/>
            <a:ext cx="2575249"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 4.2</a:t>
            </a:r>
            <a:r>
              <a:rPr lang="en-IN" dirty="0">
                <a:latin typeface="Times New Roman" panose="02020603050405020304" pitchFamily="18" charset="0"/>
                <a:cs typeface="Times New Roman" panose="02020603050405020304" pitchFamily="18" charset="0"/>
              </a:rPr>
              <a:t>:Waste recycling</a:t>
            </a:r>
          </a:p>
        </p:txBody>
      </p:sp>
    </p:spTree>
    <p:extLst>
      <p:ext uri="{BB962C8B-B14F-4D97-AF65-F5344CB8AC3E}">
        <p14:creationId xmlns:p14="http://schemas.microsoft.com/office/powerpoint/2010/main" val="3742538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oup of people posing for a photo&#10;&#10;Description automatically generated with medium confidence">
            <a:extLst>
              <a:ext uri="{FF2B5EF4-FFF2-40B4-BE49-F238E27FC236}">
                <a16:creationId xmlns:a16="http://schemas.microsoft.com/office/drawing/2014/main" id="{9E2BEDDF-A295-FE75-4A37-0B6953BDEB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1" y="783770"/>
            <a:ext cx="5734050" cy="5056609"/>
          </a:xfrm>
          <a:prstGeom prst="rect">
            <a:avLst/>
          </a:prstGeom>
        </p:spPr>
      </p:pic>
      <p:pic>
        <p:nvPicPr>
          <p:cNvPr id="5" name="Picture 4" descr="A picture containing text, tree, outdoor, sign&#10;&#10;Description automatically generated">
            <a:extLst>
              <a:ext uri="{FF2B5EF4-FFF2-40B4-BE49-F238E27FC236}">
                <a16:creationId xmlns:a16="http://schemas.microsoft.com/office/drawing/2014/main" id="{277B718C-137C-7E1B-33EC-92F4D93618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8425" y="811763"/>
            <a:ext cx="5457825" cy="5056609"/>
          </a:xfrm>
          <a:prstGeom prst="rect">
            <a:avLst/>
          </a:prstGeom>
        </p:spPr>
      </p:pic>
      <p:sp>
        <p:nvSpPr>
          <p:cNvPr id="2" name="TextBox 1">
            <a:extLst>
              <a:ext uri="{FF2B5EF4-FFF2-40B4-BE49-F238E27FC236}">
                <a16:creationId xmlns:a16="http://schemas.microsoft.com/office/drawing/2014/main" id="{6BE2F6A3-B885-FC8B-00E3-82B68856B794}"/>
              </a:ext>
            </a:extLst>
          </p:cNvPr>
          <p:cNvSpPr txBox="1"/>
          <p:nvPr/>
        </p:nvSpPr>
        <p:spPr>
          <a:xfrm>
            <a:off x="3816220" y="6130212"/>
            <a:ext cx="379756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 4.3</a:t>
            </a:r>
            <a:r>
              <a:rPr lang="en-IN" dirty="0">
                <a:latin typeface="Times New Roman" panose="02020603050405020304" pitchFamily="18" charset="0"/>
                <a:cs typeface="Times New Roman" panose="02020603050405020304" pitchFamily="18" charset="0"/>
              </a:rPr>
              <a:t>:Waste management</a:t>
            </a:r>
          </a:p>
        </p:txBody>
      </p:sp>
    </p:spTree>
    <p:extLst>
      <p:ext uri="{BB962C8B-B14F-4D97-AF65-F5344CB8AC3E}">
        <p14:creationId xmlns:p14="http://schemas.microsoft.com/office/powerpoint/2010/main" val="1364993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EB53-43E3-DAD6-C6B9-11C319815D9B}"/>
              </a:ext>
            </a:extLst>
          </p:cNvPr>
          <p:cNvSpPr>
            <a:spLocks noGrp="1"/>
          </p:cNvSpPr>
          <p:nvPr>
            <p:ph type="title"/>
          </p:nvPr>
        </p:nvSpPr>
        <p:spPr/>
        <p:txBody>
          <a:bodyPr>
            <a:normAutofit/>
          </a:bodyPr>
          <a:lstStyle/>
          <a:p>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MODULE 5</a:t>
            </a:r>
            <a:br>
              <a:rPr lang="en-IN" sz="2400"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FOOD WALK</a:t>
            </a:r>
          </a:p>
        </p:txBody>
      </p:sp>
      <p:sp>
        <p:nvSpPr>
          <p:cNvPr id="3" name="TextBox 2">
            <a:extLst>
              <a:ext uri="{FF2B5EF4-FFF2-40B4-BE49-F238E27FC236}">
                <a16:creationId xmlns:a16="http://schemas.microsoft.com/office/drawing/2014/main" id="{0DBFE23E-B6CB-533C-D4D9-66890E7A68AA}"/>
              </a:ext>
            </a:extLst>
          </p:cNvPr>
          <p:cNvSpPr txBox="1"/>
          <p:nvPr/>
        </p:nvSpPr>
        <p:spPr>
          <a:xfrm>
            <a:off x="5640355" y="2892490"/>
            <a:ext cx="914400" cy="914400"/>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4EBE02AA-3401-706C-35DF-C3A9F632B641}"/>
              </a:ext>
            </a:extLst>
          </p:cNvPr>
          <p:cNvSpPr txBox="1"/>
          <p:nvPr/>
        </p:nvSpPr>
        <p:spPr>
          <a:xfrm>
            <a:off x="427653" y="1690688"/>
            <a:ext cx="7734300" cy="4890057"/>
          </a:xfrm>
          <a:prstGeom prst="rect">
            <a:avLst/>
          </a:prstGeom>
          <a:noFill/>
        </p:spPr>
        <p:txBody>
          <a:bodyPr wrap="square" rtlCol="0">
            <a:spAutoFit/>
          </a:bodyPr>
          <a:lstStyle/>
          <a:p>
            <a:pPr>
              <a:lnSpc>
                <a:spcPct val="150000"/>
              </a:lnSpc>
            </a:pPr>
            <a:r>
              <a:rPr lang="en-IN" sz="1600" dirty="0">
                <a:latin typeface="Times New Roman" panose="02020603050405020304" pitchFamily="18" charset="0"/>
                <a:cs typeface="Times New Roman" panose="02020603050405020304" pitchFamily="18" charset="0"/>
              </a:rPr>
              <a:t>WHAT IS FOOD WALK?</a:t>
            </a:r>
          </a:p>
          <a:p>
            <a:pPr>
              <a:lnSpc>
                <a:spcPct val="150000"/>
              </a:lnSpc>
            </a:pPr>
            <a:endParaRPr lang="en-IN" sz="1600" dirty="0">
              <a:latin typeface="Times New Roman" panose="02020603050405020304" pitchFamily="18" charset="0"/>
              <a:cs typeface="Times New Roman" panose="02020603050405020304" pitchFamily="18" charset="0"/>
            </a:endParaRPr>
          </a:p>
          <a:p>
            <a:pPr>
              <a:lnSpc>
                <a:spcPct val="150000"/>
              </a:lnSpc>
            </a:pPr>
            <a:r>
              <a:rPr lang="en-IN" sz="1600" b="0" i="0" dirty="0">
                <a:solidFill>
                  <a:srgbClr val="202124"/>
                </a:solidFill>
                <a:effectLst/>
                <a:latin typeface="Times New Roman" panose="02020603050405020304" pitchFamily="18" charset="0"/>
                <a:cs typeface="Times New Roman" panose="02020603050405020304" pitchFamily="18" charset="0"/>
              </a:rPr>
              <a:t>         </a:t>
            </a:r>
            <a:r>
              <a:rPr lang="en-US" sz="1600" b="0" i="0" dirty="0">
                <a:solidFill>
                  <a:srgbClr val="202124"/>
                </a:solidFill>
                <a:effectLst/>
                <a:latin typeface="Times New Roman" panose="02020603050405020304" pitchFamily="18" charset="0"/>
                <a:cs typeface="Times New Roman" panose="02020603050405020304" pitchFamily="18" charset="0"/>
              </a:rPr>
              <a:t>During a food walk, </a:t>
            </a:r>
            <a:r>
              <a:rPr lang="en-US" sz="1600" b="1" i="0" dirty="0">
                <a:solidFill>
                  <a:srgbClr val="202124"/>
                </a:solidFill>
                <a:effectLst/>
                <a:latin typeface="Times New Roman" panose="02020603050405020304" pitchFamily="18" charset="0"/>
                <a:cs typeface="Times New Roman" panose="02020603050405020304" pitchFamily="18" charset="0"/>
              </a:rPr>
              <a:t>you usually go out with a group of people, led by a local expert who is a food lover too</a:t>
            </a:r>
            <a:r>
              <a:rPr lang="en-US" sz="1600" b="0" i="0" dirty="0">
                <a:solidFill>
                  <a:srgbClr val="202124"/>
                </a:solidFill>
                <a:effectLst/>
                <a:latin typeface="Times New Roman" panose="02020603050405020304" pitchFamily="18" charset="0"/>
                <a:cs typeface="Times New Roman" panose="02020603050405020304" pitchFamily="18" charset="0"/>
              </a:rPr>
              <a:t>. You walk down a locality and try to get under its skin through its food. You don't always have to 'walk' though. There could be variations.</a:t>
            </a:r>
          </a:p>
          <a:p>
            <a:pPr>
              <a:lnSpc>
                <a:spcPct val="150000"/>
              </a:lnSpc>
            </a:pPr>
            <a:endParaRPr lang="en-US" sz="1600" dirty="0">
              <a:solidFill>
                <a:srgbClr val="202124"/>
              </a:solidFill>
              <a:latin typeface="Times New Roman" panose="02020603050405020304" pitchFamily="18" charset="0"/>
              <a:cs typeface="Times New Roman" panose="02020603050405020304" pitchFamily="18" charset="0"/>
            </a:endParaRPr>
          </a:p>
          <a:p>
            <a:pPr>
              <a:lnSpc>
                <a:spcPct val="150000"/>
              </a:lnSpc>
            </a:pPr>
            <a:r>
              <a:rPr lang="en-US" sz="1600" dirty="0">
                <a:solidFill>
                  <a:srgbClr val="202124"/>
                </a:solidFill>
                <a:latin typeface="Times New Roman" panose="02020603050405020304" pitchFamily="18" charset="0"/>
                <a:cs typeface="Times New Roman" panose="02020603050405020304" pitchFamily="18" charset="0"/>
              </a:rPr>
              <a:t>BENEFITS OF FOOD WALK:</a:t>
            </a:r>
          </a:p>
          <a:p>
            <a:pPr>
              <a:lnSpc>
                <a:spcPct val="150000"/>
              </a:lnSpc>
            </a:pPr>
            <a:endParaRPr lang="en-US" sz="1600" u="sng" dirty="0">
              <a:solidFill>
                <a:srgbClr val="202124"/>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1600" b="0" i="0" dirty="0">
                <a:solidFill>
                  <a:srgbClr val="202122"/>
                </a:solidFill>
                <a:effectLst/>
                <a:latin typeface="Times New Roman" panose="02020603050405020304" pitchFamily="18" charset="0"/>
                <a:cs typeface="Times New Roman" panose="02020603050405020304" pitchFamily="18" charset="0"/>
              </a:rPr>
              <a:t>Immersion into local or street food culture</a:t>
            </a:r>
          </a:p>
          <a:p>
            <a:pPr marL="342900" indent="-342900" algn="just">
              <a:lnSpc>
                <a:spcPct val="150000"/>
              </a:lnSpc>
              <a:buFont typeface="Wingdings" panose="05000000000000000000" pitchFamily="2" charset="2"/>
              <a:buChar char="§"/>
            </a:pPr>
            <a:r>
              <a:rPr lang="en-US" sz="1600" b="0" i="0" dirty="0">
                <a:solidFill>
                  <a:srgbClr val="202122"/>
                </a:solidFill>
                <a:effectLst/>
                <a:latin typeface="Times New Roman" panose="02020603050405020304" pitchFamily="18" charset="0"/>
                <a:cs typeface="Times New Roman" panose="02020603050405020304" pitchFamily="18" charset="0"/>
              </a:rPr>
              <a:t> History and Traditions Behind the Food We Eat</a:t>
            </a:r>
          </a:p>
          <a:p>
            <a:pPr marL="342900" indent="-342900" algn="just">
              <a:lnSpc>
                <a:spcPct val="150000"/>
              </a:lnSpc>
              <a:buFont typeface="Wingdings" panose="05000000000000000000" pitchFamily="2" charset="2"/>
              <a:buChar char="§"/>
            </a:pPr>
            <a:r>
              <a:rPr lang="en-US" sz="1600" b="0" i="0" dirty="0">
                <a:solidFill>
                  <a:srgbClr val="202122"/>
                </a:solidFill>
                <a:effectLst/>
                <a:latin typeface="Times New Roman" panose="02020603050405020304" pitchFamily="18" charset="0"/>
                <a:cs typeface="Times New Roman" panose="02020603050405020304" pitchFamily="18" charset="0"/>
              </a:rPr>
              <a:t> Supporting local economies by patronizing small businesses and food markets </a:t>
            </a:r>
          </a:p>
          <a:p>
            <a:pPr marL="342900" indent="-342900" algn="just">
              <a:lnSpc>
                <a:spcPct val="150000"/>
              </a:lnSpc>
              <a:buFont typeface="Wingdings" panose="05000000000000000000" pitchFamily="2" charset="2"/>
              <a:buChar char="§"/>
            </a:pPr>
            <a:r>
              <a:rPr lang="en-US" sz="1600" b="0" i="0" dirty="0">
                <a:solidFill>
                  <a:srgbClr val="202122"/>
                </a:solidFill>
                <a:effectLst/>
                <a:latin typeface="Times New Roman" panose="02020603050405020304" pitchFamily="18" charset="0"/>
                <a:cs typeface="Times New Roman" panose="02020603050405020304" pitchFamily="18" charset="0"/>
              </a:rPr>
              <a:t> Opportunities to try unique and authentic dishes</a:t>
            </a:r>
          </a:p>
          <a:p>
            <a:pPr>
              <a:lnSpc>
                <a:spcPct val="150000"/>
              </a:lnSpc>
            </a:pPr>
            <a:endParaRPr lang="en-IN" u="sng" dirty="0">
              <a:latin typeface="Times New Roman" panose="02020603050405020304" pitchFamily="18" charset="0"/>
              <a:cs typeface="Times New Roman" panose="02020603050405020304" pitchFamily="18" charset="0"/>
            </a:endParaRPr>
          </a:p>
        </p:txBody>
      </p:sp>
      <p:pic>
        <p:nvPicPr>
          <p:cNvPr id="1026" name="Picture 2" descr="Nha Trang street food tour by cyclo - Nha Trang | Hurb">
            <a:extLst>
              <a:ext uri="{FF2B5EF4-FFF2-40B4-BE49-F238E27FC236}">
                <a16:creationId xmlns:a16="http://schemas.microsoft.com/office/drawing/2014/main" id="{463E19CF-2A7F-7B53-7A27-62AC378887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7598" y="2481943"/>
            <a:ext cx="3062774" cy="31537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DD73375-055B-51F6-553B-729653380D87}"/>
              </a:ext>
            </a:extLst>
          </p:cNvPr>
          <p:cNvSpPr txBox="1"/>
          <p:nvPr/>
        </p:nvSpPr>
        <p:spPr>
          <a:xfrm>
            <a:off x="9060024" y="5896947"/>
            <a:ext cx="2293776"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 5.1</a:t>
            </a:r>
            <a:r>
              <a:rPr lang="en-IN" dirty="0">
                <a:latin typeface="Times New Roman" panose="02020603050405020304" pitchFamily="18" charset="0"/>
                <a:cs typeface="Times New Roman" panose="02020603050405020304" pitchFamily="18" charset="0"/>
              </a:rPr>
              <a:t>:food</a:t>
            </a:r>
          </a:p>
        </p:txBody>
      </p:sp>
    </p:spTree>
    <p:extLst>
      <p:ext uri="{BB962C8B-B14F-4D97-AF65-F5344CB8AC3E}">
        <p14:creationId xmlns:p14="http://schemas.microsoft.com/office/powerpoint/2010/main" val="2911213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A158C4-38F9-BAE8-106C-A4C3FA61049D}"/>
              </a:ext>
            </a:extLst>
          </p:cNvPr>
          <p:cNvSpPr txBox="1"/>
          <p:nvPr/>
        </p:nvSpPr>
        <p:spPr>
          <a:xfrm>
            <a:off x="671804" y="4355793"/>
            <a:ext cx="7501812" cy="2264081"/>
          </a:xfrm>
          <a:prstGeom prst="rect">
            <a:avLst/>
          </a:prstGeom>
          <a:noFill/>
        </p:spPr>
        <p:txBody>
          <a:bodyPr wrap="square" rtlCol="0">
            <a:spAutoFit/>
          </a:bodyPr>
          <a:lstStyle/>
          <a:p>
            <a:pPr>
              <a:lnSpc>
                <a:spcPct val="150000"/>
              </a:lnSpc>
            </a:pPr>
            <a:r>
              <a:rPr lang="en-IN" sz="1600" dirty="0">
                <a:latin typeface="Times New Roman" panose="02020603050405020304" pitchFamily="18" charset="0"/>
                <a:cs typeface="Times New Roman" panose="02020603050405020304" pitchFamily="18" charset="0"/>
              </a:rPr>
              <a:t>IMPORTANCE OF NUTRITIONS:</a:t>
            </a:r>
          </a:p>
          <a:p>
            <a:pPr marL="342900" indent="-342900" algn="just">
              <a:lnSpc>
                <a:spcPct val="150000"/>
              </a:lnSpc>
              <a:buFont typeface="Wingdings" panose="05000000000000000000" pitchFamily="2" charset="2"/>
              <a:buChar char="§"/>
            </a:pPr>
            <a:r>
              <a:rPr lang="en-US" sz="1600" b="0" i="0" dirty="0">
                <a:solidFill>
                  <a:srgbClr val="202124"/>
                </a:solidFill>
                <a:effectLst/>
                <a:latin typeface="Times New Roman" panose="02020603050405020304" pitchFamily="18" charset="0"/>
                <a:cs typeface="Times New Roman" panose="02020603050405020304" pitchFamily="18" charset="0"/>
              </a:rPr>
              <a:t>The essential nutrients are vitamins, minerals, protein, fats, water, and carbohydrates. People need to consume these nutrients from dietary sources for proper body function</a:t>
            </a:r>
            <a:r>
              <a:rPr lang="en-US" sz="1600" dirty="0">
                <a:solidFill>
                  <a:srgbClr val="202124"/>
                </a:solidFill>
                <a:latin typeface="Times New Roman" panose="02020603050405020304" pitchFamily="18" charset="0"/>
                <a:cs typeface="Times New Roman" panose="02020603050405020304" pitchFamily="18" charset="0"/>
              </a:rPr>
              <a:t>.</a:t>
            </a:r>
          </a:p>
          <a:p>
            <a:pPr marL="342900" indent="-342900" algn="just">
              <a:lnSpc>
                <a:spcPct val="150000"/>
              </a:lnSpc>
              <a:buFont typeface="Wingdings" panose="05000000000000000000" pitchFamily="2" charset="2"/>
              <a:buChar char="§"/>
            </a:pPr>
            <a:r>
              <a:rPr lang="en-US" sz="1600" b="0" i="0" dirty="0">
                <a:solidFill>
                  <a:srgbClr val="202124"/>
                </a:solidFill>
                <a:effectLst/>
                <a:latin typeface="Times New Roman" panose="02020603050405020304" pitchFamily="18" charset="0"/>
                <a:cs typeface="Times New Roman" panose="02020603050405020304" pitchFamily="18" charset="0"/>
              </a:rPr>
              <a:t>Essential nutrients are crucial in </a:t>
            </a:r>
            <a:r>
              <a:rPr lang="en-US" sz="1600" b="1" i="0" dirty="0">
                <a:solidFill>
                  <a:srgbClr val="202124"/>
                </a:solidFill>
                <a:effectLst/>
                <a:latin typeface="Times New Roman" panose="02020603050405020304" pitchFamily="18" charset="0"/>
                <a:cs typeface="Times New Roman" panose="02020603050405020304" pitchFamily="18" charset="0"/>
              </a:rPr>
              <a:t>supporting a person's reproduction, good health, and growth</a:t>
            </a:r>
            <a:r>
              <a:rPr lang="en-US" sz="1600" b="0" i="0" dirty="0">
                <a:solidFill>
                  <a:srgbClr val="202124"/>
                </a:solidFill>
                <a:effectLst/>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pic>
        <p:nvPicPr>
          <p:cNvPr id="5" name="Picture 4" descr="Graphical user interface&#10;&#10;Description automatically generated">
            <a:extLst>
              <a:ext uri="{FF2B5EF4-FFF2-40B4-BE49-F238E27FC236}">
                <a16:creationId xmlns:a16="http://schemas.microsoft.com/office/drawing/2014/main" id="{8F07BDB1-6046-6A7C-7E36-9E76A15033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812" y="238126"/>
            <a:ext cx="5169159" cy="3600449"/>
          </a:xfrm>
          <a:prstGeom prst="rect">
            <a:avLst/>
          </a:prstGeom>
        </p:spPr>
      </p:pic>
      <p:pic>
        <p:nvPicPr>
          <p:cNvPr id="4" name="Picture 3">
            <a:extLst>
              <a:ext uri="{FF2B5EF4-FFF2-40B4-BE49-F238E27FC236}">
                <a16:creationId xmlns:a16="http://schemas.microsoft.com/office/drawing/2014/main" id="{5410AE60-8AA9-7F9A-F9CB-456233F524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238126"/>
            <a:ext cx="5299788" cy="3600449"/>
          </a:xfrm>
          <a:prstGeom prst="rect">
            <a:avLst/>
          </a:prstGeom>
        </p:spPr>
      </p:pic>
      <p:sp>
        <p:nvSpPr>
          <p:cNvPr id="2" name="TextBox 1">
            <a:extLst>
              <a:ext uri="{FF2B5EF4-FFF2-40B4-BE49-F238E27FC236}">
                <a16:creationId xmlns:a16="http://schemas.microsoft.com/office/drawing/2014/main" id="{43640170-FF96-CB47-E570-7439239AF7A6}"/>
              </a:ext>
            </a:extLst>
          </p:cNvPr>
          <p:cNvSpPr txBox="1"/>
          <p:nvPr/>
        </p:nvSpPr>
        <p:spPr>
          <a:xfrm>
            <a:off x="4926563" y="3986461"/>
            <a:ext cx="3331029"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    Fig 5.2</a:t>
            </a:r>
            <a:r>
              <a:rPr lang="en-IN" dirty="0">
                <a:latin typeface="Times New Roman" panose="02020603050405020304" pitchFamily="18" charset="0"/>
                <a:cs typeface="Times New Roman" panose="02020603050405020304" pitchFamily="18" charset="0"/>
              </a:rPr>
              <a:t>: Food Walk</a:t>
            </a:r>
          </a:p>
        </p:txBody>
      </p:sp>
    </p:spTree>
    <p:extLst>
      <p:ext uri="{BB962C8B-B14F-4D97-AF65-F5344CB8AC3E}">
        <p14:creationId xmlns:p14="http://schemas.microsoft.com/office/powerpoint/2010/main" val="1529002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LS: Name six types of molecules that are considered nutrients for living  things? - ECUR 164 - Is This a Course about Science? - Wiki">
            <a:extLst>
              <a:ext uri="{FF2B5EF4-FFF2-40B4-BE49-F238E27FC236}">
                <a16:creationId xmlns:a16="http://schemas.microsoft.com/office/drawing/2014/main" id="{527CF992-7C94-E8E0-86DC-497AC7E7A6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3093" y="895738"/>
            <a:ext cx="4618653" cy="44291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7061540-DE0A-3509-E478-DA95B4E02E34}"/>
              </a:ext>
            </a:extLst>
          </p:cNvPr>
          <p:cNvSpPr txBox="1"/>
          <p:nvPr/>
        </p:nvSpPr>
        <p:spPr>
          <a:xfrm>
            <a:off x="830424" y="895738"/>
            <a:ext cx="6764694" cy="3004027"/>
          </a:xfrm>
          <a:prstGeom prst="rect">
            <a:avLst/>
          </a:prstGeom>
          <a:noFill/>
        </p:spPr>
        <p:txBody>
          <a:bodyPr wrap="square" rtlCol="0">
            <a:spAutoFit/>
          </a:bodyPr>
          <a:lstStyle/>
          <a:p>
            <a:pPr>
              <a:lnSpc>
                <a:spcPct val="150000"/>
              </a:lnSpc>
            </a:pPr>
            <a:r>
              <a:rPr lang="en-IN" dirty="0">
                <a:latin typeface="Times New Roman" panose="02020603050405020304" pitchFamily="18" charset="0"/>
                <a:cs typeface="Times New Roman" panose="02020603050405020304" pitchFamily="18" charset="0"/>
              </a:rPr>
              <a:t>ESSENTIAL NUTRIENTS:</a:t>
            </a:r>
          </a:p>
          <a:p>
            <a:pPr marL="285750" indent="-285750">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Proteins</a:t>
            </a:r>
          </a:p>
          <a:p>
            <a:pPr marL="285750" indent="-285750">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Vitamins</a:t>
            </a:r>
          </a:p>
          <a:p>
            <a:pPr marL="285750" indent="-285750">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Minerals</a:t>
            </a:r>
          </a:p>
          <a:p>
            <a:pPr marL="285750" indent="-285750">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Fats</a:t>
            </a:r>
          </a:p>
          <a:p>
            <a:pPr marL="285750" indent="-285750">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Carbohydrates</a:t>
            </a:r>
          </a:p>
          <a:p>
            <a:pPr marL="285750" indent="-285750">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Water</a:t>
            </a:r>
          </a:p>
        </p:txBody>
      </p:sp>
      <p:sp>
        <p:nvSpPr>
          <p:cNvPr id="5" name="TextBox 4">
            <a:extLst>
              <a:ext uri="{FF2B5EF4-FFF2-40B4-BE49-F238E27FC236}">
                <a16:creationId xmlns:a16="http://schemas.microsoft.com/office/drawing/2014/main" id="{CEEFFFA5-7166-EB2E-1139-B3EF2B89BC64}"/>
              </a:ext>
            </a:extLst>
          </p:cNvPr>
          <p:cNvSpPr txBox="1"/>
          <p:nvPr/>
        </p:nvSpPr>
        <p:spPr>
          <a:xfrm>
            <a:off x="6354147" y="5324863"/>
            <a:ext cx="3256384"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 5.3 </a:t>
            </a:r>
            <a:r>
              <a:rPr lang="en-IN" dirty="0">
                <a:latin typeface="Times New Roman" panose="02020603050405020304" pitchFamily="18" charset="0"/>
                <a:cs typeface="Times New Roman" panose="02020603050405020304" pitchFamily="18" charset="0"/>
              </a:rPr>
              <a:t>:Essential nutrients</a:t>
            </a:r>
          </a:p>
        </p:txBody>
      </p:sp>
    </p:spTree>
    <p:extLst>
      <p:ext uri="{BB962C8B-B14F-4D97-AF65-F5344CB8AC3E}">
        <p14:creationId xmlns:p14="http://schemas.microsoft.com/office/powerpoint/2010/main" val="3173728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oup of people posing for a photo&#10;&#10;Description automatically generated">
            <a:extLst>
              <a:ext uri="{FF2B5EF4-FFF2-40B4-BE49-F238E27FC236}">
                <a16:creationId xmlns:a16="http://schemas.microsoft.com/office/drawing/2014/main" id="{FBBFF3C5-E951-3E63-F4EF-D377E518F2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428625"/>
            <a:ext cx="10287000" cy="5553075"/>
          </a:xfrm>
          <a:prstGeom prst="rect">
            <a:avLst/>
          </a:prstGeom>
        </p:spPr>
      </p:pic>
      <p:sp>
        <p:nvSpPr>
          <p:cNvPr id="2" name="TextBox 1">
            <a:extLst>
              <a:ext uri="{FF2B5EF4-FFF2-40B4-BE49-F238E27FC236}">
                <a16:creationId xmlns:a16="http://schemas.microsoft.com/office/drawing/2014/main" id="{D340B51F-7ABE-4B5E-3A06-2259E6294573}"/>
              </a:ext>
            </a:extLst>
          </p:cNvPr>
          <p:cNvSpPr txBox="1"/>
          <p:nvPr/>
        </p:nvSpPr>
        <p:spPr>
          <a:xfrm>
            <a:off x="3601616" y="6214188"/>
            <a:ext cx="4329404" cy="369332"/>
          </a:xfrm>
          <a:prstGeom prst="rect">
            <a:avLst/>
          </a:prstGeom>
          <a:noFill/>
        </p:spPr>
        <p:txBody>
          <a:bodyPr wrap="square" rtlCol="0">
            <a:spAutoFit/>
          </a:bodyPr>
          <a:lstStyle/>
          <a:p>
            <a:r>
              <a:rPr lang="en-IN" dirty="0"/>
              <a:t>                               </a:t>
            </a:r>
            <a:r>
              <a:rPr lang="en-IN" b="1" dirty="0">
                <a:latin typeface="Times New Roman" panose="02020603050405020304" pitchFamily="18" charset="0"/>
                <a:cs typeface="Times New Roman" panose="02020603050405020304" pitchFamily="18" charset="0"/>
              </a:rPr>
              <a:t>Fig 5.4</a:t>
            </a:r>
            <a:r>
              <a:rPr lang="en-IN" dirty="0">
                <a:latin typeface="Times New Roman" panose="02020603050405020304" pitchFamily="18" charset="0"/>
                <a:cs typeface="Times New Roman" panose="02020603050405020304" pitchFamily="18" charset="0"/>
              </a:rPr>
              <a:t>: Food Walk</a:t>
            </a:r>
          </a:p>
        </p:txBody>
      </p:sp>
    </p:spTree>
    <p:extLst>
      <p:ext uri="{BB962C8B-B14F-4D97-AF65-F5344CB8AC3E}">
        <p14:creationId xmlns:p14="http://schemas.microsoft.com/office/powerpoint/2010/main" val="889578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797CBF-9DB6-7137-316E-D7D44992B5D2}"/>
              </a:ext>
            </a:extLst>
          </p:cNvPr>
          <p:cNvSpPr>
            <a:spLocks noGrp="1"/>
          </p:cNvSpPr>
          <p:nvPr>
            <p:ph type="title"/>
          </p:nvPr>
        </p:nvSpPr>
        <p:spPr>
          <a:xfrm>
            <a:off x="838200" y="383787"/>
            <a:ext cx="10515600" cy="1325563"/>
          </a:xfrm>
        </p:spPr>
        <p:txBody>
          <a:bodyPr>
            <a:normAutofit/>
          </a:bodyPr>
          <a:lstStyle/>
          <a:p>
            <a:pPr algn="ctr"/>
            <a:r>
              <a:rPr lang="en-IN" sz="2400" b="1" dirty="0">
                <a:latin typeface="Times New Roman" panose="02020603050405020304" pitchFamily="18" charset="0"/>
                <a:cs typeface="Times New Roman" panose="02020603050405020304" pitchFamily="18" charset="0"/>
              </a:rPr>
              <a:t>MODULE 1</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PLANTATION AND ADOPTATION OF A TREE</a:t>
            </a:r>
          </a:p>
        </p:txBody>
      </p:sp>
      <p:sp>
        <p:nvSpPr>
          <p:cNvPr id="7" name="TextBox 6">
            <a:extLst>
              <a:ext uri="{FF2B5EF4-FFF2-40B4-BE49-F238E27FC236}">
                <a16:creationId xmlns:a16="http://schemas.microsoft.com/office/drawing/2014/main" id="{67FEE219-CBEF-B302-EC39-91EB14F63EF2}"/>
              </a:ext>
            </a:extLst>
          </p:cNvPr>
          <p:cNvSpPr txBox="1"/>
          <p:nvPr/>
        </p:nvSpPr>
        <p:spPr>
          <a:xfrm>
            <a:off x="326572" y="1567543"/>
            <a:ext cx="10747310" cy="4832092"/>
          </a:xfrm>
          <a:prstGeom prst="rect">
            <a:avLst/>
          </a:prstGeom>
          <a:noFill/>
        </p:spPr>
        <p:txBody>
          <a:bodyPr wrap="square" rtlCol="0">
            <a:spAutoFit/>
          </a:bodyPr>
          <a:lstStyle/>
          <a:p>
            <a:pPr algn="just"/>
            <a:r>
              <a:rPr lang="en-IN" sz="1600" dirty="0">
                <a:latin typeface="Times New Roman" panose="02020603050405020304" pitchFamily="18" charset="0"/>
                <a:cs typeface="Times New Roman" panose="02020603050405020304" pitchFamily="18" charset="0"/>
              </a:rPr>
              <a:t>WHAT IS PLANTATION AND ADOPTATION ?</a:t>
            </a:r>
          </a:p>
          <a:p>
            <a:pPr algn="just"/>
            <a:endParaRPr lang="en-IN" sz="1600" dirty="0">
              <a:latin typeface="Times New Roman" panose="02020603050405020304" pitchFamily="18" charset="0"/>
              <a:cs typeface="Times New Roman" panose="02020603050405020304" pitchFamily="18" charset="0"/>
            </a:endParaRPr>
          </a:p>
          <a:p>
            <a:pPr algn="just">
              <a:lnSpc>
                <a:spcPct val="150000"/>
              </a:lnSpc>
            </a:pPr>
            <a:r>
              <a:rPr lang="en-US" sz="1600" b="0" i="0" dirty="0">
                <a:solidFill>
                  <a:srgbClr val="202122"/>
                </a:solidFill>
                <a:effectLst/>
                <a:latin typeface="Times New Roman" panose="02020603050405020304" pitchFamily="18" charset="0"/>
                <a:cs typeface="Times New Roman" panose="02020603050405020304" pitchFamily="18" charset="0"/>
              </a:rPr>
              <a:t>           A </a:t>
            </a:r>
            <a:r>
              <a:rPr lang="en-US" sz="1600" b="1" i="0" dirty="0">
                <a:solidFill>
                  <a:srgbClr val="202122"/>
                </a:solidFill>
                <a:effectLst/>
                <a:latin typeface="Times New Roman" panose="02020603050405020304" pitchFamily="18" charset="0"/>
                <a:cs typeface="Times New Roman" panose="02020603050405020304" pitchFamily="18" charset="0"/>
              </a:rPr>
              <a:t>tree plantation, forest plantation</a:t>
            </a:r>
            <a:r>
              <a:rPr lang="en-US" sz="1600" b="0" i="0" dirty="0">
                <a:solidFill>
                  <a:srgbClr val="202122"/>
                </a:solidFill>
                <a:effectLst/>
                <a:latin typeface="Times New Roman" panose="02020603050405020304" pitchFamily="18" charset="0"/>
                <a:cs typeface="Times New Roman" panose="02020603050405020304" pitchFamily="18" charset="0"/>
              </a:rPr>
              <a:t>, </a:t>
            </a:r>
            <a:r>
              <a:rPr lang="en-US" sz="1600" b="1" i="0" dirty="0">
                <a:solidFill>
                  <a:srgbClr val="202122"/>
                </a:solidFill>
                <a:effectLst/>
                <a:latin typeface="Times New Roman" panose="02020603050405020304" pitchFamily="18" charset="0"/>
                <a:cs typeface="Times New Roman" panose="02020603050405020304" pitchFamily="18" charset="0"/>
              </a:rPr>
              <a:t>plantation forest</a:t>
            </a:r>
            <a:r>
              <a:rPr lang="en-US" sz="1600" b="0" i="0" dirty="0">
                <a:solidFill>
                  <a:srgbClr val="202122"/>
                </a:solidFill>
                <a:effectLst/>
                <a:latin typeface="Times New Roman" panose="02020603050405020304" pitchFamily="18" charset="0"/>
                <a:cs typeface="Times New Roman" panose="02020603050405020304" pitchFamily="18" charset="0"/>
              </a:rPr>
              <a:t>, </a:t>
            </a:r>
            <a:r>
              <a:rPr lang="en-US" sz="1600" b="1" i="0" dirty="0">
                <a:solidFill>
                  <a:srgbClr val="202122"/>
                </a:solidFill>
                <a:effectLst/>
                <a:latin typeface="Times New Roman" panose="02020603050405020304" pitchFamily="18" charset="0"/>
                <a:cs typeface="Times New Roman" panose="02020603050405020304" pitchFamily="18" charset="0"/>
              </a:rPr>
              <a:t>timber plantation</a:t>
            </a:r>
            <a:r>
              <a:rPr lang="en-US" sz="1600" b="0" i="0" dirty="0">
                <a:solidFill>
                  <a:srgbClr val="202122"/>
                </a:solidFill>
                <a:effectLst/>
                <a:latin typeface="Times New Roman" panose="02020603050405020304" pitchFamily="18" charset="0"/>
                <a:cs typeface="Times New Roman" panose="02020603050405020304" pitchFamily="18" charset="0"/>
              </a:rPr>
              <a:t> or </a:t>
            </a:r>
            <a:r>
              <a:rPr lang="en-US" sz="1600" b="1" i="0" dirty="0">
                <a:solidFill>
                  <a:srgbClr val="202122"/>
                </a:solidFill>
                <a:effectLst/>
                <a:latin typeface="Times New Roman" panose="02020603050405020304" pitchFamily="18" charset="0"/>
                <a:cs typeface="Times New Roman" panose="02020603050405020304" pitchFamily="18" charset="0"/>
              </a:rPr>
              <a:t>tree farm</a:t>
            </a:r>
            <a:r>
              <a:rPr lang="en-US" sz="1600" b="0" i="0" dirty="0">
                <a:solidFill>
                  <a:srgbClr val="202122"/>
                </a:solidFill>
                <a:effectLst/>
                <a:latin typeface="Times New Roman" panose="02020603050405020304" pitchFamily="18" charset="0"/>
                <a:cs typeface="Times New Roman" panose="02020603050405020304" pitchFamily="18" charset="0"/>
              </a:rPr>
              <a:t> is a forest planted for high volume production of wood, usually by planting one type of tree as a </a:t>
            </a:r>
            <a:r>
              <a:rPr lang="en-US" sz="1600" b="1" i="0" dirty="0">
                <a:solidFill>
                  <a:srgbClr val="202122"/>
                </a:solidFill>
                <a:effectLst/>
                <a:latin typeface="Times New Roman" panose="02020603050405020304" pitchFamily="18" charset="0"/>
                <a:cs typeface="Times New Roman" panose="02020603050405020304" pitchFamily="18" charset="0"/>
              </a:rPr>
              <a:t>monoculture forest</a:t>
            </a:r>
            <a:r>
              <a:rPr lang="en-US" sz="1600" b="0" i="0" dirty="0">
                <a:solidFill>
                  <a:srgbClr val="202122"/>
                </a:solidFill>
                <a:effectLst/>
                <a:latin typeface="Times New Roman" panose="02020603050405020304" pitchFamily="18" charset="0"/>
                <a:cs typeface="Times New Roman" panose="02020603050405020304" pitchFamily="18" charset="0"/>
              </a:rPr>
              <a:t>.</a:t>
            </a:r>
          </a:p>
          <a:p>
            <a:pPr algn="just"/>
            <a:r>
              <a:rPr lang="en-US" sz="1600" b="0" i="0" dirty="0">
                <a:solidFill>
                  <a:srgbClr val="202122"/>
                </a:solidFill>
                <a:effectLst/>
                <a:latin typeface="Times New Roman" panose="02020603050405020304" pitchFamily="18" charset="0"/>
                <a:cs typeface="Times New Roman" panose="02020603050405020304" pitchFamily="18" charset="0"/>
              </a:rPr>
              <a:t> </a:t>
            </a:r>
          </a:p>
          <a:p>
            <a:pPr marL="285750" indent="-285750" algn="just">
              <a:lnSpc>
                <a:spcPct val="150000"/>
              </a:lnSpc>
              <a:buFont typeface="Wingdings" panose="05000000000000000000" pitchFamily="2" charset="2"/>
              <a:buChar char="§"/>
            </a:pPr>
            <a:r>
              <a:rPr lang="en-US" sz="1600" b="0" i="0" dirty="0">
                <a:solidFill>
                  <a:srgbClr val="202124"/>
                </a:solidFill>
                <a:effectLst/>
                <a:latin typeface="Times New Roman" panose="02020603050405020304" pitchFamily="18" charset="0"/>
                <a:cs typeface="Times New Roman" panose="02020603050405020304" pitchFamily="18" charset="0"/>
              </a:rPr>
              <a:t>WWF India initiated the 'Adopt a Tree' campaign in 2005 to </a:t>
            </a:r>
            <a:r>
              <a:rPr lang="en-US" sz="1600" b="1" i="0" dirty="0">
                <a:solidFill>
                  <a:srgbClr val="202124"/>
                </a:solidFill>
                <a:effectLst/>
                <a:latin typeface="Times New Roman" panose="02020603050405020304" pitchFamily="18" charset="0"/>
                <a:cs typeface="Times New Roman" panose="02020603050405020304" pitchFamily="18" charset="0"/>
              </a:rPr>
              <a:t>encourage individuals and organisations to plant and care for native species</a:t>
            </a:r>
            <a:r>
              <a:rPr lang="en-US" sz="1600" b="0" i="0" dirty="0">
                <a:solidFill>
                  <a:srgbClr val="202124"/>
                </a:solidFill>
                <a:effectLst/>
                <a:latin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pitchFamily="2" charset="2"/>
              <a:buChar char="§"/>
            </a:pPr>
            <a:r>
              <a:rPr lang="en-US" sz="1600" b="0" i="0" dirty="0">
                <a:solidFill>
                  <a:srgbClr val="202124"/>
                </a:solidFill>
                <a:effectLst/>
                <a:latin typeface="Times New Roman" panose="02020603050405020304" pitchFamily="18" charset="0"/>
                <a:cs typeface="Times New Roman" panose="02020603050405020304" pitchFamily="18" charset="0"/>
              </a:rPr>
              <a:t> Since then, we and our partners have grown and managed thousands of trees. Each one of us can adopt a tree for life and help make our planet a greener place.</a:t>
            </a:r>
            <a:endParaRPr lang="en-US" sz="1600" u="sng" dirty="0">
              <a:solidFill>
                <a:srgbClr val="202124"/>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
            </a:pPr>
            <a:r>
              <a:rPr lang="en-US" sz="1600" b="0" i="0" dirty="0">
                <a:solidFill>
                  <a:srgbClr val="202124"/>
                </a:solidFill>
                <a:effectLst/>
                <a:latin typeface="Times New Roman" panose="02020603050405020304" pitchFamily="18" charset="0"/>
                <a:cs typeface="Times New Roman" panose="02020603050405020304" pitchFamily="18" charset="0"/>
              </a:rPr>
              <a:t>Tree plantation is very necessary because </a:t>
            </a:r>
            <a:r>
              <a:rPr lang="en-US" sz="1600" b="1" i="0" dirty="0">
                <a:solidFill>
                  <a:srgbClr val="202124"/>
                </a:solidFill>
                <a:effectLst/>
                <a:latin typeface="Times New Roman" panose="02020603050405020304" pitchFamily="18" charset="0"/>
                <a:cs typeface="Times New Roman" panose="02020603050405020304" pitchFamily="18" charset="0"/>
              </a:rPr>
              <a:t>trees provide oxygen to the environment and make the air quality better</a:t>
            </a:r>
            <a:r>
              <a:rPr lang="en-US" sz="1600" b="0" i="0" dirty="0">
                <a:solidFill>
                  <a:srgbClr val="202124"/>
                </a:solidFill>
                <a:effectLst/>
                <a:latin typeface="Times New Roman" panose="02020603050405020304" pitchFamily="18" charset="0"/>
                <a:cs typeface="Times New Roman" panose="02020603050405020304" pitchFamily="18" charset="0"/>
              </a:rPr>
              <a:t>. </a:t>
            </a:r>
          </a:p>
          <a:p>
            <a:pPr algn="just">
              <a:lnSpc>
                <a:spcPct val="150000"/>
              </a:lnSpc>
            </a:pPr>
            <a:r>
              <a:rPr lang="en-US" sz="1600" b="0" i="0" dirty="0">
                <a:solidFill>
                  <a:srgbClr val="202124"/>
                </a:solidFill>
                <a:effectLst/>
                <a:latin typeface="Times New Roman" panose="02020603050405020304" pitchFamily="18" charset="0"/>
                <a:cs typeface="Times New Roman" panose="02020603050405020304" pitchFamily="18" charset="0"/>
              </a:rPr>
              <a:t>      If more trees are planted, then the world's environment will become a safer place to live in. </a:t>
            </a:r>
          </a:p>
          <a:p>
            <a:pPr marL="285750" indent="-285750" algn="just">
              <a:lnSpc>
                <a:spcPct val="150000"/>
              </a:lnSpc>
              <a:buFont typeface="Wingdings" panose="05000000000000000000" pitchFamily="2" charset="2"/>
              <a:buChar char="§"/>
            </a:pPr>
            <a:r>
              <a:rPr lang="en-US" sz="1600" b="0" i="0" dirty="0">
                <a:solidFill>
                  <a:srgbClr val="202124"/>
                </a:solidFill>
                <a:effectLst/>
                <a:latin typeface="Times New Roman" panose="02020603050405020304" pitchFamily="18" charset="0"/>
                <a:cs typeface="Times New Roman" panose="02020603050405020304" pitchFamily="18" charset="0"/>
              </a:rPr>
              <a:t>Tree plantation also reduces pollution, thus making the life of future generations secure.</a:t>
            </a:r>
            <a:endParaRPr lang="en-US" sz="1600" i="0" u="sng" dirty="0">
              <a:solidFill>
                <a:srgbClr val="202124"/>
              </a:solidFill>
              <a:effectLst/>
              <a:latin typeface="Times New Roman" panose="02020603050405020304" pitchFamily="18" charset="0"/>
              <a:cs typeface="Times New Roman" panose="02020603050405020304" pitchFamily="18" charset="0"/>
            </a:endParaRPr>
          </a:p>
          <a:p>
            <a:pPr algn="l"/>
            <a:endParaRPr lang="en-US" sz="1600" i="0" u="sng" dirty="0">
              <a:solidFill>
                <a:srgbClr val="202124"/>
              </a:solidFill>
              <a:effectLst/>
              <a:latin typeface="Times New Roman" panose="02020603050405020304" pitchFamily="18" charset="0"/>
              <a:cs typeface="Times New Roman" panose="02020603050405020304" pitchFamily="18" charset="0"/>
            </a:endParaRPr>
          </a:p>
          <a:p>
            <a:br>
              <a:rPr lang="en-US" sz="1400" b="0" i="0" dirty="0">
                <a:solidFill>
                  <a:srgbClr val="202124"/>
                </a:solidFill>
                <a:effectLst/>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1532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5B0ED9-403D-8529-5986-8B200AB25CE4}"/>
              </a:ext>
            </a:extLst>
          </p:cNvPr>
          <p:cNvSpPr txBox="1"/>
          <p:nvPr/>
        </p:nvSpPr>
        <p:spPr>
          <a:xfrm>
            <a:off x="3914192" y="2616653"/>
            <a:ext cx="8458200" cy="1015663"/>
          </a:xfrm>
          <a:prstGeom prst="rect">
            <a:avLst/>
          </a:prstGeom>
          <a:noFill/>
        </p:spPr>
        <p:txBody>
          <a:bodyPr wrap="square" rtlCol="0">
            <a:spAutoFit/>
          </a:bodyPr>
          <a:lstStyle/>
          <a:p>
            <a:r>
              <a:rPr lang="en-IN" sz="6000" dirty="0">
                <a:latin typeface="Algerian" panose="04020705040A02060702" pitchFamily="82" charset="0"/>
              </a:rPr>
              <a:t>THANK YOU</a:t>
            </a:r>
          </a:p>
        </p:txBody>
      </p:sp>
    </p:spTree>
    <p:extLst>
      <p:ext uri="{BB962C8B-B14F-4D97-AF65-F5344CB8AC3E}">
        <p14:creationId xmlns:p14="http://schemas.microsoft.com/office/powerpoint/2010/main" val="2212198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120DA1-6481-DAD3-0EBA-D5ED8450D2E5}"/>
              </a:ext>
            </a:extLst>
          </p:cNvPr>
          <p:cNvSpPr txBox="1"/>
          <p:nvPr/>
        </p:nvSpPr>
        <p:spPr>
          <a:xfrm>
            <a:off x="705284" y="1097445"/>
            <a:ext cx="11107271" cy="5324535"/>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BENEFITS OF PLANTATION</a:t>
            </a:r>
            <a:r>
              <a:rPr lang="en-IN" sz="2000" dirty="0">
                <a:latin typeface="Times New Roman" panose="02020603050405020304" pitchFamily="18" charset="0"/>
                <a:cs typeface="Times New Roman" panose="02020603050405020304" pitchFamily="18" charset="0"/>
              </a:rPr>
              <a:t>:</a:t>
            </a:r>
          </a:p>
          <a:p>
            <a:endParaRPr lang="en-IN" sz="2000" u="sng"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Biomass for cooking fuel</a:t>
            </a:r>
          </a:p>
          <a:p>
            <a:pPr marL="342900" indent="-342900">
              <a:lnSpc>
                <a:spcPct val="150000"/>
              </a:lnSpc>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Decarbonising the atmosphere</a:t>
            </a:r>
          </a:p>
          <a:p>
            <a:pPr marL="342900" indent="-342900">
              <a:lnSpc>
                <a:spcPct val="150000"/>
              </a:lnSpc>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Sound absorption and windbreak</a:t>
            </a:r>
          </a:p>
          <a:p>
            <a:pPr marL="342900" indent="-342900">
              <a:lnSpc>
                <a:spcPct val="150000"/>
              </a:lnSpc>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Cooling Urban areas</a:t>
            </a:r>
          </a:p>
          <a:p>
            <a:pPr marL="342900" indent="-342900">
              <a:lnSpc>
                <a:spcPct val="150000"/>
              </a:lnSpc>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Removing Pollutants</a:t>
            </a:r>
          </a:p>
          <a:p>
            <a:pPr marL="342900" indent="-342900">
              <a:lnSpc>
                <a:spcPct val="150000"/>
              </a:lnSpc>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Oxygen generation</a:t>
            </a:r>
          </a:p>
          <a:p>
            <a:pPr marL="342900" indent="-342900">
              <a:lnSpc>
                <a:spcPct val="150000"/>
              </a:lnSpc>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Recharging ground water</a:t>
            </a:r>
          </a:p>
          <a:p>
            <a:pPr marL="342900" indent="-342900">
              <a:lnSpc>
                <a:spcPct val="150000"/>
              </a:lnSpc>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Preventing Soil and reducing flood</a:t>
            </a:r>
          </a:p>
          <a:p>
            <a:pPr marL="342900" indent="-342900">
              <a:lnSpc>
                <a:spcPct val="150000"/>
              </a:lnSpc>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Medical Value</a:t>
            </a:r>
          </a:p>
          <a:p>
            <a:pPr marL="342900" indent="-342900">
              <a:lnSpc>
                <a:spcPct val="150000"/>
              </a:lnSpc>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Air/Water improvement</a:t>
            </a:r>
          </a:p>
          <a:p>
            <a:pPr marL="342900" indent="-342900">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4" name="Picture 3" descr="A hand holding a seedling&#10;&#10;Description automatically generated with medium confidence">
            <a:extLst>
              <a:ext uri="{FF2B5EF4-FFF2-40B4-BE49-F238E27FC236}">
                <a16:creationId xmlns:a16="http://schemas.microsoft.com/office/drawing/2014/main" id="{F514A71A-6F98-59C4-FFBF-9DC60458EC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8118" y="1352939"/>
            <a:ext cx="5773270" cy="4217437"/>
          </a:xfrm>
          <a:prstGeom prst="rect">
            <a:avLst/>
          </a:prstGeom>
        </p:spPr>
      </p:pic>
      <p:sp>
        <p:nvSpPr>
          <p:cNvPr id="3" name="TextBox 2">
            <a:extLst>
              <a:ext uri="{FF2B5EF4-FFF2-40B4-BE49-F238E27FC236}">
                <a16:creationId xmlns:a16="http://schemas.microsoft.com/office/drawing/2014/main" id="{B7095012-DC05-147F-9BC8-19ADEACE8191}"/>
              </a:ext>
            </a:extLst>
          </p:cNvPr>
          <p:cNvSpPr txBox="1"/>
          <p:nvPr/>
        </p:nvSpPr>
        <p:spPr>
          <a:xfrm>
            <a:off x="7632441" y="5626846"/>
            <a:ext cx="3956179"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 1.1 </a:t>
            </a:r>
            <a:r>
              <a:rPr lang="en-IN" dirty="0">
                <a:latin typeface="Times New Roman" panose="02020603050405020304" pitchFamily="18" charset="0"/>
                <a:cs typeface="Times New Roman" panose="02020603050405020304" pitchFamily="18" charset="0"/>
              </a:rPr>
              <a:t>: Plant</a:t>
            </a:r>
          </a:p>
        </p:txBody>
      </p:sp>
    </p:spTree>
    <p:extLst>
      <p:ext uri="{BB962C8B-B14F-4D97-AF65-F5344CB8AC3E}">
        <p14:creationId xmlns:p14="http://schemas.microsoft.com/office/powerpoint/2010/main" val="895858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2F5454-FD8C-6C9D-8AEF-105943BEAB33}"/>
              </a:ext>
            </a:extLst>
          </p:cNvPr>
          <p:cNvSpPr txBox="1"/>
          <p:nvPr/>
        </p:nvSpPr>
        <p:spPr>
          <a:xfrm>
            <a:off x="429289" y="470728"/>
            <a:ext cx="11333422" cy="5669309"/>
          </a:xfrm>
          <a:prstGeom prst="rect">
            <a:avLst/>
          </a:prstGeom>
          <a:noFill/>
        </p:spPr>
        <p:txBody>
          <a:bodyPr wrap="square" rtlCol="0">
            <a:spAutoFit/>
          </a:bodyPr>
          <a:lstStyle/>
          <a:p>
            <a:pPr>
              <a:lnSpc>
                <a:spcPct val="150000"/>
              </a:lnSpc>
            </a:pPr>
            <a:r>
              <a:rPr lang="en-IN" sz="1600" dirty="0">
                <a:latin typeface="Times New Roman" panose="02020603050405020304" pitchFamily="18" charset="0"/>
                <a:cs typeface="Times New Roman" panose="02020603050405020304" pitchFamily="18" charset="0"/>
              </a:rPr>
              <a:t>ARECANUT:</a:t>
            </a:r>
          </a:p>
          <a:p>
            <a:pPr>
              <a:lnSpc>
                <a:spcPct val="150000"/>
              </a:lnSpc>
            </a:pPr>
            <a:r>
              <a:rPr lang="en-IN" sz="1600" b="1" dirty="0">
                <a:latin typeface="Times New Roman" panose="02020603050405020304" pitchFamily="18" charset="0"/>
                <a:cs typeface="Times New Roman" panose="02020603050405020304" pitchFamily="18" charset="0"/>
              </a:rPr>
              <a:t>ABOUT:</a:t>
            </a:r>
          </a:p>
          <a:p>
            <a:pPr algn="l">
              <a:lnSpc>
                <a:spcPct val="150000"/>
              </a:lnSpc>
            </a:pPr>
            <a:r>
              <a:rPr lang="en-US" sz="1600" b="0" i="0" dirty="0">
                <a:solidFill>
                  <a:srgbClr val="4D5156"/>
                </a:solidFill>
                <a:effectLst/>
                <a:latin typeface="Times New Roman" panose="02020603050405020304" pitchFamily="18" charset="0"/>
                <a:cs typeface="Times New Roman" panose="02020603050405020304" pitchFamily="18" charset="0"/>
              </a:rPr>
              <a:t>Areca catechu is a species of palm which grows in much of the tropical Pacific, Asia, and parts of east Africa. </a:t>
            </a:r>
          </a:p>
          <a:p>
            <a:pPr algn="l">
              <a:lnSpc>
                <a:spcPct val="150000"/>
              </a:lnSpc>
            </a:pPr>
            <a:r>
              <a:rPr lang="en-US" sz="1600" b="1" i="0" dirty="0">
                <a:solidFill>
                  <a:srgbClr val="202124"/>
                </a:solidFill>
                <a:effectLst/>
                <a:latin typeface="Times New Roman" panose="02020603050405020304" pitchFamily="18" charset="0"/>
                <a:cs typeface="Times New Roman" panose="02020603050405020304" pitchFamily="18" charset="0"/>
              </a:rPr>
              <a:t>Scientific name: </a:t>
            </a:r>
            <a:r>
              <a:rPr lang="en-US" sz="1600" b="0" i="0" dirty="0">
                <a:solidFill>
                  <a:srgbClr val="4D5156"/>
                </a:solidFill>
                <a:effectLst/>
                <a:latin typeface="Times New Roman" panose="02020603050405020304" pitchFamily="18" charset="0"/>
                <a:cs typeface="Times New Roman" panose="02020603050405020304" pitchFamily="18" charset="0"/>
              </a:rPr>
              <a:t>Areca catechu</a:t>
            </a:r>
            <a:endParaRPr lang="en-US" sz="1600" b="0" i="0" dirty="0">
              <a:solidFill>
                <a:srgbClr val="202124"/>
              </a:solidFill>
              <a:effectLst/>
              <a:latin typeface="Times New Roman" panose="02020603050405020304" pitchFamily="18" charset="0"/>
              <a:cs typeface="Times New Roman" panose="02020603050405020304" pitchFamily="18" charset="0"/>
            </a:endParaRPr>
          </a:p>
          <a:p>
            <a:pPr algn="l">
              <a:lnSpc>
                <a:spcPct val="150000"/>
              </a:lnSpc>
            </a:pPr>
            <a:r>
              <a:rPr lang="en-US" sz="1600" b="1" i="0" dirty="0">
                <a:solidFill>
                  <a:srgbClr val="202124"/>
                </a:solidFill>
                <a:effectLst/>
                <a:latin typeface="Times New Roman" panose="02020603050405020304" pitchFamily="18" charset="0"/>
                <a:cs typeface="Times New Roman" panose="02020603050405020304" pitchFamily="18" charset="0"/>
              </a:rPr>
              <a:t>Rank: </a:t>
            </a:r>
            <a:r>
              <a:rPr lang="en-US" sz="16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Species</a:t>
            </a:r>
            <a:endParaRPr lang="en-US" sz="1600" b="0" i="0" dirty="0">
              <a:effectLst/>
              <a:latin typeface="Times New Roman" panose="02020603050405020304" pitchFamily="18" charset="0"/>
              <a:cs typeface="Times New Roman" panose="02020603050405020304" pitchFamily="18" charset="0"/>
            </a:endParaRPr>
          </a:p>
          <a:p>
            <a:pPr algn="l">
              <a:lnSpc>
                <a:spcPct val="150000"/>
              </a:lnSpc>
            </a:pPr>
            <a:r>
              <a:rPr lang="en-US" sz="1600" b="1" i="0" dirty="0">
                <a:solidFill>
                  <a:srgbClr val="202124"/>
                </a:solidFill>
                <a:effectLst/>
                <a:latin typeface="Times New Roman" panose="02020603050405020304" pitchFamily="18" charset="0"/>
                <a:cs typeface="Times New Roman" panose="02020603050405020304" pitchFamily="18" charset="0"/>
              </a:rPr>
              <a:t>Family: </a:t>
            </a:r>
            <a:r>
              <a:rPr lang="en-US" sz="1600" b="0" i="0" dirty="0">
                <a:solidFill>
                  <a:srgbClr val="4D5156"/>
                </a:solidFill>
                <a:effectLst/>
                <a:latin typeface="Times New Roman" panose="02020603050405020304" pitchFamily="18" charset="0"/>
                <a:cs typeface="Times New Roman" panose="02020603050405020304" pitchFamily="18" charset="0"/>
              </a:rPr>
              <a:t>Arecaceae</a:t>
            </a:r>
            <a:endParaRPr lang="en-US" sz="1600" b="0" i="0" dirty="0">
              <a:solidFill>
                <a:srgbClr val="202124"/>
              </a:solidFill>
              <a:effectLst/>
              <a:latin typeface="Times New Roman" panose="02020603050405020304" pitchFamily="18" charset="0"/>
              <a:cs typeface="Times New Roman" panose="02020603050405020304" pitchFamily="18" charset="0"/>
            </a:endParaRPr>
          </a:p>
          <a:p>
            <a:pPr algn="l">
              <a:lnSpc>
                <a:spcPct val="150000"/>
              </a:lnSpc>
            </a:pPr>
            <a:r>
              <a:rPr lang="en-US" sz="1600" b="1" i="0" dirty="0">
                <a:solidFill>
                  <a:srgbClr val="202124"/>
                </a:solidFill>
                <a:effectLst/>
                <a:latin typeface="Times New Roman" panose="02020603050405020304" pitchFamily="18" charset="0"/>
                <a:cs typeface="Times New Roman" panose="02020603050405020304" pitchFamily="18" charset="0"/>
              </a:rPr>
              <a:t>Higher classification: </a:t>
            </a:r>
            <a:r>
              <a:rPr lang="en-US" sz="1600" b="0"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Areca palm</a:t>
            </a:r>
            <a:endParaRPr lang="en-US" sz="1600" b="0" i="0" dirty="0">
              <a:effectLst/>
              <a:latin typeface="Times New Roman" panose="02020603050405020304" pitchFamily="18" charset="0"/>
              <a:cs typeface="Times New Roman" panose="02020603050405020304" pitchFamily="18" charset="0"/>
            </a:endParaRPr>
          </a:p>
          <a:p>
            <a:pPr algn="l">
              <a:lnSpc>
                <a:spcPct val="150000"/>
              </a:lnSpc>
            </a:pPr>
            <a:r>
              <a:rPr lang="en-US" sz="1600" b="1" i="0" dirty="0">
                <a:solidFill>
                  <a:srgbClr val="202124"/>
                </a:solidFill>
                <a:effectLst/>
                <a:latin typeface="Times New Roman" panose="02020603050405020304" pitchFamily="18" charset="0"/>
                <a:cs typeface="Times New Roman" panose="02020603050405020304" pitchFamily="18" charset="0"/>
              </a:rPr>
              <a:t>Kingdom: </a:t>
            </a:r>
            <a:r>
              <a:rPr lang="en-US" sz="1600" b="0" i="0" dirty="0">
                <a:solidFill>
                  <a:srgbClr val="4D5156"/>
                </a:solidFill>
                <a:effectLst/>
                <a:latin typeface="Times New Roman" panose="02020603050405020304" pitchFamily="18" charset="0"/>
                <a:cs typeface="Times New Roman" panose="02020603050405020304" pitchFamily="18" charset="0"/>
              </a:rPr>
              <a:t>Plantae</a:t>
            </a:r>
            <a:endParaRPr lang="en-US" sz="1600" b="0" i="0" dirty="0">
              <a:solidFill>
                <a:srgbClr val="202124"/>
              </a:solidFill>
              <a:effectLst/>
              <a:latin typeface="Times New Roman" panose="02020603050405020304" pitchFamily="18" charset="0"/>
              <a:cs typeface="Times New Roman" panose="02020603050405020304" pitchFamily="18" charset="0"/>
            </a:endParaRPr>
          </a:p>
          <a:p>
            <a:pPr algn="l">
              <a:lnSpc>
                <a:spcPct val="150000"/>
              </a:lnSpc>
            </a:pPr>
            <a:r>
              <a:rPr lang="en-US" sz="1600" b="1" i="0" dirty="0">
                <a:solidFill>
                  <a:srgbClr val="202124"/>
                </a:solidFill>
                <a:effectLst/>
                <a:latin typeface="Times New Roman" panose="02020603050405020304" pitchFamily="18" charset="0"/>
                <a:cs typeface="Times New Roman" panose="02020603050405020304" pitchFamily="18" charset="0"/>
              </a:rPr>
              <a:t>Order: </a:t>
            </a:r>
            <a:r>
              <a:rPr lang="en-US" sz="1600" b="0" i="0" u="none" strike="noStrike"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Arecales</a:t>
            </a:r>
            <a:endParaRPr lang="en-US" sz="1600" b="0" i="0" u="none" strike="noStrike" dirty="0">
              <a:effectLst/>
              <a:latin typeface="Times New Roman" panose="02020603050405020304" pitchFamily="18" charset="0"/>
              <a:cs typeface="Times New Roman" panose="02020603050405020304" pitchFamily="18" charset="0"/>
            </a:endParaRPr>
          </a:p>
          <a:p>
            <a:pPr>
              <a:lnSpc>
                <a:spcPct val="150000"/>
              </a:lnSpc>
            </a:pPr>
            <a:r>
              <a:rPr lang="en-IN" sz="1600" dirty="0">
                <a:latin typeface="Times New Roman" panose="02020603050405020304" pitchFamily="18" charset="0"/>
                <a:cs typeface="Times New Roman" panose="02020603050405020304" pitchFamily="18" charset="0"/>
              </a:rPr>
              <a:t>INTRODUCTION TO ARECANUT CULTIVATION:</a:t>
            </a:r>
            <a:endParaRPr lang="en-IN" sz="1600" u="sng"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The areca nut palm produces the common chewing nut which is popularly known as betal nut or supari .</a:t>
            </a:r>
          </a:p>
          <a:p>
            <a:pPr marL="342900" indent="-342900">
              <a:lnSpc>
                <a:spcPct val="150000"/>
              </a:lnSpc>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In  India, areca nut is very much linked with religious practices .</a:t>
            </a:r>
          </a:p>
          <a:p>
            <a:pPr marL="342900" indent="-342900">
              <a:lnSpc>
                <a:spcPct val="150000"/>
              </a:lnSpc>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 India is the largest producer and consumer of areca nut in the world.</a:t>
            </a:r>
          </a:p>
          <a:p>
            <a:pPr marL="342900" indent="-342900">
              <a:lnSpc>
                <a:spcPct val="150000"/>
              </a:lnSpc>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The areca nut is not a true nut ,but rather a fruit categorized as a drupe.</a:t>
            </a:r>
          </a:p>
          <a:p>
            <a:pPr marL="342900" indent="-342900">
              <a:lnSpc>
                <a:spcPct val="150000"/>
              </a:lnSpc>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Commercial Cultivation of areca nut is more successful in India </a:t>
            </a:r>
            <a:r>
              <a:rPr lang="en-IN" sz="2000" dirty="0">
                <a:latin typeface="Times New Roman" panose="02020603050405020304" pitchFamily="18" charset="0"/>
                <a:cs typeface="Times New Roman" panose="02020603050405020304" pitchFamily="18" charset="0"/>
              </a:rPr>
              <a:t>.</a:t>
            </a:r>
          </a:p>
        </p:txBody>
      </p:sp>
      <p:pic>
        <p:nvPicPr>
          <p:cNvPr id="4" name="Picture 3" descr="A picture containing vegetable&#10;&#10;Description automatically generated">
            <a:extLst>
              <a:ext uri="{FF2B5EF4-FFF2-40B4-BE49-F238E27FC236}">
                <a16:creationId xmlns:a16="http://schemas.microsoft.com/office/drawing/2014/main" id="{AFB2154C-193B-8AB8-22FE-1570B86D36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05394" y="1740983"/>
            <a:ext cx="3346700" cy="2009924"/>
          </a:xfrm>
          <a:prstGeom prst="rect">
            <a:avLst/>
          </a:prstGeom>
        </p:spPr>
      </p:pic>
      <p:sp>
        <p:nvSpPr>
          <p:cNvPr id="5" name="TextBox 4">
            <a:extLst>
              <a:ext uri="{FF2B5EF4-FFF2-40B4-BE49-F238E27FC236}">
                <a16:creationId xmlns:a16="http://schemas.microsoft.com/office/drawing/2014/main" id="{934C19BF-F191-1713-7BB1-41839D5590B7}"/>
              </a:ext>
            </a:extLst>
          </p:cNvPr>
          <p:cNvSpPr txBox="1"/>
          <p:nvPr/>
        </p:nvSpPr>
        <p:spPr>
          <a:xfrm>
            <a:off x="8276253" y="3750906"/>
            <a:ext cx="2743200" cy="369332"/>
          </a:xfrm>
          <a:prstGeom prst="rect">
            <a:avLst/>
          </a:prstGeom>
          <a:noFill/>
        </p:spPr>
        <p:txBody>
          <a:bodyPr wrap="square" rtlCol="0">
            <a:spAutoFit/>
          </a:bodyPr>
          <a:lstStyle/>
          <a:p>
            <a:r>
              <a:rPr lang="en-IN" dirty="0"/>
              <a:t>      </a:t>
            </a:r>
            <a:r>
              <a:rPr lang="en-IN" b="1" dirty="0">
                <a:latin typeface="Times New Roman" panose="02020603050405020304" pitchFamily="18" charset="0"/>
                <a:cs typeface="Times New Roman" panose="02020603050405020304" pitchFamily="18" charset="0"/>
              </a:rPr>
              <a:t>Fig 1.2</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Arecanut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563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C9F72151-DB2D-7681-F691-DB55BEAEC0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67" y="685800"/>
            <a:ext cx="10155983" cy="5124450"/>
          </a:xfrm>
          <a:prstGeom prst="rect">
            <a:avLst/>
          </a:prstGeom>
        </p:spPr>
      </p:pic>
      <p:sp>
        <p:nvSpPr>
          <p:cNvPr id="2" name="TextBox 1">
            <a:extLst>
              <a:ext uri="{FF2B5EF4-FFF2-40B4-BE49-F238E27FC236}">
                <a16:creationId xmlns:a16="http://schemas.microsoft.com/office/drawing/2014/main" id="{70063BB9-8D2B-1D7A-F6C6-7EEA7F314ADF}"/>
              </a:ext>
            </a:extLst>
          </p:cNvPr>
          <p:cNvSpPr txBox="1"/>
          <p:nvPr/>
        </p:nvSpPr>
        <p:spPr>
          <a:xfrm>
            <a:off x="3741576" y="6074229"/>
            <a:ext cx="5075853"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Fig 1.3</a:t>
            </a:r>
            <a:r>
              <a:rPr lang="en-IN" dirty="0">
                <a:latin typeface="Times New Roman" panose="02020603050405020304" pitchFamily="18" charset="0"/>
                <a:cs typeface="Times New Roman" panose="02020603050405020304" pitchFamily="18" charset="0"/>
              </a:rPr>
              <a:t>: Plantation   </a:t>
            </a:r>
          </a:p>
        </p:txBody>
      </p:sp>
    </p:spTree>
    <p:extLst>
      <p:ext uri="{BB962C8B-B14F-4D97-AF65-F5344CB8AC3E}">
        <p14:creationId xmlns:p14="http://schemas.microsoft.com/office/powerpoint/2010/main" val="3788314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39765-7282-6BC5-6F2B-C18A41506109}"/>
              </a:ext>
            </a:extLst>
          </p:cNvPr>
          <p:cNvSpPr>
            <a:spLocks noGrp="1"/>
          </p:cNvSpPr>
          <p:nvPr>
            <p:ph type="title"/>
          </p:nvPr>
        </p:nvSpPr>
        <p:spPr/>
        <p:txBody>
          <a:bodyPr>
            <a:normAutofit/>
          </a:bodyPr>
          <a:lstStyle/>
          <a:p>
            <a:pPr algn="ctr"/>
            <a:r>
              <a:rPr lang="en-IN" sz="2000" b="1" dirty="0"/>
              <a:t>   </a:t>
            </a:r>
            <a:r>
              <a:rPr lang="en-IN" sz="2400" b="1" dirty="0">
                <a:latin typeface="Times New Roman" panose="02020603050405020304" pitchFamily="18" charset="0"/>
                <a:cs typeface="Times New Roman" panose="02020603050405020304" pitchFamily="18" charset="0"/>
              </a:rPr>
              <a:t>MODULE 2</a:t>
            </a:r>
            <a:br>
              <a:rPr lang="en-IN" sz="20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HERITAGE WALK AND CRAFTS CORNERS</a:t>
            </a:r>
          </a:p>
        </p:txBody>
      </p:sp>
      <p:sp>
        <p:nvSpPr>
          <p:cNvPr id="3" name="TextBox 2">
            <a:extLst>
              <a:ext uri="{FF2B5EF4-FFF2-40B4-BE49-F238E27FC236}">
                <a16:creationId xmlns:a16="http://schemas.microsoft.com/office/drawing/2014/main" id="{CA3891BB-34B5-F9B4-936C-14EE99B7E260}"/>
              </a:ext>
            </a:extLst>
          </p:cNvPr>
          <p:cNvSpPr txBox="1"/>
          <p:nvPr/>
        </p:nvSpPr>
        <p:spPr>
          <a:xfrm>
            <a:off x="557504" y="1569390"/>
            <a:ext cx="11076992" cy="3089564"/>
          </a:xfrm>
          <a:prstGeom prst="rect">
            <a:avLst/>
          </a:prstGeom>
          <a:noFill/>
        </p:spPr>
        <p:txBody>
          <a:bodyPr wrap="square" rtlCol="0">
            <a:spAutoFit/>
          </a:bodyPr>
          <a:lstStyle/>
          <a:p>
            <a:pPr>
              <a:lnSpc>
                <a:spcPct val="150000"/>
              </a:lnSpc>
            </a:pPr>
            <a:r>
              <a:rPr lang="en-IN" sz="1600" dirty="0">
                <a:latin typeface="Times New Roman" panose="02020603050405020304" pitchFamily="18" charset="0"/>
                <a:cs typeface="Times New Roman" panose="02020603050405020304" pitchFamily="18" charset="0"/>
              </a:rPr>
              <a:t>WHAT IS HERITAGE TOURISM?</a:t>
            </a:r>
          </a:p>
          <a:p>
            <a:pPr algn="just">
              <a:lnSpc>
                <a:spcPct val="150000"/>
              </a:lnSpc>
            </a:pPr>
            <a:r>
              <a:rPr lang="en-IN" sz="1600" dirty="0">
                <a:latin typeface="Times New Roman" panose="02020603050405020304" pitchFamily="18" charset="0"/>
                <a:cs typeface="Times New Roman" panose="02020603050405020304" pitchFamily="18" charset="0"/>
              </a:rPr>
              <a:t>              </a:t>
            </a:r>
            <a:r>
              <a:rPr lang="en-US" sz="1600" b="1" i="0" dirty="0">
                <a:solidFill>
                  <a:srgbClr val="202122"/>
                </a:solidFill>
                <a:effectLst/>
                <a:latin typeface="Times New Roman" panose="02020603050405020304" pitchFamily="18" charset="0"/>
                <a:cs typeface="Times New Roman" panose="02020603050405020304" pitchFamily="18" charset="0"/>
              </a:rPr>
              <a:t>Cultural heritage tourism</a:t>
            </a:r>
            <a:r>
              <a:rPr lang="en-US" sz="1600" b="0" i="0" dirty="0">
                <a:solidFill>
                  <a:srgbClr val="202122"/>
                </a:solidFill>
                <a:effectLst/>
                <a:latin typeface="Times New Roman" panose="02020603050405020304" pitchFamily="18" charset="0"/>
                <a:cs typeface="Times New Roman" panose="02020603050405020304" pitchFamily="18" charset="0"/>
              </a:rPr>
              <a:t> (or just </a:t>
            </a:r>
            <a:r>
              <a:rPr lang="en-US" sz="1600" b="1" i="0" dirty="0">
                <a:solidFill>
                  <a:srgbClr val="202122"/>
                </a:solidFill>
                <a:effectLst/>
                <a:latin typeface="Times New Roman" panose="02020603050405020304" pitchFamily="18" charset="0"/>
                <a:cs typeface="Times New Roman" panose="02020603050405020304" pitchFamily="18" charset="0"/>
              </a:rPr>
              <a:t>heritage tourism</a:t>
            </a:r>
            <a:r>
              <a:rPr lang="en-US" sz="1600" b="0" i="0" dirty="0">
                <a:solidFill>
                  <a:srgbClr val="202122"/>
                </a:solidFill>
                <a:effectLst/>
                <a:latin typeface="Times New Roman" panose="02020603050405020304" pitchFamily="18" charset="0"/>
                <a:cs typeface="Times New Roman" panose="02020603050405020304" pitchFamily="18" charset="0"/>
              </a:rPr>
              <a:t>) is a branch of </a:t>
            </a:r>
            <a:r>
              <a:rPr lang="en-US" sz="1600" dirty="0">
                <a:latin typeface="Times New Roman" panose="02020603050405020304" pitchFamily="18" charset="0"/>
                <a:cs typeface="Times New Roman" panose="02020603050405020304" pitchFamily="18" charset="0"/>
              </a:rPr>
              <a:t>tourism</a:t>
            </a:r>
            <a:r>
              <a:rPr lang="en-US" sz="1600" b="0" i="0" dirty="0">
                <a:solidFill>
                  <a:srgbClr val="202122"/>
                </a:solidFill>
                <a:effectLst/>
                <a:latin typeface="Times New Roman" panose="02020603050405020304" pitchFamily="18" charset="0"/>
                <a:cs typeface="Times New Roman" panose="02020603050405020304" pitchFamily="18" charset="0"/>
              </a:rPr>
              <a:t> oriented towards the cultural heritage of the location where tourism is occurring. </a:t>
            </a:r>
          </a:p>
          <a:p>
            <a:pPr marL="285750" indent="-285750" algn="just">
              <a:lnSpc>
                <a:spcPct val="150000"/>
              </a:lnSpc>
              <a:buFont typeface="Wingdings" panose="05000000000000000000" pitchFamily="2" charset="2"/>
              <a:buChar char="§"/>
            </a:pPr>
            <a:r>
              <a:rPr lang="en-US" sz="1600" b="0" i="0" dirty="0">
                <a:solidFill>
                  <a:srgbClr val="202122"/>
                </a:solidFill>
                <a:effectLst/>
                <a:latin typeface="Times New Roman" panose="02020603050405020304" pitchFamily="18" charset="0"/>
                <a:cs typeface="Times New Roman" panose="02020603050405020304" pitchFamily="18" charset="0"/>
              </a:rPr>
              <a:t>              The National Trust of Historic Preservation in the United States defines heritage tourism as "traveling to experience the places, artifacts and activities that authentically represent the stories and people of the past", and "heritage tourism can include cultural, historic and natural resources.</a:t>
            </a:r>
          </a:p>
          <a:p>
            <a:pPr>
              <a:lnSpc>
                <a:spcPct val="150000"/>
              </a:lnSpc>
            </a:pPr>
            <a:endParaRPr lang="en-US" b="0" i="0" dirty="0">
              <a:solidFill>
                <a:srgbClr val="202122"/>
              </a:solidFill>
              <a:effectLst/>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pic>
        <p:nvPicPr>
          <p:cNvPr id="5" name="Picture 4" descr="A picture containing water, outdoor, river, nature&#10;&#10;Description automatically generated">
            <a:extLst>
              <a:ext uri="{FF2B5EF4-FFF2-40B4-BE49-F238E27FC236}">
                <a16:creationId xmlns:a16="http://schemas.microsoft.com/office/drawing/2014/main" id="{9B489914-CDD9-B3AF-16C3-3F9C6868BC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0644" y="4044099"/>
            <a:ext cx="5822303" cy="2328710"/>
          </a:xfrm>
          <a:prstGeom prst="rect">
            <a:avLst/>
          </a:prstGeom>
        </p:spPr>
      </p:pic>
      <p:sp>
        <p:nvSpPr>
          <p:cNvPr id="4" name="TextBox 3">
            <a:extLst>
              <a:ext uri="{FF2B5EF4-FFF2-40B4-BE49-F238E27FC236}">
                <a16:creationId xmlns:a16="http://schemas.microsoft.com/office/drawing/2014/main" id="{B06634B2-85DB-9183-5335-BD69B480FEA1}"/>
              </a:ext>
            </a:extLst>
          </p:cNvPr>
          <p:cNvSpPr txBox="1"/>
          <p:nvPr/>
        </p:nvSpPr>
        <p:spPr>
          <a:xfrm>
            <a:off x="3657600" y="6492875"/>
            <a:ext cx="3760237"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 2.1</a:t>
            </a:r>
            <a:r>
              <a:rPr lang="en-IN" dirty="0">
                <a:latin typeface="Times New Roman" panose="02020603050405020304" pitchFamily="18" charset="0"/>
                <a:cs typeface="Times New Roman" panose="02020603050405020304" pitchFamily="18" charset="0"/>
              </a:rPr>
              <a:t>:  Adichunchanagiri math</a:t>
            </a:r>
          </a:p>
        </p:txBody>
      </p:sp>
    </p:spTree>
    <p:extLst>
      <p:ext uri="{BB962C8B-B14F-4D97-AF65-F5344CB8AC3E}">
        <p14:creationId xmlns:p14="http://schemas.microsoft.com/office/powerpoint/2010/main" val="1897793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1DF3F7-FA5F-B6D1-C945-ECEAC1ED79A9}"/>
              </a:ext>
            </a:extLst>
          </p:cNvPr>
          <p:cNvSpPr txBox="1"/>
          <p:nvPr/>
        </p:nvSpPr>
        <p:spPr>
          <a:xfrm>
            <a:off x="415069" y="1052532"/>
            <a:ext cx="10063209" cy="4849404"/>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IN" sz="1600" b="1" i="0" dirty="0">
                <a:solidFill>
                  <a:srgbClr val="202122"/>
                </a:solidFill>
                <a:effectLst/>
                <a:latin typeface="Times New Roman" panose="02020603050405020304" pitchFamily="18" charset="0"/>
                <a:cs typeface="Times New Roman" panose="02020603050405020304" pitchFamily="18" charset="0"/>
              </a:rPr>
              <a:t>Adichunchanagiri</a:t>
            </a:r>
            <a:r>
              <a:rPr lang="en-IN" sz="1600" b="0" i="0" dirty="0">
                <a:solidFill>
                  <a:srgbClr val="202122"/>
                </a:solidFill>
                <a:effectLst/>
                <a:latin typeface="Times New Roman" panose="02020603050405020304" pitchFamily="18" charset="0"/>
                <a:cs typeface="Times New Roman" panose="02020603050405020304" pitchFamily="18" charset="0"/>
              </a:rPr>
              <a:t>, also called </a:t>
            </a:r>
            <a:r>
              <a:rPr lang="en-IN" sz="1600" b="0" i="1" dirty="0">
                <a:solidFill>
                  <a:srgbClr val="202122"/>
                </a:solidFill>
                <a:effectLst/>
                <a:latin typeface="Times New Roman" panose="02020603050405020304" pitchFamily="18" charset="0"/>
                <a:cs typeface="Times New Roman" panose="02020603050405020304" pitchFamily="18" charset="0"/>
              </a:rPr>
              <a:t>Mahasamsthana Math</a:t>
            </a:r>
            <a:r>
              <a:rPr lang="en-IN" sz="1600" b="0" i="0" dirty="0">
                <a:solidFill>
                  <a:srgbClr val="202122"/>
                </a:solidFill>
                <a:effectLst/>
                <a:latin typeface="Times New Roman" panose="02020603050405020304" pitchFamily="18" charset="0"/>
                <a:cs typeface="Times New Roman" panose="02020603050405020304" pitchFamily="18" charset="0"/>
              </a:rPr>
              <a:t>, is a hill township in Nagamangala Taluk,Mandya District,K</a:t>
            </a:r>
            <a:r>
              <a:rPr lang="en-IN" sz="1600" dirty="0">
                <a:solidFill>
                  <a:srgbClr val="202122"/>
                </a:solidFill>
                <a:latin typeface="Times New Roman" panose="02020603050405020304" pitchFamily="18" charset="0"/>
                <a:cs typeface="Times New Roman" panose="02020603050405020304" pitchFamily="18" charset="0"/>
              </a:rPr>
              <a:t>arnataka State</a:t>
            </a:r>
            <a:r>
              <a:rPr lang="en-IN" sz="1600" b="0" i="0" dirty="0">
                <a:solidFill>
                  <a:srgbClr val="202122"/>
                </a:solidFill>
                <a:effectLst/>
                <a:latin typeface="Times New Roman" panose="02020603050405020304" pitchFamily="18" charset="0"/>
                <a:cs typeface="Times New Roman" panose="02020603050405020304" pitchFamily="18" charset="0"/>
              </a:rPr>
              <a:t>, India</a:t>
            </a:r>
          </a:p>
          <a:p>
            <a:pPr marL="342900" indent="-342900" algn="just">
              <a:lnSpc>
                <a:spcPct val="150000"/>
              </a:lnSpc>
              <a:buFont typeface="Wingdings" panose="05000000000000000000" pitchFamily="2" charset="2"/>
              <a:buChar char="§"/>
            </a:pPr>
            <a:r>
              <a:rPr lang="en-IN" sz="1600" b="0" i="0" dirty="0">
                <a:solidFill>
                  <a:srgbClr val="202122"/>
                </a:solidFill>
                <a:effectLst/>
                <a:latin typeface="Times New Roman" panose="02020603050405020304" pitchFamily="18" charset="0"/>
                <a:cs typeface="Times New Roman" panose="02020603050405020304" pitchFamily="18" charset="0"/>
              </a:rPr>
              <a:t>It is the spiritual headquarters of the Natha Parampare and Jogi Cult of Hindus of Karnataka.</a:t>
            </a:r>
          </a:p>
          <a:p>
            <a:pPr algn="just">
              <a:lnSpc>
                <a:spcPct val="150000"/>
              </a:lnSpc>
            </a:pPr>
            <a:r>
              <a:rPr lang="en-IN" sz="1600" b="1" i="0" dirty="0">
                <a:solidFill>
                  <a:srgbClr val="000000"/>
                </a:solidFill>
                <a:effectLst/>
                <a:latin typeface="Times New Roman" panose="02020603050405020304" pitchFamily="18" charset="0"/>
                <a:cs typeface="Times New Roman" panose="02020603050405020304" pitchFamily="18" charset="0"/>
              </a:rPr>
              <a:t>       Kalabhairaveshwara Temple  -</a:t>
            </a:r>
          </a:p>
          <a:p>
            <a:pPr marL="342900" indent="-342900" algn="just">
              <a:lnSpc>
                <a:spcPct val="150000"/>
              </a:lnSpc>
              <a:buFont typeface="Wingdings" panose="05000000000000000000" pitchFamily="2" charset="2"/>
              <a:buChar char="§"/>
            </a:pPr>
            <a:r>
              <a:rPr lang="en-IN" sz="1600" b="0" i="0" dirty="0">
                <a:solidFill>
                  <a:srgbClr val="202122"/>
                </a:solidFill>
                <a:effectLst/>
                <a:latin typeface="Times New Roman" panose="02020603050405020304" pitchFamily="18" charset="0"/>
                <a:cs typeface="Times New Roman" panose="02020603050405020304" pitchFamily="18" charset="0"/>
              </a:rPr>
              <a:t>Sri Kalabhairaveshwara is the Kshetra Palaka of Sri Adichunchanagiri Mahasamsthana Math.   Lord Gangadhareshwara is the presiding deity.</a:t>
            </a:r>
          </a:p>
          <a:p>
            <a:pPr marL="342900" indent="-342900" algn="just">
              <a:lnSpc>
                <a:spcPct val="150000"/>
              </a:lnSpc>
              <a:buFont typeface="Wingdings" panose="05000000000000000000" pitchFamily="2" charset="2"/>
              <a:buChar char="§"/>
            </a:pPr>
            <a:r>
              <a:rPr lang="en-IN" sz="1600" b="0" i="0" dirty="0">
                <a:solidFill>
                  <a:srgbClr val="202122"/>
                </a:solidFill>
                <a:effectLst/>
                <a:latin typeface="Times New Roman" panose="02020603050405020304" pitchFamily="18" charset="0"/>
                <a:cs typeface="Times New Roman" panose="02020603050405020304" pitchFamily="18" charset="0"/>
              </a:rPr>
              <a:t>The Pancha Lingas, the Jwala Peetha, Sthambamba are all held in great reverence by the devotees. </a:t>
            </a:r>
          </a:p>
          <a:p>
            <a:pPr marL="342900" indent="-342900" algn="just">
              <a:lnSpc>
                <a:spcPct val="150000"/>
              </a:lnSpc>
              <a:buFont typeface="Wingdings" panose="05000000000000000000" pitchFamily="2" charset="2"/>
              <a:buChar char="§"/>
            </a:pPr>
            <a:r>
              <a:rPr lang="en-IN" sz="1600" b="0" i="0" dirty="0">
                <a:solidFill>
                  <a:srgbClr val="202122"/>
                </a:solidFill>
                <a:effectLst/>
                <a:latin typeface="Times New Roman" panose="02020603050405020304" pitchFamily="18" charset="0"/>
                <a:cs typeface="Times New Roman" panose="02020603050405020304" pitchFamily="18" charset="0"/>
              </a:rPr>
              <a:t>The peak point of the Giri (hillock) is known as Akasha Bhairava and the sacred pond by the temple is Bindu Sarovara. </a:t>
            </a:r>
          </a:p>
          <a:p>
            <a:pPr marL="342900" indent="-342900" algn="just">
              <a:lnSpc>
                <a:spcPct val="150000"/>
              </a:lnSpc>
              <a:buFont typeface="Wingdings" panose="05000000000000000000" pitchFamily="2" charset="2"/>
              <a:buChar char="§"/>
            </a:pPr>
            <a:r>
              <a:rPr lang="en-IN" sz="1600" b="0" i="0" dirty="0">
                <a:solidFill>
                  <a:srgbClr val="202122"/>
                </a:solidFill>
                <a:effectLst/>
                <a:latin typeface="Times New Roman" panose="02020603050405020304" pitchFamily="18" charset="0"/>
                <a:cs typeface="Times New Roman" panose="02020603050405020304" pitchFamily="18" charset="0"/>
              </a:rPr>
              <a:t>Two lakes have been built for the deepostava programmes. The old Bindu Sarovara was also renovated as per agama tradition.</a:t>
            </a:r>
          </a:p>
          <a:p>
            <a:pPr algn="just">
              <a:lnSpc>
                <a:spcPct val="150000"/>
              </a:lnSpc>
            </a:pPr>
            <a:endParaRPr lang="en-IN" sz="1600" dirty="0">
              <a:solidFill>
                <a:srgbClr val="202122"/>
              </a:solidFill>
              <a:latin typeface="Times New Roman" panose="02020603050405020304" pitchFamily="18" charset="0"/>
              <a:cs typeface="Times New Roman" panose="02020603050405020304" pitchFamily="18" charset="0"/>
            </a:endParaRPr>
          </a:p>
          <a:p>
            <a:pPr>
              <a:lnSpc>
                <a:spcPct val="150000"/>
              </a:lnSpc>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3040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78D650-4B7C-987B-8CE5-F9446C9FC679}"/>
              </a:ext>
            </a:extLst>
          </p:cNvPr>
          <p:cNvSpPr txBox="1"/>
          <p:nvPr/>
        </p:nvSpPr>
        <p:spPr>
          <a:xfrm>
            <a:off x="314132" y="1274568"/>
            <a:ext cx="7333861" cy="411074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1600" b="0" i="0" dirty="0">
                <a:solidFill>
                  <a:srgbClr val="555555"/>
                </a:solidFill>
                <a:effectLst/>
                <a:latin typeface="Times New Roman" panose="02020603050405020304" pitchFamily="18" charset="0"/>
                <a:cs typeface="Times New Roman" panose="02020603050405020304" pitchFamily="18" charset="0"/>
              </a:rPr>
              <a:t>It is one of the ancient temples whose history runs for about 2000 years. Ancient Vedic culture was founded here.</a:t>
            </a:r>
          </a:p>
          <a:p>
            <a:pPr marL="342900" indent="-342900" algn="just">
              <a:lnSpc>
                <a:spcPct val="150000"/>
              </a:lnSpc>
              <a:buFont typeface="Wingdings" panose="05000000000000000000" pitchFamily="2" charset="2"/>
              <a:buChar char="§"/>
            </a:pPr>
            <a:r>
              <a:rPr lang="en-US" sz="1600" b="0" i="0" dirty="0">
                <a:solidFill>
                  <a:srgbClr val="555555"/>
                </a:solidFill>
                <a:effectLst/>
                <a:latin typeface="Times New Roman" panose="02020603050405020304" pitchFamily="18" charset="0"/>
                <a:cs typeface="Times New Roman" panose="02020603050405020304" pitchFamily="18" charset="0"/>
              </a:rPr>
              <a:t> All the yagnas and prayers along with natural resonance are the reason for spirituality present here. </a:t>
            </a:r>
          </a:p>
          <a:p>
            <a:pPr marL="342900" indent="-342900" algn="just">
              <a:lnSpc>
                <a:spcPct val="150000"/>
              </a:lnSpc>
              <a:buFont typeface="Wingdings" panose="05000000000000000000" pitchFamily="2" charset="2"/>
              <a:buChar char="§"/>
            </a:pPr>
            <a:r>
              <a:rPr lang="en-US" sz="1600" b="0" i="0" dirty="0">
                <a:solidFill>
                  <a:srgbClr val="555555"/>
                </a:solidFill>
                <a:effectLst/>
                <a:latin typeface="Times New Roman" panose="02020603050405020304" pitchFamily="18" charset="0"/>
                <a:cs typeface="Times New Roman" panose="02020603050405020304" pitchFamily="18" charset="0"/>
              </a:rPr>
              <a:t>According to some transcriptions Adirudra gave this temple to Siddha yogi. </a:t>
            </a:r>
          </a:p>
          <a:p>
            <a:pPr marL="342900" indent="-342900" algn="just">
              <a:lnSpc>
                <a:spcPct val="150000"/>
              </a:lnSpc>
              <a:buFont typeface="Wingdings" panose="05000000000000000000" pitchFamily="2" charset="2"/>
              <a:buChar char="§"/>
            </a:pPr>
            <a:r>
              <a:rPr lang="en-US" sz="1600" b="0" i="0" dirty="0">
                <a:solidFill>
                  <a:srgbClr val="555555"/>
                </a:solidFill>
                <a:effectLst/>
                <a:latin typeface="Times New Roman" panose="02020603050405020304" pitchFamily="18" charset="0"/>
                <a:cs typeface="Times New Roman" panose="02020603050405020304" pitchFamily="18" charset="0"/>
              </a:rPr>
              <a:t>After the long transfer of power now the present head is Sri Sri Sri Nirmalanandanantha Swamiji. He is the 72nd head of this mutt.</a:t>
            </a:r>
            <a:endParaRPr lang="en-US" sz="1600" dirty="0">
              <a:solidFill>
                <a:srgbClr val="555555"/>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1600" b="0" i="0" dirty="0">
                <a:solidFill>
                  <a:srgbClr val="555555"/>
                </a:solidFill>
                <a:effectLst/>
                <a:latin typeface="Times New Roman" panose="02020603050405020304" pitchFamily="18" charset="0"/>
                <a:cs typeface="Times New Roman" panose="02020603050405020304" pitchFamily="18" charset="0"/>
              </a:rPr>
              <a:t>According to mythology, it is believed that Lord Shiva killed two demons chuncha and kancha here. </a:t>
            </a:r>
          </a:p>
          <a:p>
            <a:pPr marL="342900" indent="-342900" algn="just">
              <a:lnSpc>
                <a:spcPct val="150000"/>
              </a:lnSpc>
              <a:buFont typeface="Wingdings" panose="05000000000000000000" pitchFamily="2" charset="2"/>
              <a:buChar char="§"/>
            </a:pPr>
            <a:r>
              <a:rPr lang="en-US" sz="1600" b="0" i="0" dirty="0">
                <a:solidFill>
                  <a:srgbClr val="555555"/>
                </a:solidFill>
                <a:effectLst/>
                <a:latin typeface="Times New Roman" panose="02020603050405020304" pitchFamily="18" charset="0"/>
                <a:cs typeface="Times New Roman" panose="02020603050405020304" pitchFamily="18" charset="0"/>
              </a:rPr>
              <a:t>After that, he gave the place to Siddha yogi who established a Natha tradition. Shiva also guided him to disseminate the righteousness in the society</a:t>
            </a:r>
            <a:endParaRPr lang="en-IN" sz="1600" dirty="0">
              <a:latin typeface="Times New Roman" panose="02020603050405020304" pitchFamily="18" charset="0"/>
              <a:cs typeface="Times New Roman" panose="02020603050405020304" pitchFamily="18" charset="0"/>
            </a:endParaRPr>
          </a:p>
        </p:txBody>
      </p:sp>
      <p:pic>
        <p:nvPicPr>
          <p:cNvPr id="1026" name="Picture 2" descr="Adichunchanagiri">
            <a:extLst>
              <a:ext uri="{FF2B5EF4-FFF2-40B4-BE49-F238E27FC236}">
                <a16:creationId xmlns:a16="http://schemas.microsoft.com/office/drawing/2014/main" id="{1BC796AB-CC9B-2872-1283-3B639E4EC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8302" y="871639"/>
            <a:ext cx="3769566" cy="446003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E395EEA-BDA0-A3C3-FC02-D78160AB4CBD}"/>
              </a:ext>
            </a:extLst>
          </p:cNvPr>
          <p:cNvSpPr txBox="1"/>
          <p:nvPr/>
        </p:nvSpPr>
        <p:spPr>
          <a:xfrm>
            <a:off x="9050693" y="5617029"/>
            <a:ext cx="2528596"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 2.2 </a:t>
            </a:r>
            <a:r>
              <a:rPr lang="en-IN" dirty="0">
                <a:latin typeface="Times New Roman" panose="02020603050405020304" pitchFamily="18" charset="0"/>
                <a:cs typeface="Times New Roman" panose="02020603050405020304" pitchFamily="18" charset="0"/>
              </a:rPr>
              <a:t>: Temple</a:t>
            </a:r>
          </a:p>
        </p:txBody>
      </p:sp>
    </p:spTree>
    <p:extLst>
      <p:ext uri="{BB962C8B-B14F-4D97-AF65-F5344CB8AC3E}">
        <p14:creationId xmlns:p14="http://schemas.microsoft.com/office/powerpoint/2010/main" val="2145216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oup of people standing in front of a tall building&#10;&#10;Description automatically generated with medium confidence">
            <a:extLst>
              <a:ext uri="{FF2B5EF4-FFF2-40B4-BE49-F238E27FC236}">
                <a16:creationId xmlns:a16="http://schemas.microsoft.com/office/drawing/2014/main" id="{4354049E-E579-F2AF-3049-99BA6D7E11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5917" y="400376"/>
            <a:ext cx="6083559" cy="5945547"/>
          </a:xfrm>
          <a:prstGeom prst="rect">
            <a:avLst/>
          </a:prstGeom>
        </p:spPr>
      </p:pic>
      <p:sp>
        <p:nvSpPr>
          <p:cNvPr id="6" name="TextBox 5">
            <a:extLst>
              <a:ext uri="{FF2B5EF4-FFF2-40B4-BE49-F238E27FC236}">
                <a16:creationId xmlns:a16="http://schemas.microsoft.com/office/drawing/2014/main" id="{72846AC1-A5A6-7607-3A01-981F4CDF848F}"/>
              </a:ext>
            </a:extLst>
          </p:cNvPr>
          <p:cNvSpPr txBox="1"/>
          <p:nvPr/>
        </p:nvSpPr>
        <p:spPr>
          <a:xfrm>
            <a:off x="4220547" y="6440069"/>
            <a:ext cx="3750906"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Fig 2.3</a:t>
            </a:r>
            <a:r>
              <a:rPr lang="en-IN" sz="1600" dirty="0">
                <a:latin typeface="Times New Roman" panose="02020603050405020304" pitchFamily="18" charset="0"/>
                <a:cs typeface="Times New Roman" panose="02020603050405020304" pitchFamily="18" charset="0"/>
              </a:rPr>
              <a:t>: Heritage walk</a:t>
            </a:r>
          </a:p>
        </p:txBody>
      </p:sp>
    </p:spTree>
    <p:extLst>
      <p:ext uri="{BB962C8B-B14F-4D97-AF65-F5344CB8AC3E}">
        <p14:creationId xmlns:p14="http://schemas.microsoft.com/office/powerpoint/2010/main" val="2800499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671</TotalTime>
  <Words>1440</Words>
  <Application>Microsoft Office PowerPoint</Application>
  <PresentationFormat>Widescreen</PresentationFormat>
  <Paragraphs>140</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Algerian</vt:lpstr>
      <vt:lpstr>Aparajita</vt:lpstr>
      <vt:lpstr>Arial</vt:lpstr>
      <vt:lpstr>Calibri</vt:lpstr>
      <vt:lpstr>Calibri Light</vt:lpstr>
      <vt:lpstr>Times New Roman</vt:lpstr>
      <vt:lpstr>Wingdings</vt:lpstr>
      <vt:lpstr>Office Theme</vt:lpstr>
      <vt:lpstr>PowerPoint Presentation</vt:lpstr>
      <vt:lpstr>MODULE 1 PLANTATION AND ADOPTATION OF A TREE</vt:lpstr>
      <vt:lpstr>PowerPoint Presentation</vt:lpstr>
      <vt:lpstr>PowerPoint Presentation</vt:lpstr>
      <vt:lpstr>PowerPoint Presentation</vt:lpstr>
      <vt:lpstr>   MODULE 2          HERITAGE WALK AND CRAFTS CORNERS</vt:lpstr>
      <vt:lpstr>PowerPoint Presentation</vt:lpstr>
      <vt:lpstr>PowerPoint Presentation</vt:lpstr>
      <vt:lpstr>PowerPoint Presentation</vt:lpstr>
      <vt:lpstr>                                                           MODULE 3                                               WATER CONSERVATION</vt:lpstr>
      <vt:lpstr>PowerPoint Presentation</vt:lpstr>
      <vt:lpstr>PowerPoint Presentation</vt:lpstr>
      <vt:lpstr>                                                                 MODULE 4                               ORGANIC FARMING AND WASTE MANAGEMENT</vt:lpstr>
      <vt:lpstr>PowerPoint Presentation</vt:lpstr>
      <vt:lpstr>PowerPoint Presentation</vt:lpstr>
      <vt:lpstr>                                                           MODULE 5                                                          FOOD WALK</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PLANTATION AND ADOPTATION OF A TREE</dc:title>
  <dc:creator>sanjana</dc:creator>
  <cp:lastModifiedBy>sanjana gowda</cp:lastModifiedBy>
  <cp:revision>52</cp:revision>
  <dcterms:created xsi:type="dcterms:W3CDTF">2023-03-13T09:12:18Z</dcterms:created>
  <dcterms:modified xsi:type="dcterms:W3CDTF">2023-11-15T17:58:11Z</dcterms:modified>
</cp:coreProperties>
</file>