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Study on Sentiment Analysis Techniques: Investigating Algorithms and Vectorization Methods</a:t>
            </a:r>
            <a:endParaRPr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Author:</a:t>
            </a:r>
            <a:r>
              <a:rPr lang="en-IN" dirty="0"/>
              <a:t> Sanjana Hombal</a:t>
            </a:r>
            <a:endParaRPr dirty="0"/>
          </a:p>
          <a:p>
            <a:r>
              <a:rPr dirty="0"/>
              <a:t>Date: </a:t>
            </a:r>
            <a:r>
              <a:rPr lang="en-IN" dirty="0"/>
              <a:t>05-09-2024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</a:t>
            </a:r>
          </a:p>
          <a:p>
            <a:r>
              <a:t>2. Methodology</a:t>
            </a:r>
          </a:p>
          <a:p>
            <a:r>
              <a:t>3. Results</a:t>
            </a:r>
          </a:p>
          <a:p>
            <a:r>
              <a:t>4.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2000" b="1" dirty="0"/>
              <a:t>Sentiment Analysis Overview</a:t>
            </a:r>
            <a:endParaRPr sz="2000" dirty="0"/>
          </a:p>
          <a:p>
            <a:pPr marL="0" indent="0">
              <a:buNone/>
            </a:pPr>
            <a:r>
              <a:rPr sz="2000" dirty="0"/>
              <a:t>• Useful for understanding opinions in social media, product reviews, etc.</a:t>
            </a:r>
          </a:p>
          <a:p>
            <a:pPr marL="0" indent="0">
              <a:buNone/>
            </a:pPr>
            <a:r>
              <a:rPr sz="2000" dirty="0"/>
              <a:t>• Objective: Discover the best ML algorithms and text vectorization methods.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sz="2000" b="1" dirty="0"/>
              <a:t>Project Scope</a:t>
            </a:r>
            <a:br>
              <a:rPr sz="2000" dirty="0"/>
            </a:br>
            <a:r>
              <a:rPr sz="2000" dirty="0"/>
              <a:t>• Focus: Evaluate </a:t>
            </a:r>
            <a:r>
              <a:rPr sz="2000" dirty="0" err="1"/>
              <a:t>BoW</a:t>
            </a:r>
            <a:r>
              <a:rPr sz="2000" dirty="0"/>
              <a:t> and TF-IDF with Naive Bayes and SVM.</a:t>
            </a:r>
          </a:p>
          <a:p>
            <a:pPr marL="0" indent="0">
              <a:buNone/>
            </a:pPr>
            <a:r>
              <a:rPr sz="2000" dirty="0"/>
              <a:t>• Outcome:</a:t>
            </a:r>
            <a:r>
              <a:rPr lang="en-IN" sz="2000" dirty="0"/>
              <a:t>-</a:t>
            </a:r>
            <a:r>
              <a:rPr sz="2000" dirty="0"/>
              <a:t> Identify the most effective combination for sentiment</a:t>
            </a:r>
            <a:r>
              <a:rPr lang="en-IN" sz="2000" dirty="0"/>
              <a:t>                        			</a:t>
            </a:r>
            <a:r>
              <a:rPr sz="2000" dirty="0"/>
              <a:t>classification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dirty="0"/>
              <a:t>                     -Determine if different text vectorization methods affect the 				accuracy.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1600" b="1" dirty="0"/>
              <a:t>Data Collection and Preparation</a:t>
            </a:r>
          </a:p>
          <a:p>
            <a:pPr marL="0" indent="0">
              <a:buNone/>
            </a:pPr>
            <a:r>
              <a:rPr sz="1600" dirty="0"/>
              <a:t>• Data Sources:</a:t>
            </a:r>
            <a:r>
              <a:rPr lang="en-IN" sz="1600" dirty="0"/>
              <a:t> Tweets from twitter API</a:t>
            </a:r>
            <a:r>
              <a:rPr sz="1600" dirty="0"/>
              <a:t>.</a:t>
            </a:r>
          </a:p>
          <a:p>
            <a:pPr marL="0" indent="0">
              <a:buNone/>
            </a:pPr>
            <a:r>
              <a:rPr sz="1600" dirty="0"/>
              <a:t>• Data Cleaning: Handling missing values, noise removal, standardization.</a:t>
            </a:r>
            <a:endParaRPr lang="en-IN" sz="1600" dirty="0"/>
          </a:p>
          <a:p>
            <a:pPr marL="0" indent="0">
              <a:buNone/>
            </a:pPr>
            <a:endParaRPr sz="1600" dirty="0"/>
          </a:p>
          <a:p>
            <a:pPr marL="0" indent="0">
              <a:buNone/>
            </a:pPr>
            <a:r>
              <a:rPr sz="1600" b="1" dirty="0"/>
              <a:t>Text Preprocessing Techniques</a:t>
            </a:r>
            <a:br>
              <a:rPr sz="1600" dirty="0"/>
            </a:br>
            <a:r>
              <a:rPr sz="1600" dirty="0"/>
              <a:t>• Tokenization: Splitting text into individual words or tokens.</a:t>
            </a:r>
          </a:p>
          <a:p>
            <a:pPr marL="0" indent="0">
              <a:buNone/>
            </a:pPr>
            <a:r>
              <a:rPr sz="1600" dirty="0"/>
              <a:t>• </a:t>
            </a:r>
            <a:r>
              <a:rPr sz="1600" dirty="0" err="1"/>
              <a:t>Stopwords</a:t>
            </a:r>
            <a:r>
              <a:rPr sz="1600" dirty="0"/>
              <a:t> Removal: Eliminating common but uninformative words.</a:t>
            </a:r>
          </a:p>
          <a:p>
            <a:pPr marL="0" indent="0">
              <a:buNone/>
            </a:pPr>
            <a:r>
              <a:rPr sz="1600" dirty="0"/>
              <a:t>• Stemming/Lemmatization: Reducing words to their base forms.</a:t>
            </a:r>
            <a:endParaRPr lang="en-IN" sz="1600" dirty="0"/>
          </a:p>
          <a:p>
            <a:pPr marL="0" indent="0">
              <a:buNone/>
            </a:pPr>
            <a:endParaRPr sz="1600" dirty="0"/>
          </a:p>
          <a:p>
            <a:pPr marL="0" indent="0">
              <a:buNone/>
            </a:pPr>
            <a:r>
              <a:rPr sz="1600" b="1" dirty="0"/>
              <a:t>Model Development</a:t>
            </a:r>
            <a:br>
              <a:rPr sz="1600" b="1" dirty="0"/>
            </a:br>
            <a:r>
              <a:rPr sz="1600" dirty="0"/>
              <a:t>• Text Vectorization: </a:t>
            </a:r>
            <a:r>
              <a:rPr sz="1600" dirty="0" err="1"/>
              <a:t>BoW</a:t>
            </a:r>
            <a:r>
              <a:rPr sz="1600" dirty="0"/>
              <a:t> and TF-IDF.</a:t>
            </a:r>
          </a:p>
          <a:p>
            <a:pPr marL="0" indent="0">
              <a:buNone/>
            </a:pPr>
            <a:r>
              <a:rPr sz="1600" dirty="0"/>
              <a:t>• ML Algorithms: Naive Bayes and SVM.</a:t>
            </a:r>
            <a:endParaRPr lang="en-IN" sz="1600" dirty="0"/>
          </a:p>
          <a:p>
            <a:pPr marL="0" indent="0">
              <a:buNone/>
            </a:pPr>
            <a:endParaRPr sz="1600" dirty="0"/>
          </a:p>
          <a:p>
            <a:pPr marL="0" indent="0">
              <a:buNone/>
            </a:pPr>
            <a:r>
              <a:rPr sz="1600" b="1" dirty="0"/>
              <a:t>Performance Metrics</a:t>
            </a:r>
            <a:br>
              <a:rPr sz="1600" b="1" dirty="0"/>
            </a:br>
            <a:r>
              <a:rPr sz="1600" dirty="0"/>
              <a:t>• Accuracy, Precision, Recall, F1-Score.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3262-80A8-7AA4-FFF8-76637ED1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BOW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07B5C-297F-D7CC-416E-61CD36F8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Sentence 1: </a:t>
            </a:r>
            <a:r>
              <a:rPr lang="en-IN" sz="2400" kern="0" dirty="0">
                <a:effectLst/>
                <a:ea typeface="Times New Roman" panose="02020603050405020304" pitchFamily="18" charset="0"/>
              </a:rPr>
              <a:t>I love machine learning.</a:t>
            </a:r>
            <a:endParaRPr lang="en-IN" sz="2400" dirty="0"/>
          </a:p>
          <a:p>
            <a:r>
              <a:rPr lang="en-IN" sz="2400" dirty="0"/>
              <a:t>Sentence 2: </a:t>
            </a:r>
            <a:r>
              <a:rPr lang="en-IN" sz="2400" kern="0" dirty="0">
                <a:effectLst/>
                <a:ea typeface="Times New Roman" panose="02020603050405020304" pitchFamily="18" charset="0"/>
              </a:rPr>
              <a:t>Machine learning is fun.</a:t>
            </a:r>
            <a:endParaRPr lang="en-IN" sz="2400" dirty="0"/>
          </a:p>
          <a:p>
            <a:r>
              <a:rPr lang="en-IN" sz="2400" dirty="0"/>
              <a:t>Vocabulary: </a:t>
            </a:r>
            <a:r>
              <a:rPr lang="en-IN" sz="2400" kern="0" dirty="0">
                <a:effectLst/>
                <a:ea typeface="Times New Roman" panose="02020603050405020304" pitchFamily="18" charset="0"/>
              </a:rPr>
              <a:t>["I", "love", "machine", "learning", "is", "fun"]</a:t>
            </a:r>
          </a:p>
          <a:p>
            <a:pPr marL="0" indent="0">
              <a:buNone/>
            </a:pPr>
            <a:endParaRPr lang="en-IN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BA5B1D-F00E-2225-75F8-6CCC3BDD5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94663"/>
              </p:ext>
            </p:extLst>
          </p:nvPr>
        </p:nvGraphicFramePr>
        <p:xfrm>
          <a:off x="457200" y="3529780"/>
          <a:ext cx="8229598" cy="17280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5218">
                  <a:extLst>
                    <a:ext uri="{9D8B030D-6E8A-4147-A177-3AD203B41FA5}">
                      <a16:colId xmlns:a16="http://schemas.microsoft.com/office/drawing/2014/main" val="2088792179"/>
                    </a:ext>
                  </a:extLst>
                </a:gridCol>
                <a:gridCol w="1175218">
                  <a:extLst>
                    <a:ext uri="{9D8B030D-6E8A-4147-A177-3AD203B41FA5}">
                      <a16:colId xmlns:a16="http://schemas.microsoft.com/office/drawing/2014/main" val="2525530102"/>
                    </a:ext>
                  </a:extLst>
                </a:gridCol>
                <a:gridCol w="1175218">
                  <a:extLst>
                    <a:ext uri="{9D8B030D-6E8A-4147-A177-3AD203B41FA5}">
                      <a16:colId xmlns:a16="http://schemas.microsoft.com/office/drawing/2014/main" val="1362587082"/>
                    </a:ext>
                  </a:extLst>
                </a:gridCol>
                <a:gridCol w="1175218">
                  <a:extLst>
                    <a:ext uri="{9D8B030D-6E8A-4147-A177-3AD203B41FA5}">
                      <a16:colId xmlns:a16="http://schemas.microsoft.com/office/drawing/2014/main" val="3360427677"/>
                    </a:ext>
                  </a:extLst>
                </a:gridCol>
                <a:gridCol w="1176242">
                  <a:extLst>
                    <a:ext uri="{9D8B030D-6E8A-4147-A177-3AD203B41FA5}">
                      <a16:colId xmlns:a16="http://schemas.microsoft.com/office/drawing/2014/main" val="2150356467"/>
                    </a:ext>
                  </a:extLst>
                </a:gridCol>
                <a:gridCol w="1176242">
                  <a:extLst>
                    <a:ext uri="{9D8B030D-6E8A-4147-A177-3AD203B41FA5}">
                      <a16:colId xmlns:a16="http://schemas.microsoft.com/office/drawing/2014/main" val="200062518"/>
                    </a:ext>
                  </a:extLst>
                </a:gridCol>
                <a:gridCol w="1176242">
                  <a:extLst>
                    <a:ext uri="{9D8B030D-6E8A-4147-A177-3AD203B41FA5}">
                      <a16:colId xmlns:a16="http://schemas.microsoft.com/office/drawing/2014/main" val="1320585220"/>
                    </a:ext>
                  </a:extLst>
                </a:gridCol>
              </a:tblGrid>
              <a:tr h="5760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</a:rPr>
                        <a:t> 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I 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love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</a:rPr>
                        <a:t>machine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learning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is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fun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7775875"/>
                  </a:ext>
                </a:extLst>
              </a:tr>
              <a:tr h="5760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</a:rPr>
                        <a:t>S1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</a:rPr>
                        <a:t>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</a:rPr>
                        <a:t>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</a:rPr>
                        <a:t>0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4291015"/>
                  </a:ext>
                </a:extLst>
              </a:tr>
              <a:tr h="5760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S2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</a:rPr>
                        <a:t>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</a:rPr>
                        <a:t>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4669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34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4384-D3E4-AAE0-06B0-A00D4CD3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TF-IDF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828E-0B93-F874-5192-094428709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9116"/>
          </a:xfrm>
        </p:spPr>
        <p:txBody>
          <a:bodyPr>
            <a:normAutofit fontScale="77500" lnSpcReduction="20000"/>
          </a:bodyPr>
          <a:lstStyle/>
          <a:p>
            <a:r>
              <a:rPr lang="en-IN" sz="2000" dirty="0"/>
              <a:t>Sentence 1: </a:t>
            </a:r>
            <a:r>
              <a:rPr lang="en-IN" sz="2000" kern="0" dirty="0">
                <a:effectLst/>
                <a:ea typeface="Times New Roman" panose="02020603050405020304" pitchFamily="18" charset="0"/>
              </a:rPr>
              <a:t>I love machine learning.</a:t>
            </a:r>
            <a:endParaRPr lang="en-IN" sz="2000" dirty="0"/>
          </a:p>
          <a:p>
            <a:r>
              <a:rPr lang="en-IN" sz="2000" dirty="0"/>
              <a:t>Sentence 2: </a:t>
            </a:r>
            <a:r>
              <a:rPr lang="en-IN" sz="2000" kern="0" dirty="0">
                <a:effectLst/>
                <a:ea typeface="Times New Roman" panose="02020603050405020304" pitchFamily="18" charset="0"/>
              </a:rPr>
              <a:t>Machine learning is fun.</a:t>
            </a:r>
            <a:endParaRPr lang="en-IN" sz="2000" dirty="0"/>
          </a:p>
          <a:p>
            <a:r>
              <a:rPr lang="en-IN" sz="2000" dirty="0"/>
              <a:t>Vocabulary: </a:t>
            </a:r>
            <a:r>
              <a:rPr lang="en-IN" sz="2000" kern="0" dirty="0">
                <a:effectLst/>
                <a:ea typeface="Times New Roman" panose="02020603050405020304" pitchFamily="18" charset="0"/>
              </a:rPr>
              <a:t>["I", "love", "machine", "learning", "is", "fun"]</a:t>
            </a:r>
          </a:p>
          <a:p>
            <a:pPr marL="0" indent="0">
              <a:buNone/>
            </a:pPr>
            <a:endParaRPr lang="en-IN" sz="2000" kern="0" dirty="0"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kern="0" dirty="0">
                <a:effectLst/>
                <a:ea typeface="Times New Roman" panose="02020603050405020304" pitchFamily="18" charset="0"/>
              </a:rPr>
              <a:t>TF=&gt; “I” =1/4 =0.25</a:t>
            </a:r>
          </a:p>
          <a:p>
            <a:pPr marL="0" indent="0">
              <a:buNone/>
            </a:pPr>
            <a:r>
              <a:rPr lang="en-IN" sz="2000" kern="0" dirty="0">
                <a:effectLst/>
                <a:ea typeface="Times New Roman" panose="02020603050405020304" pitchFamily="18" charset="0"/>
              </a:rPr>
              <a:t>TF=&gt; “Machine” =1/4 =0.25</a:t>
            </a:r>
          </a:p>
          <a:p>
            <a:pPr marL="0" indent="0">
              <a:buNone/>
            </a:pPr>
            <a:endParaRPr lang="en-IN" sz="2000" kern="0" dirty="0"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kern="0" dirty="0">
                <a:ea typeface="Times New Roman" panose="02020603050405020304" pitchFamily="18" charset="0"/>
              </a:rPr>
              <a:t>IDF=&gt; “I” =Log(2/1)=0.30</a:t>
            </a:r>
          </a:p>
          <a:p>
            <a:pPr marL="0" indent="0">
              <a:buNone/>
            </a:pPr>
            <a:r>
              <a:rPr lang="en-IN" sz="2000" kern="0" dirty="0">
                <a:effectLst/>
                <a:ea typeface="Times New Roman" panose="02020603050405020304" pitchFamily="18" charset="0"/>
              </a:rPr>
              <a:t>IDF=&gt; ”Machine”=Log(2/2)=0</a:t>
            </a:r>
          </a:p>
          <a:p>
            <a:pPr marL="0" indent="0">
              <a:buNone/>
            </a:pPr>
            <a:endParaRPr lang="en-IN" sz="2000" kern="0" dirty="0"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kern="0" dirty="0">
                <a:effectLst/>
                <a:ea typeface="Times New Roman" panose="02020603050405020304" pitchFamily="18" charset="0"/>
              </a:rPr>
              <a:t>TF-IDF=&gt; “</a:t>
            </a:r>
            <a:r>
              <a:rPr lang="en-IN" sz="2000" kern="0" dirty="0">
                <a:ea typeface="Times New Roman" panose="02020603050405020304" pitchFamily="18" charset="0"/>
              </a:rPr>
              <a:t>I” = 0.25* 0.30=0.075</a:t>
            </a:r>
          </a:p>
          <a:p>
            <a:pPr marL="0" indent="0">
              <a:buNone/>
            </a:pPr>
            <a:r>
              <a:rPr lang="en-IN" sz="2000" kern="0" dirty="0">
                <a:effectLst/>
                <a:ea typeface="Times New Roman" panose="02020603050405020304" pitchFamily="18" charset="0"/>
              </a:rPr>
              <a:t>TF-IDF=&gt; “</a:t>
            </a:r>
            <a:r>
              <a:rPr lang="en-IN" sz="2000" kern="0" dirty="0">
                <a:ea typeface="Times New Roman" panose="02020603050405020304" pitchFamily="18" charset="0"/>
              </a:rPr>
              <a:t>Machine” = 0.25* 0=0</a:t>
            </a:r>
          </a:p>
          <a:p>
            <a:pPr marL="0" indent="0">
              <a:buNone/>
            </a:pPr>
            <a:endParaRPr lang="en-IN" sz="2000" kern="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kern="0" dirty="0">
              <a:effectLst/>
              <a:ea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2E272B-096E-9966-CC62-00FDE2AF1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813404"/>
              </p:ext>
            </p:extLst>
          </p:nvPr>
        </p:nvGraphicFramePr>
        <p:xfrm>
          <a:off x="1582994" y="4837471"/>
          <a:ext cx="5903657" cy="1376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3104">
                  <a:extLst>
                    <a:ext uri="{9D8B030D-6E8A-4147-A177-3AD203B41FA5}">
                      <a16:colId xmlns:a16="http://schemas.microsoft.com/office/drawing/2014/main" val="3047348211"/>
                    </a:ext>
                  </a:extLst>
                </a:gridCol>
                <a:gridCol w="843104">
                  <a:extLst>
                    <a:ext uri="{9D8B030D-6E8A-4147-A177-3AD203B41FA5}">
                      <a16:colId xmlns:a16="http://schemas.microsoft.com/office/drawing/2014/main" val="1642136871"/>
                    </a:ext>
                  </a:extLst>
                </a:gridCol>
                <a:gridCol w="843104">
                  <a:extLst>
                    <a:ext uri="{9D8B030D-6E8A-4147-A177-3AD203B41FA5}">
                      <a16:colId xmlns:a16="http://schemas.microsoft.com/office/drawing/2014/main" val="650010842"/>
                    </a:ext>
                  </a:extLst>
                </a:gridCol>
                <a:gridCol w="843104">
                  <a:extLst>
                    <a:ext uri="{9D8B030D-6E8A-4147-A177-3AD203B41FA5}">
                      <a16:colId xmlns:a16="http://schemas.microsoft.com/office/drawing/2014/main" val="3410732325"/>
                    </a:ext>
                  </a:extLst>
                </a:gridCol>
                <a:gridCol w="843747">
                  <a:extLst>
                    <a:ext uri="{9D8B030D-6E8A-4147-A177-3AD203B41FA5}">
                      <a16:colId xmlns:a16="http://schemas.microsoft.com/office/drawing/2014/main" val="3324687369"/>
                    </a:ext>
                  </a:extLst>
                </a:gridCol>
                <a:gridCol w="843747">
                  <a:extLst>
                    <a:ext uri="{9D8B030D-6E8A-4147-A177-3AD203B41FA5}">
                      <a16:colId xmlns:a16="http://schemas.microsoft.com/office/drawing/2014/main" val="2891237480"/>
                    </a:ext>
                  </a:extLst>
                </a:gridCol>
                <a:gridCol w="843747">
                  <a:extLst>
                    <a:ext uri="{9D8B030D-6E8A-4147-A177-3AD203B41FA5}">
                      <a16:colId xmlns:a16="http://schemas.microsoft.com/office/drawing/2014/main" val="1214380630"/>
                    </a:ext>
                  </a:extLst>
                </a:gridCol>
              </a:tblGrid>
              <a:tr h="4588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love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Machine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Learning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is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fun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4981969"/>
                  </a:ext>
                </a:extLst>
              </a:tr>
              <a:tr h="4588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S1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0.25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</a:rPr>
                        <a:t>0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</a:rPr>
                        <a:t>0.25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0800205"/>
                  </a:ext>
                </a:extLst>
              </a:tr>
              <a:tr h="4588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S2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0.25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0.25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</a:rPr>
                        <a:t>0.25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830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37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1800" b="1" dirty="0"/>
              <a:t>Summary of Findings</a:t>
            </a:r>
          </a:p>
          <a:p>
            <a:pPr marL="0" indent="0">
              <a:buNone/>
            </a:pPr>
            <a:r>
              <a:rPr sz="1800" dirty="0"/>
              <a:t>• The best combination was </a:t>
            </a:r>
            <a:r>
              <a:rPr lang="en-IN" sz="1800" dirty="0"/>
              <a:t>SVM</a:t>
            </a:r>
            <a:r>
              <a:rPr sz="1800" dirty="0"/>
              <a:t> + </a:t>
            </a:r>
            <a:r>
              <a:rPr lang="en-IN" sz="1800" dirty="0"/>
              <a:t>TFIDF</a:t>
            </a:r>
            <a:r>
              <a:rPr sz="1800" dirty="0"/>
              <a:t>.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en-IN" sz="1800" dirty="0"/>
              <a:t>Text vectorization affects the accuracy</a:t>
            </a:r>
          </a:p>
          <a:p>
            <a:pPr marL="0" indent="0">
              <a:buNone/>
            </a:pPr>
            <a:endParaRPr sz="1800" dirty="0"/>
          </a:p>
          <a:p>
            <a:pPr marL="0" indent="0">
              <a:buNone/>
            </a:pPr>
            <a:r>
              <a:rPr sz="1800" b="1" dirty="0"/>
              <a:t>Future Work</a:t>
            </a:r>
            <a:br>
              <a:rPr sz="1800" b="1" dirty="0"/>
            </a:br>
            <a:r>
              <a:rPr sz="1800" dirty="0"/>
              <a:t>• Further research on additional preprocessing methods and algorithms.</a:t>
            </a:r>
          </a:p>
          <a:p>
            <a:pPr marL="0" indent="0">
              <a:buNone/>
            </a:pPr>
            <a:r>
              <a:rPr sz="1800" dirty="0"/>
              <a:t>• Addressing</a:t>
            </a:r>
            <a:r>
              <a:rPr lang="en-IN" sz="1800" dirty="0"/>
              <a:t> sarcastic tone of sentiment</a:t>
            </a:r>
            <a:r>
              <a:rPr sz="1800" dirty="0"/>
              <a:t>.</a:t>
            </a:r>
          </a:p>
          <a:p>
            <a:pPr marL="0" indent="0">
              <a:buNone/>
            </a:pPr>
            <a:br>
              <a:rPr sz="1800" dirty="0"/>
            </a:br>
            <a:endParaRPr lang="en-IN" sz="1800" dirty="0"/>
          </a:p>
          <a:p>
            <a:pPr marL="0" indent="0">
              <a:buNone/>
            </a:pPr>
            <a:r>
              <a:rPr sz="1800" dirty="0"/>
              <a:t> </a:t>
            </a:r>
            <a:r>
              <a:rPr sz="1800" b="1" dirty="0"/>
              <a:t>Thanks to </a:t>
            </a:r>
            <a:r>
              <a:rPr lang="en-IN" sz="1800" b="1" dirty="0"/>
              <a:t>my </a:t>
            </a:r>
            <a:r>
              <a:rPr sz="1800" b="1" dirty="0"/>
              <a:t>mentor and supporters.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430</Words>
  <Application>Microsoft Office PowerPoint</Application>
  <PresentationFormat>On-screen Show (4:3)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A Study on Sentiment Analysis Techniques: Investigating Algorithms and Vectorization Methods</vt:lpstr>
      <vt:lpstr>Agenda</vt:lpstr>
      <vt:lpstr>Introduction</vt:lpstr>
      <vt:lpstr>Methodology</vt:lpstr>
      <vt:lpstr>BOW Example</vt:lpstr>
      <vt:lpstr>TF-IDF Example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Sanjana Hombal</dc:creator>
  <cp:keywords/>
  <dc:description>generated using python-pptx</dc:description>
  <cp:lastModifiedBy>Sanjana Hombal</cp:lastModifiedBy>
  <cp:revision>3</cp:revision>
  <dcterms:created xsi:type="dcterms:W3CDTF">2013-01-27T09:14:16Z</dcterms:created>
  <dcterms:modified xsi:type="dcterms:W3CDTF">2024-09-05T20:02:55Z</dcterms:modified>
  <cp:category/>
</cp:coreProperties>
</file>