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5" r:id="rId1"/>
  </p:sldMasterIdLst>
  <p:sldIdLst>
    <p:sldId id="256" r:id="rId2"/>
    <p:sldId id="257" r:id="rId3"/>
    <p:sldId id="258" r:id="rId4"/>
    <p:sldId id="259" r:id="rId5"/>
    <p:sldId id="260" r:id="rId6"/>
    <p:sldId id="261" r:id="rId7"/>
    <p:sldId id="263" r:id="rId8"/>
    <p:sldId id="264" r:id="rId9"/>
    <p:sldId id="265" r:id="rId10"/>
    <p:sldId id="266" r:id="rId11"/>
    <p:sldId id="262" r:id="rId12"/>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792">
          <p15:clr>
            <a:srgbClr val="A4A3A4"/>
          </p15:clr>
        </p15:guide>
        <p15:guide id="2" pos="192">
          <p15:clr>
            <a:srgbClr val="A4A3A4"/>
          </p15:clr>
        </p15:guide>
        <p15:guide id="3" orient="horz" pos="1080">
          <p15:clr>
            <a:srgbClr val="A4A3A4"/>
          </p15:clr>
        </p15:guide>
      </p15:sldGuideLst>
    </p:ext>
    <p:ext uri="http://customooxmlschemas.google.com/">
      <go:slidesCustomData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go="http://customooxmlschemas.google.com/" xmlns="" r:id="rId220" roundtripDataSignature="AMtx7miWNY2LB4ETJwrL8F0N+EK9hEhqU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88" d="100"/>
          <a:sy n="88" d="100"/>
        </p:scale>
        <p:origin x="466" y="53"/>
      </p:cViewPr>
      <p:guideLst>
        <p:guide orient="horz" pos="792"/>
        <p:guide pos="192"/>
        <p:guide orient="horz" pos="10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22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2" Type="http://schemas.openxmlformats.org/officeDocument/2006/relationships/slide" Target="slides/slide1.xml"/><Relationship Id="rId22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20" Type="http://customschemas.google.com/relationships/presentationmetadata" Target="metadata"/><Relationship Id="rId5" Type="http://schemas.openxmlformats.org/officeDocument/2006/relationships/slide" Target="slides/slide4.xml"/><Relationship Id="rId10" Type="http://schemas.openxmlformats.org/officeDocument/2006/relationships/slide" Target="slides/slide9.xml"/><Relationship Id="rId22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223"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cSld name="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1823413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cSld name="Title and Content">
    <p:spTree>
      <p:nvGrpSpPr>
        <p:cNvPr id="1" name=""/>
        <p:cNvGrpSpPr/>
        <p:nvPr/>
      </p:nvGrpSpPr>
      <p:grpSpPr>
        <a:xfrm>
          <a:off x="0" y="0"/>
          <a:ext cx="0" cy="0"/>
          <a:chOff x="0" y="0"/>
          <a:chExt cx="0" cy="0"/>
        </a:xfrm>
      </p:grpSpPr>
    </p:spTree>
    <p:extLst>
      <p:ext uri="{BB962C8B-B14F-4D97-AF65-F5344CB8AC3E}">
        <p14:creationId xmlns:p14="http://schemas.microsoft.com/office/powerpoint/2010/main" val="283787835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p:cSld name="Title and body">
    <p:spTree>
      <p:nvGrpSpPr>
        <p:cNvPr id="1" name="Shape 13"/>
        <p:cNvGrpSpPr/>
        <p:nvPr/>
      </p:nvGrpSpPr>
      <p:grpSpPr>
        <a:xfrm>
          <a:off x="0" y="0"/>
          <a:ext cx="0" cy="0"/>
          <a:chOff x="0" y="0"/>
          <a:chExt cx="0" cy="0"/>
        </a:xfrm>
      </p:grpSpPr>
    </p:spTree>
    <p:extLst>
      <p:ext uri="{BB962C8B-B14F-4D97-AF65-F5344CB8AC3E}">
        <p14:creationId xmlns:p14="http://schemas.microsoft.com/office/powerpoint/2010/main" val="277187755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2428266476"/>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2.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image" Target="../media/image1.png"/><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pic>
        <p:nvPicPr>
          <p:cNvPr id="13" name="Google Shape;110;p4" descr="A close up of a sign&#10;&#10;Description automatically generated">
            <a:extLst>
              <a:ext uri="{FF2B5EF4-FFF2-40B4-BE49-F238E27FC236}">
                <a16:creationId xmlns:a16="http://schemas.microsoft.com/office/drawing/2014/main" xmlns="" id="{CE849A3B-BCF0-B774-F89E-81965C71F93E}"/>
              </a:ext>
            </a:extLst>
          </p:cNvPr>
          <p:cNvPicPr preferRelativeResize="0"/>
          <p:nvPr/>
        </p:nvPicPr>
        <p:blipFill rotWithShape="1">
          <a:blip r:embed="rId6">
            <a:alphaModFix/>
          </a:blip>
          <a:srcRect/>
          <a:stretch/>
        </p:blipFill>
        <p:spPr>
          <a:xfrm>
            <a:off x="10072688" y="78002"/>
            <a:ext cx="1800225" cy="575514"/>
          </a:xfrm>
          <a:prstGeom prst="rect">
            <a:avLst/>
          </a:prstGeom>
          <a:noFill/>
          <a:ln>
            <a:noFill/>
          </a:ln>
        </p:spPr>
      </p:pic>
      <p:sp>
        <p:nvSpPr>
          <p:cNvPr id="15" name="Rectangle 14">
            <a:extLst>
              <a:ext uri="{FF2B5EF4-FFF2-40B4-BE49-F238E27FC236}">
                <a16:creationId xmlns:a16="http://schemas.microsoft.com/office/drawing/2014/main" xmlns="" id="{E153E6A6-60E4-FE14-1CBC-8CC211274D1C}"/>
              </a:ext>
            </a:extLst>
          </p:cNvPr>
          <p:cNvSpPr/>
          <p:nvPr/>
        </p:nvSpPr>
        <p:spPr>
          <a:xfrm>
            <a:off x="1" y="0"/>
            <a:ext cx="9829800" cy="717630"/>
          </a:xfrm>
          <a:prstGeom prst="rect">
            <a:avLst/>
          </a:prstGeom>
          <a:solidFill>
            <a:srgbClr val="213264"/>
          </a:solidFill>
          <a:ln>
            <a:solidFill>
              <a:srgbClr val="213264"/>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9" name="Rectangle 18">
            <a:extLst>
              <a:ext uri="{FF2B5EF4-FFF2-40B4-BE49-F238E27FC236}">
                <a16:creationId xmlns:a16="http://schemas.microsoft.com/office/drawing/2014/main" xmlns="" id="{2C7CE881-772B-9023-3054-4B219B75D755}"/>
              </a:ext>
            </a:extLst>
          </p:cNvPr>
          <p:cNvSpPr/>
          <p:nvPr/>
        </p:nvSpPr>
        <p:spPr>
          <a:xfrm>
            <a:off x="9888967" y="-419"/>
            <a:ext cx="112283" cy="732357"/>
          </a:xfrm>
          <a:prstGeom prst="rect">
            <a:avLst/>
          </a:prstGeom>
          <a:solidFill>
            <a:srgbClr val="7FBA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pic>
        <p:nvPicPr>
          <p:cNvPr id="31" name="Picture 30" descr="A blue and white background&#10;&#10;Description automatically generated with medium confidence">
            <a:extLst>
              <a:ext uri="{FF2B5EF4-FFF2-40B4-BE49-F238E27FC236}">
                <a16:creationId xmlns:a16="http://schemas.microsoft.com/office/drawing/2014/main" xmlns="" id="{16A7B69A-9B14-87FE-841D-37F0A91D141D}"/>
              </a:ext>
            </a:extLst>
          </p:cNvPr>
          <p:cNvPicPr>
            <a:picLocks noChangeAspect="1"/>
          </p:cNvPicPr>
          <p:nvPr/>
        </p:nvPicPr>
        <p:blipFill rotWithShape="1">
          <a:blip r:embed="rId7">
            <a:alphaModFix amt="16000"/>
          </a:blip>
          <a:srcRect t="24724" r="1619" b="63695"/>
          <a:stretch/>
        </p:blipFill>
        <p:spPr>
          <a:xfrm>
            <a:off x="0" y="-1"/>
            <a:ext cx="9839325" cy="723901"/>
          </a:xfrm>
          <a:prstGeom prst="rect">
            <a:avLst/>
          </a:prstGeom>
        </p:spPr>
      </p:pic>
      <p:sp>
        <p:nvSpPr>
          <p:cNvPr id="2" name="Rectangle 1">
            <a:extLst>
              <a:ext uri="{FF2B5EF4-FFF2-40B4-BE49-F238E27FC236}">
                <a16:creationId xmlns:a16="http://schemas.microsoft.com/office/drawing/2014/main" xmlns="" id="{37B91A16-5D54-2FC0-B0FD-A78085FC1313}"/>
              </a:ext>
            </a:extLst>
          </p:cNvPr>
          <p:cNvSpPr/>
          <p:nvPr/>
        </p:nvSpPr>
        <p:spPr>
          <a:xfrm>
            <a:off x="11925300" y="-419"/>
            <a:ext cx="266700" cy="732357"/>
          </a:xfrm>
          <a:prstGeom prst="rect">
            <a:avLst/>
          </a:prstGeom>
          <a:solidFill>
            <a:srgbClr val="FED5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IN"/>
          </a:p>
        </p:txBody>
      </p:sp>
    </p:spTree>
  </p:cSld>
  <p:clrMap bg1="lt1" tx1="dk1" bg2="dk2" tx2="lt2" accent1="accent1" accent2="accent2" accent3="accent3" accent4="accent4" accent5="accent5" accent6="accent6" hlink="hlink" folHlink="folHlink"/>
  <p:sldLayoutIdLst>
    <p:sldLayoutId id="2147483687" r:id="rId1"/>
    <p:sldLayoutId id="2147483701" r:id="rId2"/>
    <p:sldLayoutId id="2147483714" r:id="rId3"/>
    <p:sldLayoutId id="2147483727" r:id="rId4"/>
  </p:sldLayoutIdLst>
  <p:hf sldNum="0" hdr="0" ftr="0" dt="0"/>
  <p:txStyles>
    <p:title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1pPr>
      <a:lvl2pPr marR="0" lvl="1"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2pPr>
      <a:lvl3pPr marR="0" lvl="2"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3pPr>
      <a:lvl4pPr marR="0" lvl="3"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4pPr>
      <a:lvl5pPr marR="0" lvl="4"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5pPr>
      <a:lvl6pPr marR="0" lvl="5"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6pPr>
      <a:lvl7pPr marR="0" lvl="6"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7pPr>
      <a:lvl8pPr marR="0" lvl="7"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8pPr>
      <a:lvl9pPr marR="0" lvl="8" algn="l" rtl="0" eaLnBrk="1" hangingPunct="1">
        <a:lnSpc>
          <a:spcPct val="100000"/>
        </a:lnSpc>
        <a:spcBef>
          <a:spcPts val="0"/>
        </a:spcBef>
        <a:spcAft>
          <a:spcPts val="0"/>
        </a:spcAft>
        <a:buClr>
          <a:srgbClr val="000000"/>
        </a:buClr>
        <a:buFont typeface="Arial"/>
        <a:defRPr sz="1867" b="0" i="0" u="none" strike="noStrike" cap="none">
          <a:solidFill>
            <a:srgbClr val="000000"/>
          </a:solidFill>
          <a:latin typeface="Arial"/>
          <a:ea typeface="Arial"/>
          <a:cs typeface="Arial"/>
          <a:sym typeface="Arial"/>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image" Target="../media/image5.jpe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3" Type="http://schemas.openxmlformats.org/officeDocument/2006/relationships/image" Target="../media/image8.jpeg"/><Relationship Id="rId2" Type="http://schemas.openxmlformats.org/officeDocument/2006/relationships/image" Target="../media/image7.jpe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A person sitting at a desk with a computer&#10;&#10;Description automatically generated">
            <a:extLst>
              <a:ext uri="{FF2B5EF4-FFF2-40B4-BE49-F238E27FC236}">
                <a16:creationId xmlns:a16="http://schemas.microsoft.com/office/drawing/2014/main" xmlns="" id="{07B8740D-C76F-46FC-AEFB-23FB0614DB0C}"/>
              </a:ext>
            </a:extLst>
          </p:cNvPr>
          <p:cNvPicPr>
            <a:picLocks noChangeAspect="1"/>
          </p:cNvPicPr>
          <p:nvPr/>
        </p:nvPicPr>
        <p:blipFill>
          <a:blip r:embed="rId2"/>
          <a:stretch>
            <a:fillRect/>
          </a:stretch>
        </p:blipFill>
        <p:spPr>
          <a:xfrm>
            <a:off x="0" y="0"/>
            <a:ext cx="12192000" cy="6858000"/>
          </a:xfrm>
          <a:prstGeom prst="rect">
            <a:avLst/>
          </a:prstGeom>
        </p:spPr>
      </p:pic>
      <p:sp>
        <p:nvSpPr>
          <p:cNvPr id="5" name="TextBox 4">
            <a:extLst>
              <a:ext uri="{FF2B5EF4-FFF2-40B4-BE49-F238E27FC236}">
                <a16:creationId xmlns:a16="http://schemas.microsoft.com/office/drawing/2014/main" xmlns="" id="{D5067E9C-C7B9-4476-9708-CBB3F66FD892}"/>
              </a:ext>
            </a:extLst>
          </p:cNvPr>
          <p:cNvSpPr txBox="1"/>
          <p:nvPr/>
        </p:nvSpPr>
        <p:spPr>
          <a:xfrm>
            <a:off x="4151586" y="3429000"/>
            <a:ext cx="6870861" cy="1200329"/>
          </a:xfrm>
          <a:prstGeom prst="rect">
            <a:avLst/>
          </a:prstGeom>
          <a:noFill/>
        </p:spPr>
        <p:txBody>
          <a:bodyPr wrap="square" rtlCol="0">
            <a:spAutoFit/>
          </a:bodyPr>
          <a:lstStyle/>
          <a:p>
            <a:pPr algn="r"/>
            <a:r>
              <a:rPr lang="en-US" sz="3600" b="1" dirty="0" smtClean="0">
                <a:solidFill>
                  <a:schemeClr val="bg1"/>
                </a:solidFill>
                <a:latin typeface="Calibri" panose="020F0502020204030204" pitchFamily="34" charset="0"/>
                <a:cs typeface="Times New Roman" panose="02020603050405020304" pitchFamily="18" charset="0"/>
              </a:rPr>
              <a:t>AI-POWERED MONITORING AND PREDICTION OF AIR QUALITY </a:t>
            </a:r>
            <a:r>
              <a:rPr lang="en-IN" sz="3600" b="1" dirty="0" smtClean="0">
                <a:solidFill>
                  <a:schemeClr val="bg1"/>
                </a:solidFill>
                <a:latin typeface="Calibri" panose="020F0502020204030204" pitchFamily="34" charset="0"/>
                <a:cs typeface="Times New Roman" panose="02020603050405020304" pitchFamily="18" charset="0"/>
              </a:rPr>
              <a:t> </a:t>
            </a:r>
            <a:endParaRPr lang="en-US" sz="3600" b="1" dirty="0">
              <a:solidFill>
                <a:schemeClr val="bg1"/>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67127615"/>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37427" y="1004966"/>
            <a:ext cx="5928261" cy="4895501"/>
          </a:xfrm>
          <a:prstGeom prst="rect">
            <a:avLst/>
          </a:prstGeom>
        </p:spPr>
      </p:pic>
      <p:sp>
        <p:nvSpPr>
          <p:cNvPr id="3" name="TextBox 2"/>
          <p:cNvSpPr txBox="1"/>
          <p:nvPr/>
        </p:nvSpPr>
        <p:spPr>
          <a:xfrm>
            <a:off x="1949570" y="6202392"/>
            <a:ext cx="5719313" cy="379656"/>
          </a:xfrm>
          <a:prstGeom prst="rect">
            <a:avLst/>
          </a:prstGeom>
          <a:noFill/>
        </p:spPr>
        <p:txBody>
          <a:bodyPr wrap="square" rtlCol="0">
            <a:spAutoFit/>
          </a:bodyPr>
          <a:lstStyle/>
          <a:p>
            <a:r>
              <a:rPr lang="en-IN" dirty="0" smtClean="0"/>
              <a:t>Confusion matrix of the model</a:t>
            </a:r>
            <a:endParaRPr lang="en-IN" dirty="0"/>
          </a:p>
        </p:txBody>
      </p:sp>
    </p:spTree>
    <p:extLst>
      <p:ext uri="{BB962C8B-B14F-4D97-AF65-F5344CB8AC3E}">
        <p14:creationId xmlns:p14="http://schemas.microsoft.com/office/powerpoint/2010/main" val="2549901407"/>
      </p:ext>
    </p:extLst>
  </p:cSld>
  <p:clrMapOvr>
    <a:masterClrMapping/>
  </p:clrMapOvr>
  <mc:AlternateContent xmlns:mc="http://schemas.openxmlformats.org/markup-compatibility/2006">
    <mc:Choice xmlns:p14="http://schemas.microsoft.com/office/powerpoint/2010/main" Requires="p14">
      <p:transition spd="slow">
        <p14:flash/>
      </p:transition>
    </mc:Choice>
    <mc:Fallback>
      <p:transition spd="slow">
        <p:fade/>
      </p:transition>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40460" y="1626506"/>
            <a:ext cx="11315419" cy="2077492"/>
          </a:xfrm>
          <a:prstGeom prst="rect">
            <a:avLst/>
          </a:prstGeom>
          <a:noFill/>
        </p:spPr>
        <p:txBody>
          <a:bodyPr wrap="square">
            <a:spAutoFit/>
          </a:bodyPr>
          <a:lstStyle/>
          <a:p>
            <a:r>
              <a:rPr lang="en-US" sz="2800" b="1" dirty="0">
                <a:solidFill>
                  <a:srgbClr val="213163"/>
                </a:solidFill>
              </a:rPr>
              <a:t>Conclusion</a:t>
            </a:r>
            <a:r>
              <a:rPr lang="en-US" sz="2800" b="1" dirty="0" smtClean="0">
                <a:solidFill>
                  <a:srgbClr val="213163"/>
                </a:solidFill>
              </a:rPr>
              <a:t>:</a:t>
            </a:r>
          </a:p>
          <a:p>
            <a:endParaRPr lang="en-US" sz="2000" b="1" dirty="0">
              <a:solidFill>
                <a:srgbClr val="213163"/>
              </a:solidFill>
            </a:endParaRPr>
          </a:p>
          <a:p>
            <a:pPr>
              <a:lnSpc>
                <a:spcPct val="150000"/>
              </a:lnSpc>
            </a:pPr>
            <a:r>
              <a:rPr lang="en-US" sz="1800" dirty="0" smtClean="0">
                <a:solidFill>
                  <a:srgbClr val="213163"/>
                </a:solidFill>
              </a:rPr>
              <a:t>The </a:t>
            </a:r>
            <a:r>
              <a:rPr lang="en-US" sz="1800" dirty="0">
                <a:solidFill>
                  <a:srgbClr val="213163"/>
                </a:solidFill>
              </a:rPr>
              <a:t>AI-powered prediction and air quality monitoring system effectively forecasts AQI using machine learning techniques. It provides real-time insights and visualizations that support awareness and preventive actions. This project demonstrates how AI can contribute to environmental sustainability and healthier living.  </a:t>
            </a:r>
            <a:endParaRPr lang="en-IN" sz="1800" dirty="0">
              <a:solidFill>
                <a:srgbClr val="213163"/>
              </a:solidFill>
            </a:endParaRPr>
          </a:p>
        </p:txBody>
      </p:sp>
    </p:spTree>
    <p:extLst>
      <p:ext uri="{BB962C8B-B14F-4D97-AF65-F5344CB8AC3E}">
        <p14:creationId xmlns:p14="http://schemas.microsoft.com/office/powerpoint/2010/main" val="151988358"/>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xmlns="" id="{B094E319-C77C-49E2-964C-6E125D716194}"/>
              </a:ext>
            </a:extLst>
          </p:cNvPr>
          <p:cNvSpPr txBox="1"/>
          <p:nvPr/>
        </p:nvSpPr>
        <p:spPr>
          <a:xfrm>
            <a:off x="416197" y="1662650"/>
            <a:ext cx="6165758" cy="7755969"/>
          </a:xfrm>
          <a:prstGeom prst="rect">
            <a:avLst/>
          </a:prstGeom>
          <a:noFill/>
        </p:spPr>
        <p:txBody>
          <a:bodyPr wrap="square">
            <a:spAutoFit/>
          </a:bodyPr>
          <a:lstStyle/>
          <a:p>
            <a:r>
              <a:rPr lang="en-IN" sz="2800" b="1" dirty="0">
                <a:solidFill>
                  <a:srgbClr val="213163"/>
                </a:solidFill>
              </a:rPr>
              <a:t>Learning </a:t>
            </a:r>
            <a:r>
              <a:rPr lang="en-IN" sz="2800" b="1" dirty="0" smtClean="0">
                <a:solidFill>
                  <a:srgbClr val="213163"/>
                </a:solidFill>
              </a:rPr>
              <a:t>Objectives</a:t>
            </a:r>
          </a:p>
          <a:p>
            <a:endParaRPr lang="en-IN" sz="2000" b="1" dirty="0">
              <a:solidFill>
                <a:srgbClr val="213163"/>
              </a:solidFill>
            </a:endParaRPr>
          </a:p>
          <a:p>
            <a:pPr>
              <a:lnSpc>
                <a:spcPct val="150000"/>
              </a:lnSpc>
            </a:pPr>
            <a:r>
              <a:rPr lang="en-IN" sz="2000" dirty="0" smtClean="0">
                <a:solidFill>
                  <a:srgbClr val="213163"/>
                </a:solidFill>
              </a:rPr>
              <a:t>1.Understand air quality parameters</a:t>
            </a:r>
          </a:p>
          <a:p>
            <a:pPr>
              <a:lnSpc>
                <a:spcPct val="150000"/>
              </a:lnSpc>
            </a:pPr>
            <a:r>
              <a:rPr lang="en-IN" sz="2000" dirty="0" smtClean="0">
                <a:solidFill>
                  <a:srgbClr val="213163"/>
                </a:solidFill>
              </a:rPr>
              <a:t>2.Explore Internet of Things &amp; Sensor data collection</a:t>
            </a:r>
          </a:p>
          <a:p>
            <a:pPr>
              <a:lnSpc>
                <a:spcPct val="150000"/>
              </a:lnSpc>
            </a:pPr>
            <a:r>
              <a:rPr lang="en-IN" sz="2000" dirty="0" smtClean="0">
                <a:solidFill>
                  <a:srgbClr val="213163"/>
                </a:solidFill>
              </a:rPr>
              <a:t>3.Apply AI/ML algorithms for prediction</a:t>
            </a:r>
          </a:p>
          <a:p>
            <a:pPr>
              <a:lnSpc>
                <a:spcPct val="150000"/>
              </a:lnSpc>
            </a:pPr>
            <a:r>
              <a:rPr lang="en-IN" sz="2000" dirty="0" smtClean="0">
                <a:solidFill>
                  <a:srgbClr val="213163"/>
                </a:solidFill>
              </a:rPr>
              <a:t>4.Develop and monitoring system</a:t>
            </a:r>
          </a:p>
          <a:p>
            <a:pPr>
              <a:lnSpc>
                <a:spcPct val="150000"/>
              </a:lnSpc>
            </a:pPr>
            <a:r>
              <a:rPr lang="en-IN" sz="2000" dirty="0" smtClean="0">
                <a:solidFill>
                  <a:srgbClr val="213163"/>
                </a:solidFill>
              </a:rPr>
              <a:t>5.Forcast air quality index</a:t>
            </a:r>
          </a:p>
          <a:p>
            <a:pPr>
              <a:lnSpc>
                <a:spcPct val="150000"/>
              </a:lnSpc>
            </a:pPr>
            <a:r>
              <a:rPr lang="en-IN" sz="2000" dirty="0" smtClean="0">
                <a:solidFill>
                  <a:srgbClr val="213163"/>
                </a:solidFill>
              </a:rPr>
              <a:t>6.Enhance problem solving skills</a:t>
            </a:r>
          </a:p>
          <a:p>
            <a:pPr>
              <a:lnSpc>
                <a:spcPct val="150000"/>
              </a:lnSpc>
            </a:pPr>
            <a:r>
              <a:rPr lang="en-IN" sz="2000" dirty="0" smtClean="0">
                <a:solidFill>
                  <a:srgbClr val="213163"/>
                </a:solidFill>
              </a:rPr>
              <a:t>7.Raise environmental awareness</a:t>
            </a:r>
          </a:p>
          <a:p>
            <a:pPr>
              <a:lnSpc>
                <a:spcPct val="150000"/>
              </a:lnSpc>
            </a:pPr>
            <a:endParaRPr lang="en-IN" sz="2000" b="1" dirty="0">
              <a:solidFill>
                <a:srgbClr val="213163"/>
              </a:solidFill>
            </a:endParaRPr>
          </a:p>
          <a:p>
            <a:pPr>
              <a:lnSpc>
                <a:spcPct val="150000"/>
              </a:lnSpc>
            </a:pPr>
            <a:endParaRPr lang="en-IN" sz="2000" b="1" dirty="0" smtClean="0">
              <a:solidFill>
                <a:srgbClr val="213163"/>
              </a:solidFill>
            </a:endParaRPr>
          </a:p>
          <a:p>
            <a:endParaRPr lang="en-IN" sz="2000" b="1" dirty="0">
              <a:solidFill>
                <a:srgbClr val="213163"/>
              </a:solidFill>
            </a:endParaRPr>
          </a:p>
          <a:p>
            <a:endParaRPr lang="en-IN" sz="2000" b="1" dirty="0" smtClean="0">
              <a:solidFill>
                <a:srgbClr val="213163"/>
              </a:solidFill>
            </a:endParaRPr>
          </a:p>
          <a:p>
            <a:endParaRPr lang="en-IN" sz="2000" b="1" dirty="0">
              <a:solidFill>
                <a:srgbClr val="213163"/>
              </a:solidFill>
            </a:endParaRPr>
          </a:p>
          <a:p>
            <a:endParaRPr lang="en-IN" sz="2000" b="1" dirty="0" smtClean="0">
              <a:solidFill>
                <a:srgbClr val="213163"/>
              </a:solidFill>
            </a:endParaRPr>
          </a:p>
          <a:p>
            <a:endParaRPr lang="en-IN" sz="2000" b="1" dirty="0">
              <a:solidFill>
                <a:srgbClr val="213163"/>
              </a:solidFill>
            </a:endParaRPr>
          </a:p>
          <a:p>
            <a:endParaRPr lang="en-IN" sz="2000" b="1" dirty="0" smtClean="0">
              <a:solidFill>
                <a:srgbClr val="213163"/>
              </a:solidFill>
            </a:endParaRPr>
          </a:p>
          <a:p>
            <a:endParaRPr lang="en-IN" sz="2000" b="1" dirty="0">
              <a:solidFill>
                <a:srgbClr val="213163"/>
              </a:solidFill>
            </a:endParaRPr>
          </a:p>
          <a:p>
            <a:endParaRPr lang="en-IN" sz="2000" b="1" dirty="0" smtClean="0">
              <a:solidFill>
                <a:srgbClr val="213163"/>
              </a:solidFill>
            </a:endParaRPr>
          </a:p>
          <a:p>
            <a:endParaRPr lang="en-IN" sz="2000" dirty="0">
              <a:solidFill>
                <a:srgbClr val="213163"/>
              </a:solidFill>
            </a:endParaRPr>
          </a:p>
        </p:txBody>
      </p:sp>
      <p:cxnSp>
        <p:nvCxnSpPr>
          <p:cNvPr id="5" name="Straight Connector 4">
            <a:extLst>
              <a:ext uri="{FF2B5EF4-FFF2-40B4-BE49-F238E27FC236}">
                <a16:creationId xmlns:a16="http://schemas.microsoft.com/office/drawing/2014/main" xmlns="" id="{CA22F707-7F22-48A3-97EC-98EFB1023A55}"/>
              </a:ext>
            </a:extLst>
          </p:cNvPr>
          <p:cNvCxnSpPr/>
          <p:nvPr/>
        </p:nvCxnSpPr>
        <p:spPr>
          <a:xfrm>
            <a:off x="0" y="6055360"/>
            <a:ext cx="12192000" cy="0"/>
          </a:xfrm>
          <a:prstGeom prst="line">
            <a:avLst/>
          </a:prstGeom>
          <a:ln w="12700">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pic>
        <p:nvPicPr>
          <p:cNvPr id="6" name="Picture 5" descr="A ladder leading to a large yellow circle&#10;&#10;Description automatically generated">
            <a:extLst>
              <a:ext uri="{FF2B5EF4-FFF2-40B4-BE49-F238E27FC236}">
                <a16:creationId xmlns:a16="http://schemas.microsoft.com/office/drawing/2014/main" xmlns="" id="{E2920B14-B344-4926-9729-BC7EBD91FF9A}"/>
              </a:ext>
            </a:extLst>
          </p:cNvPr>
          <p:cNvPicPr>
            <a:picLocks noChangeAspect="1"/>
          </p:cNvPicPr>
          <p:nvPr/>
        </p:nvPicPr>
        <p:blipFill rotWithShape="1">
          <a:blip r:embed="rId2">
            <a:alphaModFix amt="85000"/>
          </a:blip>
          <a:srcRect l="13763" t="6135" r="13650"/>
          <a:stretch/>
        </p:blipFill>
        <p:spPr>
          <a:xfrm>
            <a:off x="7345680" y="1442720"/>
            <a:ext cx="4500880" cy="4632960"/>
          </a:xfrm>
          <a:prstGeom prst="rect">
            <a:avLst/>
          </a:prstGeom>
        </p:spPr>
      </p:pic>
      <p:sp>
        <p:nvSpPr>
          <p:cNvPr id="7" name="TextBox 6">
            <a:extLst>
              <a:ext uri="{FF2B5EF4-FFF2-40B4-BE49-F238E27FC236}">
                <a16:creationId xmlns:a16="http://schemas.microsoft.com/office/drawing/2014/main" xmlns="" id="{6C264928-EACB-4739-BDDA-6799C99356F3}"/>
              </a:ext>
            </a:extLst>
          </p:cNvPr>
          <p:cNvSpPr txBox="1"/>
          <p:nvPr/>
        </p:nvSpPr>
        <p:spPr>
          <a:xfrm>
            <a:off x="8839200" y="3168609"/>
            <a:ext cx="1503681" cy="630942"/>
          </a:xfrm>
          <a:prstGeom prst="rect">
            <a:avLst/>
          </a:prstGeom>
          <a:noFill/>
        </p:spPr>
        <p:txBody>
          <a:bodyPr wrap="square" rtlCol="0">
            <a:spAutoFit/>
          </a:bodyPr>
          <a:lstStyle/>
          <a:p>
            <a:pPr>
              <a:spcAft>
                <a:spcPts val="800"/>
              </a:spcAft>
            </a:pPr>
            <a:r>
              <a:rPr lang="en-IN" sz="3500" b="1" dirty="0">
                <a:solidFill>
                  <a:schemeClr val="tx1"/>
                </a:solidFill>
                <a:latin typeface="+mn-lt"/>
              </a:rPr>
              <a:t>GOAL</a:t>
            </a:r>
          </a:p>
        </p:txBody>
      </p:sp>
    </p:spTree>
    <p:extLst>
      <p:ext uri="{BB962C8B-B14F-4D97-AF65-F5344CB8AC3E}">
        <p14:creationId xmlns:p14="http://schemas.microsoft.com/office/powerpoint/2010/main" val="2932052481"/>
      </p:ext>
    </p:extLst>
  </p:cSld>
  <p:clrMapOvr>
    <a:masterClrMapping/>
  </p:clrMapOvr>
  <p:transition spd="slow">
    <p:push dir="u"/>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135834" y="1067664"/>
            <a:ext cx="10880098" cy="4955203"/>
          </a:xfrm>
          <a:prstGeom prst="rect">
            <a:avLst/>
          </a:prstGeom>
          <a:noFill/>
        </p:spPr>
        <p:txBody>
          <a:bodyPr wrap="square">
            <a:spAutoFit/>
          </a:bodyPr>
          <a:lstStyle/>
          <a:p>
            <a:r>
              <a:rPr lang="en-US" sz="2800" b="1" dirty="0">
                <a:solidFill>
                  <a:srgbClr val="213163"/>
                </a:solidFill>
              </a:rPr>
              <a:t>T</a:t>
            </a:r>
            <a:r>
              <a:rPr lang="en-IN" sz="2800" b="1" dirty="0" err="1" smtClean="0">
                <a:solidFill>
                  <a:srgbClr val="213163"/>
                </a:solidFill>
              </a:rPr>
              <a:t>ools</a:t>
            </a:r>
            <a:r>
              <a:rPr lang="en-IN" sz="2800" b="1" dirty="0" smtClean="0">
                <a:solidFill>
                  <a:srgbClr val="213163"/>
                </a:solidFill>
              </a:rPr>
              <a:t> </a:t>
            </a:r>
            <a:r>
              <a:rPr lang="en-IN" sz="2800" b="1" dirty="0">
                <a:solidFill>
                  <a:srgbClr val="213163"/>
                </a:solidFill>
              </a:rPr>
              <a:t>and Technology used </a:t>
            </a:r>
            <a:endParaRPr lang="en-IN" sz="2800" b="1" dirty="0">
              <a:solidFill>
                <a:srgbClr val="213163"/>
              </a:solidFill>
            </a:endParaRPr>
          </a:p>
          <a:p>
            <a:endParaRPr lang="en-IN" sz="2800" b="1" dirty="0" smtClean="0">
              <a:solidFill>
                <a:srgbClr val="213163"/>
              </a:solidFill>
            </a:endParaRPr>
          </a:p>
          <a:p>
            <a:pPr>
              <a:lnSpc>
                <a:spcPct val="200000"/>
              </a:lnSpc>
            </a:pPr>
            <a:r>
              <a:rPr lang="en-IN" sz="2000" dirty="0" smtClean="0">
                <a:solidFill>
                  <a:srgbClr val="213163"/>
                </a:solidFill>
              </a:rPr>
              <a:t>1.Programming Languages - </a:t>
            </a:r>
            <a:r>
              <a:rPr lang="en-IN" sz="2000" dirty="0" smtClean="0">
                <a:solidFill>
                  <a:srgbClr val="213163"/>
                </a:solidFill>
              </a:rPr>
              <a:t>Python</a:t>
            </a:r>
          </a:p>
          <a:p>
            <a:pPr>
              <a:lnSpc>
                <a:spcPct val="200000"/>
              </a:lnSpc>
            </a:pPr>
            <a:r>
              <a:rPr lang="en-IN" sz="2000" dirty="0" smtClean="0">
                <a:solidFill>
                  <a:srgbClr val="213163"/>
                </a:solidFill>
              </a:rPr>
              <a:t>2.Machine learning &amp; AI Frameworks - </a:t>
            </a:r>
            <a:r>
              <a:rPr lang="en-IN" sz="2000" dirty="0" err="1" smtClean="0">
                <a:solidFill>
                  <a:srgbClr val="213163"/>
                </a:solidFill>
              </a:rPr>
              <a:t>Scikit-learn,</a:t>
            </a:r>
            <a:r>
              <a:rPr lang="en-IN" sz="2000" dirty="0" err="1" smtClean="0">
                <a:solidFill>
                  <a:srgbClr val="213163"/>
                </a:solidFill>
              </a:rPr>
              <a:t>Tensorflow</a:t>
            </a:r>
            <a:endParaRPr lang="en-IN" sz="2000" dirty="0">
              <a:solidFill>
                <a:srgbClr val="213163"/>
              </a:solidFill>
            </a:endParaRPr>
          </a:p>
          <a:p>
            <a:pPr>
              <a:lnSpc>
                <a:spcPct val="200000"/>
              </a:lnSpc>
            </a:pPr>
            <a:r>
              <a:rPr lang="en-IN" sz="2000" dirty="0" smtClean="0">
                <a:solidFill>
                  <a:srgbClr val="213163"/>
                </a:solidFill>
              </a:rPr>
              <a:t>3.Data Visualization – </a:t>
            </a:r>
            <a:r>
              <a:rPr lang="en-IN" sz="2000" dirty="0" err="1" smtClean="0">
                <a:solidFill>
                  <a:srgbClr val="213163"/>
                </a:solidFill>
              </a:rPr>
              <a:t>Matplotlib</a:t>
            </a:r>
            <a:r>
              <a:rPr lang="en-IN" sz="2000" dirty="0" err="1">
                <a:solidFill>
                  <a:srgbClr val="213163"/>
                </a:solidFill>
              </a:rPr>
              <a:t>,</a:t>
            </a:r>
            <a:r>
              <a:rPr lang="en-IN" sz="2000" dirty="0" err="1" smtClean="0">
                <a:solidFill>
                  <a:srgbClr val="213163"/>
                </a:solidFill>
              </a:rPr>
              <a:t>Seaborn</a:t>
            </a:r>
            <a:endParaRPr lang="en-IN" sz="2000" dirty="0">
              <a:solidFill>
                <a:srgbClr val="213163"/>
              </a:solidFill>
            </a:endParaRPr>
          </a:p>
          <a:p>
            <a:pPr>
              <a:lnSpc>
                <a:spcPct val="200000"/>
              </a:lnSpc>
            </a:pPr>
            <a:r>
              <a:rPr lang="en-IN" sz="2000" dirty="0" smtClean="0">
                <a:solidFill>
                  <a:srgbClr val="213163"/>
                </a:solidFill>
              </a:rPr>
              <a:t>4.Development and testing - </a:t>
            </a:r>
            <a:r>
              <a:rPr lang="en-IN" sz="2000" dirty="0" err="1" smtClean="0">
                <a:solidFill>
                  <a:srgbClr val="213163"/>
                </a:solidFill>
              </a:rPr>
              <a:t>Jupyter</a:t>
            </a:r>
            <a:r>
              <a:rPr lang="en-IN" sz="2000" dirty="0" smtClean="0">
                <a:solidFill>
                  <a:srgbClr val="213163"/>
                </a:solidFill>
              </a:rPr>
              <a:t> Notebook</a:t>
            </a:r>
          </a:p>
          <a:p>
            <a:pPr>
              <a:lnSpc>
                <a:spcPct val="200000"/>
              </a:lnSpc>
            </a:pPr>
            <a:r>
              <a:rPr lang="en-IN" sz="2000" dirty="0" smtClean="0">
                <a:solidFill>
                  <a:srgbClr val="213163"/>
                </a:solidFill>
              </a:rPr>
              <a:t>5.Version Control - </a:t>
            </a:r>
            <a:r>
              <a:rPr lang="en-IN" sz="2000" dirty="0" err="1" smtClean="0">
                <a:solidFill>
                  <a:srgbClr val="213163"/>
                </a:solidFill>
              </a:rPr>
              <a:t>Github</a:t>
            </a:r>
            <a:r>
              <a:rPr lang="en-IN" sz="2000" dirty="0" smtClean="0">
                <a:solidFill>
                  <a:srgbClr val="213163"/>
                </a:solidFill>
              </a:rPr>
              <a:t> project storage</a:t>
            </a:r>
          </a:p>
          <a:p>
            <a:pPr marL="342900" indent="-342900">
              <a:lnSpc>
                <a:spcPct val="200000"/>
              </a:lnSpc>
              <a:buFont typeface="Arial" panose="020B0604020202020204" pitchFamily="34" charset="0"/>
              <a:buChar char="•"/>
            </a:pPr>
            <a:endParaRPr lang="en-IN" sz="2000" b="1" dirty="0">
              <a:solidFill>
                <a:srgbClr val="213163"/>
              </a:solidFill>
            </a:endParaRPr>
          </a:p>
          <a:p>
            <a:endParaRPr lang="en-IN" sz="2000" b="1" dirty="0">
              <a:solidFill>
                <a:srgbClr val="213163"/>
              </a:solidFill>
            </a:endParaRPr>
          </a:p>
        </p:txBody>
      </p:sp>
    </p:spTree>
    <p:extLst>
      <p:ext uri="{BB962C8B-B14F-4D97-AF65-F5344CB8AC3E}">
        <p14:creationId xmlns:p14="http://schemas.microsoft.com/office/powerpoint/2010/main" val="564571264"/>
      </p:ext>
    </p:extLst>
  </p:cSld>
  <p:clrMapOvr>
    <a:masterClrMapping/>
  </p:clrMapOvr>
  <p:transition spd="slow">
    <p:wipe/>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68356" y="1014656"/>
            <a:ext cx="6102626" cy="4062651"/>
          </a:xfrm>
          <a:prstGeom prst="rect">
            <a:avLst/>
          </a:prstGeom>
          <a:noFill/>
        </p:spPr>
        <p:txBody>
          <a:bodyPr wrap="square">
            <a:spAutoFit/>
          </a:bodyPr>
          <a:lstStyle/>
          <a:p>
            <a:r>
              <a:rPr lang="en-US" sz="2800" b="1" dirty="0" smtClean="0">
                <a:solidFill>
                  <a:srgbClr val="213163"/>
                </a:solidFill>
              </a:rPr>
              <a:t>Methodology</a:t>
            </a:r>
          </a:p>
          <a:p>
            <a:endParaRPr lang="en-US" sz="2000" b="1" dirty="0">
              <a:solidFill>
                <a:srgbClr val="213163"/>
              </a:solidFill>
            </a:endParaRPr>
          </a:p>
          <a:p>
            <a:pPr>
              <a:lnSpc>
                <a:spcPct val="150000"/>
              </a:lnSpc>
            </a:pPr>
            <a:r>
              <a:rPr lang="en-US" sz="2000" dirty="0" smtClean="0">
                <a:solidFill>
                  <a:srgbClr val="213163"/>
                </a:solidFill>
              </a:rPr>
              <a:t>1.Problem Identification</a:t>
            </a:r>
          </a:p>
          <a:p>
            <a:pPr>
              <a:lnSpc>
                <a:spcPct val="150000"/>
              </a:lnSpc>
            </a:pPr>
            <a:r>
              <a:rPr lang="en-US" sz="2000" dirty="0" smtClean="0">
                <a:solidFill>
                  <a:srgbClr val="213163"/>
                </a:solidFill>
              </a:rPr>
              <a:t>2.Data Collection</a:t>
            </a:r>
          </a:p>
          <a:p>
            <a:pPr>
              <a:lnSpc>
                <a:spcPct val="150000"/>
              </a:lnSpc>
            </a:pPr>
            <a:r>
              <a:rPr lang="en-US" sz="2000" dirty="0" smtClean="0">
                <a:solidFill>
                  <a:srgbClr val="213163"/>
                </a:solidFill>
              </a:rPr>
              <a:t>3.Data preprocessing</a:t>
            </a:r>
          </a:p>
          <a:p>
            <a:pPr>
              <a:lnSpc>
                <a:spcPct val="150000"/>
              </a:lnSpc>
            </a:pPr>
            <a:r>
              <a:rPr lang="en-US" sz="2000" dirty="0" smtClean="0">
                <a:solidFill>
                  <a:srgbClr val="213163"/>
                </a:solidFill>
              </a:rPr>
              <a:t>4.Model development </a:t>
            </a:r>
          </a:p>
          <a:p>
            <a:pPr>
              <a:lnSpc>
                <a:spcPct val="150000"/>
              </a:lnSpc>
            </a:pPr>
            <a:r>
              <a:rPr lang="en-US" sz="2000" dirty="0" smtClean="0">
                <a:solidFill>
                  <a:srgbClr val="213163"/>
                </a:solidFill>
              </a:rPr>
              <a:t>5.Model Evaluation</a:t>
            </a:r>
          </a:p>
          <a:p>
            <a:pPr>
              <a:lnSpc>
                <a:spcPct val="150000"/>
              </a:lnSpc>
            </a:pPr>
            <a:r>
              <a:rPr lang="en-US" sz="2000" dirty="0" smtClean="0">
                <a:solidFill>
                  <a:srgbClr val="213163"/>
                </a:solidFill>
              </a:rPr>
              <a:t>6.Visualization &amp; Monitoring</a:t>
            </a:r>
          </a:p>
          <a:p>
            <a:pPr>
              <a:lnSpc>
                <a:spcPct val="150000"/>
              </a:lnSpc>
            </a:pPr>
            <a:r>
              <a:rPr lang="en-US" sz="2000" dirty="0" smtClean="0">
                <a:solidFill>
                  <a:srgbClr val="213163"/>
                </a:solidFill>
              </a:rPr>
              <a:t>7.Result &amp; conclusion</a:t>
            </a:r>
            <a:r>
              <a:rPr lang="en-US" sz="1800" dirty="0" smtClean="0">
                <a:solidFill>
                  <a:srgbClr val="213163"/>
                </a:solidFill>
              </a:rPr>
              <a:t> </a:t>
            </a:r>
            <a:endParaRPr lang="en-IN" sz="1800" dirty="0">
              <a:solidFill>
                <a:srgbClr val="213163"/>
              </a:solidFill>
            </a:endParaRPr>
          </a:p>
        </p:txBody>
      </p:sp>
    </p:spTree>
    <p:extLst>
      <p:ext uri="{BB962C8B-B14F-4D97-AF65-F5344CB8AC3E}">
        <p14:creationId xmlns:p14="http://schemas.microsoft.com/office/powerpoint/2010/main" val="2706790016"/>
      </p:ext>
    </p:extLst>
  </p:cSld>
  <p:clrMapOvr>
    <a:masterClrMapping/>
  </p:clrMapOvr>
  <mc:AlternateContent xmlns:mc="http://schemas.openxmlformats.org/markup-compatibility/2006">
    <mc:Choice xmlns:p14="http://schemas.microsoft.com/office/powerpoint/2010/main" Requires="p14">
      <p:transition spd="slow" p14:dur="1500">
        <p:split orient="vert"/>
      </p:transition>
    </mc:Choice>
    <mc:Fallback>
      <p:transition spd="slow">
        <p:split orient="vert"/>
      </p:transition>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63729" y="1063038"/>
            <a:ext cx="10519289" cy="3108543"/>
          </a:xfrm>
          <a:prstGeom prst="rect">
            <a:avLst/>
          </a:prstGeom>
          <a:noFill/>
        </p:spPr>
        <p:txBody>
          <a:bodyPr wrap="square">
            <a:spAutoFit/>
          </a:bodyPr>
          <a:lstStyle/>
          <a:p>
            <a:r>
              <a:rPr lang="en-US" sz="2800" b="1" dirty="0">
                <a:solidFill>
                  <a:srgbClr val="213163"/>
                </a:solidFill>
              </a:rPr>
              <a:t>Problem Statement: </a:t>
            </a:r>
            <a:endParaRPr lang="en-US" sz="2800" b="1" dirty="0" smtClean="0">
              <a:solidFill>
                <a:srgbClr val="213163"/>
              </a:solidFill>
            </a:endParaRPr>
          </a:p>
          <a:p>
            <a:endParaRPr lang="en-US" sz="2800" b="1" dirty="0" smtClean="0">
              <a:solidFill>
                <a:srgbClr val="213163"/>
              </a:solidFill>
            </a:endParaRPr>
          </a:p>
          <a:p>
            <a:r>
              <a:rPr lang="en-US" sz="2000" dirty="0" smtClean="0">
                <a:solidFill>
                  <a:srgbClr val="213163"/>
                </a:solidFill>
              </a:rPr>
              <a:t>Air </a:t>
            </a:r>
            <a:r>
              <a:rPr lang="en-US" sz="2000" dirty="0">
                <a:solidFill>
                  <a:srgbClr val="213163"/>
                </a:solidFill>
              </a:rPr>
              <a:t>pollution has become a major global concern, causing serious health risks and environmental damage. Traditional monitoring systems are expensive, limited in coverage, and often fail to provide predictive insights. Without accurate forecasts, individuals and policymakers cannot take timely preventive measures against hazardous pollution levels. Therefore, there is a need for an AI-powered system that can analyze air quality data, predict AQI, and provide continuous monitoring to raise awareness and support better decision-making.</a:t>
            </a:r>
            <a:endParaRPr lang="en-IN" sz="2000" dirty="0">
              <a:solidFill>
                <a:srgbClr val="213163"/>
              </a:solidFill>
            </a:endParaRPr>
          </a:p>
        </p:txBody>
      </p:sp>
    </p:spTree>
    <p:extLst>
      <p:ext uri="{BB962C8B-B14F-4D97-AF65-F5344CB8AC3E}">
        <p14:creationId xmlns:p14="http://schemas.microsoft.com/office/powerpoint/2010/main" val="31965923"/>
      </p:ext>
    </p:extLst>
  </p:cSld>
  <p:clrMapOvr>
    <a:masterClrMapping/>
  </p:clrMapOvr>
  <mc:AlternateContent xmlns:mc="http://schemas.openxmlformats.org/markup-compatibility/2006">
    <mc:Choice xmlns:p14="http://schemas.microsoft.com/office/powerpoint/2010/main" Requires="p14">
      <p:transition spd="slow" p14:dur="3400">
        <p14:reveal/>
      </p:transition>
    </mc:Choice>
    <mc:Fallback>
      <p:transition spd="slow">
        <p:fade/>
      </p:transition>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3" y="1054412"/>
            <a:ext cx="10243243" cy="2923877"/>
          </a:xfrm>
          <a:prstGeom prst="rect">
            <a:avLst/>
          </a:prstGeom>
          <a:noFill/>
        </p:spPr>
        <p:txBody>
          <a:bodyPr wrap="square">
            <a:spAutoFit/>
          </a:bodyPr>
          <a:lstStyle/>
          <a:p>
            <a:r>
              <a:rPr lang="en-US" sz="2400" b="1" dirty="0">
                <a:solidFill>
                  <a:srgbClr val="213163"/>
                </a:solidFill>
              </a:rPr>
              <a:t>Solution</a:t>
            </a:r>
            <a:r>
              <a:rPr lang="en-US" sz="2400" b="1" dirty="0" smtClean="0">
                <a:solidFill>
                  <a:srgbClr val="213163"/>
                </a:solidFill>
              </a:rPr>
              <a:t>:</a:t>
            </a:r>
          </a:p>
          <a:p>
            <a:endParaRPr lang="en-US" sz="2000" b="1" dirty="0" smtClean="0">
              <a:solidFill>
                <a:srgbClr val="213163"/>
              </a:solidFill>
            </a:endParaRPr>
          </a:p>
          <a:p>
            <a:r>
              <a:rPr lang="en-US" sz="2000" dirty="0">
                <a:solidFill>
                  <a:srgbClr val="213163"/>
                </a:solidFill>
              </a:rPr>
              <a:t>To overcome these challenges, an AI-powered software system is proposed that analyzes historical air quality datasets and predicts the Air Quality Index (AQI) using machine learning algorithms. The system preprocesses and trains data to provide accurate forecasts of pollution levels. It also visualizes real-time trends through graphs and dashboards, enabling continuous monitoring. This solution helps create awareness, supports timely decision-making, and contributes toward building healthier and smarter cities.  </a:t>
            </a:r>
            <a:endParaRPr lang="en-IN" sz="2000" dirty="0">
              <a:solidFill>
                <a:srgbClr val="213163"/>
              </a:solidFill>
            </a:endParaRPr>
          </a:p>
        </p:txBody>
      </p:sp>
    </p:spTree>
    <p:extLst>
      <p:ext uri="{BB962C8B-B14F-4D97-AF65-F5344CB8AC3E}">
        <p14:creationId xmlns:p14="http://schemas.microsoft.com/office/powerpoint/2010/main" val="3002968868"/>
      </p:ext>
    </p:extLst>
  </p:cSld>
  <p:clrMapOvr>
    <a:masterClrMapping/>
  </p:clrMapOvr>
  <p:transition spd="slow">
    <p:randomBar dir="vert"/>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xmlns="" id="{2361D872-7EC7-439F-A588-B1D90CB7A92F}"/>
              </a:ext>
            </a:extLst>
          </p:cNvPr>
          <p:cNvSpPr txBox="1"/>
          <p:nvPr/>
        </p:nvSpPr>
        <p:spPr>
          <a:xfrm>
            <a:off x="255103" y="1054412"/>
            <a:ext cx="11821877" cy="5632311"/>
          </a:xfrm>
          <a:prstGeom prst="rect">
            <a:avLst/>
          </a:prstGeom>
          <a:noFill/>
        </p:spPr>
        <p:txBody>
          <a:bodyPr wrap="square">
            <a:spAutoFit/>
          </a:bodyPr>
          <a:lstStyle/>
          <a:p>
            <a:r>
              <a:rPr lang="en-US" sz="2000" b="1" dirty="0">
                <a:solidFill>
                  <a:srgbClr val="213163"/>
                </a:solidFill>
              </a:rPr>
              <a:t>Screenshot of Output</a:t>
            </a:r>
            <a:r>
              <a:rPr lang="en-US" sz="2000" b="1" dirty="0" smtClean="0">
                <a:solidFill>
                  <a:srgbClr val="213163"/>
                </a:solidFill>
              </a:rPr>
              <a:t>:</a:t>
            </a:r>
          </a:p>
          <a:p>
            <a:endParaRPr lang="en-US" sz="2000" b="1" dirty="0">
              <a:solidFill>
                <a:srgbClr val="213163"/>
              </a:solidFill>
            </a:endParaRPr>
          </a:p>
          <a:p>
            <a:endParaRPr lang="en-US" sz="2000" b="1" dirty="0" smtClean="0">
              <a:solidFill>
                <a:srgbClr val="213163"/>
              </a:solidFill>
            </a:endParaRPr>
          </a:p>
          <a:p>
            <a:endParaRPr lang="en-US" sz="2000" b="1" dirty="0">
              <a:solidFill>
                <a:srgbClr val="213163"/>
              </a:solidFill>
            </a:endParaRPr>
          </a:p>
          <a:p>
            <a:endParaRPr lang="en-US" sz="2000" b="1" dirty="0" smtClean="0">
              <a:solidFill>
                <a:srgbClr val="213163"/>
              </a:solidFill>
            </a:endParaRPr>
          </a:p>
          <a:p>
            <a:endParaRPr lang="en-US" sz="2000" b="1" dirty="0">
              <a:solidFill>
                <a:srgbClr val="213163"/>
              </a:solidFill>
            </a:endParaRPr>
          </a:p>
          <a:p>
            <a:endParaRPr lang="en-US" sz="2000" b="1" dirty="0" smtClean="0">
              <a:solidFill>
                <a:srgbClr val="213163"/>
              </a:solidFill>
            </a:endParaRPr>
          </a:p>
          <a:p>
            <a:endParaRPr lang="en-US" sz="2000" b="1" dirty="0">
              <a:solidFill>
                <a:srgbClr val="213163"/>
              </a:solidFill>
            </a:endParaRPr>
          </a:p>
          <a:p>
            <a:endParaRPr lang="en-US" sz="2000" b="1" dirty="0" smtClean="0">
              <a:solidFill>
                <a:srgbClr val="213163"/>
              </a:solidFill>
            </a:endParaRPr>
          </a:p>
          <a:p>
            <a:endParaRPr lang="en-US" sz="2000" b="1" dirty="0">
              <a:solidFill>
                <a:srgbClr val="213163"/>
              </a:solidFill>
            </a:endParaRPr>
          </a:p>
          <a:p>
            <a:endParaRPr lang="en-US" sz="2000" b="1" dirty="0" smtClean="0">
              <a:solidFill>
                <a:srgbClr val="213163"/>
              </a:solidFill>
            </a:endParaRPr>
          </a:p>
          <a:p>
            <a:endParaRPr lang="en-US" sz="2000" b="1" dirty="0">
              <a:solidFill>
                <a:srgbClr val="213163"/>
              </a:solidFill>
            </a:endParaRPr>
          </a:p>
          <a:p>
            <a:endParaRPr lang="en-US" sz="2000" b="1" dirty="0" smtClean="0">
              <a:solidFill>
                <a:srgbClr val="213163"/>
              </a:solidFill>
            </a:endParaRPr>
          </a:p>
          <a:p>
            <a:endParaRPr lang="en-US" sz="2000" b="1" dirty="0">
              <a:solidFill>
                <a:srgbClr val="213163"/>
              </a:solidFill>
            </a:endParaRPr>
          </a:p>
          <a:p>
            <a:endParaRPr lang="en-US" sz="2000" b="1" dirty="0" smtClean="0">
              <a:solidFill>
                <a:srgbClr val="213163"/>
              </a:solidFill>
            </a:endParaRPr>
          </a:p>
          <a:p>
            <a:endParaRPr lang="en-US" sz="2000" b="1" dirty="0">
              <a:solidFill>
                <a:srgbClr val="213163"/>
              </a:solidFill>
            </a:endParaRPr>
          </a:p>
          <a:p>
            <a:endParaRPr lang="en-US" sz="2000" b="1" dirty="0" smtClean="0">
              <a:solidFill>
                <a:srgbClr val="213163"/>
              </a:solidFill>
            </a:endParaRPr>
          </a:p>
          <a:p>
            <a:r>
              <a:rPr lang="en-US" sz="2000" b="1" dirty="0" smtClean="0">
                <a:solidFill>
                  <a:srgbClr val="213163"/>
                </a:solidFill>
              </a:rPr>
              <a:t>Data cleaning                                                               AQI counts</a:t>
            </a:r>
            <a:endParaRPr lang="en-IN" sz="2000" b="1" dirty="0">
              <a:solidFill>
                <a:srgbClr val="213163"/>
              </a:solidFill>
            </a:endParaRP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5104" y="1556794"/>
            <a:ext cx="5410524" cy="4680103"/>
          </a:xfrm>
          <a:prstGeom prst="rect">
            <a:avLst/>
          </a:prstGeom>
        </p:spPr>
      </p:pic>
      <p:pic>
        <p:nvPicPr>
          <p:cNvPr id="4" name="Picture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992723" y="1337093"/>
            <a:ext cx="5459392" cy="4899804"/>
          </a:xfrm>
          <a:prstGeom prst="rect">
            <a:avLst/>
          </a:prstGeom>
        </p:spPr>
      </p:pic>
    </p:spTree>
    <p:extLst>
      <p:ext uri="{BB962C8B-B14F-4D97-AF65-F5344CB8AC3E}">
        <p14:creationId xmlns:p14="http://schemas.microsoft.com/office/powerpoint/2010/main" val="1635949419"/>
      </p:ext>
    </p:extLst>
  </p:cSld>
  <p:clrMapOvr>
    <a:masterClrMapping/>
  </p:clrMapOvr>
  <mc:AlternateContent xmlns:mc="http://schemas.openxmlformats.org/markup-compatibility/2006">
    <mc:Choice xmlns:p14="http://schemas.microsoft.com/office/powerpoint/2010/main" Requires="p14">
      <p:transition spd="slow" p14:dur="800">
        <p:circle/>
      </p:transition>
    </mc:Choice>
    <mc:Fallback>
      <p:transition spd="slow">
        <p:circle/>
      </p:transition>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55763" y="966254"/>
            <a:ext cx="4273575" cy="4851767"/>
          </a:xfrm>
          <a:prstGeom prst="rect">
            <a:avLst/>
          </a:prstGeom>
        </p:spPr>
      </p:pic>
      <p:sp>
        <p:nvSpPr>
          <p:cNvPr id="4" name="TextBox 3"/>
          <p:cNvSpPr txBox="1"/>
          <p:nvPr/>
        </p:nvSpPr>
        <p:spPr>
          <a:xfrm>
            <a:off x="855763" y="5917721"/>
            <a:ext cx="9030109" cy="379656"/>
          </a:xfrm>
          <a:prstGeom prst="rect">
            <a:avLst/>
          </a:prstGeom>
          <a:noFill/>
        </p:spPr>
        <p:txBody>
          <a:bodyPr wrap="square" rtlCol="0">
            <a:spAutoFit/>
          </a:bodyPr>
          <a:lstStyle/>
          <a:p>
            <a:r>
              <a:rPr lang="en-IN" dirty="0" smtClean="0"/>
              <a:t>             Most polluted day                                                            Most cleanest day</a:t>
            </a:r>
            <a:endParaRPr lang="en-IN" dirty="0"/>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607223" y="926939"/>
            <a:ext cx="3477523" cy="4891082"/>
          </a:xfrm>
          <a:prstGeom prst="rect">
            <a:avLst/>
          </a:prstGeom>
        </p:spPr>
      </p:pic>
    </p:spTree>
    <p:extLst>
      <p:ext uri="{BB962C8B-B14F-4D97-AF65-F5344CB8AC3E}">
        <p14:creationId xmlns:p14="http://schemas.microsoft.com/office/powerpoint/2010/main" val="685626565"/>
      </p:ext>
    </p:extLst>
  </p:cSld>
  <p:clrMapOvr>
    <a:masterClrMapping/>
  </p:clrMapOvr>
  <p:transition spd="med">
    <p:pull/>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9241" y="1069675"/>
            <a:ext cx="6503895" cy="3914502"/>
          </a:xfrm>
          <a:prstGeom prst="rect">
            <a:avLst/>
          </a:prstGeom>
        </p:spPr>
      </p:pic>
      <p:sp>
        <p:nvSpPr>
          <p:cNvPr id="3" name="TextBox 2"/>
          <p:cNvSpPr txBox="1"/>
          <p:nvPr/>
        </p:nvSpPr>
        <p:spPr>
          <a:xfrm>
            <a:off x="1690777" y="5434642"/>
            <a:ext cx="6236898" cy="379656"/>
          </a:xfrm>
          <a:prstGeom prst="rect">
            <a:avLst/>
          </a:prstGeom>
          <a:noFill/>
        </p:spPr>
        <p:txBody>
          <a:bodyPr wrap="square" rtlCol="0">
            <a:spAutoFit/>
          </a:bodyPr>
          <a:lstStyle/>
          <a:p>
            <a:r>
              <a:rPr lang="en-IN" dirty="0" smtClean="0"/>
              <a:t>Accuracy of the model= 84%</a:t>
            </a:r>
            <a:endParaRPr lang="en-IN" dirty="0"/>
          </a:p>
        </p:txBody>
      </p:sp>
    </p:spTree>
    <p:extLst>
      <p:ext uri="{BB962C8B-B14F-4D97-AF65-F5344CB8AC3E}">
        <p14:creationId xmlns:p14="http://schemas.microsoft.com/office/powerpoint/2010/main" val="1630852109"/>
      </p:ext>
    </p:extLst>
  </p:cSld>
  <p:clrMapOvr>
    <a:masterClrMapping/>
  </p:clrMapOvr>
  <p:transition spd="slow">
    <p:cover/>
  </p:transition>
  <p:timing>
    <p:tnLst>
      <p:par>
        <p:cTn id="1" dur="indefinite" restart="never" nodeType="tmRoot"/>
      </p:par>
    </p:tnLst>
  </p:timing>
</p:sld>
</file>

<file path=ppt/theme/theme1.xml><?xml version="1.0" encoding="utf-8"?>
<a:theme xmlns:a="http://schemas.openxmlformats.org/drawingml/2006/main" name="Session 01 Design Thinking &amp; Critical Thinking">
  <a:themeElements>
    <a:clrScheme name="Simple Light">
      <a:dk1>
        <a:srgbClr val="000000"/>
      </a:dk1>
      <a:lt1>
        <a:srgbClr val="FFFFFF"/>
      </a:lt1>
      <a:dk2>
        <a:srgbClr val="595959"/>
      </a:dk2>
      <a:lt2>
        <a:srgbClr val="EEEEEE"/>
      </a:lt2>
      <a:accent1>
        <a:srgbClr val="FFAB40"/>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Session 01 Design Thinking &amp; Critical Thinking" id="{1DE73F69-F87A-4ED3-81C1-82D2BA622E0C}" vid="{37568650-F724-47C7-905E-9640F8017497}"/>
    </a:ext>
  </a:extLst>
</a:theme>
</file>

<file path=docProps/app.xml><?xml version="1.0" encoding="utf-8"?>
<Properties xmlns="http://schemas.openxmlformats.org/officeDocument/2006/extended-properties" xmlns:vt="http://schemas.openxmlformats.org/officeDocument/2006/docPropsVTypes">
  <Template>Session 01 Design Thinking &amp; Critical Thinking</Template>
  <TotalTime>67</TotalTime>
  <Words>330</Words>
  <Application>Microsoft Office PowerPoint</Application>
  <PresentationFormat>Widescreen</PresentationFormat>
  <Paragraphs>66</Paragraphs>
  <Slides>11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11</vt:i4>
      </vt:variant>
    </vt:vector>
  </HeadingPairs>
  <TitlesOfParts>
    <vt:vector size="15" baseType="lpstr">
      <vt:lpstr>Arial</vt:lpstr>
      <vt:lpstr>Calibri</vt:lpstr>
      <vt:lpstr>Times New Roman</vt:lpstr>
      <vt:lpstr>Session 01 Design Thinking &amp; Critical Thinking</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Mahesh Kurhe</dc:creator>
  <cp:lastModifiedBy>p</cp:lastModifiedBy>
  <cp:revision>9</cp:revision>
  <dcterms:created xsi:type="dcterms:W3CDTF">2024-12-31T09:40:01Z</dcterms:created>
  <dcterms:modified xsi:type="dcterms:W3CDTF">2025-09-11T17:38:12Z</dcterms:modified>
</cp:coreProperties>
</file>