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erriweather" pitchFamily="2" charset="77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31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6269" y="675561"/>
            <a:ext cx="7424261" cy="2303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00"/>
              </a:lnSpc>
              <a:buNone/>
            </a:pPr>
            <a:r>
              <a:rPr lang="en-US" sz="4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Personalized Medication Recommendation System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346268" y="3744246"/>
            <a:ext cx="7424261" cy="19657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Our Personalized Medication Recommendation System evaluates and interprets medication recommendations through advanced machine learning. We compared three classifiers—Logistic Regression, Random Forest, and XGBoost—on a held-out test set to derive actionable insights.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46267" y="5709968"/>
            <a:ext cx="7424261" cy="19657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0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Our interactive Streamlit dashboard surfaces key performance indicators, supports error analysis, and facilitates user feedback. This presentation covers our evaluation methodology, model interpretation, bias analysis, dashboard features, and future directions.</a:t>
            </a: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A2F13-F1AA-3428-BCB8-5696B92D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958" y="7675690"/>
            <a:ext cx="2312068" cy="430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09036"/>
            <a:ext cx="7288173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Evaluation Methodology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197304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Test Set Overview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3829645"/>
            <a:ext cx="6150293" cy="1974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split our dataset with 80% for training (200,000 samples) and 20% for testing (50,000 samples). Class balance was maintained with drug categories ranging from 5%–22% of samples, and stratified splitting preserved distribution within ±1%.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197304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Metrics Selection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3829645"/>
            <a:ext cx="6150293" cy="2368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evaluated models using accuracy (overall correct predictions), precision &amp; recall (balance between false positives and negatives), F1-score (harmonic mean of precision and recall), and ROC-AUC (probability that a positive example ranks above a negative one).</a:t>
            </a: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9D769-2C5E-094C-3735-2D50CE5E0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958" y="7675690"/>
            <a:ext cx="2312068" cy="4301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5086" y="1165503"/>
            <a:ext cx="7743706" cy="611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Comparative Model Performance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85086" y="2070854"/>
            <a:ext cx="7773829" cy="3207306"/>
          </a:xfrm>
          <a:prstGeom prst="roundRect">
            <a:avLst>
              <a:gd name="adj" fmla="val 256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92706" y="2078474"/>
            <a:ext cx="7760137" cy="5631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89040" y="2203490"/>
            <a:ext cx="89796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Model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2186107" y="22034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Accuracy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3479363" y="22034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Precision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4772620" y="22034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Recall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065877" y="22034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F1-score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7359134" y="2203490"/>
            <a:ext cx="89796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ROC-AUC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92706" y="2641640"/>
            <a:ext cx="7760137" cy="11894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889040" y="2766655"/>
            <a:ext cx="897969" cy="939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Logistic Regression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2186107" y="2766655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0.82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3479363" y="2766655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0.80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4772620" y="2766655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0.78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6065877" y="2766655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0.79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7359134" y="2766655"/>
            <a:ext cx="89796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0.85</a:t>
            </a:r>
            <a:endParaRPr lang="en-US" sz="1500" dirty="0"/>
          </a:p>
        </p:txBody>
      </p:sp>
      <p:sp>
        <p:nvSpPr>
          <p:cNvPr id="19" name="Shape 16"/>
          <p:cNvSpPr/>
          <p:nvPr/>
        </p:nvSpPr>
        <p:spPr>
          <a:xfrm>
            <a:off x="692706" y="3831074"/>
            <a:ext cx="7760137" cy="8763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889040" y="3956090"/>
            <a:ext cx="897969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Random Forest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2186107" y="39560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0.88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3479363" y="39560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0.87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4772620" y="39560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0.86</a:t>
            </a:r>
            <a:endParaRPr lang="en-US" sz="1500" dirty="0"/>
          </a:p>
        </p:txBody>
      </p:sp>
      <p:sp>
        <p:nvSpPr>
          <p:cNvPr id="24" name="Text 21"/>
          <p:cNvSpPr/>
          <p:nvPr/>
        </p:nvSpPr>
        <p:spPr>
          <a:xfrm>
            <a:off x="6065877" y="39560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0.86</a:t>
            </a:r>
            <a:endParaRPr lang="en-US" sz="1500" dirty="0"/>
          </a:p>
        </p:txBody>
      </p:sp>
      <p:sp>
        <p:nvSpPr>
          <p:cNvPr id="25" name="Text 22"/>
          <p:cNvSpPr/>
          <p:nvPr/>
        </p:nvSpPr>
        <p:spPr>
          <a:xfrm>
            <a:off x="7359134" y="3956090"/>
            <a:ext cx="89796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0.91</a:t>
            </a:r>
            <a:endParaRPr lang="en-US" sz="1500" dirty="0"/>
          </a:p>
        </p:txBody>
      </p:sp>
      <p:sp>
        <p:nvSpPr>
          <p:cNvPr id="26" name="Shape 23"/>
          <p:cNvSpPr/>
          <p:nvPr/>
        </p:nvSpPr>
        <p:spPr>
          <a:xfrm>
            <a:off x="692706" y="4707374"/>
            <a:ext cx="7760137" cy="5631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Text 24"/>
          <p:cNvSpPr/>
          <p:nvPr/>
        </p:nvSpPr>
        <p:spPr>
          <a:xfrm>
            <a:off x="889040" y="4832390"/>
            <a:ext cx="89796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SVM</a:t>
            </a:r>
            <a:endParaRPr lang="en-US" sz="1500" dirty="0"/>
          </a:p>
        </p:txBody>
      </p:sp>
      <p:sp>
        <p:nvSpPr>
          <p:cNvPr id="28" name="Text 25"/>
          <p:cNvSpPr/>
          <p:nvPr/>
        </p:nvSpPr>
        <p:spPr>
          <a:xfrm>
            <a:off x="2186107" y="48323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0.90</a:t>
            </a:r>
            <a:endParaRPr lang="en-US" sz="1500" dirty="0"/>
          </a:p>
        </p:txBody>
      </p:sp>
      <p:sp>
        <p:nvSpPr>
          <p:cNvPr id="29" name="Text 26"/>
          <p:cNvSpPr/>
          <p:nvPr/>
        </p:nvSpPr>
        <p:spPr>
          <a:xfrm>
            <a:off x="3479363" y="48323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0.89</a:t>
            </a:r>
            <a:endParaRPr lang="en-US" sz="1500" dirty="0"/>
          </a:p>
        </p:txBody>
      </p:sp>
      <p:sp>
        <p:nvSpPr>
          <p:cNvPr id="30" name="Text 27"/>
          <p:cNvSpPr/>
          <p:nvPr/>
        </p:nvSpPr>
        <p:spPr>
          <a:xfrm>
            <a:off x="4772620" y="48323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0.88</a:t>
            </a:r>
            <a:endParaRPr lang="en-US" sz="1500" dirty="0"/>
          </a:p>
        </p:txBody>
      </p:sp>
      <p:sp>
        <p:nvSpPr>
          <p:cNvPr id="31" name="Text 28"/>
          <p:cNvSpPr/>
          <p:nvPr/>
        </p:nvSpPr>
        <p:spPr>
          <a:xfrm>
            <a:off x="6065877" y="4832390"/>
            <a:ext cx="89415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0.89</a:t>
            </a:r>
            <a:endParaRPr lang="en-US" sz="1500" dirty="0"/>
          </a:p>
        </p:txBody>
      </p:sp>
      <p:sp>
        <p:nvSpPr>
          <p:cNvPr id="32" name="Text 29"/>
          <p:cNvSpPr/>
          <p:nvPr/>
        </p:nvSpPr>
        <p:spPr>
          <a:xfrm>
            <a:off x="7359134" y="4832390"/>
            <a:ext cx="897969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0.93</a:t>
            </a:r>
            <a:endParaRPr lang="en-US" sz="1500" dirty="0"/>
          </a:p>
        </p:txBody>
      </p:sp>
      <p:sp>
        <p:nvSpPr>
          <p:cNvPr id="33" name="Text 30"/>
          <p:cNvSpPr/>
          <p:nvPr/>
        </p:nvSpPr>
        <p:spPr>
          <a:xfrm>
            <a:off x="685086" y="5498306"/>
            <a:ext cx="7773829" cy="1565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XGBoost outperforms other models by capturing non-linear feature interactions with a ROC-AUC of 0.93, signaling robust class separation. Random Forest offers near-optimal performance (F1: 0.86) with faster training and inherent feature importance metrics. Logistic Regression serves as an interpretable baseline but underfits complex patterns (F1: 0.79).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900" y="568762"/>
            <a:ext cx="8321993" cy="646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Confusion Matrix &amp; ROC Analysis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23900" y="5864900"/>
            <a:ext cx="2585442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Confusion Matrix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23900" y="6312218"/>
            <a:ext cx="6436162" cy="165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Random Forest shows high true-positive rates for majority drug categories, with most misclassifications occurring among mid-frequency classes. XGBoost further reduces errors, notably improving recall for rare classes like Zollinger–Ellison Syndrome.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7470219" y="5865019"/>
            <a:ext cx="3795355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ROC &amp; Precision-Recall Curves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7470219" y="6312337"/>
            <a:ext cx="6436281" cy="165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ROC curves illustrate the trade-off between true positive rate and false positive rate, with higher area under the curve indicating better discrimination. Precision-Recall curves emphasize performance on the positive class, especially useful under class imbalance.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A85763-717E-2B5B-E1BD-C26F8E23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219" y="1504832"/>
            <a:ext cx="5150518" cy="4070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6D21D1-F741-18FB-8097-18C476AC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441841"/>
            <a:ext cx="4805613" cy="4107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7ED777-9574-BF3D-328D-791EF5ED0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958" y="7675690"/>
            <a:ext cx="2312068" cy="430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313" y="985361"/>
            <a:ext cx="8633579" cy="708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Model Interpretation &amp;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313" y="2401967"/>
            <a:ext cx="509945" cy="509945"/>
          </a:xfrm>
          <a:prstGeom prst="roundRect">
            <a:avLst>
              <a:gd name="adj" fmla="val 1867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65" y="2444413"/>
            <a:ext cx="339923" cy="4249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29834" y="2401967"/>
            <a:ext cx="2981801" cy="354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Global Feature Impact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29834" y="2892147"/>
            <a:ext cx="3460313" cy="4351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Using SHAP (SHapley Additive exPlanations), we quantified each feature's influence. Key drivers include sentiment_score (higher patient sentiment increases recommendation confidence), average_rating (aggregated user ratings predict drug efficacy), and interaction_score (drugs with many known interactions tend to be flagged with caution).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723" y="2401967"/>
            <a:ext cx="509945" cy="509945"/>
          </a:xfrm>
          <a:prstGeom prst="roundRect">
            <a:avLst>
              <a:gd name="adj" fmla="val 1867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675" y="2444413"/>
            <a:ext cx="339923" cy="4249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3244" y="2401967"/>
            <a:ext cx="3460313" cy="708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Rare-Condition Misclassification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53244" y="3246358"/>
            <a:ext cx="3460313" cy="3626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Samples labeled Zollinger–Ellison Syndrome were predicted as Depression ~15% of the time due to data scarcity (only 0.3% of samples) and text overlap in review language. Our actionable insight: augment rare-class data via targeted collection or SMOTE synthetic sampling.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40133" y="2401967"/>
            <a:ext cx="509945" cy="509945"/>
          </a:xfrm>
          <a:prstGeom prst="roundRect">
            <a:avLst>
              <a:gd name="adj" fmla="val 18670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085" y="2444413"/>
            <a:ext cx="339923" cy="42493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76654" y="2401967"/>
            <a:ext cx="3460313" cy="708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Operational Recommendations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376654" y="3246358"/>
            <a:ext cx="3460313" cy="2901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recommend implementing a monthly retraining pipeline, setting dashboard alerts for recall drops below 80%, and leveraging the dashboard's 'flag recommendation' form to collect real-world correction data.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E5A24B-702C-E86C-0187-AEB40C0E5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5958" y="7675690"/>
            <a:ext cx="2312068" cy="4301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108859" y="503634"/>
            <a:ext cx="5860494" cy="555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Bias &amp; Limitations Analysis</a:t>
            </a:r>
            <a:endParaRPr lang="en-US" sz="3500" dirty="0"/>
          </a:p>
        </p:txBody>
      </p:sp>
      <p:sp>
        <p:nvSpPr>
          <p:cNvPr id="5" name="Shape 2"/>
          <p:cNvSpPr/>
          <p:nvPr/>
        </p:nvSpPr>
        <p:spPr>
          <a:xfrm>
            <a:off x="6108859" y="1326118"/>
            <a:ext cx="7899083" cy="1324332"/>
          </a:xfrm>
          <a:prstGeom prst="roundRect">
            <a:avLst>
              <a:gd name="adj" fmla="val 564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294239" y="1511498"/>
            <a:ext cx="2223373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Class Imbalance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94239" y="1895951"/>
            <a:ext cx="7528322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Rare conditions are underrepresented, leading to misclassification of critical cases. We mitigate this through stratified oversampling and active data sourcing for rare classes.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6108859" y="2828211"/>
            <a:ext cx="7899083" cy="1324332"/>
          </a:xfrm>
          <a:prstGeom prst="roundRect">
            <a:avLst>
              <a:gd name="adj" fmla="val 5641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294239" y="3013591"/>
            <a:ext cx="2223373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Sentiment Bias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94239" y="3398044"/>
            <a:ext cx="7528322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Review sentiment may reflect writing style over true efficacy. We complement with clinical efficacy data and use neutral text embedding to address this limitation.</a:t>
            </a:r>
            <a:endParaRPr lang="en-US" sz="1400" dirty="0"/>
          </a:p>
        </p:txBody>
      </p:sp>
      <p:sp>
        <p:nvSpPr>
          <p:cNvPr id="11" name="Shape 8"/>
          <p:cNvSpPr/>
          <p:nvPr/>
        </p:nvSpPr>
        <p:spPr>
          <a:xfrm>
            <a:off x="6108859" y="4330303"/>
            <a:ext cx="7899083" cy="1608892"/>
          </a:xfrm>
          <a:prstGeom prst="roundRect">
            <a:avLst>
              <a:gd name="adj" fmla="val 464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294239" y="4515683"/>
            <a:ext cx="2223373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Model Overfitting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94239" y="4900136"/>
            <a:ext cx="7528322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Tree ensembles can learn spurious patterns from high-dimensional encodings. We regularize via max_depth and min_samples_leaf parameters, along with cross-validation.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6108859" y="6116955"/>
            <a:ext cx="7899083" cy="1608892"/>
          </a:xfrm>
          <a:prstGeom prst="roundRect">
            <a:avLst>
              <a:gd name="adj" fmla="val 4643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6294239" y="6302335"/>
            <a:ext cx="2223373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Ethical Risk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294239" y="6686788"/>
            <a:ext cx="7528322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Recommending off-label substitutes without medical oversight poses risks. We implement clinician-in-the-loop review and explicit disclaimers to mitigate this concern.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32372F0-BA3B-E983-F231-3EEA7F12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2655" y="240631"/>
            <a:ext cx="7899083" cy="77483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0F229C-1B15-3BA9-A80D-B69D8C18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5958" y="7675690"/>
            <a:ext cx="2312068" cy="4301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209" y="603528"/>
            <a:ext cx="6765369" cy="643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Results &amp; Future Directions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0209" y="1658064"/>
            <a:ext cx="2198251" cy="1514475"/>
          </a:xfrm>
          <a:prstGeom prst="roundRect">
            <a:avLst>
              <a:gd name="adj" fmla="val 570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14" y="2234446"/>
            <a:ext cx="289322" cy="36171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24200" y="1863804"/>
            <a:ext cx="257222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Results Summary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3124200" y="2308622"/>
            <a:ext cx="10580251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XGBoost emerged as our best performer with 2-8% improvement across metrics, demonstrating robust non-linear decision boundaries.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3021330" y="3163014"/>
            <a:ext cx="10785991" cy="11430"/>
          </a:xfrm>
          <a:prstGeom prst="roundRect">
            <a:avLst>
              <a:gd name="adj" fmla="val 756143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720209" y="3275409"/>
            <a:ext cx="4396621" cy="1514475"/>
          </a:xfrm>
          <a:prstGeom prst="roundRect">
            <a:avLst>
              <a:gd name="adj" fmla="val 570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799" y="3851791"/>
            <a:ext cx="289322" cy="36171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22570" y="3481149"/>
            <a:ext cx="257222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322570" y="3925967"/>
            <a:ext cx="8381881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Our system effectively leverages patient reviews, prescription records, and drug metadata for accurate, interpretable recommendations.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219700" y="4780359"/>
            <a:ext cx="8587621" cy="11430"/>
          </a:xfrm>
          <a:prstGeom prst="roundRect">
            <a:avLst>
              <a:gd name="adj" fmla="val 756143"/>
            </a:avLst>
          </a:prstGeom>
          <a:solidFill>
            <a:srgbClr val="194A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720209" y="4892754"/>
            <a:ext cx="6594991" cy="1514475"/>
          </a:xfrm>
          <a:prstGeom prst="roundRect">
            <a:avLst>
              <a:gd name="adj" fmla="val 570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984" y="5469136"/>
            <a:ext cx="289322" cy="361712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20940" y="5098494"/>
            <a:ext cx="257222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Future Directions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7520940" y="5543312"/>
            <a:ext cx="6183511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plan to expand rare-condition datasets, integrate clinical trial data, and deploy in pilot clinical settings.</a:t>
            </a: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720209" y="6638687"/>
            <a:ext cx="13189982" cy="98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Monthly retraining showed metric stability within ±1.5%, while SMOTE-based oversampling boosted recall on underrepresented conditions from 0.65 to 0.77, reducing critical misclassifications by 12%. SHAP analysis confirmed sentiment_score and average_rating as the most influential features, contributing over 45% of total feature impact.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0F35E9-381D-9951-AC79-A0E579875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5958" y="7675690"/>
            <a:ext cx="2312068" cy="4301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734</Words>
  <Application>Microsoft Macintosh PowerPoint</Application>
  <PresentationFormat>Custom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Merriweather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Ramesh, Asmitha</cp:lastModifiedBy>
  <cp:revision>5</cp:revision>
  <cp:lastPrinted>2025-04-26T05:17:15Z</cp:lastPrinted>
  <dcterms:created xsi:type="dcterms:W3CDTF">2025-04-26T04:48:43Z</dcterms:created>
  <dcterms:modified xsi:type="dcterms:W3CDTF">2025-04-26T05:18:33Z</dcterms:modified>
</cp:coreProperties>
</file>