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94" r:id="rId4"/>
    <p:sldId id="292" r:id="rId5"/>
    <p:sldId id="293" r:id="rId6"/>
    <p:sldId id="281" r:id="rId7"/>
    <p:sldId id="341" r:id="rId8"/>
    <p:sldId id="342" r:id="rId9"/>
    <p:sldId id="343" r:id="rId10"/>
    <p:sldId id="340" r:id="rId11"/>
    <p:sldId id="306" r:id="rId12"/>
    <p:sldId id="314" r:id="rId13"/>
    <p:sldId id="309" r:id="rId14"/>
    <p:sldId id="315" r:id="rId15"/>
    <p:sldId id="310" r:id="rId16"/>
    <p:sldId id="316" r:id="rId17"/>
    <p:sldId id="311" r:id="rId18"/>
    <p:sldId id="312" r:id="rId19"/>
    <p:sldId id="313" r:id="rId20"/>
    <p:sldId id="318" r:id="rId21"/>
    <p:sldId id="319" r:id="rId22"/>
    <p:sldId id="320" r:id="rId23"/>
    <p:sldId id="321" r:id="rId24"/>
    <p:sldId id="322" r:id="rId25"/>
    <p:sldId id="323" r:id="rId26"/>
    <p:sldId id="305" r:id="rId27"/>
    <p:sldId id="324" r:id="rId28"/>
    <p:sldId id="304" r:id="rId29"/>
    <p:sldId id="325" r:id="rId30"/>
    <p:sldId id="326" r:id="rId31"/>
    <p:sldId id="303" r:id="rId32"/>
    <p:sldId id="327" r:id="rId33"/>
    <p:sldId id="302" r:id="rId34"/>
    <p:sldId id="328" r:id="rId35"/>
    <p:sldId id="301" r:id="rId36"/>
    <p:sldId id="329" r:id="rId37"/>
    <p:sldId id="300" r:id="rId38"/>
    <p:sldId id="330" r:id="rId39"/>
    <p:sldId id="299" r:id="rId40"/>
    <p:sldId id="332" r:id="rId41"/>
    <p:sldId id="331" r:id="rId42"/>
    <p:sldId id="333" r:id="rId43"/>
    <p:sldId id="334" r:id="rId44"/>
    <p:sldId id="335" r:id="rId45"/>
    <p:sldId id="336" r:id="rId46"/>
    <p:sldId id="337" r:id="rId47"/>
    <p:sldId id="338" r:id="rId48"/>
    <p:sldId id="339" r:id="rId49"/>
    <p:sldId id="297" r:id="rId50"/>
    <p:sldId id="308" r:id="rId51"/>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040"/>
    <a:srgbClr val="FFFFFF"/>
    <a:srgbClr val="34E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64" autoAdjust="0"/>
    <p:restoredTop sz="94660"/>
  </p:normalViewPr>
  <p:slideViewPr>
    <p:cSldViewPr snapToGrid="0">
      <p:cViewPr varScale="1">
        <p:scale>
          <a:sx n="111" d="100"/>
          <a:sy n="111" d="100"/>
        </p:scale>
        <p:origin x="234"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got Galle" userId="8bbf2ce1-15bb-4ae1-b997-cc3ecf1e81fa" providerId="ADAL" clId="{0F9D563B-921C-44CB-A913-4166643CDFC1}"/>
    <pc:docChg chg="undo custSel addSld delSld modSld sldOrd">
      <pc:chgData name="Margot Galle" userId="8bbf2ce1-15bb-4ae1-b997-cc3ecf1e81fa" providerId="ADAL" clId="{0F9D563B-921C-44CB-A913-4166643CDFC1}" dt="2023-08-07T15:47:28.665" v="29418" actId="20577"/>
      <pc:docMkLst>
        <pc:docMk/>
      </pc:docMkLst>
      <pc:sldChg chg="modSp mod">
        <pc:chgData name="Margot Galle" userId="8bbf2ce1-15bb-4ae1-b997-cc3ecf1e81fa" providerId="ADAL" clId="{0F9D563B-921C-44CB-A913-4166643CDFC1}" dt="2023-07-11T09:16:33.137" v="26361" actId="20577"/>
        <pc:sldMkLst>
          <pc:docMk/>
          <pc:sldMk cId="3144135605" sldId="256"/>
        </pc:sldMkLst>
      </pc:sldChg>
      <pc:sldChg chg="del">
        <pc:chgData name="Margot Galle" userId="8bbf2ce1-15bb-4ae1-b997-cc3ecf1e81fa" providerId="ADAL" clId="{0F9D563B-921C-44CB-A913-4166643CDFC1}" dt="2023-06-12T21:56:24.254" v="104" actId="47"/>
        <pc:sldMkLst>
          <pc:docMk/>
          <pc:sldMk cId="2367992243" sldId="258"/>
        </pc:sldMkLst>
      </pc:sldChg>
      <pc:sldChg chg="del">
        <pc:chgData name="Margot Galle" userId="8bbf2ce1-15bb-4ae1-b997-cc3ecf1e81fa" providerId="ADAL" clId="{0F9D563B-921C-44CB-A913-4166643CDFC1}" dt="2023-06-12T21:56:27.650" v="106" actId="47"/>
        <pc:sldMkLst>
          <pc:docMk/>
          <pc:sldMk cId="2689537078" sldId="259"/>
        </pc:sldMkLst>
      </pc:sldChg>
      <pc:sldChg chg="del">
        <pc:chgData name="Margot Galle" userId="8bbf2ce1-15bb-4ae1-b997-cc3ecf1e81fa" providerId="ADAL" clId="{0F9D563B-921C-44CB-A913-4166643CDFC1}" dt="2023-06-12T21:56:22.223" v="103" actId="47"/>
        <pc:sldMkLst>
          <pc:docMk/>
          <pc:sldMk cId="889154244" sldId="260"/>
        </pc:sldMkLst>
      </pc:sldChg>
      <pc:sldChg chg="del">
        <pc:chgData name="Margot Galle" userId="8bbf2ce1-15bb-4ae1-b997-cc3ecf1e81fa" providerId="ADAL" clId="{0F9D563B-921C-44CB-A913-4166643CDFC1}" dt="2023-06-12T21:56:25.256" v="105" actId="47"/>
        <pc:sldMkLst>
          <pc:docMk/>
          <pc:sldMk cId="649337324" sldId="261"/>
        </pc:sldMkLst>
      </pc:sldChg>
      <pc:sldChg chg="addSp modSp add mod">
        <pc:chgData name="Margot Galle" userId="8bbf2ce1-15bb-4ae1-b997-cc3ecf1e81fa" providerId="ADAL" clId="{0F9D563B-921C-44CB-A913-4166643CDFC1}" dt="2023-07-03T08:48:46.346" v="15973" actId="207"/>
        <pc:sldMkLst>
          <pc:docMk/>
          <pc:sldMk cId="627630626" sldId="281"/>
        </pc:sldMkLst>
      </pc:sldChg>
      <pc:sldChg chg="addSp modSp mod">
        <pc:chgData name="Margot Galle" userId="8bbf2ce1-15bb-4ae1-b997-cc3ecf1e81fa" providerId="ADAL" clId="{0F9D563B-921C-44CB-A913-4166643CDFC1}" dt="2023-06-16T06:51:53.025" v="9362" actId="1035"/>
        <pc:sldMkLst>
          <pc:docMk/>
          <pc:sldMk cId="3136788911" sldId="292"/>
        </pc:sldMkLst>
      </pc:sldChg>
      <pc:sldChg chg="modSp mod ord">
        <pc:chgData name="Margot Galle" userId="8bbf2ce1-15bb-4ae1-b997-cc3ecf1e81fa" providerId="ADAL" clId="{0F9D563B-921C-44CB-A913-4166643CDFC1}" dt="2023-06-16T06:52:09.748" v="9364" actId="20577"/>
        <pc:sldMkLst>
          <pc:docMk/>
          <pc:sldMk cId="2091700968" sldId="293"/>
        </pc:sldMkLst>
      </pc:sldChg>
      <pc:sldChg chg="addSp modSp mod">
        <pc:chgData name="Margot Galle" userId="8bbf2ce1-15bb-4ae1-b997-cc3ecf1e81fa" providerId="ADAL" clId="{0F9D563B-921C-44CB-A913-4166643CDFC1}" dt="2023-07-03T08:46:03.083" v="15948" actId="20577"/>
        <pc:sldMkLst>
          <pc:docMk/>
          <pc:sldMk cId="574280897" sldId="294"/>
        </pc:sldMkLst>
      </pc:sldChg>
      <pc:sldChg chg="addSp delSp modSp new mod">
        <pc:chgData name="Margot Galle" userId="8bbf2ce1-15bb-4ae1-b997-cc3ecf1e81fa" providerId="ADAL" clId="{0F9D563B-921C-44CB-A913-4166643CDFC1}" dt="2023-07-12T14:53:36.257" v="29411" actId="20577"/>
        <pc:sldMkLst>
          <pc:docMk/>
          <pc:sldMk cId="3658694047" sldId="295"/>
        </pc:sldMkLst>
      </pc:sldChg>
      <pc:sldChg chg="modSp add del mod">
        <pc:chgData name="Margot Galle" userId="8bbf2ce1-15bb-4ae1-b997-cc3ecf1e81fa" providerId="ADAL" clId="{0F9D563B-921C-44CB-A913-4166643CDFC1}" dt="2023-06-13T06:15:02.579" v="824" actId="47"/>
        <pc:sldMkLst>
          <pc:docMk/>
          <pc:sldMk cId="950368121" sldId="296"/>
        </pc:sldMkLst>
      </pc:sldChg>
      <pc:sldChg chg="addSp delSp modSp add mod ord">
        <pc:chgData name="Margot Galle" userId="8bbf2ce1-15bb-4ae1-b997-cc3ecf1e81fa" providerId="ADAL" clId="{0F9D563B-921C-44CB-A913-4166643CDFC1}" dt="2023-07-11T09:07:15.670" v="25802" actId="14100"/>
        <pc:sldMkLst>
          <pc:docMk/>
          <pc:sldMk cId="745628528" sldId="297"/>
        </pc:sldMkLst>
      </pc:sldChg>
      <pc:sldChg chg="addSp delSp modSp add del mod ord">
        <pc:chgData name="Margot Galle" userId="8bbf2ce1-15bb-4ae1-b997-cc3ecf1e81fa" providerId="ADAL" clId="{0F9D563B-921C-44CB-A913-4166643CDFC1}" dt="2023-07-06T12:40:38.961" v="24029" actId="47"/>
        <pc:sldMkLst>
          <pc:docMk/>
          <pc:sldMk cId="3878818487" sldId="298"/>
        </pc:sldMkLst>
      </pc:sldChg>
      <pc:sldChg chg="addSp delSp modSp add mod ord">
        <pc:chgData name="Margot Galle" userId="8bbf2ce1-15bb-4ae1-b997-cc3ecf1e81fa" providerId="ADAL" clId="{0F9D563B-921C-44CB-A913-4166643CDFC1}" dt="2023-07-06T12:30:08.126" v="23695" actId="20577"/>
        <pc:sldMkLst>
          <pc:docMk/>
          <pc:sldMk cId="286807205" sldId="299"/>
        </pc:sldMkLst>
      </pc:sldChg>
      <pc:sldChg chg="addSp delSp modSp add mod ord">
        <pc:chgData name="Margot Galle" userId="8bbf2ce1-15bb-4ae1-b997-cc3ecf1e81fa" providerId="ADAL" clId="{0F9D563B-921C-44CB-A913-4166643CDFC1}" dt="2023-08-07T15:47:28.665" v="29418" actId="20577"/>
        <pc:sldMkLst>
          <pc:docMk/>
          <pc:sldMk cId="2861608238" sldId="300"/>
        </pc:sldMkLst>
      </pc:sldChg>
      <pc:sldChg chg="addSp delSp modSp add mod ord">
        <pc:chgData name="Margot Galle" userId="8bbf2ce1-15bb-4ae1-b997-cc3ecf1e81fa" providerId="ADAL" clId="{0F9D563B-921C-44CB-A913-4166643CDFC1}" dt="2023-07-04T11:53:47.656" v="19869" actId="20577"/>
        <pc:sldMkLst>
          <pc:docMk/>
          <pc:sldMk cId="1250704826" sldId="301"/>
        </pc:sldMkLst>
      </pc:sldChg>
      <pc:sldChg chg="addSp delSp modSp add mod ord">
        <pc:chgData name="Margot Galle" userId="8bbf2ce1-15bb-4ae1-b997-cc3ecf1e81fa" providerId="ADAL" clId="{0F9D563B-921C-44CB-A913-4166643CDFC1}" dt="2023-07-03T14:32:58.537" v="19297" actId="20577"/>
        <pc:sldMkLst>
          <pc:docMk/>
          <pc:sldMk cId="3091226045" sldId="302"/>
        </pc:sldMkLst>
      </pc:sldChg>
      <pc:sldChg chg="addSp delSp modSp add mod ord">
        <pc:chgData name="Margot Galle" userId="8bbf2ce1-15bb-4ae1-b997-cc3ecf1e81fa" providerId="ADAL" clId="{0F9D563B-921C-44CB-A913-4166643CDFC1}" dt="2023-07-03T14:31:26.802" v="19176" actId="5793"/>
        <pc:sldMkLst>
          <pc:docMk/>
          <pc:sldMk cId="3455189835" sldId="303"/>
        </pc:sldMkLst>
      </pc:sldChg>
      <pc:sldChg chg="addSp delSp modSp add mod ord">
        <pc:chgData name="Margot Galle" userId="8bbf2ce1-15bb-4ae1-b997-cc3ecf1e81fa" providerId="ADAL" clId="{0F9D563B-921C-44CB-A913-4166643CDFC1}" dt="2023-07-03T12:42:03.350" v="17924" actId="1076"/>
        <pc:sldMkLst>
          <pc:docMk/>
          <pc:sldMk cId="2708334331" sldId="304"/>
        </pc:sldMkLst>
      </pc:sldChg>
      <pc:sldChg chg="addSp delSp modSp add mod ord">
        <pc:chgData name="Margot Galle" userId="8bbf2ce1-15bb-4ae1-b997-cc3ecf1e81fa" providerId="ADAL" clId="{0F9D563B-921C-44CB-A913-4166643CDFC1}" dt="2023-07-04T11:43:32.334" v="19598" actId="6549"/>
        <pc:sldMkLst>
          <pc:docMk/>
          <pc:sldMk cId="1741372345" sldId="305"/>
        </pc:sldMkLst>
      </pc:sldChg>
      <pc:sldChg chg="addSp delSp modSp add mod">
        <pc:chgData name="Margot Galle" userId="8bbf2ce1-15bb-4ae1-b997-cc3ecf1e81fa" providerId="ADAL" clId="{0F9D563B-921C-44CB-A913-4166643CDFC1}" dt="2023-07-12T14:54:34.238" v="29415" actId="20577"/>
        <pc:sldMkLst>
          <pc:docMk/>
          <pc:sldMk cId="692168681" sldId="306"/>
        </pc:sldMkLst>
      </pc:sldChg>
      <pc:sldChg chg="delSp modSp add del mod">
        <pc:chgData name="Margot Galle" userId="8bbf2ce1-15bb-4ae1-b997-cc3ecf1e81fa" providerId="ADAL" clId="{0F9D563B-921C-44CB-A913-4166643CDFC1}" dt="2023-06-21T08:56:07.504" v="15312" actId="47"/>
        <pc:sldMkLst>
          <pc:docMk/>
          <pc:sldMk cId="3701371434" sldId="307"/>
        </pc:sldMkLst>
      </pc:sldChg>
      <pc:sldChg chg="addSp delSp modSp add mod ord">
        <pc:chgData name="Margot Galle" userId="8bbf2ce1-15bb-4ae1-b997-cc3ecf1e81fa" providerId="ADAL" clId="{0F9D563B-921C-44CB-A913-4166643CDFC1}" dt="2023-07-11T09:16:15.408" v="26353" actId="20577"/>
        <pc:sldMkLst>
          <pc:docMk/>
          <pc:sldMk cId="37073717" sldId="308"/>
        </pc:sldMkLst>
      </pc:sldChg>
      <pc:sldChg chg="modSp add mod">
        <pc:chgData name="Margot Galle" userId="8bbf2ce1-15bb-4ae1-b997-cc3ecf1e81fa" providerId="ADAL" clId="{0F9D563B-921C-44CB-A913-4166643CDFC1}" dt="2023-07-12T14:54:50.703" v="29417" actId="20577"/>
        <pc:sldMkLst>
          <pc:docMk/>
          <pc:sldMk cId="2222941612" sldId="309"/>
        </pc:sldMkLst>
      </pc:sldChg>
      <pc:sldChg chg="modSp add mod">
        <pc:chgData name="Margot Galle" userId="8bbf2ce1-15bb-4ae1-b997-cc3ecf1e81fa" providerId="ADAL" clId="{0F9D563B-921C-44CB-A913-4166643CDFC1}" dt="2023-06-21T09:45:55.486" v="15538" actId="313"/>
        <pc:sldMkLst>
          <pc:docMk/>
          <pc:sldMk cId="19578761" sldId="310"/>
        </pc:sldMkLst>
      </pc:sldChg>
      <pc:sldChg chg="modSp add mod">
        <pc:chgData name="Margot Galle" userId="8bbf2ce1-15bb-4ae1-b997-cc3ecf1e81fa" providerId="ADAL" clId="{0F9D563B-921C-44CB-A913-4166643CDFC1}" dt="2023-06-21T09:47:57.357" v="15569" actId="20577"/>
        <pc:sldMkLst>
          <pc:docMk/>
          <pc:sldMk cId="721206569" sldId="311"/>
        </pc:sldMkLst>
      </pc:sldChg>
      <pc:sldChg chg="addSp modSp new mod">
        <pc:chgData name="Margot Galle" userId="8bbf2ce1-15bb-4ae1-b997-cc3ecf1e81fa" providerId="ADAL" clId="{0F9D563B-921C-44CB-A913-4166643CDFC1}" dt="2023-06-16T15:15:03.813" v="12998" actId="20577"/>
        <pc:sldMkLst>
          <pc:docMk/>
          <pc:sldMk cId="884979474" sldId="312"/>
        </pc:sldMkLst>
      </pc:sldChg>
      <pc:sldChg chg="modSp add mod">
        <pc:chgData name="Margot Galle" userId="8bbf2ce1-15bb-4ae1-b997-cc3ecf1e81fa" providerId="ADAL" clId="{0F9D563B-921C-44CB-A913-4166643CDFC1}" dt="2023-06-16T15:16:12.890" v="13037" actId="113"/>
        <pc:sldMkLst>
          <pc:docMk/>
          <pc:sldMk cId="4058540658" sldId="313"/>
        </pc:sldMkLst>
      </pc:sldChg>
      <pc:sldChg chg="addSp delSp modSp new del mod">
        <pc:chgData name="Margot Galle" userId="8bbf2ce1-15bb-4ae1-b997-cc3ecf1e81fa" providerId="ADAL" clId="{0F9D563B-921C-44CB-A913-4166643CDFC1}" dt="2023-06-16T14:27:30.245" v="11335" actId="680"/>
        <pc:sldMkLst>
          <pc:docMk/>
          <pc:sldMk cId="1850294888" sldId="314"/>
        </pc:sldMkLst>
      </pc:sldChg>
      <pc:sldChg chg="addSp modSp new mod">
        <pc:chgData name="Margot Galle" userId="8bbf2ce1-15bb-4ae1-b997-cc3ecf1e81fa" providerId="ADAL" clId="{0F9D563B-921C-44CB-A913-4166643CDFC1}" dt="2023-06-16T15:12:25.024" v="12866" actId="113"/>
        <pc:sldMkLst>
          <pc:docMk/>
          <pc:sldMk cId="2625502781" sldId="314"/>
        </pc:sldMkLst>
      </pc:sldChg>
      <pc:sldChg chg="addSp modSp new mod">
        <pc:chgData name="Margot Galle" userId="8bbf2ce1-15bb-4ae1-b997-cc3ecf1e81fa" providerId="ADAL" clId="{0F9D563B-921C-44CB-A913-4166643CDFC1}" dt="2023-06-21T09:34:15.611" v="15537" actId="1076"/>
        <pc:sldMkLst>
          <pc:docMk/>
          <pc:sldMk cId="812604434" sldId="315"/>
        </pc:sldMkLst>
      </pc:sldChg>
      <pc:sldChg chg="addSp modSp new mod">
        <pc:chgData name="Margot Galle" userId="8bbf2ce1-15bb-4ae1-b997-cc3ecf1e81fa" providerId="ADAL" clId="{0F9D563B-921C-44CB-A913-4166643CDFC1}" dt="2023-06-16T15:13:42.169" v="12961" actId="113"/>
        <pc:sldMkLst>
          <pc:docMk/>
          <pc:sldMk cId="136318972" sldId="316"/>
        </pc:sldMkLst>
      </pc:sldChg>
      <pc:sldChg chg="new del">
        <pc:chgData name="Margot Galle" userId="8bbf2ce1-15bb-4ae1-b997-cc3ecf1e81fa" providerId="ADAL" clId="{0F9D563B-921C-44CB-A913-4166643CDFC1}" dt="2023-06-21T08:24:58.165" v="15158" actId="47"/>
        <pc:sldMkLst>
          <pc:docMk/>
          <pc:sldMk cId="3477061121" sldId="317"/>
        </pc:sldMkLst>
      </pc:sldChg>
      <pc:sldChg chg="modSp add mod ord">
        <pc:chgData name="Margot Galle" userId="8bbf2ce1-15bb-4ae1-b997-cc3ecf1e81fa" providerId="ADAL" clId="{0F9D563B-921C-44CB-A913-4166643CDFC1}" dt="2023-06-21T09:51:02.245" v="15574" actId="20577"/>
        <pc:sldMkLst>
          <pc:docMk/>
          <pc:sldMk cId="2107061679" sldId="318"/>
        </pc:sldMkLst>
      </pc:sldChg>
      <pc:sldChg chg="addSp delSp modSp add mod ord">
        <pc:chgData name="Margot Galle" userId="8bbf2ce1-15bb-4ae1-b997-cc3ecf1e81fa" providerId="ADAL" clId="{0F9D563B-921C-44CB-A913-4166643CDFC1}" dt="2023-06-16T15:10:46.722" v="12848" actId="113"/>
        <pc:sldMkLst>
          <pc:docMk/>
          <pc:sldMk cId="1142516742" sldId="319"/>
        </pc:sldMkLst>
      </pc:sldChg>
      <pc:sldChg chg="modSp add mod">
        <pc:chgData name="Margot Galle" userId="8bbf2ce1-15bb-4ae1-b997-cc3ecf1e81fa" providerId="ADAL" clId="{0F9D563B-921C-44CB-A913-4166643CDFC1}" dt="2023-07-03T09:34:05.831" v="16289" actId="20577"/>
        <pc:sldMkLst>
          <pc:docMk/>
          <pc:sldMk cId="1831933524" sldId="320"/>
        </pc:sldMkLst>
      </pc:sldChg>
      <pc:sldChg chg="addSp delSp modSp add mod">
        <pc:chgData name="Margot Galle" userId="8bbf2ce1-15bb-4ae1-b997-cc3ecf1e81fa" providerId="ADAL" clId="{0F9D563B-921C-44CB-A913-4166643CDFC1}" dt="2023-06-21T09:03:39.779" v="15439" actId="113"/>
        <pc:sldMkLst>
          <pc:docMk/>
          <pc:sldMk cId="3542911783" sldId="321"/>
        </pc:sldMkLst>
      </pc:sldChg>
      <pc:sldChg chg="addSp modSp new mod">
        <pc:chgData name="Margot Galle" userId="8bbf2ce1-15bb-4ae1-b997-cc3ecf1e81fa" providerId="ADAL" clId="{0F9D563B-921C-44CB-A913-4166643CDFC1}" dt="2023-06-21T09:10:09.812" v="15498" actId="113"/>
        <pc:sldMkLst>
          <pc:docMk/>
          <pc:sldMk cId="259430617" sldId="322"/>
        </pc:sldMkLst>
      </pc:sldChg>
      <pc:sldChg chg="modSp add mod">
        <pc:chgData name="Margot Galle" userId="8bbf2ce1-15bb-4ae1-b997-cc3ecf1e81fa" providerId="ADAL" clId="{0F9D563B-921C-44CB-A913-4166643CDFC1}" dt="2023-06-21T09:11:10.881" v="15533" actId="20577"/>
        <pc:sldMkLst>
          <pc:docMk/>
          <pc:sldMk cId="1448564269" sldId="323"/>
        </pc:sldMkLst>
      </pc:sldChg>
      <pc:sldChg chg="addSp modSp new mod">
        <pc:chgData name="Margot Galle" userId="8bbf2ce1-15bb-4ae1-b997-cc3ecf1e81fa" providerId="ADAL" clId="{0F9D563B-921C-44CB-A913-4166643CDFC1}" dt="2023-06-21T12:43:48.038" v="15941" actId="20577"/>
        <pc:sldMkLst>
          <pc:docMk/>
          <pc:sldMk cId="1344515735" sldId="324"/>
        </pc:sldMkLst>
      </pc:sldChg>
      <pc:sldChg chg="modSp add mod">
        <pc:chgData name="Margot Galle" userId="8bbf2ce1-15bb-4ae1-b997-cc3ecf1e81fa" providerId="ADAL" clId="{0F9D563B-921C-44CB-A913-4166643CDFC1}" dt="2023-07-03T12:40:23.060" v="17920" actId="1036"/>
        <pc:sldMkLst>
          <pc:docMk/>
          <pc:sldMk cId="943211465" sldId="325"/>
        </pc:sldMkLst>
      </pc:sldChg>
      <pc:sldChg chg="modSp add mod">
        <pc:chgData name="Margot Galle" userId="8bbf2ce1-15bb-4ae1-b997-cc3ecf1e81fa" providerId="ADAL" clId="{0F9D563B-921C-44CB-A913-4166643CDFC1}" dt="2023-07-03T12:40:35.823" v="17922" actId="113"/>
        <pc:sldMkLst>
          <pc:docMk/>
          <pc:sldMk cId="656262274" sldId="326"/>
        </pc:sldMkLst>
      </pc:sldChg>
      <pc:sldChg chg="addSp delSp modSp new mod">
        <pc:chgData name="Margot Galle" userId="8bbf2ce1-15bb-4ae1-b997-cc3ecf1e81fa" providerId="ADAL" clId="{0F9D563B-921C-44CB-A913-4166643CDFC1}" dt="2023-07-03T14:09:49.906" v="18931" actId="20577"/>
        <pc:sldMkLst>
          <pc:docMk/>
          <pc:sldMk cId="2975276404" sldId="327"/>
        </pc:sldMkLst>
      </pc:sldChg>
      <pc:sldChg chg="addSp modSp new mod">
        <pc:chgData name="Margot Galle" userId="8bbf2ce1-15bb-4ae1-b997-cc3ecf1e81fa" providerId="ADAL" clId="{0F9D563B-921C-44CB-A913-4166643CDFC1}" dt="2023-07-03T14:10:18.826" v="18944" actId="20577"/>
        <pc:sldMkLst>
          <pc:docMk/>
          <pc:sldMk cId="1626752653" sldId="328"/>
        </pc:sldMkLst>
      </pc:sldChg>
      <pc:sldChg chg="addSp modSp new mod">
        <pc:chgData name="Margot Galle" userId="8bbf2ce1-15bb-4ae1-b997-cc3ecf1e81fa" providerId="ADAL" clId="{0F9D563B-921C-44CB-A913-4166643CDFC1}" dt="2023-07-03T14:30:20.142" v="19153" actId="113"/>
        <pc:sldMkLst>
          <pc:docMk/>
          <pc:sldMk cId="2560443492" sldId="329"/>
        </pc:sldMkLst>
      </pc:sldChg>
      <pc:sldChg chg="addSp delSp modSp new mod">
        <pc:chgData name="Margot Galle" userId="8bbf2ce1-15bb-4ae1-b997-cc3ecf1e81fa" providerId="ADAL" clId="{0F9D563B-921C-44CB-A913-4166643CDFC1}" dt="2023-07-06T12:13:58.559" v="23512" actId="20577"/>
        <pc:sldMkLst>
          <pc:docMk/>
          <pc:sldMk cId="356448869" sldId="330"/>
        </pc:sldMkLst>
      </pc:sldChg>
      <pc:sldChg chg="addSp modSp new mod">
        <pc:chgData name="Margot Galle" userId="8bbf2ce1-15bb-4ae1-b997-cc3ecf1e81fa" providerId="ADAL" clId="{0F9D563B-921C-44CB-A913-4166643CDFC1}" dt="2023-07-06T12:19:20.823" v="23644" actId="113"/>
        <pc:sldMkLst>
          <pc:docMk/>
          <pc:sldMk cId="474791626" sldId="331"/>
        </pc:sldMkLst>
      </pc:sldChg>
      <pc:sldChg chg="addSp modSp new mod">
        <pc:chgData name="Margot Galle" userId="8bbf2ce1-15bb-4ae1-b997-cc3ecf1e81fa" providerId="ADAL" clId="{0F9D563B-921C-44CB-A913-4166643CDFC1}" dt="2023-07-06T11:49:39.020" v="23395" actId="14734"/>
        <pc:sldMkLst>
          <pc:docMk/>
          <pc:sldMk cId="4186777102" sldId="332"/>
        </pc:sldMkLst>
      </pc:sldChg>
      <pc:sldChg chg="modSp add mod">
        <pc:chgData name="Margot Galle" userId="8bbf2ce1-15bb-4ae1-b997-cc3ecf1e81fa" providerId="ADAL" clId="{0F9D563B-921C-44CB-A913-4166643CDFC1}" dt="2023-07-06T12:18:54.927" v="23634" actId="113"/>
        <pc:sldMkLst>
          <pc:docMk/>
          <pc:sldMk cId="2750323" sldId="333"/>
        </pc:sldMkLst>
      </pc:sldChg>
      <pc:sldChg chg="modSp add mod">
        <pc:chgData name="Margot Galle" userId="8bbf2ce1-15bb-4ae1-b997-cc3ecf1e81fa" providerId="ADAL" clId="{0F9D563B-921C-44CB-A913-4166643CDFC1}" dt="2023-07-06T12:41:10.027" v="24081" actId="20577"/>
        <pc:sldMkLst>
          <pc:docMk/>
          <pc:sldMk cId="172577425" sldId="334"/>
        </pc:sldMkLst>
      </pc:sldChg>
      <pc:sldChg chg="addSp delSp modSp add mod">
        <pc:chgData name="Margot Galle" userId="8bbf2ce1-15bb-4ae1-b997-cc3ecf1e81fa" providerId="ADAL" clId="{0F9D563B-921C-44CB-A913-4166643CDFC1}" dt="2023-07-11T08:27:41.485" v="24368" actId="1076"/>
        <pc:sldMkLst>
          <pc:docMk/>
          <pc:sldMk cId="958636793" sldId="335"/>
        </pc:sldMkLst>
      </pc:sldChg>
      <pc:sldChg chg="addSp modSp new mod">
        <pc:chgData name="Margot Galle" userId="8bbf2ce1-15bb-4ae1-b997-cc3ecf1e81fa" providerId="ADAL" clId="{0F9D563B-921C-44CB-A913-4166643CDFC1}" dt="2023-07-06T13:06:23.444" v="24277" actId="1076"/>
        <pc:sldMkLst>
          <pc:docMk/>
          <pc:sldMk cId="1629071018" sldId="336"/>
        </pc:sldMkLst>
      </pc:sldChg>
      <pc:sldChg chg="addSp modSp add mod">
        <pc:chgData name="Margot Galle" userId="8bbf2ce1-15bb-4ae1-b997-cc3ecf1e81fa" providerId="ADAL" clId="{0F9D563B-921C-44CB-A913-4166643CDFC1}" dt="2023-07-06T13:06:53.023" v="24280" actId="1076"/>
        <pc:sldMkLst>
          <pc:docMk/>
          <pc:sldMk cId="3957512104" sldId="337"/>
        </pc:sldMkLst>
      </pc:sldChg>
      <pc:sldChg chg="addSp modSp new mod">
        <pc:chgData name="Margot Galle" userId="8bbf2ce1-15bb-4ae1-b997-cc3ecf1e81fa" providerId="ADAL" clId="{0F9D563B-921C-44CB-A913-4166643CDFC1}" dt="2023-07-06T13:08:10.631" v="24287" actId="1076"/>
        <pc:sldMkLst>
          <pc:docMk/>
          <pc:sldMk cId="3379966915" sldId="338"/>
        </pc:sldMkLst>
      </pc:sldChg>
      <pc:sldChg chg="addSp modSp new mod">
        <pc:chgData name="Margot Galle" userId="8bbf2ce1-15bb-4ae1-b997-cc3ecf1e81fa" providerId="ADAL" clId="{0F9D563B-921C-44CB-A913-4166643CDFC1}" dt="2023-07-06T13:08:44.276" v="24297" actId="1038"/>
        <pc:sldMkLst>
          <pc:docMk/>
          <pc:sldMk cId="1981280958" sldId="339"/>
        </pc:sldMkLst>
      </pc:sldChg>
      <pc:sldChg chg="addSp delSp modSp add mod">
        <pc:chgData name="Margot Galle" userId="8bbf2ce1-15bb-4ae1-b997-cc3ecf1e81fa" providerId="ADAL" clId="{0F9D563B-921C-44CB-A913-4166643CDFC1}" dt="2023-07-12T12:24:11.704" v="28341" actId="20577"/>
        <pc:sldMkLst>
          <pc:docMk/>
          <pc:sldMk cId="2246068207" sldId="340"/>
        </pc:sldMkLst>
      </pc:sldChg>
      <pc:sldChg chg="addSp delSp modSp new mod">
        <pc:chgData name="Margot Galle" userId="8bbf2ce1-15bb-4ae1-b997-cc3ecf1e81fa" providerId="ADAL" clId="{0F9D563B-921C-44CB-A913-4166643CDFC1}" dt="2023-07-11T10:20:05.835" v="28153" actId="1036"/>
        <pc:sldMkLst>
          <pc:docMk/>
          <pc:sldMk cId="1706222018" sldId="341"/>
        </pc:sldMkLst>
      </pc:sldChg>
      <pc:sldChg chg="addSp modSp add mod">
        <pc:chgData name="Margot Galle" userId="8bbf2ce1-15bb-4ae1-b997-cc3ecf1e81fa" providerId="ADAL" clId="{0F9D563B-921C-44CB-A913-4166643CDFC1}" dt="2023-07-11T10:13:21.915" v="28089" actId="208"/>
        <pc:sldMkLst>
          <pc:docMk/>
          <pc:sldMk cId="1145179052" sldId="342"/>
        </pc:sldMkLst>
      </pc:sldChg>
      <pc:sldChg chg="addSp delSp modSp add mod">
        <pc:chgData name="Margot Galle" userId="8bbf2ce1-15bb-4ae1-b997-cc3ecf1e81fa" providerId="ADAL" clId="{0F9D563B-921C-44CB-A913-4166643CDFC1}" dt="2023-07-11T10:25:31.442" v="28246" actId="1076"/>
        <pc:sldMkLst>
          <pc:docMk/>
          <pc:sldMk cId="1466667702" sldId="343"/>
        </pc:sldMkLst>
      </pc:sldChg>
    </pc:docChg>
  </pc:docChgLst>
  <pc:docChgLst>
    <pc:chgData name="Margot Galle" userId="8bbf2ce1-15bb-4ae1-b997-cc3ecf1e81fa" providerId="ADAL" clId="{C5D34470-D497-4AE3-9DCF-5ECFA2EDD54C}"/>
    <pc:docChg chg="modSld">
      <pc:chgData name="Margot Galle" userId="8bbf2ce1-15bb-4ae1-b997-cc3ecf1e81fa" providerId="ADAL" clId="{C5D34470-D497-4AE3-9DCF-5ECFA2EDD54C}" dt="2023-05-11T21:24:54.119" v="662"/>
      <pc:docMkLst>
        <pc:docMk/>
      </pc:docMkLst>
      <pc:sldChg chg="modSp mod">
        <pc:chgData name="Margot Galle" userId="8bbf2ce1-15bb-4ae1-b997-cc3ecf1e81fa" providerId="ADAL" clId="{C5D34470-D497-4AE3-9DCF-5ECFA2EDD54C}" dt="2023-05-11T21:24:54.119" v="662"/>
        <pc:sldMkLst>
          <pc:docMk/>
          <pc:sldMk cId="574280897" sldId="294"/>
        </pc:sldMkLst>
      </pc:sldChg>
    </pc:docChg>
  </pc:docChgLst>
  <pc:docChgLst>
    <pc:chgData name="Margot Galle" userId="8bbf2ce1-15bb-4ae1-b997-cc3ecf1e81fa" providerId="ADAL" clId="{28475FF5-CC37-4C93-81DA-1FC929A1494F}"/>
    <pc:docChg chg="modSld">
      <pc:chgData name="Margot Galle" userId="8bbf2ce1-15bb-4ae1-b997-cc3ecf1e81fa" providerId="ADAL" clId="{28475FF5-CC37-4C93-81DA-1FC929A1494F}" dt="2023-11-06T12:09:15.169" v="18" actId="20577"/>
      <pc:docMkLst>
        <pc:docMk/>
      </pc:docMkLst>
      <pc:sldChg chg="modSp mod">
        <pc:chgData name="Margot Galle" userId="8bbf2ce1-15bb-4ae1-b997-cc3ecf1e81fa" providerId="ADAL" clId="{28475FF5-CC37-4C93-81DA-1FC929A1494F}" dt="2023-11-06T11:17:44.324" v="11" actId="113"/>
        <pc:sldMkLst>
          <pc:docMk/>
          <pc:sldMk cId="3658694047" sldId="295"/>
        </pc:sldMkLst>
      </pc:sldChg>
      <pc:sldChg chg="modSp mod">
        <pc:chgData name="Margot Galle" userId="8bbf2ce1-15bb-4ae1-b997-cc3ecf1e81fa" providerId="ADAL" clId="{28475FF5-CC37-4C93-81DA-1FC929A1494F}" dt="2023-11-06T12:09:15.169" v="18" actId="20577"/>
        <pc:sldMkLst>
          <pc:docMk/>
          <pc:sldMk cId="745628528" sldId="297"/>
        </pc:sldMkLst>
      </pc:sldChg>
      <pc:sldChg chg="modSp mod">
        <pc:chgData name="Margot Galle" userId="8bbf2ce1-15bb-4ae1-b997-cc3ecf1e81fa" providerId="ADAL" clId="{28475FF5-CC37-4C93-81DA-1FC929A1494F}" dt="2023-11-06T11:36:40.410" v="15" actId="6549"/>
        <pc:sldMkLst>
          <pc:docMk/>
          <pc:sldMk cId="3455189835" sldId="303"/>
        </pc:sldMkLst>
      </pc:sldChg>
      <pc:sldChg chg="modSp mod">
        <pc:chgData name="Margot Galle" userId="8bbf2ce1-15bb-4ae1-b997-cc3ecf1e81fa" providerId="ADAL" clId="{28475FF5-CC37-4C93-81DA-1FC929A1494F}" dt="2023-11-06T11:34:29.302" v="14" actId="20577"/>
        <pc:sldMkLst>
          <pc:docMk/>
          <pc:sldMk cId="1741372345" sldId="305"/>
        </pc:sldMkLst>
      </pc:sldChg>
    </pc:docChg>
  </pc:docChgLst>
  <pc:docChgLst>
    <pc:chgData name="Margot Galle" userId="8bbf2ce1-15bb-4ae1-b997-cc3ecf1e81fa" providerId="ADAL" clId="{14F89044-61EA-4292-974C-4AA4363C756A}"/>
    <pc:docChg chg="custSel modSld sldOrd">
      <pc:chgData name="Margot Galle" userId="8bbf2ce1-15bb-4ae1-b997-cc3ecf1e81fa" providerId="ADAL" clId="{14F89044-61EA-4292-974C-4AA4363C756A}" dt="2025-02-10T13:48:50.093" v="64" actId="207"/>
      <pc:docMkLst>
        <pc:docMk/>
      </pc:docMkLst>
      <pc:sldChg chg="modSp mod ord">
        <pc:chgData name="Margot Galle" userId="8bbf2ce1-15bb-4ae1-b997-cc3ecf1e81fa" providerId="ADAL" clId="{14F89044-61EA-4292-974C-4AA4363C756A}" dt="2025-02-10T11:56:32.925" v="36" actId="20577"/>
        <pc:sldMkLst>
          <pc:docMk/>
          <pc:sldMk cId="3658694047" sldId="295"/>
        </pc:sldMkLst>
        <pc:spChg chg="mod">
          <ac:chgData name="Margot Galle" userId="8bbf2ce1-15bb-4ae1-b997-cc3ecf1e81fa" providerId="ADAL" clId="{14F89044-61EA-4292-974C-4AA4363C756A}" dt="2025-02-10T11:56:32.925" v="36" actId="20577"/>
          <ac:spMkLst>
            <pc:docMk/>
            <pc:sldMk cId="3658694047" sldId="295"/>
            <ac:spMk id="2" creationId="{FE1B4943-2370-DE58-8831-B65055249C12}"/>
          </ac:spMkLst>
        </pc:spChg>
      </pc:sldChg>
      <pc:sldChg chg="modSp mod">
        <pc:chgData name="Margot Galle" userId="8bbf2ce1-15bb-4ae1-b997-cc3ecf1e81fa" providerId="ADAL" clId="{14F89044-61EA-4292-974C-4AA4363C756A}" dt="2025-02-10T13:48:50.093" v="64" actId="207"/>
        <pc:sldMkLst>
          <pc:docMk/>
          <pc:sldMk cId="745628528" sldId="297"/>
        </pc:sldMkLst>
        <pc:spChg chg="mod">
          <ac:chgData name="Margot Galle" userId="8bbf2ce1-15bb-4ae1-b997-cc3ecf1e81fa" providerId="ADAL" clId="{14F89044-61EA-4292-974C-4AA4363C756A}" dt="2025-02-10T13:48:50.093" v="64" actId="207"/>
          <ac:spMkLst>
            <pc:docMk/>
            <pc:sldMk cId="745628528" sldId="297"/>
            <ac:spMk id="6" creationId="{EFC92373-D76D-316A-1409-CFBA2E319968}"/>
          </ac:spMkLst>
        </pc:spChg>
      </pc:sldChg>
      <pc:sldChg chg="modSp mod">
        <pc:chgData name="Margot Galle" userId="8bbf2ce1-15bb-4ae1-b997-cc3ecf1e81fa" providerId="ADAL" clId="{14F89044-61EA-4292-974C-4AA4363C756A}" dt="2025-02-10T13:43:50.365" v="63" actId="207"/>
        <pc:sldMkLst>
          <pc:docMk/>
          <pc:sldMk cId="2861608238" sldId="300"/>
        </pc:sldMkLst>
        <pc:spChg chg="mod">
          <ac:chgData name="Margot Galle" userId="8bbf2ce1-15bb-4ae1-b997-cc3ecf1e81fa" providerId="ADAL" clId="{14F89044-61EA-4292-974C-4AA4363C756A}" dt="2025-02-10T13:43:11.368" v="62" actId="20577"/>
          <ac:spMkLst>
            <pc:docMk/>
            <pc:sldMk cId="2861608238" sldId="300"/>
            <ac:spMk id="2" creationId="{FE1B4943-2370-DE58-8831-B65055249C12}"/>
          </ac:spMkLst>
        </pc:spChg>
        <pc:graphicFrameChg chg="modGraphic">
          <ac:chgData name="Margot Galle" userId="8bbf2ce1-15bb-4ae1-b997-cc3ecf1e81fa" providerId="ADAL" clId="{14F89044-61EA-4292-974C-4AA4363C756A}" dt="2025-02-10T13:43:50.365" v="63" actId="207"/>
          <ac:graphicFrameMkLst>
            <pc:docMk/>
            <pc:sldMk cId="2861608238" sldId="300"/>
            <ac:graphicFrameMk id="4" creationId="{83F7E646-423A-C380-CE95-9D1F7783FE6E}"/>
          </ac:graphicFrameMkLst>
        </pc:graphicFrameChg>
      </pc:sldChg>
      <pc:sldChg chg="modSp mod">
        <pc:chgData name="Margot Galle" userId="8bbf2ce1-15bb-4ae1-b997-cc3ecf1e81fa" providerId="ADAL" clId="{14F89044-61EA-4292-974C-4AA4363C756A}" dt="2025-02-10T13:39:51.429" v="41" actId="20577"/>
        <pc:sldMkLst>
          <pc:docMk/>
          <pc:sldMk cId="2708334331" sldId="304"/>
        </pc:sldMkLst>
        <pc:spChg chg="mod">
          <ac:chgData name="Margot Galle" userId="8bbf2ce1-15bb-4ae1-b997-cc3ecf1e81fa" providerId="ADAL" clId="{14F89044-61EA-4292-974C-4AA4363C756A}" dt="2025-02-10T13:39:51.429" v="41" actId="20577"/>
          <ac:spMkLst>
            <pc:docMk/>
            <pc:sldMk cId="2708334331" sldId="304"/>
            <ac:spMk id="3" creationId="{4F20A0FD-76C5-45B2-D71B-65718D5D1949}"/>
          </ac:spMkLst>
        </pc:spChg>
      </pc:sldChg>
      <pc:sldChg chg="modSp mod">
        <pc:chgData name="Margot Galle" userId="8bbf2ce1-15bb-4ae1-b997-cc3ecf1e81fa" providerId="ADAL" clId="{14F89044-61EA-4292-974C-4AA4363C756A}" dt="2025-02-10T13:38:16.519" v="39" actId="20577"/>
        <pc:sldMkLst>
          <pc:docMk/>
          <pc:sldMk cId="1741372345" sldId="305"/>
        </pc:sldMkLst>
        <pc:spChg chg="mod">
          <ac:chgData name="Margot Galle" userId="8bbf2ce1-15bb-4ae1-b997-cc3ecf1e81fa" providerId="ADAL" clId="{14F89044-61EA-4292-974C-4AA4363C756A}" dt="2025-02-10T13:38:16.519" v="39" actId="20577"/>
          <ac:spMkLst>
            <pc:docMk/>
            <pc:sldMk cId="1741372345" sldId="305"/>
            <ac:spMk id="3" creationId="{49408439-57DA-E683-D2DD-9C74C5F19B3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FEA471-A4A2-4A70-ACC3-D2A16CE77FD8}" type="doc">
      <dgm:prSet loTypeId="urn:microsoft.com/office/officeart/2005/8/layout/vProcess5" loCatId="process" qsTypeId="urn:microsoft.com/office/officeart/2005/8/quickstyle/simple1" qsCatId="simple" csTypeId="urn:microsoft.com/office/officeart/2005/8/colors/accent0_2" csCatId="mainScheme" phldr="1"/>
      <dgm:spPr/>
      <dgm:t>
        <a:bodyPr/>
        <a:lstStyle/>
        <a:p>
          <a:endParaRPr lang="en-BE"/>
        </a:p>
      </dgm:t>
    </dgm:pt>
    <dgm:pt modelId="{F5DF4EBC-8E53-44ED-AF6E-60D359F4C7E7}">
      <dgm:prSet phldrT="[Text]" custT="1"/>
      <dgm:spPr/>
      <dgm:t>
        <a:bodyPr/>
        <a:lstStyle/>
        <a:p>
          <a:br>
            <a:rPr lang="en-GB" sz="1400" dirty="0">
              <a:solidFill>
                <a:schemeClr val="tx1"/>
              </a:solidFill>
            </a:rPr>
          </a:br>
          <a:r>
            <a:rPr lang="en-GB" sz="1400" dirty="0">
              <a:solidFill>
                <a:schemeClr val="tx1"/>
              </a:solidFill>
            </a:rPr>
            <a:t>Jordan removed duplicates from both the old library and within the new library: 12056 tiles.</a:t>
          </a:r>
          <a:br>
            <a:rPr lang="en-GB" sz="1400" dirty="0">
              <a:solidFill>
                <a:schemeClr val="tx1"/>
              </a:solidFill>
            </a:rPr>
          </a:br>
          <a:r>
            <a:rPr lang="en-GB" sz="1400" dirty="0">
              <a:solidFill>
                <a:schemeClr val="tx1"/>
              </a:solidFill>
              <a:sym typeface="Wingdings" panose="05000000000000000000" pitchFamily="2" charset="2"/>
            </a:rPr>
            <a:t> Too many, thus remove </a:t>
          </a:r>
          <a:r>
            <a:rPr lang="en-GB" sz="1400" dirty="0">
              <a:solidFill>
                <a:schemeClr val="tx1"/>
              </a:solidFill>
            </a:rPr>
            <a:t>1543 tiles of secondary importance: “</a:t>
          </a:r>
          <a:r>
            <a:rPr lang="en-US" sz="1400" b="1" dirty="0">
              <a:solidFill>
                <a:schemeClr val="tx1"/>
              </a:solidFill>
            </a:rPr>
            <a:t>SOG1_Lib2_TilesToExcludeIfNecessary</a:t>
          </a:r>
          <a:r>
            <a:rPr lang="en-US" sz="1400" dirty="0">
              <a:solidFill>
                <a:schemeClr val="tx1"/>
              </a:solidFill>
            </a:rPr>
            <a:t>”</a:t>
          </a:r>
          <a:br>
            <a:rPr lang="en-US" sz="1400" dirty="0">
              <a:solidFill>
                <a:schemeClr val="tx1"/>
              </a:solidFill>
            </a:rPr>
          </a:br>
          <a:r>
            <a:rPr lang="en-GB" sz="1400" dirty="0">
              <a:solidFill>
                <a:schemeClr val="tx1"/>
              </a:solidFill>
              <a:sym typeface="Wingdings" panose="05000000000000000000" pitchFamily="2" charset="2"/>
            </a:rPr>
            <a:t>Result in t_list2 = 10757 tiles</a:t>
          </a:r>
          <a:br>
            <a:rPr lang="en-GB" sz="1400" dirty="0">
              <a:solidFill>
                <a:schemeClr val="tx1"/>
              </a:solidFill>
              <a:sym typeface="Wingdings" panose="05000000000000000000" pitchFamily="2" charset="2"/>
            </a:rPr>
          </a:br>
          <a:endParaRPr lang="en-GB" sz="1400" dirty="0">
            <a:solidFill>
              <a:schemeClr val="tx1"/>
            </a:solidFill>
            <a:sym typeface="Wingdings" panose="05000000000000000000" pitchFamily="2" charset="2"/>
          </a:endParaRPr>
        </a:p>
        <a:p>
          <a:r>
            <a:rPr lang="en-GB" sz="1400" dirty="0">
              <a:solidFill>
                <a:schemeClr val="tx1"/>
              </a:solidFill>
              <a:sym typeface="Wingdings" panose="05000000000000000000" pitchFamily="2" charset="2"/>
            </a:rPr>
            <a:t> </a:t>
          </a:r>
          <a:r>
            <a:rPr lang="en-GB" sz="1400" dirty="0">
              <a:solidFill>
                <a:schemeClr val="tx1"/>
              </a:solidFill>
            </a:rPr>
            <a:t>Add series of 650 tiles: “</a:t>
          </a:r>
          <a:r>
            <a:rPr lang="en-US" sz="1400" b="1" dirty="0">
              <a:solidFill>
                <a:schemeClr val="tx1"/>
              </a:solidFill>
            </a:rPr>
            <a:t>SOG1_Lib2_AdditionAfterExclusion</a:t>
          </a:r>
          <a:r>
            <a:rPr lang="en-US" sz="1400" dirty="0">
              <a:solidFill>
                <a:schemeClr val="tx1"/>
              </a:solidFill>
            </a:rPr>
            <a:t>”</a:t>
          </a:r>
          <a:br>
            <a:rPr lang="en-US" sz="1400" dirty="0">
              <a:solidFill>
                <a:schemeClr val="tx1"/>
              </a:solidFill>
            </a:rPr>
          </a:br>
          <a:r>
            <a:rPr lang="en-US" sz="1400" dirty="0">
              <a:solidFill>
                <a:schemeClr val="tx1"/>
              </a:solidFill>
            </a:rPr>
            <a:t>Result in t_list3 = 11408</a:t>
          </a:r>
          <a:br>
            <a:rPr lang="en-US" sz="1400" dirty="0">
              <a:solidFill>
                <a:schemeClr val="tx1"/>
              </a:solidFill>
            </a:rPr>
          </a:br>
          <a:br>
            <a:rPr lang="en-US" sz="1400" dirty="0">
              <a:solidFill>
                <a:schemeClr val="tx1"/>
              </a:solidFill>
            </a:rPr>
          </a:br>
          <a:r>
            <a:rPr lang="en-US" sz="1400" dirty="0">
              <a:solidFill>
                <a:schemeClr val="tx1"/>
              </a:solidFill>
              <a:sym typeface="Wingdings" panose="05000000000000000000" pitchFamily="2" charset="2"/>
            </a:rPr>
            <a:t> Remove duplicates for a final time.</a:t>
          </a:r>
          <a:br>
            <a:rPr lang="en-US" sz="1400" dirty="0">
              <a:solidFill>
                <a:schemeClr val="tx1"/>
              </a:solidFill>
              <a:sym typeface="Wingdings" panose="05000000000000000000" pitchFamily="2" charset="2"/>
            </a:rPr>
          </a:br>
          <a:r>
            <a:rPr lang="en-US" sz="1400" dirty="0">
              <a:solidFill>
                <a:schemeClr val="tx1"/>
              </a:solidFill>
              <a:sym typeface="Wingdings" panose="05000000000000000000" pitchFamily="2" charset="2"/>
            </a:rPr>
            <a:t>Result in </a:t>
          </a:r>
          <a:r>
            <a:rPr lang="en-US" sz="1400" dirty="0" err="1">
              <a:solidFill>
                <a:schemeClr val="tx1"/>
              </a:solidFill>
              <a:sym typeface="Wingdings" panose="05000000000000000000" pitchFamily="2" charset="2"/>
            </a:rPr>
            <a:t>fin_twist</a:t>
          </a:r>
          <a:r>
            <a:rPr lang="en-US" sz="1400" dirty="0">
              <a:solidFill>
                <a:schemeClr val="tx1"/>
              </a:solidFill>
              <a:sym typeface="Wingdings" panose="05000000000000000000" pitchFamily="2" charset="2"/>
            </a:rPr>
            <a:t> = 11388  Saved as “</a:t>
          </a:r>
          <a:r>
            <a:rPr lang="en-US" sz="1400" b="1" dirty="0">
              <a:solidFill>
                <a:schemeClr val="tx1"/>
              </a:solidFill>
              <a:sym typeface="Wingdings" panose="05000000000000000000" pitchFamily="2" charset="2"/>
            </a:rPr>
            <a:t>2023_twist_tiles.txt</a:t>
          </a:r>
          <a:r>
            <a:rPr lang="en-US" sz="1400" dirty="0">
              <a:solidFill>
                <a:schemeClr val="tx1"/>
              </a:solidFill>
              <a:sym typeface="Wingdings" panose="05000000000000000000" pitchFamily="2" charset="2"/>
            </a:rPr>
            <a:t>”</a:t>
          </a:r>
          <a:br>
            <a:rPr lang="en-US" sz="1400" dirty="0">
              <a:solidFill>
                <a:schemeClr val="tx1"/>
              </a:solidFill>
              <a:sym typeface="Wingdings" panose="05000000000000000000" pitchFamily="2" charset="2"/>
            </a:rPr>
          </a:br>
          <a:r>
            <a:rPr lang="en-US" sz="1400" dirty="0">
              <a:solidFill>
                <a:schemeClr val="tx1"/>
              </a:solidFill>
              <a:sym typeface="Wingdings" panose="05000000000000000000" pitchFamily="2" charset="2"/>
            </a:rPr>
            <a:t>(See script Jordan in text)</a:t>
          </a:r>
          <a:br>
            <a:rPr lang="en-US" sz="1400" dirty="0">
              <a:solidFill>
                <a:schemeClr val="tx1"/>
              </a:solidFill>
              <a:sym typeface="Wingdings" panose="05000000000000000000" pitchFamily="2" charset="2"/>
            </a:rPr>
          </a:br>
          <a:endParaRPr lang="en-BE" sz="1400" dirty="0">
            <a:solidFill>
              <a:schemeClr val="tx1"/>
            </a:solidFill>
          </a:endParaRPr>
        </a:p>
      </dgm:t>
    </dgm:pt>
    <dgm:pt modelId="{D45DB026-233F-413E-BA2E-285994CE4C33}" type="parTrans" cxnId="{8E578277-687B-4D33-81F7-67B1A8F05191}">
      <dgm:prSet/>
      <dgm:spPr/>
      <dgm:t>
        <a:bodyPr/>
        <a:lstStyle/>
        <a:p>
          <a:endParaRPr lang="en-BE" sz="1400">
            <a:solidFill>
              <a:schemeClr val="tx1"/>
            </a:solidFill>
          </a:endParaRPr>
        </a:p>
      </dgm:t>
    </dgm:pt>
    <dgm:pt modelId="{C79A59A2-BBC8-4523-8102-C5ED40A4DED9}" type="sibTrans" cxnId="{8E578277-687B-4D33-81F7-67B1A8F05191}">
      <dgm:prSet custT="1"/>
      <dgm:spPr/>
      <dgm:t>
        <a:bodyPr/>
        <a:lstStyle/>
        <a:p>
          <a:endParaRPr lang="en-BE" sz="1400">
            <a:solidFill>
              <a:schemeClr val="tx1"/>
            </a:solidFill>
          </a:endParaRPr>
        </a:p>
      </dgm:t>
    </dgm:pt>
    <dgm:pt modelId="{5A6E1965-2430-44E5-9D23-2B24852468F1}">
      <dgm:prSet phldrT="[Text]" custT="1"/>
      <dgm:spPr/>
      <dgm:t>
        <a:bodyPr/>
        <a:lstStyle/>
        <a:p>
          <a:r>
            <a:rPr lang="en-GB" sz="1400" dirty="0">
              <a:solidFill>
                <a:schemeClr val="tx1"/>
              </a:solidFill>
            </a:rPr>
            <a:t>Max added the wild type SOG1 tiles (42), more controls (32) and the Gcn4Lib (20) tiles. </a:t>
          </a:r>
          <a:br>
            <a:rPr lang="en-GB" sz="1400" dirty="0">
              <a:solidFill>
                <a:schemeClr val="tx1"/>
              </a:solidFill>
            </a:rPr>
          </a:br>
          <a:r>
            <a:rPr lang="en-GB" sz="1400" dirty="0">
              <a:solidFill>
                <a:schemeClr val="tx1"/>
              </a:solidFill>
              <a:sym typeface="Wingdings" panose="05000000000000000000" pitchFamily="2" charset="2"/>
            </a:rPr>
            <a:t> Final array 2 encompasses a total of 11482 (11388+ 94) unique tiles. </a:t>
          </a:r>
          <a:br>
            <a:rPr lang="en-GB" sz="1400" dirty="0">
              <a:solidFill>
                <a:schemeClr val="tx1"/>
              </a:solidFill>
              <a:sym typeface="Wingdings" panose="05000000000000000000" pitchFamily="2" charset="2"/>
            </a:rPr>
          </a:br>
          <a:r>
            <a:rPr lang="en-GB" sz="1400" dirty="0">
              <a:solidFill>
                <a:schemeClr val="tx1"/>
              </a:solidFill>
              <a:sym typeface="Wingdings" panose="05000000000000000000" pitchFamily="2" charset="2"/>
            </a:rPr>
            <a:t>“</a:t>
          </a:r>
          <a:r>
            <a:rPr lang="en-GB" sz="1400" b="1" dirty="0">
              <a:solidFill>
                <a:schemeClr val="tx1"/>
              </a:solidFill>
              <a:sym typeface="Wingdings" panose="05000000000000000000" pitchFamily="2" charset="2"/>
            </a:rPr>
            <a:t>Sog1_array2_v1_Max.csv</a:t>
          </a:r>
          <a:r>
            <a:rPr lang="en-GB" sz="1400" dirty="0">
              <a:solidFill>
                <a:schemeClr val="tx1"/>
              </a:solidFill>
              <a:sym typeface="Wingdings" panose="05000000000000000000" pitchFamily="2" charset="2"/>
            </a:rPr>
            <a:t>” = 11482 = List with </a:t>
          </a:r>
          <a:r>
            <a:rPr lang="en-GB" sz="1400" dirty="0" err="1">
              <a:solidFill>
                <a:schemeClr val="tx1"/>
              </a:solidFill>
              <a:sym typeface="Wingdings" panose="05000000000000000000" pitchFamily="2" charset="2"/>
            </a:rPr>
            <a:t>ADseq</a:t>
          </a:r>
          <a:r>
            <a:rPr lang="en-GB" sz="1400" dirty="0">
              <a:solidFill>
                <a:schemeClr val="tx1"/>
              </a:solidFill>
              <a:sym typeface="Wingdings" panose="05000000000000000000" pitchFamily="2" charset="2"/>
            </a:rPr>
            <a:t> (protein </a:t>
          </a:r>
          <a:r>
            <a:rPr lang="en-GB" sz="1400" dirty="0" err="1">
              <a:solidFill>
                <a:schemeClr val="tx1"/>
              </a:solidFill>
              <a:sym typeface="Wingdings" panose="05000000000000000000" pitchFamily="2" charset="2"/>
            </a:rPr>
            <a:t>seq</a:t>
          </a:r>
          <a:r>
            <a:rPr lang="en-GB" sz="1400" dirty="0">
              <a:solidFill>
                <a:schemeClr val="tx1"/>
              </a:solidFill>
              <a:sym typeface="Wingdings" panose="05000000000000000000" pitchFamily="2" charset="2"/>
            </a:rPr>
            <a:t> in AA) and charge, hydrophobicity and AA count per tile. Remark: 12 duplicates!</a:t>
          </a:r>
          <a:br>
            <a:rPr lang="en-GB" sz="1400" dirty="0">
              <a:solidFill>
                <a:schemeClr val="tx1"/>
              </a:solidFill>
              <a:sym typeface="Wingdings" panose="05000000000000000000" pitchFamily="2" charset="2"/>
            </a:rPr>
          </a:br>
          <a:r>
            <a:rPr lang="en-GB" sz="1400" dirty="0">
              <a:solidFill>
                <a:schemeClr val="tx1"/>
              </a:solidFill>
              <a:sym typeface="Wingdings" panose="05000000000000000000" pitchFamily="2" charset="2"/>
            </a:rPr>
            <a:t>“</a:t>
          </a:r>
          <a:r>
            <a:rPr lang="en-GB" sz="1400" b="1" dirty="0">
              <a:solidFill>
                <a:schemeClr val="tx1"/>
              </a:solidFill>
              <a:sym typeface="Wingdings" panose="05000000000000000000" pitchFamily="2" charset="2"/>
            </a:rPr>
            <a:t>Sog1_array2_v1_Max.txt</a:t>
          </a:r>
          <a:r>
            <a:rPr lang="en-GB" sz="1400" dirty="0">
              <a:solidFill>
                <a:schemeClr val="tx1"/>
              </a:solidFill>
              <a:sym typeface="Wingdings" panose="05000000000000000000" pitchFamily="2" charset="2"/>
            </a:rPr>
            <a:t>” =  11470 = </a:t>
          </a:r>
          <a:r>
            <a:rPr lang="en-GB" sz="1400" dirty="0" err="1">
              <a:solidFill>
                <a:schemeClr val="tx1"/>
              </a:solidFill>
              <a:sym typeface="Wingdings" panose="05000000000000000000" pitchFamily="2" charset="2"/>
            </a:rPr>
            <a:t>DNAseq</a:t>
          </a:r>
          <a:r>
            <a:rPr lang="en-GB" sz="1400" dirty="0">
              <a:solidFill>
                <a:schemeClr val="tx1"/>
              </a:solidFill>
              <a:sym typeface="Wingdings" panose="05000000000000000000" pitchFamily="2" charset="2"/>
            </a:rPr>
            <a:t> tiles</a:t>
          </a:r>
          <a:endParaRPr lang="en-BE" sz="1400" dirty="0">
            <a:solidFill>
              <a:schemeClr val="tx1"/>
            </a:solidFill>
          </a:endParaRPr>
        </a:p>
      </dgm:t>
    </dgm:pt>
    <dgm:pt modelId="{C823E44B-FA3F-4117-82B5-368B5EAC50FD}" type="parTrans" cxnId="{975D42CA-A0B0-46BD-8F71-A2D26510612E}">
      <dgm:prSet/>
      <dgm:spPr/>
      <dgm:t>
        <a:bodyPr/>
        <a:lstStyle/>
        <a:p>
          <a:endParaRPr lang="en-BE" sz="1400">
            <a:solidFill>
              <a:schemeClr val="tx1"/>
            </a:solidFill>
          </a:endParaRPr>
        </a:p>
      </dgm:t>
    </dgm:pt>
    <dgm:pt modelId="{88D02917-DF34-489A-9BFA-C8FA1C4DDF2F}" type="sibTrans" cxnId="{975D42CA-A0B0-46BD-8F71-A2D26510612E}">
      <dgm:prSet custT="1"/>
      <dgm:spPr/>
      <dgm:t>
        <a:bodyPr/>
        <a:lstStyle/>
        <a:p>
          <a:endParaRPr lang="en-BE" sz="1400">
            <a:solidFill>
              <a:schemeClr val="tx1"/>
            </a:solidFill>
          </a:endParaRPr>
        </a:p>
      </dgm:t>
    </dgm:pt>
    <dgm:pt modelId="{1B81D010-2B7B-47FD-919D-3DEF06D39E92}">
      <dgm:prSet custT="1"/>
      <dgm:spPr/>
      <dgm:t>
        <a:bodyPr/>
        <a:lstStyle/>
        <a:p>
          <a:r>
            <a:rPr lang="en-GB" sz="1400" dirty="0">
              <a:solidFill>
                <a:schemeClr val="tx1"/>
              </a:solidFill>
            </a:rPr>
            <a:t>Max used the Python2.8 script for reverse translation, addition overhangs etc. </a:t>
          </a:r>
          <a:br>
            <a:rPr lang="en-GB" sz="1400" dirty="0">
              <a:solidFill>
                <a:schemeClr val="tx1"/>
              </a:solidFill>
            </a:rPr>
          </a:br>
          <a:r>
            <a:rPr lang="en-GB" sz="1400" dirty="0">
              <a:solidFill>
                <a:schemeClr val="tx1"/>
              </a:solidFill>
              <a:sym typeface="Wingdings" panose="05000000000000000000" pitchFamily="2" charset="2"/>
            </a:rPr>
            <a:t> Twist order as oligo pool. </a:t>
          </a:r>
          <a:endParaRPr lang="en-BE" sz="1400" dirty="0">
            <a:solidFill>
              <a:schemeClr val="tx1"/>
            </a:solidFill>
          </a:endParaRPr>
        </a:p>
      </dgm:t>
    </dgm:pt>
    <dgm:pt modelId="{AA7EA913-4A22-41C9-B875-61DD15486D0C}" type="parTrans" cxnId="{CD4A5D58-B249-425E-9A31-4F8059484A39}">
      <dgm:prSet/>
      <dgm:spPr/>
      <dgm:t>
        <a:bodyPr/>
        <a:lstStyle/>
        <a:p>
          <a:endParaRPr lang="en-BE" sz="1400">
            <a:solidFill>
              <a:schemeClr val="tx1"/>
            </a:solidFill>
          </a:endParaRPr>
        </a:p>
      </dgm:t>
    </dgm:pt>
    <dgm:pt modelId="{1C0904C6-B295-42E6-8758-3EC50078513D}" type="sibTrans" cxnId="{CD4A5D58-B249-425E-9A31-4F8059484A39}">
      <dgm:prSet/>
      <dgm:spPr/>
      <dgm:t>
        <a:bodyPr/>
        <a:lstStyle/>
        <a:p>
          <a:endParaRPr lang="en-BE" sz="1400">
            <a:solidFill>
              <a:schemeClr val="tx1"/>
            </a:solidFill>
          </a:endParaRPr>
        </a:p>
      </dgm:t>
    </dgm:pt>
    <dgm:pt modelId="{D5149F7D-F1DC-4209-BE76-4C0277F7331C}">
      <dgm:prSet phldrT="[Text]" custT="1"/>
      <dgm:spPr/>
      <dgm:t>
        <a:bodyPr/>
        <a:lstStyle/>
        <a:p>
          <a:r>
            <a:rPr lang="en-GB" sz="1400" dirty="0">
              <a:solidFill>
                <a:schemeClr val="tx1"/>
              </a:solidFill>
            </a:rPr>
            <a:t>Margot designed second library: 23350 tiles: “</a:t>
          </a:r>
          <a:r>
            <a:rPr lang="en-GB" sz="1400" b="1" dirty="0">
              <a:solidFill>
                <a:schemeClr val="tx1"/>
              </a:solidFill>
            </a:rPr>
            <a:t>SeqLib_Visit2_2023</a:t>
          </a:r>
          <a:r>
            <a:rPr lang="en-GB" sz="1400" dirty="0">
              <a:solidFill>
                <a:schemeClr val="tx1"/>
              </a:solidFill>
            </a:rPr>
            <a:t>”</a:t>
          </a:r>
          <a:br>
            <a:rPr lang="en-GB" sz="1400" dirty="0">
              <a:solidFill>
                <a:schemeClr val="tx1"/>
              </a:solidFill>
            </a:rPr>
          </a:br>
          <a:r>
            <a:rPr lang="en-GB" sz="1400" dirty="0">
              <a:solidFill>
                <a:schemeClr val="tx1"/>
              </a:solidFill>
              <a:sym typeface="Wingdings" panose="05000000000000000000" pitchFamily="2" charset="2"/>
            </a:rPr>
            <a:t> Cut down to 15905 tiles: “</a:t>
          </a:r>
          <a:r>
            <a:rPr lang="en-US" sz="1400" b="1" dirty="0">
              <a:solidFill>
                <a:schemeClr val="tx1"/>
              </a:solidFill>
              <a:sym typeface="Wingdings" panose="05000000000000000000" pitchFamily="2" charset="2"/>
            </a:rPr>
            <a:t>SOG1_Lib2_InclDuplicates</a:t>
          </a:r>
          <a:r>
            <a:rPr lang="en-US" sz="1400" dirty="0">
              <a:solidFill>
                <a:schemeClr val="tx1"/>
              </a:solidFill>
              <a:sym typeface="Wingdings" panose="05000000000000000000" pitchFamily="2" charset="2"/>
            </a:rPr>
            <a:t>”</a:t>
          </a:r>
          <a:r>
            <a:rPr lang="en-GB" sz="1400" dirty="0">
              <a:solidFill>
                <a:schemeClr val="tx1"/>
              </a:solidFill>
              <a:sym typeface="Wingdings" panose="05000000000000000000" pitchFamily="2" charset="2"/>
            </a:rPr>
            <a:t> </a:t>
          </a:r>
          <a:endParaRPr lang="en-BE" sz="1400" dirty="0">
            <a:solidFill>
              <a:schemeClr val="tx1"/>
            </a:solidFill>
          </a:endParaRPr>
        </a:p>
      </dgm:t>
    </dgm:pt>
    <dgm:pt modelId="{0F1BF5FD-7201-4EF3-BD82-1CA32EB6DFF1}" type="sibTrans" cxnId="{CBAA5180-8C20-4991-BE5F-60A23C9079B6}">
      <dgm:prSet custT="1"/>
      <dgm:spPr/>
      <dgm:t>
        <a:bodyPr/>
        <a:lstStyle/>
        <a:p>
          <a:endParaRPr lang="en-BE" sz="1400">
            <a:solidFill>
              <a:schemeClr val="tx1"/>
            </a:solidFill>
          </a:endParaRPr>
        </a:p>
      </dgm:t>
    </dgm:pt>
    <dgm:pt modelId="{356FDA24-CF30-42BF-833A-79D63BA928E2}" type="parTrans" cxnId="{CBAA5180-8C20-4991-BE5F-60A23C9079B6}">
      <dgm:prSet/>
      <dgm:spPr/>
      <dgm:t>
        <a:bodyPr/>
        <a:lstStyle/>
        <a:p>
          <a:endParaRPr lang="en-BE" sz="1400">
            <a:solidFill>
              <a:schemeClr val="tx1"/>
            </a:solidFill>
          </a:endParaRPr>
        </a:p>
      </dgm:t>
    </dgm:pt>
    <dgm:pt modelId="{D16DA0AC-1F0C-4BAE-8EF7-6404308C0657}" type="pres">
      <dgm:prSet presAssocID="{B9FEA471-A4A2-4A70-ACC3-D2A16CE77FD8}" presName="outerComposite" presStyleCnt="0">
        <dgm:presLayoutVars>
          <dgm:chMax val="5"/>
          <dgm:dir/>
          <dgm:resizeHandles val="exact"/>
        </dgm:presLayoutVars>
      </dgm:prSet>
      <dgm:spPr/>
    </dgm:pt>
    <dgm:pt modelId="{56C47EF9-DD96-4CBA-8A08-8680B4062192}" type="pres">
      <dgm:prSet presAssocID="{B9FEA471-A4A2-4A70-ACC3-D2A16CE77FD8}" presName="dummyMaxCanvas" presStyleCnt="0">
        <dgm:presLayoutVars/>
      </dgm:prSet>
      <dgm:spPr/>
    </dgm:pt>
    <dgm:pt modelId="{ABE8B397-191F-4655-BD4A-115217585FFC}" type="pres">
      <dgm:prSet presAssocID="{B9FEA471-A4A2-4A70-ACC3-D2A16CE77FD8}" presName="FourNodes_1" presStyleLbl="node1" presStyleIdx="0" presStyleCnt="4" custScaleX="111610" custScaleY="44154" custLinFactNeighborX="9698" custLinFactNeighborY="-22248">
        <dgm:presLayoutVars>
          <dgm:bulletEnabled val="1"/>
        </dgm:presLayoutVars>
      </dgm:prSet>
      <dgm:spPr/>
    </dgm:pt>
    <dgm:pt modelId="{35B150E7-BEFD-4541-85A4-C329B8EF0D62}" type="pres">
      <dgm:prSet presAssocID="{B9FEA471-A4A2-4A70-ACC3-D2A16CE77FD8}" presName="FourNodes_2" presStyleLbl="node1" presStyleIdx="1" presStyleCnt="4" custScaleX="108534" custScaleY="159234" custLinFactNeighborX="2643" custLinFactNeighborY="-30099">
        <dgm:presLayoutVars>
          <dgm:bulletEnabled val="1"/>
        </dgm:presLayoutVars>
      </dgm:prSet>
      <dgm:spPr/>
    </dgm:pt>
    <dgm:pt modelId="{88B6CD9B-DD00-49AE-9A60-967B5195D213}" type="pres">
      <dgm:prSet presAssocID="{B9FEA471-A4A2-4A70-ACC3-D2A16CE77FD8}" presName="FourNodes_3" presStyleLbl="node1" presStyleIdx="2" presStyleCnt="4" custScaleX="102879" custScaleY="109539" custLinFactNeighborX="-2751" custLinFactNeighborY="-3708">
        <dgm:presLayoutVars>
          <dgm:bulletEnabled val="1"/>
        </dgm:presLayoutVars>
      </dgm:prSet>
      <dgm:spPr/>
    </dgm:pt>
    <dgm:pt modelId="{79022A31-B376-459A-9ABE-D9E6FABF9B15}" type="pres">
      <dgm:prSet presAssocID="{B9FEA471-A4A2-4A70-ACC3-D2A16CE77FD8}" presName="FourNodes_4" presStyleLbl="node1" presStyleIdx="3" presStyleCnt="4" custScaleX="94679" custScaleY="53921" custLinFactNeighborX="-7067" custLinFactNeighborY="-28901">
        <dgm:presLayoutVars>
          <dgm:bulletEnabled val="1"/>
        </dgm:presLayoutVars>
      </dgm:prSet>
      <dgm:spPr/>
    </dgm:pt>
    <dgm:pt modelId="{00D9D3F3-7948-45F5-8D5D-FCC1CF108F7B}" type="pres">
      <dgm:prSet presAssocID="{B9FEA471-A4A2-4A70-ACC3-D2A16CE77FD8}" presName="FourConn_1-2" presStyleLbl="fgAccFollowNode1" presStyleIdx="0" presStyleCnt="3" custLinFactNeighborX="88145" custLinFactNeighborY="-68484">
        <dgm:presLayoutVars>
          <dgm:bulletEnabled val="1"/>
        </dgm:presLayoutVars>
      </dgm:prSet>
      <dgm:spPr/>
    </dgm:pt>
    <dgm:pt modelId="{FF8D3D1F-18CD-4BFA-963F-32FFB5AE6A73}" type="pres">
      <dgm:prSet presAssocID="{B9FEA471-A4A2-4A70-ACC3-D2A16CE77FD8}" presName="FourConn_2-3" presStyleLbl="fgAccFollowNode1" presStyleIdx="1" presStyleCnt="3" custLinFactNeighborY="15850">
        <dgm:presLayoutVars>
          <dgm:bulletEnabled val="1"/>
        </dgm:presLayoutVars>
      </dgm:prSet>
      <dgm:spPr/>
    </dgm:pt>
    <dgm:pt modelId="{BAE644DD-0916-4084-9030-2B52FE2BCC1D}" type="pres">
      <dgm:prSet presAssocID="{B9FEA471-A4A2-4A70-ACC3-D2A16CE77FD8}" presName="FourConn_3-4" presStyleLbl="fgAccFollowNode1" presStyleIdx="2" presStyleCnt="3" custLinFactNeighborX="-81801" custLinFactNeighborY="19024">
        <dgm:presLayoutVars>
          <dgm:bulletEnabled val="1"/>
        </dgm:presLayoutVars>
      </dgm:prSet>
      <dgm:spPr/>
    </dgm:pt>
    <dgm:pt modelId="{B2D2AD8D-CFFB-4BB0-8C57-F4EF042AF0A9}" type="pres">
      <dgm:prSet presAssocID="{B9FEA471-A4A2-4A70-ACC3-D2A16CE77FD8}" presName="FourNodes_1_text" presStyleLbl="node1" presStyleIdx="3" presStyleCnt="4">
        <dgm:presLayoutVars>
          <dgm:bulletEnabled val="1"/>
        </dgm:presLayoutVars>
      </dgm:prSet>
      <dgm:spPr/>
    </dgm:pt>
    <dgm:pt modelId="{C96C8E6F-1A30-4C18-B753-8D14EDE97F28}" type="pres">
      <dgm:prSet presAssocID="{B9FEA471-A4A2-4A70-ACC3-D2A16CE77FD8}" presName="FourNodes_2_text" presStyleLbl="node1" presStyleIdx="3" presStyleCnt="4">
        <dgm:presLayoutVars>
          <dgm:bulletEnabled val="1"/>
        </dgm:presLayoutVars>
      </dgm:prSet>
      <dgm:spPr/>
    </dgm:pt>
    <dgm:pt modelId="{05B496EC-1DA0-4C5C-8F67-D80C8FA08AA9}" type="pres">
      <dgm:prSet presAssocID="{B9FEA471-A4A2-4A70-ACC3-D2A16CE77FD8}" presName="FourNodes_3_text" presStyleLbl="node1" presStyleIdx="3" presStyleCnt="4">
        <dgm:presLayoutVars>
          <dgm:bulletEnabled val="1"/>
        </dgm:presLayoutVars>
      </dgm:prSet>
      <dgm:spPr/>
    </dgm:pt>
    <dgm:pt modelId="{EF7E7DB1-B000-4131-899D-5361D6F4AA11}" type="pres">
      <dgm:prSet presAssocID="{B9FEA471-A4A2-4A70-ACC3-D2A16CE77FD8}" presName="FourNodes_4_text" presStyleLbl="node1" presStyleIdx="3" presStyleCnt="4">
        <dgm:presLayoutVars>
          <dgm:bulletEnabled val="1"/>
        </dgm:presLayoutVars>
      </dgm:prSet>
      <dgm:spPr/>
    </dgm:pt>
  </dgm:ptLst>
  <dgm:cxnLst>
    <dgm:cxn modelId="{5DFD8721-3069-4A58-AFDD-FDBA76DD63F3}" type="presOf" srcId="{F5DF4EBC-8E53-44ED-AF6E-60D359F4C7E7}" destId="{C96C8E6F-1A30-4C18-B753-8D14EDE97F28}" srcOrd="1" destOrd="0" presId="urn:microsoft.com/office/officeart/2005/8/layout/vProcess5"/>
    <dgm:cxn modelId="{78544128-3B8B-491B-97D7-5488BE69017D}" type="presOf" srcId="{5A6E1965-2430-44E5-9D23-2B24852468F1}" destId="{88B6CD9B-DD00-49AE-9A60-967B5195D213}" srcOrd="0" destOrd="0" presId="urn:microsoft.com/office/officeart/2005/8/layout/vProcess5"/>
    <dgm:cxn modelId="{3439783B-F3BF-40D4-B1B8-A996A85C246B}" type="presOf" srcId="{D5149F7D-F1DC-4209-BE76-4C0277F7331C}" destId="{B2D2AD8D-CFFB-4BB0-8C57-F4EF042AF0A9}" srcOrd="1" destOrd="0" presId="urn:microsoft.com/office/officeart/2005/8/layout/vProcess5"/>
    <dgm:cxn modelId="{69C3D05C-1D20-45EF-9476-2FB562C04C3D}" type="presOf" srcId="{1B81D010-2B7B-47FD-919D-3DEF06D39E92}" destId="{EF7E7DB1-B000-4131-899D-5361D6F4AA11}" srcOrd="1" destOrd="0" presId="urn:microsoft.com/office/officeart/2005/8/layout/vProcess5"/>
    <dgm:cxn modelId="{67371966-99E6-4DD8-8C36-64393E8748DE}" type="presOf" srcId="{B9FEA471-A4A2-4A70-ACC3-D2A16CE77FD8}" destId="{D16DA0AC-1F0C-4BAE-8EF7-6404308C0657}" srcOrd="0" destOrd="0" presId="urn:microsoft.com/office/officeart/2005/8/layout/vProcess5"/>
    <dgm:cxn modelId="{DFE76F67-7D65-4AE3-A3E2-520828651D64}" type="presOf" srcId="{5A6E1965-2430-44E5-9D23-2B24852468F1}" destId="{05B496EC-1DA0-4C5C-8F67-D80C8FA08AA9}" srcOrd="1" destOrd="0" presId="urn:microsoft.com/office/officeart/2005/8/layout/vProcess5"/>
    <dgm:cxn modelId="{6CA7546D-A31C-4052-B7A3-FB5D66C6BD96}" type="presOf" srcId="{D5149F7D-F1DC-4209-BE76-4C0277F7331C}" destId="{ABE8B397-191F-4655-BD4A-115217585FFC}" srcOrd="0" destOrd="0" presId="urn:microsoft.com/office/officeart/2005/8/layout/vProcess5"/>
    <dgm:cxn modelId="{8E578277-687B-4D33-81F7-67B1A8F05191}" srcId="{B9FEA471-A4A2-4A70-ACC3-D2A16CE77FD8}" destId="{F5DF4EBC-8E53-44ED-AF6E-60D359F4C7E7}" srcOrd="1" destOrd="0" parTransId="{D45DB026-233F-413E-BA2E-285994CE4C33}" sibTransId="{C79A59A2-BBC8-4523-8102-C5ED40A4DED9}"/>
    <dgm:cxn modelId="{CD4A5D58-B249-425E-9A31-4F8059484A39}" srcId="{B9FEA471-A4A2-4A70-ACC3-D2A16CE77FD8}" destId="{1B81D010-2B7B-47FD-919D-3DEF06D39E92}" srcOrd="3" destOrd="0" parTransId="{AA7EA913-4A22-41C9-B875-61DD15486D0C}" sibTransId="{1C0904C6-B295-42E6-8758-3EC50078513D}"/>
    <dgm:cxn modelId="{EEB2057E-738A-4372-AF59-B7CA94F9A285}" type="presOf" srcId="{F5DF4EBC-8E53-44ED-AF6E-60D359F4C7E7}" destId="{35B150E7-BEFD-4541-85A4-C329B8EF0D62}" srcOrd="0" destOrd="0" presId="urn:microsoft.com/office/officeart/2005/8/layout/vProcess5"/>
    <dgm:cxn modelId="{CBAA5180-8C20-4991-BE5F-60A23C9079B6}" srcId="{B9FEA471-A4A2-4A70-ACC3-D2A16CE77FD8}" destId="{D5149F7D-F1DC-4209-BE76-4C0277F7331C}" srcOrd="0" destOrd="0" parTransId="{356FDA24-CF30-42BF-833A-79D63BA928E2}" sibTransId="{0F1BF5FD-7201-4EF3-BD82-1CA32EB6DFF1}"/>
    <dgm:cxn modelId="{1AA648AD-4FCA-4A7B-A1E6-49B8D691B547}" type="presOf" srcId="{0F1BF5FD-7201-4EF3-BD82-1CA32EB6DFF1}" destId="{00D9D3F3-7948-45F5-8D5D-FCC1CF108F7B}" srcOrd="0" destOrd="0" presId="urn:microsoft.com/office/officeart/2005/8/layout/vProcess5"/>
    <dgm:cxn modelId="{BFF151B6-AA22-46D5-9C92-76A72A8F0473}" type="presOf" srcId="{88D02917-DF34-489A-9BFA-C8FA1C4DDF2F}" destId="{BAE644DD-0916-4084-9030-2B52FE2BCC1D}" srcOrd="0" destOrd="0" presId="urn:microsoft.com/office/officeart/2005/8/layout/vProcess5"/>
    <dgm:cxn modelId="{01F925BB-5C90-4618-BE08-F9D07ADFF3E2}" type="presOf" srcId="{C79A59A2-BBC8-4523-8102-C5ED40A4DED9}" destId="{FF8D3D1F-18CD-4BFA-963F-32FFB5AE6A73}" srcOrd="0" destOrd="0" presId="urn:microsoft.com/office/officeart/2005/8/layout/vProcess5"/>
    <dgm:cxn modelId="{975D42CA-A0B0-46BD-8F71-A2D26510612E}" srcId="{B9FEA471-A4A2-4A70-ACC3-D2A16CE77FD8}" destId="{5A6E1965-2430-44E5-9D23-2B24852468F1}" srcOrd="2" destOrd="0" parTransId="{C823E44B-FA3F-4117-82B5-368B5EAC50FD}" sibTransId="{88D02917-DF34-489A-9BFA-C8FA1C4DDF2F}"/>
    <dgm:cxn modelId="{5EC3E7DB-1717-4A0A-89A6-93ACBEF4F45B}" type="presOf" srcId="{1B81D010-2B7B-47FD-919D-3DEF06D39E92}" destId="{79022A31-B376-459A-9ABE-D9E6FABF9B15}" srcOrd="0" destOrd="0" presId="urn:microsoft.com/office/officeart/2005/8/layout/vProcess5"/>
    <dgm:cxn modelId="{9B486C13-AEF5-42A0-B88D-F2EBCE78A63A}" type="presParOf" srcId="{D16DA0AC-1F0C-4BAE-8EF7-6404308C0657}" destId="{56C47EF9-DD96-4CBA-8A08-8680B4062192}" srcOrd="0" destOrd="0" presId="urn:microsoft.com/office/officeart/2005/8/layout/vProcess5"/>
    <dgm:cxn modelId="{6E095B0D-00E8-4607-83EB-863F15040D18}" type="presParOf" srcId="{D16DA0AC-1F0C-4BAE-8EF7-6404308C0657}" destId="{ABE8B397-191F-4655-BD4A-115217585FFC}" srcOrd="1" destOrd="0" presId="urn:microsoft.com/office/officeart/2005/8/layout/vProcess5"/>
    <dgm:cxn modelId="{187FE66D-D8BA-4E3A-92D0-9E877233DE2A}" type="presParOf" srcId="{D16DA0AC-1F0C-4BAE-8EF7-6404308C0657}" destId="{35B150E7-BEFD-4541-85A4-C329B8EF0D62}" srcOrd="2" destOrd="0" presId="urn:microsoft.com/office/officeart/2005/8/layout/vProcess5"/>
    <dgm:cxn modelId="{A2623001-D23B-40DD-A5BD-3DB3267970D9}" type="presParOf" srcId="{D16DA0AC-1F0C-4BAE-8EF7-6404308C0657}" destId="{88B6CD9B-DD00-49AE-9A60-967B5195D213}" srcOrd="3" destOrd="0" presId="urn:microsoft.com/office/officeart/2005/8/layout/vProcess5"/>
    <dgm:cxn modelId="{F765DA9E-3B4F-48BA-812A-D57D58CB076A}" type="presParOf" srcId="{D16DA0AC-1F0C-4BAE-8EF7-6404308C0657}" destId="{79022A31-B376-459A-9ABE-D9E6FABF9B15}" srcOrd="4" destOrd="0" presId="urn:microsoft.com/office/officeart/2005/8/layout/vProcess5"/>
    <dgm:cxn modelId="{8ABBFE0E-11C0-4256-A566-DE4B9816E9AF}" type="presParOf" srcId="{D16DA0AC-1F0C-4BAE-8EF7-6404308C0657}" destId="{00D9D3F3-7948-45F5-8D5D-FCC1CF108F7B}" srcOrd="5" destOrd="0" presId="urn:microsoft.com/office/officeart/2005/8/layout/vProcess5"/>
    <dgm:cxn modelId="{FDC80FEA-2BA3-43AC-97BB-394B13ECC466}" type="presParOf" srcId="{D16DA0AC-1F0C-4BAE-8EF7-6404308C0657}" destId="{FF8D3D1F-18CD-4BFA-963F-32FFB5AE6A73}" srcOrd="6" destOrd="0" presId="urn:microsoft.com/office/officeart/2005/8/layout/vProcess5"/>
    <dgm:cxn modelId="{91F6D7B2-8282-4083-B510-5DC41E0654BA}" type="presParOf" srcId="{D16DA0AC-1F0C-4BAE-8EF7-6404308C0657}" destId="{BAE644DD-0916-4084-9030-2B52FE2BCC1D}" srcOrd="7" destOrd="0" presId="urn:microsoft.com/office/officeart/2005/8/layout/vProcess5"/>
    <dgm:cxn modelId="{CDF2801B-9C79-44F6-8441-4C9263B198F3}" type="presParOf" srcId="{D16DA0AC-1F0C-4BAE-8EF7-6404308C0657}" destId="{B2D2AD8D-CFFB-4BB0-8C57-F4EF042AF0A9}" srcOrd="8" destOrd="0" presId="urn:microsoft.com/office/officeart/2005/8/layout/vProcess5"/>
    <dgm:cxn modelId="{34BB3DB5-5B57-4D58-8938-5DB092ACEC01}" type="presParOf" srcId="{D16DA0AC-1F0C-4BAE-8EF7-6404308C0657}" destId="{C96C8E6F-1A30-4C18-B753-8D14EDE97F28}" srcOrd="9" destOrd="0" presId="urn:microsoft.com/office/officeart/2005/8/layout/vProcess5"/>
    <dgm:cxn modelId="{765E82DF-E5E0-4C6F-AE89-6045FF4D4D7A}" type="presParOf" srcId="{D16DA0AC-1F0C-4BAE-8EF7-6404308C0657}" destId="{05B496EC-1DA0-4C5C-8F67-D80C8FA08AA9}" srcOrd="10" destOrd="0" presId="urn:microsoft.com/office/officeart/2005/8/layout/vProcess5"/>
    <dgm:cxn modelId="{67A063AC-CE1F-4800-A85A-A3385694F3C8}" type="presParOf" srcId="{D16DA0AC-1F0C-4BAE-8EF7-6404308C0657}" destId="{EF7E7DB1-B000-4131-899D-5361D6F4AA1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8B397-191F-4655-BD4A-115217585FFC}">
      <dsp:nvSpPr>
        <dsp:cNvPr id="0" name=""/>
        <dsp:cNvSpPr/>
      </dsp:nvSpPr>
      <dsp:spPr>
        <a:xfrm>
          <a:off x="628757" y="81222"/>
          <a:ext cx="10326772" cy="63194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solidFill>
                <a:schemeClr val="tx1"/>
              </a:solidFill>
            </a:rPr>
            <a:t>Margot designed second library: 23350 tiles: “</a:t>
          </a:r>
          <a:r>
            <a:rPr lang="en-GB" sz="1400" b="1" kern="1200" dirty="0">
              <a:solidFill>
                <a:schemeClr val="tx1"/>
              </a:solidFill>
            </a:rPr>
            <a:t>SeqLib_Visit2_2023</a:t>
          </a:r>
          <a:r>
            <a:rPr lang="en-GB" sz="1400" kern="1200" dirty="0">
              <a:solidFill>
                <a:schemeClr val="tx1"/>
              </a:solidFill>
            </a:rPr>
            <a:t>”</a:t>
          </a:r>
          <a:br>
            <a:rPr lang="en-GB" sz="1400" kern="1200" dirty="0">
              <a:solidFill>
                <a:schemeClr val="tx1"/>
              </a:solidFill>
            </a:rPr>
          </a:br>
          <a:r>
            <a:rPr lang="en-GB" sz="1400" kern="1200" dirty="0">
              <a:solidFill>
                <a:schemeClr val="tx1"/>
              </a:solidFill>
              <a:sym typeface="Wingdings" panose="05000000000000000000" pitchFamily="2" charset="2"/>
            </a:rPr>
            <a:t> Cut down to 15905 tiles: “</a:t>
          </a:r>
          <a:r>
            <a:rPr lang="en-US" sz="1400" b="1" kern="1200" dirty="0">
              <a:solidFill>
                <a:schemeClr val="tx1"/>
              </a:solidFill>
              <a:sym typeface="Wingdings" panose="05000000000000000000" pitchFamily="2" charset="2"/>
            </a:rPr>
            <a:t>SOG1_Lib2_InclDuplicates</a:t>
          </a:r>
          <a:r>
            <a:rPr lang="en-US" sz="1400" kern="1200" dirty="0">
              <a:solidFill>
                <a:schemeClr val="tx1"/>
              </a:solidFill>
              <a:sym typeface="Wingdings" panose="05000000000000000000" pitchFamily="2" charset="2"/>
            </a:rPr>
            <a:t>”</a:t>
          </a:r>
          <a:r>
            <a:rPr lang="en-GB" sz="1400" kern="1200" dirty="0">
              <a:solidFill>
                <a:schemeClr val="tx1"/>
              </a:solidFill>
              <a:sym typeface="Wingdings" panose="05000000000000000000" pitchFamily="2" charset="2"/>
            </a:rPr>
            <a:t> </a:t>
          </a:r>
          <a:endParaRPr lang="en-BE" sz="1400" kern="1200" dirty="0">
            <a:solidFill>
              <a:schemeClr val="tx1"/>
            </a:solidFill>
          </a:endParaRPr>
        </a:p>
      </dsp:txBody>
      <dsp:txXfrm>
        <a:off x="647266" y="99731"/>
        <a:ext cx="8524636" cy="594925"/>
      </dsp:txXfrm>
    </dsp:sp>
    <dsp:sp modelId="{35B150E7-BEFD-4541-85A4-C329B8EF0D62}">
      <dsp:nvSpPr>
        <dsp:cNvPr id="0" name=""/>
        <dsp:cNvSpPr/>
      </dsp:nvSpPr>
      <dsp:spPr>
        <a:xfrm>
          <a:off x="893195" y="836778"/>
          <a:ext cx="10042163" cy="2278999"/>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br>
            <a:rPr lang="en-GB" sz="1400" kern="1200" dirty="0">
              <a:solidFill>
                <a:schemeClr val="tx1"/>
              </a:solidFill>
            </a:rPr>
          </a:br>
          <a:r>
            <a:rPr lang="en-GB" sz="1400" kern="1200" dirty="0">
              <a:solidFill>
                <a:schemeClr val="tx1"/>
              </a:solidFill>
            </a:rPr>
            <a:t>Jordan removed duplicates from both the old library and within the new library: 12056 tiles.</a:t>
          </a:r>
          <a:br>
            <a:rPr lang="en-GB" sz="1400" kern="1200" dirty="0">
              <a:solidFill>
                <a:schemeClr val="tx1"/>
              </a:solidFill>
            </a:rPr>
          </a:br>
          <a:r>
            <a:rPr lang="en-GB" sz="1400" kern="1200" dirty="0">
              <a:solidFill>
                <a:schemeClr val="tx1"/>
              </a:solidFill>
              <a:sym typeface="Wingdings" panose="05000000000000000000" pitchFamily="2" charset="2"/>
            </a:rPr>
            <a:t> Too many, thus remove </a:t>
          </a:r>
          <a:r>
            <a:rPr lang="en-GB" sz="1400" kern="1200" dirty="0">
              <a:solidFill>
                <a:schemeClr val="tx1"/>
              </a:solidFill>
            </a:rPr>
            <a:t>1543 tiles of secondary importance: “</a:t>
          </a:r>
          <a:r>
            <a:rPr lang="en-US" sz="1400" b="1" kern="1200" dirty="0">
              <a:solidFill>
                <a:schemeClr val="tx1"/>
              </a:solidFill>
            </a:rPr>
            <a:t>SOG1_Lib2_TilesToExcludeIfNecessary</a:t>
          </a:r>
          <a:r>
            <a:rPr lang="en-US" sz="1400" kern="1200" dirty="0">
              <a:solidFill>
                <a:schemeClr val="tx1"/>
              </a:solidFill>
            </a:rPr>
            <a:t>”</a:t>
          </a:r>
          <a:br>
            <a:rPr lang="en-US" sz="1400" kern="1200" dirty="0">
              <a:solidFill>
                <a:schemeClr val="tx1"/>
              </a:solidFill>
            </a:rPr>
          </a:br>
          <a:r>
            <a:rPr lang="en-GB" sz="1400" kern="1200" dirty="0">
              <a:solidFill>
                <a:schemeClr val="tx1"/>
              </a:solidFill>
              <a:sym typeface="Wingdings" panose="05000000000000000000" pitchFamily="2" charset="2"/>
            </a:rPr>
            <a:t>Result in t_list2 = 10757 tiles</a:t>
          </a:r>
          <a:br>
            <a:rPr lang="en-GB" sz="1400" kern="1200" dirty="0">
              <a:solidFill>
                <a:schemeClr val="tx1"/>
              </a:solidFill>
              <a:sym typeface="Wingdings" panose="05000000000000000000" pitchFamily="2" charset="2"/>
            </a:rPr>
          </a:br>
          <a:endParaRPr lang="en-GB" sz="1400" kern="1200" dirty="0">
            <a:solidFill>
              <a:schemeClr val="tx1"/>
            </a:solidFill>
            <a:sym typeface="Wingdings" panose="05000000000000000000" pitchFamily="2" charset="2"/>
          </a:endParaRPr>
        </a:p>
        <a:p>
          <a:pPr marL="0" lvl="0" indent="0" algn="l" defTabSz="622300">
            <a:lnSpc>
              <a:spcPct val="90000"/>
            </a:lnSpc>
            <a:spcBef>
              <a:spcPct val="0"/>
            </a:spcBef>
            <a:spcAft>
              <a:spcPct val="35000"/>
            </a:spcAft>
            <a:buNone/>
          </a:pPr>
          <a:r>
            <a:rPr lang="en-GB" sz="1400" kern="1200" dirty="0">
              <a:solidFill>
                <a:schemeClr val="tx1"/>
              </a:solidFill>
              <a:sym typeface="Wingdings" panose="05000000000000000000" pitchFamily="2" charset="2"/>
            </a:rPr>
            <a:t> </a:t>
          </a:r>
          <a:r>
            <a:rPr lang="en-GB" sz="1400" kern="1200" dirty="0">
              <a:solidFill>
                <a:schemeClr val="tx1"/>
              </a:solidFill>
            </a:rPr>
            <a:t>Add series of 650 tiles: “</a:t>
          </a:r>
          <a:r>
            <a:rPr lang="en-US" sz="1400" b="1" kern="1200" dirty="0">
              <a:solidFill>
                <a:schemeClr val="tx1"/>
              </a:solidFill>
            </a:rPr>
            <a:t>SOG1_Lib2_AdditionAfterExclusion</a:t>
          </a:r>
          <a:r>
            <a:rPr lang="en-US" sz="1400" kern="1200" dirty="0">
              <a:solidFill>
                <a:schemeClr val="tx1"/>
              </a:solidFill>
            </a:rPr>
            <a:t>”</a:t>
          </a:r>
          <a:br>
            <a:rPr lang="en-US" sz="1400" kern="1200" dirty="0">
              <a:solidFill>
                <a:schemeClr val="tx1"/>
              </a:solidFill>
            </a:rPr>
          </a:br>
          <a:r>
            <a:rPr lang="en-US" sz="1400" kern="1200" dirty="0">
              <a:solidFill>
                <a:schemeClr val="tx1"/>
              </a:solidFill>
            </a:rPr>
            <a:t>Result in t_list3 = 11408</a:t>
          </a:r>
          <a:br>
            <a:rPr lang="en-US" sz="1400" kern="1200" dirty="0">
              <a:solidFill>
                <a:schemeClr val="tx1"/>
              </a:solidFill>
            </a:rPr>
          </a:br>
          <a:br>
            <a:rPr lang="en-US" sz="1400" kern="1200" dirty="0">
              <a:solidFill>
                <a:schemeClr val="tx1"/>
              </a:solidFill>
            </a:rPr>
          </a:br>
          <a:r>
            <a:rPr lang="en-US" sz="1400" kern="1200" dirty="0">
              <a:solidFill>
                <a:schemeClr val="tx1"/>
              </a:solidFill>
              <a:sym typeface="Wingdings" panose="05000000000000000000" pitchFamily="2" charset="2"/>
            </a:rPr>
            <a:t> Remove duplicates for a final time.</a:t>
          </a:r>
          <a:br>
            <a:rPr lang="en-US" sz="1400" kern="1200" dirty="0">
              <a:solidFill>
                <a:schemeClr val="tx1"/>
              </a:solidFill>
              <a:sym typeface="Wingdings" panose="05000000000000000000" pitchFamily="2" charset="2"/>
            </a:rPr>
          </a:br>
          <a:r>
            <a:rPr lang="en-US" sz="1400" kern="1200" dirty="0">
              <a:solidFill>
                <a:schemeClr val="tx1"/>
              </a:solidFill>
              <a:sym typeface="Wingdings" panose="05000000000000000000" pitchFamily="2" charset="2"/>
            </a:rPr>
            <a:t>Result in </a:t>
          </a:r>
          <a:r>
            <a:rPr lang="en-US" sz="1400" kern="1200" dirty="0" err="1">
              <a:solidFill>
                <a:schemeClr val="tx1"/>
              </a:solidFill>
              <a:sym typeface="Wingdings" panose="05000000000000000000" pitchFamily="2" charset="2"/>
            </a:rPr>
            <a:t>fin_twist</a:t>
          </a:r>
          <a:r>
            <a:rPr lang="en-US" sz="1400" kern="1200" dirty="0">
              <a:solidFill>
                <a:schemeClr val="tx1"/>
              </a:solidFill>
              <a:sym typeface="Wingdings" panose="05000000000000000000" pitchFamily="2" charset="2"/>
            </a:rPr>
            <a:t> = 11388  Saved as “</a:t>
          </a:r>
          <a:r>
            <a:rPr lang="en-US" sz="1400" b="1" kern="1200" dirty="0">
              <a:solidFill>
                <a:schemeClr val="tx1"/>
              </a:solidFill>
              <a:sym typeface="Wingdings" panose="05000000000000000000" pitchFamily="2" charset="2"/>
            </a:rPr>
            <a:t>2023_twist_tiles.txt</a:t>
          </a:r>
          <a:r>
            <a:rPr lang="en-US" sz="1400" kern="1200" dirty="0">
              <a:solidFill>
                <a:schemeClr val="tx1"/>
              </a:solidFill>
              <a:sym typeface="Wingdings" panose="05000000000000000000" pitchFamily="2" charset="2"/>
            </a:rPr>
            <a:t>”</a:t>
          </a:r>
          <a:br>
            <a:rPr lang="en-US" sz="1400" kern="1200" dirty="0">
              <a:solidFill>
                <a:schemeClr val="tx1"/>
              </a:solidFill>
              <a:sym typeface="Wingdings" panose="05000000000000000000" pitchFamily="2" charset="2"/>
            </a:rPr>
          </a:br>
          <a:r>
            <a:rPr lang="en-US" sz="1400" kern="1200" dirty="0">
              <a:solidFill>
                <a:schemeClr val="tx1"/>
              </a:solidFill>
              <a:sym typeface="Wingdings" panose="05000000000000000000" pitchFamily="2" charset="2"/>
            </a:rPr>
            <a:t>(See script Jordan in text)</a:t>
          </a:r>
          <a:br>
            <a:rPr lang="en-US" sz="1400" kern="1200" dirty="0">
              <a:solidFill>
                <a:schemeClr val="tx1"/>
              </a:solidFill>
              <a:sym typeface="Wingdings" panose="05000000000000000000" pitchFamily="2" charset="2"/>
            </a:rPr>
          </a:br>
          <a:endParaRPr lang="en-BE" sz="1400" kern="1200" dirty="0">
            <a:solidFill>
              <a:schemeClr val="tx1"/>
            </a:solidFill>
          </a:endParaRPr>
        </a:p>
      </dsp:txBody>
      <dsp:txXfrm>
        <a:off x="959945" y="903528"/>
        <a:ext cx="8057943" cy="2145499"/>
      </dsp:txXfrm>
    </dsp:sp>
    <dsp:sp modelId="{88B6CD9B-DD00-49AE-9A60-967B5195D213}">
      <dsp:nvSpPr>
        <dsp:cNvPr id="0" name=""/>
        <dsp:cNvSpPr/>
      </dsp:nvSpPr>
      <dsp:spPr>
        <a:xfrm>
          <a:off x="1419063" y="3261566"/>
          <a:ext cx="9518932" cy="1567751"/>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solidFill>
                <a:schemeClr val="tx1"/>
              </a:solidFill>
            </a:rPr>
            <a:t>Max added the wild type SOG1 tiles (42), more controls (32) and the Gcn4Lib (20) tiles. </a:t>
          </a:r>
          <a:br>
            <a:rPr lang="en-GB" sz="1400" kern="1200" dirty="0">
              <a:solidFill>
                <a:schemeClr val="tx1"/>
              </a:solidFill>
            </a:rPr>
          </a:br>
          <a:r>
            <a:rPr lang="en-GB" sz="1400" kern="1200" dirty="0">
              <a:solidFill>
                <a:schemeClr val="tx1"/>
              </a:solidFill>
              <a:sym typeface="Wingdings" panose="05000000000000000000" pitchFamily="2" charset="2"/>
            </a:rPr>
            <a:t> Final array 2 encompasses a total of 11482 (11388+ 94) unique tiles. </a:t>
          </a:r>
          <a:br>
            <a:rPr lang="en-GB" sz="1400" kern="1200" dirty="0">
              <a:solidFill>
                <a:schemeClr val="tx1"/>
              </a:solidFill>
              <a:sym typeface="Wingdings" panose="05000000000000000000" pitchFamily="2" charset="2"/>
            </a:rPr>
          </a:br>
          <a:r>
            <a:rPr lang="en-GB" sz="1400" kern="1200" dirty="0">
              <a:solidFill>
                <a:schemeClr val="tx1"/>
              </a:solidFill>
              <a:sym typeface="Wingdings" panose="05000000000000000000" pitchFamily="2" charset="2"/>
            </a:rPr>
            <a:t>“</a:t>
          </a:r>
          <a:r>
            <a:rPr lang="en-GB" sz="1400" b="1" kern="1200" dirty="0">
              <a:solidFill>
                <a:schemeClr val="tx1"/>
              </a:solidFill>
              <a:sym typeface="Wingdings" panose="05000000000000000000" pitchFamily="2" charset="2"/>
            </a:rPr>
            <a:t>Sog1_array2_v1_Max.csv</a:t>
          </a:r>
          <a:r>
            <a:rPr lang="en-GB" sz="1400" kern="1200" dirty="0">
              <a:solidFill>
                <a:schemeClr val="tx1"/>
              </a:solidFill>
              <a:sym typeface="Wingdings" panose="05000000000000000000" pitchFamily="2" charset="2"/>
            </a:rPr>
            <a:t>” = 11482 = List with </a:t>
          </a:r>
          <a:r>
            <a:rPr lang="en-GB" sz="1400" kern="1200" dirty="0" err="1">
              <a:solidFill>
                <a:schemeClr val="tx1"/>
              </a:solidFill>
              <a:sym typeface="Wingdings" panose="05000000000000000000" pitchFamily="2" charset="2"/>
            </a:rPr>
            <a:t>ADseq</a:t>
          </a:r>
          <a:r>
            <a:rPr lang="en-GB" sz="1400" kern="1200" dirty="0">
              <a:solidFill>
                <a:schemeClr val="tx1"/>
              </a:solidFill>
              <a:sym typeface="Wingdings" panose="05000000000000000000" pitchFamily="2" charset="2"/>
            </a:rPr>
            <a:t> (protein </a:t>
          </a:r>
          <a:r>
            <a:rPr lang="en-GB" sz="1400" kern="1200" dirty="0" err="1">
              <a:solidFill>
                <a:schemeClr val="tx1"/>
              </a:solidFill>
              <a:sym typeface="Wingdings" panose="05000000000000000000" pitchFamily="2" charset="2"/>
            </a:rPr>
            <a:t>seq</a:t>
          </a:r>
          <a:r>
            <a:rPr lang="en-GB" sz="1400" kern="1200" dirty="0">
              <a:solidFill>
                <a:schemeClr val="tx1"/>
              </a:solidFill>
              <a:sym typeface="Wingdings" panose="05000000000000000000" pitchFamily="2" charset="2"/>
            </a:rPr>
            <a:t> in AA) and charge, hydrophobicity and AA count per tile. Remark: 12 duplicates!</a:t>
          </a:r>
          <a:br>
            <a:rPr lang="en-GB" sz="1400" kern="1200" dirty="0">
              <a:solidFill>
                <a:schemeClr val="tx1"/>
              </a:solidFill>
              <a:sym typeface="Wingdings" panose="05000000000000000000" pitchFamily="2" charset="2"/>
            </a:rPr>
          </a:br>
          <a:r>
            <a:rPr lang="en-GB" sz="1400" kern="1200" dirty="0">
              <a:solidFill>
                <a:schemeClr val="tx1"/>
              </a:solidFill>
              <a:sym typeface="Wingdings" panose="05000000000000000000" pitchFamily="2" charset="2"/>
            </a:rPr>
            <a:t>“</a:t>
          </a:r>
          <a:r>
            <a:rPr lang="en-GB" sz="1400" b="1" kern="1200" dirty="0">
              <a:solidFill>
                <a:schemeClr val="tx1"/>
              </a:solidFill>
              <a:sym typeface="Wingdings" panose="05000000000000000000" pitchFamily="2" charset="2"/>
            </a:rPr>
            <a:t>Sog1_array2_v1_Max.txt</a:t>
          </a:r>
          <a:r>
            <a:rPr lang="en-GB" sz="1400" kern="1200" dirty="0">
              <a:solidFill>
                <a:schemeClr val="tx1"/>
              </a:solidFill>
              <a:sym typeface="Wingdings" panose="05000000000000000000" pitchFamily="2" charset="2"/>
            </a:rPr>
            <a:t>” =  11470 = </a:t>
          </a:r>
          <a:r>
            <a:rPr lang="en-GB" sz="1400" kern="1200" dirty="0" err="1">
              <a:solidFill>
                <a:schemeClr val="tx1"/>
              </a:solidFill>
              <a:sym typeface="Wingdings" panose="05000000000000000000" pitchFamily="2" charset="2"/>
            </a:rPr>
            <a:t>DNAseq</a:t>
          </a:r>
          <a:r>
            <a:rPr lang="en-GB" sz="1400" kern="1200" dirty="0">
              <a:solidFill>
                <a:schemeClr val="tx1"/>
              </a:solidFill>
              <a:sym typeface="Wingdings" panose="05000000000000000000" pitchFamily="2" charset="2"/>
            </a:rPr>
            <a:t> tiles</a:t>
          </a:r>
          <a:endParaRPr lang="en-BE" sz="1400" kern="1200" dirty="0">
            <a:solidFill>
              <a:schemeClr val="tx1"/>
            </a:solidFill>
          </a:endParaRPr>
        </a:p>
      </dsp:txBody>
      <dsp:txXfrm>
        <a:off x="1464981" y="3307484"/>
        <a:ext cx="7684703" cy="1475915"/>
      </dsp:txXfrm>
    </dsp:sp>
    <dsp:sp modelId="{79022A31-B376-459A-9ABE-D9E6FABF9B15}">
      <dsp:nvSpPr>
        <dsp:cNvPr id="0" name=""/>
        <dsp:cNvSpPr/>
      </dsp:nvSpPr>
      <dsp:spPr>
        <a:xfrm>
          <a:off x="2173979" y="4990457"/>
          <a:ext cx="8760222" cy="771731"/>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solidFill>
                <a:schemeClr val="tx1"/>
              </a:solidFill>
            </a:rPr>
            <a:t>Max used the Python2.8 script for reverse translation, addition overhangs etc. </a:t>
          </a:r>
          <a:br>
            <a:rPr lang="en-GB" sz="1400" kern="1200" dirty="0">
              <a:solidFill>
                <a:schemeClr val="tx1"/>
              </a:solidFill>
            </a:rPr>
          </a:br>
          <a:r>
            <a:rPr lang="en-GB" sz="1400" kern="1200" dirty="0">
              <a:solidFill>
                <a:schemeClr val="tx1"/>
              </a:solidFill>
              <a:sym typeface="Wingdings" panose="05000000000000000000" pitchFamily="2" charset="2"/>
            </a:rPr>
            <a:t> Twist order as oligo pool. </a:t>
          </a:r>
          <a:endParaRPr lang="en-BE" sz="1400" kern="1200" dirty="0">
            <a:solidFill>
              <a:schemeClr val="tx1"/>
            </a:solidFill>
          </a:endParaRPr>
        </a:p>
      </dsp:txBody>
      <dsp:txXfrm>
        <a:off x="2196582" y="5013060"/>
        <a:ext cx="7100552" cy="726525"/>
      </dsp:txXfrm>
    </dsp:sp>
    <dsp:sp modelId="{00D9D3F3-7948-45F5-8D5D-FCC1CF108F7B}">
      <dsp:nvSpPr>
        <dsp:cNvPr id="0" name=""/>
        <dsp:cNvSpPr/>
      </dsp:nvSpPr>
      <dsp:spPr>
        <a:xfrm>
          <a:off x="9410819" y="459084"/>
          <a:ext cx="930297" cy="930297"/>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en-BE" sz="1400" kern="1200">
            <a:solidFill>
              <a:schemeClr val="tx1"/>
            </a:solidFill>
          </a:endParaRPr>
        </a:p>
      </dsp:txBody>
      <dsp:txXfrm>
        <a:off x="9620136" y="459084"/>
        <a:ext cx="511663" cy="700048"/>
      </dsp:txXfrm>
    </dsp:sp>
    <dsp:sp modelId="{FF8D3D1F-18CD-4BFA-963F-32FFB5AE6A73}">
      <dsp:nvSpPr>
        <dsp:cNvPr id="0" name=""/>
        <dsp:cNvSpPr/>
      </dsp:nvSpPr>
      <dsp:spPr>
        <a:xfrm>
          <a:off x="9365710" y="2935090"/>
          <a:ext cx="930297" cy="930297"/>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en-BE" sz="1400" kern="1200">
            <a:solidFill>
              <a:schemeClr val="tx1"/>
            </a:solidFill>
          </a:endParaRPr>
        </a:p>
      </dsp:txBody>
      <dsp:txXfrm>
        <a:off x="9575027" y="2935090"/>
        <a:ext cx="511663" cy="700048"/>
      </dsp:txXfrm>
    </dsp:sp>
    <dsp:sp modelId="{BAE644DD-0916-4084-9030-2B52FE2BCC1D}">
      <dsp:nvSpPr>
        <dsp:cNvPr id="0" name=""/>
        <dsp:cNvSpPr/>
      </dsp:nvSpPr>
      <dsp:spPr>
        <a:xfrm>
          <a:off x="9368053" y="4656068"/>
          <a:ext cx="930297" cy="930297"/>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en-BE" sz="1400" kern="1200">
            <a:solidFill>
              <a:schemeClr val="tx1"/>
            </a:solidFill>
          </a:endParaRPr>
        </a:p>
      </dsp:txBody>
      <dsp:txXfrm>
        <a:off x="9577370" y="4656068"/>
        <a:ext cx="511663" cy="70004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9132-7C8E-01F0-BD17-E79BE56202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E"/>
          </a:p>
        </p:txBody>
      </p:sp>
      <p:sp>
        <p:nvSpPr>
          <p:cNvPr id="3" name="Subtitle 2">
            <a:extLst>
              <a:ext uri="{FF2B5EF4-FFF2-40B4-BE49-F238E27FC236}">
                <a16:creationId xmlns:a16="http://schemas.microsoft.com/office/drawing/2014/main" id="{C1F8FA45-ADD0-766B-C1D3-D3F6515F60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E"/>
          </a:p>
        </p:txBody>
      </p:sp>
      <p:sp>
        <p:nvSpPr>
          <p:cNvPr id="4" name="Date Placeholder 3">
            <a:extLst>
              <a:ext uri="{FF2B5EF4-FFF2-40B4-BE49-F238E27FC236}">
                <a16:creationId xmlns:a16="http://schemas.microsoft.com/office/drawing/2014/main" id="{58F5A9D4-B52B-64CA-70B8-CAA83D1F8663}"/>
              </a:ext>
            </a:extLst>
          </p:cNvPr>
          <p:cNvSpPr>
            <a:spLocks noGrp="1"/>
          </p:cNvSpPr>
          <p:nvPr>
            <p:ph type="dt" sz="half" idx="10"/>
          </p:nvPr>
        </p:nvSpPr>
        <p:spPr/>
        <p:txBody>
          <a:bodyPr/>
          <a:lstStyle/>
          <a:p>
            <a:fld id="{587ADA4B-0E91-4B7E-BF6F-944B3A54C12C}" type="datetimeFigureOut">
              <a:rPr lang="en-BE" smtClean="0"/>
              <a:t>10/02/2025</a:t>
            </a:fld>
            <a:endParaRPr lang="en-BE"/>
          </a:p>
        </p:txBody>
      </p:sp>
      <p:sp>
        <p:nvSpPr>
          <p:cNvPr id="5" name="Footer Placeholder 4">
            <a:extLst>
              <a:ext uri="{FF2B5EF4-FFF2-40B4-BE49-F238E27FC236}">
                <a16:creationId xmlns:a16="http://schemas.microsoft.com/office/drawing/2014/main" id="{AA0921A2-99F9-13B9-9CCD-06CE9F8B8FF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6B8917B-52AC-4E37-D6D5-1E927F4B8C3D}"/>
              </a:ext>
            </a:extLst>
          </p:cNvPr>
          <p:cNvSpPr>
            <a:spLocks noGrp="1"/>
          </p:cNvSpPr>
          <p:nvPr>
            <p:ph type="sldNum" sz="quarter" idx="12"/>
          </p:nvPr>
        </p:nvSpPr>
        <p:spPr/>
        <p:txBody>
          <a:bodyPr/>
          <a:lstStyle/>
          <a:p>
            <a:fld id="{CAD65DC0-BE29-4FAB-8A10-DCC9428306F3}" type="slidenum">
              <a:rPr lang="en-BE" smtClean="0"/>
              <a:t>‹#›</a:t>
            </a:fld>
            <a:endParaRPr lang="en-BE"/>
          </a:p>
        </p:txBody>
      </p:sp>
    </p:spTree>
    <p:extLst>
      <p:ext uri="{BB962C8B-B14F-4D97-AF65-F5344CB8AC3E}">
        <p14:creationId xmlns:p14="http://schemas.microsoft.com/office/powerpoint/2010/main" val="2170199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82D19-C7B9-6D8E-CDF8-84DB6CB11606}"/>
              </a:ext>
            </a:extLst>
          </p:cNvPr>
          <p:cNvSpPr>
            <a:spLocks noGrp="1"/>
          </p:cNvSpPr>
          <p:nvPr>
            <p:ph type="title"/>
          </p:nvPr>
        </p:nvSpPr>
        <p:spPr/>
        <p:txBody>
          <a:bodyPr/>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64CF2825-CA14-BE80-EBEC-2E68EDB68F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A3A5C4CD-14C7-BF4F-EEA0-B3BE1E827591}"/>
              </a:ext>
            </a:extLst>
          </p:cNvPr>
          <p:cNvSpPr>
            <a:spLocks noGrp="1"/>
          </p:cNvSpPr>
          <p:nvPr>
            <p:ph type="dt" sz="half" idx="10"/>
          </p:nvPr>
        </p:nvSpPr>
        <p:spPr/>
        <p:txBody>
          <a:bodyPr/>
          <a:lstStyle/>
          <a:p>
            <a:fld id="{587ADA4B-0E91-4B7E-BF6F-944B3A54C12C}" type="datetimeFigureOut">
              <a:rPr lang="en-BE" smtClean="0"/>
              <a:t>10/02/2025</a:t>
            </a:fld>
            <a:endParaRPr lang="en-BE"/>
          </a:p>
        </p:txBody>
      </p:sp>
      <p:sp>
        <p:nvSpPr>
          <p:cNvPr id="5" name="Footer Placeholder 4">
            <a:extLst>
              <a:ext uri="{FF2B5EF4-FFF2-40B4-BE49-F238E27FC236}">
                <a16:creationId xmlns:a16="http://schemas.microsoft.com/office/drawing/2014/main" id="{03493454-08F4-A149-F27B-443EAB36B6B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2DCA2B3-448E-E461-B272-AB52A06EA392}"/>
              </a:ext>
            </a:extLst>
          </p:cNvPr>
          <p:cNvSpPr>
            <a:spLocks noGrp="1"/>
          </p:cNvSpPr>
          <p:nvPr>
            <p:ph type="sldNum" sz="quarter" idx="12"/>
          </p:nvPr>
        </p:nvSpPr>
        <p:spPr/>
        <p:txBody>
          <a:bodyPr/>
          <a:lstStyle/>
          <a:p>
            <a:fld id="{CAD65DC0-BE29-4FAB-8A10-DCC9428306F3}" type="slidenum">
              <a:rPr lang="en-BE" smtClean="0"/>
              <a:t>‹#›</a:t>
            </a:fld>
            <a:endParaRPr lang="en-BE"/>
          </a:p>
        </p:txBody>
      </p:sp>
    </p:spTree>
    <p:extLst>
      <p:ext uri="{BB962C8B-B14F-4D97-AF65-F5344CB8AC3E}">
        <p14:creationId xmlns:p14="http://schemas.microsoft.com/office/powerpoint/2010/main" val="90580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4A558B-19B9-E211-F039-850190C3ED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DCC1FEAF-A99B-F60F-C827-108B32557F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57319392-B3F6-1C42-B9FD-E0B0966041B7}"/>
              </a:ext>
            </a:extLst>
          </p:cNvPr>
          <p:cNvSpPr>
            <a:spLocks noGrp="1"/>
          </p:cNvSpPr>
          <p:nvPr>
            <p:ph type="dt" sz="half" idx="10"/>
          </p:nvPr>
        </p:nvSpPr>
        <p:spPr/>
        <p:txBody>
          <a:bodyPr/>
          <a:lstStyle/>
          <a:p>
            <a:fld id="{587ADA4B-0E91-4B7E-BF6F-944B3A54C12C}" type="datetimeFigureOut">
              <a:rPr lang="en-BE" smtClean="0"/>
              <a:t>10/02/2025</a:t>
            </a:fld>
            <a:endParaRPr lang="en-BE"/>
          </a:p>
        </p:txBody>
      </p:sp>
      <p:sp>
        <p:nvSpPr>
          <p:cNvPr id="5" name="Footer Placeholder 4">
            <a:extLst>
              <a:ext uri="{FF2B5EF4-FFF2-40B4-BE49-F238E27FC236}">
                <a16:creationId xmlns:a16="http://schemas.microsoft.com/office/drawing/2014/main" id="{1C3C1918-C3F1-93E7-AB2D-AB47E122D66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C7012E2D-8DD6-6C9D-18B3-7CF0F7BBA356}"/>
              </a:ext>
            </a:extLst>
          </p:cNvPr>
          <p:cNvSpPr>
            <a:spLocks noGrp="1"/>
          </p:cNvSpPr>
          <p:nvPr>
            <p:ph type="sldNum" sz="quarter" idx="12"/>
          </p:nvPr>
        </p:nvSpPr>
        <p:spPr/>
        <p:txBody>
          <a:bodyPr/>
          <a:lstStyle/>
          <a:p>
            <a:fld id="{CAD65DC0-BE29-4FAB-8A10-DCC9428306F3}" type="slidenum">
              <a:rPr lang="en-BE" smtClean="0"/>
              <a:t>‹#›</a:t>
            </a:fld>
            <a:endParaRPr lang="en-BE"/>
          </a:p>
        </p:txBody>
      </p:sp>
    </p:spTree>
    <p:extLst>
      <p:ext uri="{BB962C8B-B14F-4D97-AF65-F5344CB8AC3E}">
        <p14:creationId xmlns:p14="http://schemas.microsoft.com/office/powerpoint/2010/main" val="1616533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B2EE-A12A-551F-F3E3-243176160C83}"/>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51C0E894-58FC-5821-8AEE-67F76BB619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241C5312-0D22-C4A0-81BD-C0AA65E49BC1}"/>
              </a:ext>
            </a:extLst>
          </p:cNvPr>
          <p:cNvSpPr>
            <a:spLocks noGrp="1"/>
          </p:cNvSpPr>
          <p:nvPr>
            <p:ph type="dt" sz="half" idx="10"/>
          </p:nvPr>
        </p:nvSpPr>
        <p:spPr/>
        <p:txBody>
          <a:bodyPr/>
          <a:lstStyle/>
          <a:p>
            <a:fld id="{587ADA4B-0E91-4B7E-BF6F-944B3A54C12C}" type="datetimeFigureOut">
              <a:rPr lang="en-BE" smtClean="0"/>
              <a:t>10/02/2025</a:t>
            </a:fld>
            <a:endParaRPr lang="en-BE"/>
          </a:p>
        </p:txBody>
      </p:sp>
      <p:sp>
        <p:nvSpPr>
          <p:cNvPr id="5" name="Footer Placeholder 4">
            <a:extLst>
              <a:ext uri="{FF2B5EF4-FFF2-40B4-BE49-F238E27FC236}">
                <a16:creationId xmlns:a16="http://schemas.microsoft.com/office/drawing/2014/main" id="{2A97D17A-26D0-D93F-1361-E1CF0A527DE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56CDD396-91CF-0377-8BEC-0EA7929EDB75}"/>
              </a:ext>
            </a:extLst>
          </p:cNvPr>
          <p:cNvSpPr>
            <a:spLocks noGrp="1"/>
          </p:cNvSpPr>
          <p:nvPr>
            <p:ph type="sldNum" sz="quarter" idx="12"/>
          </p:nvPr>
        </p:nvSpPr>
        <p:spPr/>
        <p:txBody>
          <a:bodyPr/>
          <a:lstStyle/>
          <a:p>
            <a:fld id="{CAD65DC0-BE29-4FAB-8A10-DCC9428306F3}" type="slidenum">
              <a:rPr lang="en-BE" smtClean="0"/>
              <a:t>‹#›</a:t>
            </a:fld>
            <a:endParaRPr lang="en-BE"/>
          </a:p>
        </p:txBody>
      </p:sp>
    </p:spTree>
    <p:extLst>
      <p:ext uri="{BB962C8B-B14F-4D97-AF65-F5344CB8AC3E}">
        <p14:creationId xmlns:p14="http://schemas.microsoft.com/office/powerpoint/2010/main" val="3992620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051D-91F0-F4BE-16D2-15F4040B4F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E"/>
          </a:p>
        </p:txBody>
      </p:sp>
      <p:sp>
        <p:nvSpPr>
          <p:cNvPr id="3" name="Text Placeholder 2">
            <a:extLst>
              <a:ext uri="{FF2B5EF4-FFF2-40B4-BE49-F238E27FC236}">
                <a16:creationId xmlns:a16="http://schemas.microsoft.com/office/drawing/2014/main" id="{EE830515-A727-B11E-A866-26BB08C344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F7651C-E50E-7D62-21A7-58A3D00B1AE4}"/>
              </a:ext>
            </a:extLst>
          </p:cNvPr>
          <p:cNvSpPr>
            <a:spLocks noGrp="1"/>
          </p:cNvSpPr>
          <p:nvPr>
            <p:ph type="dt" sz="half" idx="10"/>
          </p:nvPr>
        </p:nvSpPr>
        <p:spPr/>
        <p:txBody>
          <a:bodyPr/>
          <a:lstStyle/>
          <a:p>
            <a:fld id="{587ADA4B-0E91-4B7E-BF6F-944B3A54C12C}" type="datetimeFigureOut">
              <a:rPr lang="en-BE" smtClean="0"/>
              <a:t>10/02/2025</a:t>
            </a:fld>
            <a:endParaRPr lang="en-BE"/>
          </a:p>
        </p:txBody>
      </p:sp>
      <p:sp>
        <p:nvSpPr>
          <p:cNvPr id="5" name="Footer Placeholder 4">
            <a:extLst>
              <a:ext uri="{FF2B5EF4-FFF2-40B4-BE49-F238E27FC236}">
                <a16:creationId xmlns:a16="http://schemas.microsoft.com/office/drawing/2014/main" id="{E065D86D-32D7-9D8D-A5E4-0D77FB38D3FD}"/>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C8E430DC-7725-C12A-77C5-256D5E5AAB96}"/>
              </a:ext>
            </a:extLst>
          </p:cNvPr>
          <p:cNvSpPr>
            <a:spLocks noGrp="1"/>
          </p:cNvSpPr>
          <p:nvPr>
            <p:ph type="sldNum" sz="quarter" idx="12"/>
          </p:nvPr>
        </p:nvSpPr>
        <p:spPr/>
        <p:txBody>
          <a:bodyPr/>
          <a:lstStyle/>
          <a:p>
            <a:fld id="{CAD65DC0-BE29-4FAB-8A10-DCC9428306F3}" type="slidenum">
              <a:rPr lang="en-BE" smtClean="0"/>
              <a:t>‹#›</a:t>
            </a:fld>
            <a:endParaRPr lang="en-BE"/>
          </a:p>
        </p:txBody>
      </p:sp>
    </p:spTree>
    <p:extLst>
      <p:ext uri="{BB962C8B-B14F-4D97-AF65-F5344CB8AC3E}">
        <p14:creationId xmlns:p14="http://schemas.microsoft.com/office/powerpoint/2010/main" val="428093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CCCE2-0B12-F66E-43CB-091A655B62BE}"/>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19F3A0F1-C577-25BB-DA88-4AF734035B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Content Placeholder 3">
            <a:extLst>
              <a:ext uri="{FF2B5EF4-FFF2-40B4-BE49-F238E27FC236}">
                <a16:creationId xmlns:a16="http://schemas.microsoft.com/office/drawing/2014/main" id="{D9E9F087-D823-90A1-127A-16AD272EB6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5" name="Date Placeholder 4">
            <a:extLst>
              <a:ext uri="{FF2B5EF4-FFF2-40B4-BE49-F238E27FC236}">
                <a16:creationId xmlns:a16="http://schemas.microsoft.com/office/drawing/2014/main" id="{9234859F-96D7-3245-EDCD-8FDBEBB391DB}"/>
              </a:ext>
            </a:extLst>
          </p:cNvPr>
          <p:cNvSpPr>
            <a:spLocks noGrp="1"/>
          </p:cNvSpPr>
          <p:nvPr>
            <p:ph type="dt" sz="half" idx="10"/>
          </p:nvPr>
        </p:nvSpPr>
        <p:spPr/>
        <p:txBody>
          <a:bodyPr/>
          <a:lstStyle/>
          <a:p>
            <a:fld id="{587ADA4B-0E91-4B7E-BF6F-944B3A54C12C}" type="datetimeFigureOut">
              <a:rPr lang="en-BE" smtClean="0"/>
              <a:t>10/02/2025</a:t>
            </a:fld>
            <a:endParaRPr lang="en-BE"/>
          </a:p>
        </p:txBody>
      </p:sp>
      <p:sp>
        <p:nvSpPr>
          <p:cNvPr id="6" name="Footer Placeholder 5">
            <a:extLst>
              <a:ext uri="{FF2B5EF4-FFF2-40B4-BE49-F238E27FC236}">
                <a16:creationId xmlns:a16="http://schemas.microsoft.com/office/drawing/2014/main" id="{1ACD133F-8048-DFAF-0710-8E5729F234D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953FE391-69C1-075F-4AA5-D4F08DAFDB09}"/>
              </a:ext>
            </a:extLst>
          </p:cNvPr>
          <p:cNvSpPr>
            <a:spLocks noGrp="1"/>
          </p:cNvSpPr>
          <p:nvPr>
            <p:ph type="sldNum" sz="quarter" idx="12"/>
          </p:nvPr>
        </p:nvSpPr>
        <p:spPr/>
        <p:txBody>
          <a:bodyPr/>
          <a:lstStyle/>
          <a:p>
            <a:fld id="{CAD65DC0-BE29-4FAB-8A10-DCC9428306F3}" type="slidenum">
              <a:rPr lang="en-BE" smtClean="0"/>
              <a:t>‹#›</a:t>
            </a:fld>
            <a:endParaRPr lang="en-BE"/>
          </a:p>
        </p:txBody>
      </p:sp>
    </p:spTree>
    <p:extLst>
      <p:ext uri="{BB962C8B-B14F-4D97-AF65-F5344CB8AC3E}">
        <p14:creationId xmlns:p14="http://schemas.microsoft.com/office/powerpoint/2010/main" val="273364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E72D4-0720-18A8-C24B-3D5D3C59E62B}"/>
              </a:ext>
            </a:extLst>
          </p:cNvPr>
          <p:cNvSpPr>
            <a:spLocks noGrp="1"/>
          </p:cNvSpPr>
          <p:nvPr>
            <p:ph type="title"/>
          </p:nvPr>
        </p:nvSpPr>
        <p:spPr>
          <a:xfrm>
            <a:off x="839788" y="365125"/>
            <a:ext cx="10515600" cy="1325563"/>
          </a:xfrm>
        </p:spPr>
        <p:txBody>
          <a:bodyPr/>
          <a:lstStyle/>
          <a:p>
            <a:r>
              <a:rPr lang="en-US"/>
              <a:t>Click to edit Master title style</a:t>
            </a:r>
            <a:endParaRPr lang="en-BE"/>
          </a:p>
        </p:txBody>
      </p:sp>
      <p:sp>
        <p:nvSpPr>
          <p:cNvPr id="3" name="Text Placeholder 2">
            <a:extLst>
              <a:ext uri="{FF2B5EF4-FFF2-40B4-BE49-F238E27FC236}">
                <a16:creationId xmlns:a16="http://schemas.microsoft.com/office/drawing/2014/main" id="{87805AD2-9B3E-FF76-5CBD-04B5693DEA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54D775-36A3-EF6F-06B8-2141E5CB8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5" name="Text Placeholder 4">
            <a:extLst>
              <a:ext uri="{FF2B5EF4-FFF2-40B4-BE49-F238E27FC236}">
                <a16:creationId xmlns:a16="http://schemas.microsoft.com/office/drawing/2014/main" id="{37E11C7F-399A-7762-BB06-7EBA75824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4D11D-6D54-3D19-75A8-6BCA60CA4A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7" name="Date Placeholder 6">
            <a:extLst>
              <a:ext uri="{FF2B5EF4-FFF2-40B4-BE49-F238E27FC236}">
                <a16:creationId xmlns:a16="http://schemas.microsoft.com/office/drawing/2014/main" id="{0114872B-11F3-FA24-06FF-E5CF874A3AEB}"/>
              </a:ext>
            </a:extLst>
          </p:cNvPr>
          <p:cNvSpPr>
            <a:spLocks noGrp="1"/>
          </p:cNvSpPr>
          <p:nvPr>
            <p:ph type="dt" sz="half" idx="10"/>
          </p:nvPr>
        </p:nvSpPr>
        <p:spPr/>
        <p:txBody>
          <a:bodyPr/>
          <a:lstStyle/>
          <a:p>
            <a:fld id="{587ADA4B-0E91-4B7E-BF6F-944B3A54C12C}" type="datetimeFigureOut">
              <a:rPr lang="en-BE" smtClean="0"/>
              <a:t>10/02/2025</a:t>
            </a:fld>
            <a:endParaRPr lang="en-BE"/>
          </a:p>
        </p:txBody>
      </p:sp>
      <p:sp>
        <p:nvSpPr>
          <p:cNvPr id="8" name="Footer Placeholder 7">
            <a:extLst>
              <a:ext uri="{FF2B5EF4-FFF2-40B4-BE49-F238E27FC236}">
                <a16:creationId xmlns:a16="http://schemas.microsoft.com/office/drawing/2014/main" id="{83223CA3-016B-89F3-5C2D-24B32FB62BD1}"/>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6363534B-FDA8-1836-B396-A80A1200E10A}"/>
              </a:ext>
            </a:extLst>
          </p:cNvPr>
          <p:cNvSpPr>
            <a:spLocks noGrp="1"/>
          </p:cNvSpPr>
          <p:nvPr>
            <p:ph type="sldNum" sz="quarter" idx="12"/>
          </p:nvPr>
        </p:nvSpPr>
        <p:spPr/>
        <p:txBody>
          <a:bodyPr/>
          <a:lstStyle/>
          <a:p>
            <a:fld id="{CAD65DC0-BE29-4FAB-8A10-DCC9428306F3}" type="slidenum">
              <a:rPr lang="en-BE" smtClean="0"/>
              <a:t>‹#›</a:t>
            </a:fld>
            <a:endParaRPr lang="en-BE"/>
          </a:p>
        </p:txBody>
      </p:sp>
    </p:spTree>
    <p:extLst>
      <p:ext uri="{BB962C8B-B14F-4D97-AF65-F5344CB8AC3E}">
        <p14:creationId xmlns:p14="http://schemas.microsoft.com/office/powerpoint/2010/main" val="2746781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8CE6-4F70-85BE-D70E-71DF94233965}"/>
              </a:ext>
            </a:extLst>
          </p:cNvPr>
          <p:cNvSpPr>
            <a:spLocks noGrp="1"/>
          </p:cNvSpPr>
          <p:nvPr>
            <p:ph type="title"/>
          </p:nvPr>
        </p:nvSpPr>
        <p:spPr/>
        <p:txBody>
          <a:bodyPr/>
          <a:lstStyle/>
          <a:p>
            <a:r>
              <a:rPr lang="en-US"/>
              <a:t>Click to edit Master title style</a:t>
            </a:r>
            <a:endParaRPr lang="en-BE"/>
          </a:p>
        </p:txBody>
      </p:sp>
      <p:sp>
        <p:nvSpPr>
          <p:cNvPr id="3" name="Date Placeholder 2">
            <a:extLst>
              <a:ext uri="{FF2B5EF4-FFF2-40B4-BE49-F238E27FC236}">
                <a16:creationId xmlns:a16="http://schemas.microsoft.com/office/drawing/2014/main" id="{DFE30620-E5C0-EC34-5960-E61D38234874}"/>
              </a:ext>
            </a:extLst>
          </p:cNvPr>
          <p:cNvSpPr>
            <a:spLocks noGrp="1"/>
          </p:cNvSpPr>
          <p:nvPr>
            <p:ph type="dt" sz="half" idx="10"/>
          </p:nvPr>
        </p:nvSpPr>
        <p:spPr/>
        <p:txBody>
          <a:bodyPr/>
          <a:lstStyle/>
          <a:p>
            <a:fld id="{587ADA4B-0E91-4B7E-BF6F-944B3A54C12C}" type="datetimeFigureOut">
              <a:rPr lang="en-BE" smtClean="0"/>
              <a:t>10/02/2025</a:t>
            </a:fld>
            <a:endParaRPr lang="en-BE"/>
          </a:p>
        </p:txBody>
      </p:sp>
      <p:sp>
        <p:nvSpPr>
          <p:cNvPr id="4" name="Footer Placeholder 3">
            <a:extLst>
              <a:ext uri="{FF2B5EF4-FFF2-40B4-BE49-F238E27FC236}">
                <a16:creationId xmlns:a16="http://schemas.microsoft.com/office/drawing/2014/main" id="{DA9FF7D5-17D9-2D3D-35AC-DC165E80A764}"/>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1345D0F4-55B2-731F-FAEE-A6E388C40589}"/>
              </a:ext>
            </a:extLst>
          </p:cNvPr>
          <p:cNvSpPr>
            <a:spLocks noGrp="1"/>
          </p:cNvSpPr>
          <p:nvPr>
            <p:ph type="sldNum" sz="quarter" idx="12"/>
          </p:nvPr>
        </p:nvSpPr>
        <p:spPr/>
        <p:txBody>
          <a:bodyPr/>
          <a:lstStyle/>
          <a:p>
            <a:fld id="{CAD65DC0-BE29-4FAB-8A10-DCC9428306F3}" type="slidenum">
              <a:rPr lang="en-BE" smtClean="0"/>
              <a:t>‹#›</a:t>
            </a:fld>
            <a:endParaRPr lang="en-BE"/>
          </a:p>
        </p:txBody>
      </p:sp>
    </p:spTree>
    <p:extLst>
      <p:ext uri="{BB962C8B-B14F-4D97-AF65-F5344CB8AC3E}">
        <p14:creationId xmlns:p14="http://schemas.microsoft.com/office/powerpoint/2010/main" val="2648365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5AF868-F275-4B04-7D04-B49AB141084F}"/>
              </a:ext>
            </a:extLst>
          </p:cNvPr>
          <p:cNvSpPr>
            <a:spLocks noGrp="1"/>
          </p:cNvSpPr>
          <p:nvPr>
            <p:ph type="dt" sz="half" idx="10"/>
          </p:nvPr>
        </p:nvSpPr>
        <p:spPr/>
        <p:txBody>
          <a:bodyPr/>
          <a:lstStyle/>
          <a:p>
            <a:fld id="{587ADA4B-0E91-4B7E-BF6F-944B3A54C12C}" type="datetimeFigureOut">
              <a:rPr lang="en-BE" smtClean="0"/>
              <a:t>10/02/2025</a:t>
            </a:fld>
            <a:endParaRPr lang="en-BE"/>
          </a:p>
        </p:txBody>
      </p:sp>
      <p:sp>
        <p:nvSpPr>
          <p:cNvPr id="3" name="Footer Placeholder 2">
            <a:extLst>
              <a:ext uri="{FF2B5EF4-FFF2-40B4-BE49-F238E27FC236}">
                <a16:creationId xmlns:a16="http://schemas.microsoft.com/office/drawing/2014/main" id="{82F08DA9-7D81-8D68-F7A6-F21FF4151C91}"/>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A1E6513A-E40F-C0CC-06F2-19980F2FC2A4}"/>
              </a:ext>
            </a:extLst>
          </p:cNvPr>
          <p:cNvSpPr>
            <a:spLocks noGrp="1"/>
          </p:cNvSpPr>
          <p:nvPr>
            <p:ph type="sldNum" sz="quarter" idx="12"/>
          </p:nvPr>
        </p:nvSpPr>
        <p:spPr/>
        <p:txBody>
          <a:bodyPr/>
          <a:lstStyle/>
          <a:p>
            <a:fld id="{CAD65DC0-BE29-4FAB-8A10-DCC9428306F3}" type="slidenum">
              <a:rPr lang="en-BE" smtClean="0"/>
              <a:t>‹#›</a:t>
            </a:fld>
            <a:endParaRPr lang="en-BE"/>
          </a:p>
        </p:txBody>
      </p:sp>
    </p:spTree>
    <p:extLst>
      <p:ext uri="{BB962C8B-B14F-4D97-AF65-F5344CB8AC3E}">
        <p14:creationId xmlns:p14="http://schemas.microsoft.com/office/powerpoint/2010/main" val="84076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5AEAC-8F86-DA55-466C-7F2DDF680D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E"/>
          </a:p>
        </p:txBody>
      </p:sp>
      <p:sp>
        <p:nvSpPr>
          <p:cNvPr id="3" name="Content Placeholder 2">
            <a:extLst>
              <a:ext uri="{FF2B5EF4-FFF2-40B4-BE49-F238E27FC236}">
                <a16:creationId xmlns:a16="http://schemas.microsoft.com/office/drawing/2014/main" id="{2EB79010-C62C-36F9-A24F-A5644C9D06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Text Placeholder 3">
            <a:extLst>
              <a:ext uri="{FF2B5EF4-FFF2-40B4-BE49-F238E27FC236}">
                <a16:creationId xmlns:a16="http://schemas.microsoft.com/office/drawing/2014/main" id="{0FF8FB55-613F-2E89-6892-ADBC9A445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FF0C75-F372-1B6D-9B3E-2F917917BCB1}"/>
              </a:ext>
            </a:extLst>
          </p:cNvPr>
          <p:cNvSpPr>
            <a:spLocks noGrp="1"/>
          </p:cNvSpPr>
          <p:nvPr>
            <p:ph type="dt" sz="half" idx="10"/>
          </p:nvPr>
        </p:nvSpPr>
        <p:spPr/>
        <p:txBody>
          <a:bodyPr/>
          <a:lstStyle/>
          <a:p>
            <a:fld id="{587ADA4B-0E91-4B7E-BF6F-944B3A54C12C}" type="datetimeFigureOut">
              <a:rPr lang="en-BE" smtClean="0"/>
              <a:t>10/02/2025</a:t>
            </a:fld>
            <a:endParaRPr lang="en-BE"/>
          </a:p>
        </p:txBody>
      </p:sp>
      <p:sp>
        <p:nvSpPr>
          <p:cNvPr id="6" name="Footer Placeholder 5">
            <a:extLst>
              <a:ext uri="{FF2B5EF4-FFF2-40B4-BE49-F238E27FC236}">
                <a16:creationId xmlns:a16="http://schemas.microsoft.com/office/drawing/2014/main" id="{77F8E3AF-C7B7-BD37-0584-56D51B7E42CE}"/>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2068FFF2-BC45-BF39-F995-D4781A4BDE03}"/>
              </a:ext>
            </a:extLst>
          </p:cNvPr>
          <p:cNvSpPr>
            <a:spLocks noGrp="1"/>
          </p:cNvSpPr>
          <p:nvPr>
            <p:ph type="sldNum" sz="quarter" idx="12"/>
          </p:nvPr>
        </p:nvSpPr>
        <p:spPr/>
        <p:txBody>
          <a:bodyPr/>
          <a:lstStyle/>
          <a:p>
            <a:fld id="{CAD65DC0-BE29-4FAB-8A10-DCC9428306F3}" type="slidenum">
              <a:rPr lang="en-BE" smtClean="0"/>
              <a:t>‹#›</a:t>
            </a:fld>
            <a:endParaRPr lang="en-BE"/>
          </a:p>
        </p:txBody>
      </p:sp>
    </p:spTree>
    <p:extLst>
      <p:ext uri="{BB962C8B-B14F-4D97-AF65-F5344CB8AC3E}">
        <p14:creationId xmlns:p14="http://schemas.microsoft.com/office/powerpoint/2010/main" val="4064122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B6758-37FD-43C0-B8E5-2EF2E25A46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E"/>
          </a:p>
        </p:txBody>
      </p:sp>
      <p:sp>
        <p:nvSpPr>
          <p:cNvPr id="3" name="Picture Placeholder 2">
            <a:extLst>
              <a:ext uri="{FF2B5EF4-FFF2-40B4-BE49-F238E27FC236}">
                <a16:creationId xmlns:a16="http://schemas.microsoft.com/office/drawing/2014/main" id="{B018C94E-C3CC-D7BA-0DC5-6FC4D21E0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3F4A2344-A585-5ED1-3A65-6110B7B4A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9764EC-FFA9-8EE0-8F73-8DAE80F9CD72}"/>
              </a:ext>
            </a:extLst>
          </p:cNvPr>
          <p:cNvSpPr>
            <a:spLocks noGrp="1"/>
          </p:cNvSpPr>
          <p:nvPr>
            <p:ph type="dt" sz="half" idx="10"/>
          </p:nvPr>
        </p:nvSpPr>
        <p:spPr/>
        <p:txBody>
          <a:bodyPr/>
          <a:lstStyle/>
          <a:p>
            <a:fld id="{587ADA4B-0E91-4B7E-BF6F-944B3A54C12C}" type="datetimeFigureOut">
              <a:rPr lang="en-BE" smtClean="0"/>
              <a:t>10/02/2025</a:t>
            </a:fld>
            <a:endParaRPr lang="en-BE"/>
          </a:p>
        </p:txBody>
      </p:sp>
      <p:sp>
        <p:nvSpPr>
          <p:cNvPr id="6" name="Footer Placeholder 5">
            <a:extLst>
              <a:ext uri="{FF2B5EF4-FFF2-40B4-BE49-F238E27FC236}">
                <a16:creationId xmlns:a16="http://schemas.microsoft.com/office/drawing/2014/main" id="{4E5BF429-70B0-4038-F179-DC4A9951382B}"/>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92886E94-FF5A-19F1-50F9-6DC6C3EF5807}"/>
              </a:ext>
            </a:extLst>
          </p:cNvPr>
          <p:cNvSpPr>
            <a:spLocks noGrp="1"/>
          </p:cNvSpPr>
          <p:nvPr>
            <p:ph type="sldNum" sz="quarter" idx="12"/>
          </p:nvPr>
        </p:nvSpPr>
        <p:spPr/>
        <p:txBody>
          <a:bodyPr/>
          <a:lstStyle/>
          <a:p>
            <a:fld id="{CAD65DC0-BE29-4FAB-8A10-DCC9428306F3}" type="slidenum">
              <a:rPr lang="en-BE" smtClean="0"/>
              <a:t>‹#›</a:t>
            </a:fld>
            <a:endParaRPr lang="en-BE"/>
          </a:p>
        </p:txBody>
      </p:sp>
    </p:spTree>
    <p:extLst>
      <p:ext uri="{BB962C8B-B14F-4D97-AF65-F5344CB8AC3E}">
        <p14:creationId xmlns:p14="http://schemas.microsoft.com/office/powerpoint/2010/main" val="3737550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B37872-645D-E550-1C7C-31B365E496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E"/>
          </a:p>
        </p:txBody>
      </p:sp>
      <p:sp>
        <p:nvSpPr>
          <p:cNvPr id="3" name="Text Placeholder 2">
            <a:extLst>
              <a:ext uri="{FF2B5EF4-FFF2-40B4-BE49-F238E27FC236}">
                <a16:creationId xmlns:a16="http://schemas.microsoft.com/office/drawing/2014/main" id="{9693797F-2CE6-FF2B-280F-C21FF5DA75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1CFC3EDB-499B-F9C8-BD7B-00BD9A733B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ADA4B-0E91-4B7E-BF6F-944B3A54C12C}" type="datetimeFigureOut">
              <a:rPr lang="en-BE" smtClean="0"/>
              <a:t>10/02/2025</a:t>
            </a:fld>
            <a:endParaRPr lang="en-BE"/>
          </a:p>
        </p:txBody>
      </p:sp>
      <p:sp>
        <p:nvSpPr>
          <p:cNvPr id="5" name="Footer Placeholder 4">
            <a:extLst>
              <a:ext uri="{FF2B5EF4-FFF2-40B4-BE49-F238E27FC236}">
                <a16:creationId xmlns:a16="http://schemas.microsoft.com/office/drawing/2014/main" id="{E01C7BAD-6D38-561F-C083-827DA295B8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59943275-D2DD-3570-BE09-CCC3F9AD2E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65DC0-BE29-4FAB-8A10-DCC9428306F3}" type="slidenum">
              <a:rPr lang="en-BE" smtClean="0"/>
              <a:t>‹#›</a:t>
            </a:fld>
            <a:endParaRPr lang="en-BE"/>
          </a:p>
        </p:txBody>
      </p:sp>
    </p:spTree>
    <p:extLst>
      <p:ext uri="{BB962C8B-B14F-4D97-AF65-F5344CB8AC3E}">
        <p14:creationId xmlns:p14="http://schemas.microsoft.com/office/powerpoint/2010/main" val="3009711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2436-9214-88ED-D4C9-A3C8E745881E}"/>
              </a:ext>
            </a:extLst>
          </p:cNvPr>
          <p:cNvSpPr>
            <a:spLocks noGrp="1"/>
          </p:cNvSpPr>
          <p:nvPr>
            <p:ph type="ctrTitle"/>
          </p:nvPr>
        </p:nvSpPr>
        <p:spPr/>
        <p:txBody>
          <a:bodyPr/>
          <a:lstStyle/>
          <a:p>
            <a:r>
              <a:rPr lang="en-GB" dirty="0"/>
              <a:t>Summary SOG1 array 2</a:t>
            </a:r>
            <a:endParaRPr lang="en-BE" dirty="0"/>
          </a:p>
        </p:txBody>
      </p:sp>
      <p:sp>
        <p:nvSpPr>
          <p:cNvPr id="3" name="Subtitle 2">
            <a:extLst>
              <a:ext uri="{FF2B5EF4-FFF2-40B4-BE49-F238E27FC236}">
                <a16:creationId xmlns:a16="http://schemas.microsoft.com/office/drawing/2014/main" id="{1EF54D73-C594-ED8A-ECB7-256BDCD2A16E}"/>
              </a:ext>
            </a:extLst>
          </p:cNvPr>
          <p:cNvSpPr>
            <a:spLocks noGrp="1"/>
          </p:cNvSpPr>
          <p:nvPr>
            <p:ph type="subTitle" idx="1"/>
          </p:nvPr>
        </p:nvSpPr>
        <p:spPr/>
        <p:txBody>
          <a:bodyPr/>
          <a:lstStyle/>
          <a:p>
            <a:r>
              <a:rPr lang="en-GB" dirty="0"/>
              <a:t>For Jordan Stefani.</a:t>
            </a:r>
            <a:br>
              <a:rPr lang="en-GB" dirty="0"/>
            </a:br>
            <a:r>
              <a:rPr lang="en-GB" dirty="0"/>
              <a:t>By Margot Galle.</a:t>
            </a:r>
            <a:endParaRPr lang="en-BE" dirty="0"/>
          </a:p>
        </p:txBody>
      </p:sp>
    </p:spTree>
    <p:extLst>
      <p:ext uri="{BB962C8B-B14F-4D97-AF65-F5344CB8AC3E}">
        <p14:creationId xmlns:p14="http://schemas.microsoft.com/office/powerpoint/2010/main" val="3144135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516071C-B177-0139-13D8-83B70CEE15B2}"/>
              </a:ext>
            </a:extLst>
          </p:cNvPr>
          <p:cNvPicPr>
            <a:picLocks noChangeAspect="1"/>
          </p:cNvPicPr>
          <p:nvPr/>
        </p:nvPicPr>
        <p:blipFill>
          <a:blip r:embed="rId2"/>
          <a:stretch>
            <a:fillRect/>
          </a:stretch>
        </p:blipFill>
        <p:spPr>
          <a:xfrm>
            <a:off x="151178" y="1549449"/>
            <a:ext cx="11889643" cy="4796330"/>
          </a:xfrm>
          <a:prstGeom prst="rect">
            <a:avLst/>
          </a:prstGeom>
        </p:spPr>
      </p:pic>
      <p:sp>
        <p:nvSpPr>
          <p:cNvPr id="9" name="Title 1">
            <a:extLst>
              <a:ext uri="{FF2B5EF4-FFF2-40B4-BE49-F238E27FC236}">
                <a16:creationId xmlns:a16="http://schemas.microsoft.com/office/drawing/2014/main" id="{BCC571F2-79A4-AE09-1F72-886BFCCD8C13}"/>
              </a:ext>
            </a:extLst>
          </p:cNvPr>
          <p:cNvSpPr txBox="1">
            <a:spLocks/>
          </p:cNvSpPr>
          <p:nvPr/>
        </p:nvSpPr>
        <p:spPr>
          <a:xfrm>
            <a:off x="0" y="435302"/>
            <a:ext cx="12192000" cy="6906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000" dirty="0"/>
              <a:t>Schematic overview of the library organisation</a:t>
            </a:r>
            <a:br>
              <a:rPr lang="en-GB" sz="2000" dirty="0"/>
            </a:br>
            <a:r>
              <a:rPr lang="en-GB" sz="1400" dirty="0"/>
              <a:t>See also first tab in &lt; SeqLib_Visit2_2023.exe &gt;</a:t>
            </a:r>
            <a:endParaRPr lang="en-BE" sz="1400" dirty="0"/>
          </a:p>
        </p:txBody>
      </p:sp>
    </p:spTree>
    <p:extLst>
      <p:ext uri="{BB962C8B-B14F-4D97-AF65-F5344CB8AC3E}">
        <p14:creationId xmlns:p14="http://schemas.microsoft.com/office/powerpoint/2010/main" val="2246068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4943-2370-DE58-8831-B65055249C12}"/>
              </a:ext>
            </a:extLst>
          </p:cNvPr>
          <p:cNvSpPr>
            <a:spLocks noGrp="1"/>
          </p:cNvSpPr>
          <p:nvPr>
            <p:ph type="title"/>
          </p:nvPr>
        </p:nvSpPr>
        <p:spPr>
          <a:xfrm>
            <a:off x="838200" y="365126"/>
            <a:ext cx="10515600" cy="873740"/>
          </a:xfrm>
        </p:spPr>
        <p:txBody>
          <a:bodyPr>
            <a:normAutofit/>
          </a:bodyPr>
          <a:lstStyle/>
          <a:p>
            <a:pPr algn="ctr"/>
            <a:r>
              <a:rPr lang="en-GB" sz="2400" b="1" dirty="0"/>
              <a:t>PHOSPHOSITE VARIANTS  </a:t>
            </a:r>
            <a:br>
              <a:rPr lang="en-GB" sz="2400" b="1" dirty="0"/>
            </a:br>
            <a:r>
              <a:rPr lang="en-GB" sz="2400" b="1" dirty="0">
                <a:solidFill>
                  <a:schemeClr val="accent6"/>
                </a:solidFill>
              </a:rPr>
              <a:t>PS </a:t>
            </a:r>
            <a:r>
              <a:rPr lang="en-GB" sz="2400" b="1" dirty="0"/>
              <a:t>–</a:t>
            </a:r>
            <a:r>
              <a:rPr lang="en-GB" sz="2400" b="1" dirty="0">
                <a:solidFill>
                  <a:schemeClr val="accent2"/>
                </a:solidFill>
              </a:rPr>
              <a:t> tab A. PS variants – STY</a:t>
            </a:r>
            <a:r>
              <a:rPr lang="en-GB" sz="2400" b="1" dirty="0">
                <a:solidFill>
                  <a:schemeClr val="accent2"/>
                </a:solidFill>
                <a:sym typeface="Wingdings" panose="05000000000000000000" pitchFamily="2" charset="2"/>
              </a:rPr>
              <a:t></a:t>
            </a:r>
            <a:r>
              <a:rPr lang="en-GB" sz="2400" b="1" dirty="0">
                <a:solidFill>
                  <a:schemeClr val="accent2"/>
                </a:solidFill>
              </a:rPr>
              <a:t>AF</a:t>
            </a:r>
            <a:endParaRPr lang="en-BE" sz="2400" b="1" dirty="0">
              <a:solidFill>
                <a:schemeClr val="accent2"/>
              </a:solidFill>
            </a:endParaRPr>
          </a:p>
        </p:txBody>
      </p:sp>
      <p:sp>
        <p:nvSpPr>
          <p:cNvPr id="3" name="Content Placeholder 5">
            <a:extLst>
              <a:ext uri="{FF2B5EF4-FFF2-40B4-BE49-F238E27FC236}">
                <a16:creationId xmlns:a16="http://schemas.microsoft.com/office/drawing/2014/main" id="{162E0C42-B67F-FC70-D56E-482ABAF0EE93}"/>
              </a:ext>
            </a:extLst>
          </p:cNvPr>
          <p:cNvSpPr txBox="1">
            <a:spLocks/>
          </p:cNvSpPr>
          <p:nvPr/>
        </p:nvSpPr>
        <p:spPr>
          <a:xfrm>
            <a:off x="346649" y="1341088"/>
            <a:ext cx="11646882" cy="48405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u="sng" dirty="0"/>
              <a:t>Research questions</a:t>
            </a:r>
          </a:p>
          <a:p>
            <a:pPr marL="742950" lvl="1" indent="-285750"/>
            <a:r>
              <a:rPr lang="en-GB" sz="1200" dirty="0"/>
              <a:t>Do the newly confirmed phosphosites (T96, T249 and T273) play a role in activity?</a:t>
            </a:r>
          </a:p>
          <a:p>
            <a:pPr marL="742950" lvl="1" indent="-285750"/>
            <a:r>
              <a:rPr lang="en-GB" sz="1200" dirty="0"/>
              <a:t>Do all confirmed PS contribute equally to activity? </a:t>
            </a:r>
          </a:p>
          <a:p>
            <a:pPr marL="742950" lvl="1" indent="-285750"/>
            <a:r>
              <a:rPr lang="en-GB" sz="1200" dirty="0"/>
              <a:t>Are there non-confirmed PS that contribute to activity? </a:t>
            </a:r>
          </a:p>
          <a:p>
            <a:pPr marL="742950" lvl="1" indent="-285750"/>
            <a:r>
              <a:rPr lang="en-GB" sz="1200" dirty="0"/>
              <a:t>Does the presence/lack of the aromatic ring in the substituent (Ala versus </a:t>
            </a:r>
            <a:r>
              <a:rPr lang="en-GB" sz="1200" dirty="0" err="1"/>
              <a:t>Phe</a:t>
            </a:r>
            <a:r>
              <a:rPr lang="en-GB" sz="1200" dirty="0"/>
              <a:t>) alter the outcome? </a:t>
            </a:r>
          </a:p>
          <a:p>
            <a:pPr marL="0" indent="0">
              <a:buFont typeface="Arial" panose="020B0604020202020204" pitchFamily="34" charset="0"/>
              <a:buNone/>
            </a:pPr>
            <a:endParaRPr lang="en-GB" sz="1200" u="sng" dirty="0"/>
          </a:p>
          <a:p>
            <a:pPr marL="0" indent="0">
              <a:buFont typeface="Arial" panose="020B0604020202020204" pitchFamily="34" charset="0"/>
              <a:buNone/>
            </a:pPr>
            <a:r>
              <a:rPr lang="en-GB" sz="1200" u="sng" dirty="0"/>
              <a:t>Content summary</a:t>
            </a:r>
            <a:br>
              <a:rPr lang="en-GB" sz="1200" u="sng" dirty="0"/>
            </a:br>
            <a:br>
              <a:rPr lang="en-GB" sz="1200" u="sng" dirty="0"/>
            </a:br>
            <a:r>
              <a:rPr lang="en-GB" sz="1200" dirty="0" err="1"/>
              <a:t>Phosphomutants</a:t>
            </a:r>
            <a:r>
              <a:rPr lang="en-GB" sz="1200" dirty="0"/>
              <a:t>	 	STY</a:t>
            </a:r>
            <a:r>
              <a:rPr lang="en-GB" sz="1200" dirty="0">
                <a:sym typeface="Wingdings" panose="05000000000000000000" pitchFamily="2" charset="2"/>
              </a:rPr>
              <a:t>A			Max, pred, conf (</a:t>
            </a:r>
            <a:r>
              <a:rPr lang="en-GB" sz="1200" dirty="0" err="1">
                <a:sym typeface="Wingdings" panose="05000000000000000000" pitchFamily="2" charset="2"/>
              </a:rPr>
              <a:t>s,c,f</a:t>
            </a:r>
            <a:r>
              <a:rPr lang="en-GB" sz="1200" dirty="0">
                <a:sym typeface="Wingdings" panose="05000000000000000000" pitchFamily="2" charset="2"/>
              </a:rPr>
              <a:t>)</a:t>
            </a:r>
            <a:endParaRPr lang="en-GB" sz="1200" dirty="0"/>
          </a:p>
          <a:p>
            <a:pPr marL="0" indent="0">
              <a:buFont typeface="Arial" panose="020B0604020202020204" pitchFamily="34" charset="0"/>
              <a:buNone/>
            </a:pPr>
            <a:r>
              <a:rPr lang="en-GB" sz="1200" dirty="0" err="1"/>
              <a:t>Phosphomutants</a:t>
            </a:r>
            <a:r>
              <a:rPr lang="en-GB" sz="1200" dirty="0"/>
              <a:t>		ST</a:t>
            </a:r>
            <a:r>
              <a:rPr lang="en-GB" sz="1200" dirty="0">
                <a:sym typeface="Wingdings" panose="05000000000000000000" pitchFamily="2" charset="2"/>
              </a:rPr>
              <a:t>A and YF		Max, pred</a:t>
            </a:r>
            <a:endParaRPr lang="en-GB" sz="1200" u="sng" dirty="0"/>
          </a:p>
          <a:p>
            <a:pPr marL="0" indent="0">
              <a:buFont typeface="Arial" panose="020B0604020202020204" pitchFamily="34" charset="0"/>
              <a:buNone/>
            </a:pPr>
            <a:endParaRPr lang="en-GB" sz="1200" u="sng" dirty="0"/>
          </a:p>
          <a:p>
            <a:pPr marL="0" indent="0">
              <a:buFont typeface="Arial" panose="020B0604020202020204" pitchFamily="34" charset="0"/>
              <a:buNone/>
            </a:pPr>
            <a:r>
              <a:rPr lang="en-GB" sz="1200" u="sng" dirty="0"/>
              <a:t>Remark</a:t>
            </a:r>
          </a:p>
          <a:p>
            <a:r>
              <a:rPr lang="en-GB" sz="1200" dirty="0"/>
              <a:t>Library 1 only included PS variants of the CTD, thus excluding possible T96 effects. Here all tiles of the full-length SOG1 protein sequence are used. </a:t>
            </a:r>
          </a:p>
          <a:p>
            <a:pPr marL="0" indent="0">
              <a:buFont typeface="Arial" panose="020B0604020202020204" pitchFamily="34" charset="0"/>
              <a:buNone/>
            </a:pPr>
            <a:r>
              <a:rPr lang="en-GB" sz="1200" dirty="0"/>
              <a:t>													</a:t>
            </a:r>
            <a:br>
              <a:rPr lang="en-GB" sz="1200" dirty="0"/>
            </a:br>
            <a:r>
              <a:rPr lang="en-GB" sz="1200" dirty="0"/>
              <a:t>			</a:t>
            </a:r>
          </a:p>
        </p:txBody>
      </p:sp>
    </p:spTree>
    <p:extLst>
      <p:ext uri="{BB962C8B-B14F-4D97-AF65-F5344CB8AC3E}">
        <p14:creationId xmlns:p14="http://schemas.microsoft.com/office/powerpoint/2010/main" val="692168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D528CF-EE8D-10BE-D8AA-FC99925CED23}"/>
              </a:ext>
            </a:extLst>
          </p:cNvPr>
          <p:cNvSpPr txBox="1"/>
          <p:nvPr/>
        </p:nvSpPr>
        <p:spPr>
          <a:xfrm>
            <a:off x="558964" y="300842"/>
            <a:ext cx="11216148" cy="2292935"/>
          </a:xfrm>
          <a:prstGeom prst="rect">
            <a:avLst/>
          </a:prstGeom>
          <a:noFill/>
        </p:spPr>
        <p:txBody>
          <a:bodyPr wrap="square">
            <a:spAutoFit/>
          </a:bodyPr>
          <a:lstStyle/>
          <a:p>
            <a:r>
              <a:rPr lang="en-GB" sz="1100" u="sng" dirty="0"/>
              <a:t>Titles </a:t>
            </a:r>
            <a:r>
              <a:rPr lang="en-GB" sz="1100" u="sng" dirty="0">
                <a:solidFill>
                  <a:schemeClr val="accent6"/>
                </a:solidFill>
              </a:rPr>
              <a:t>PS </a:t>
            </a:r>
            <a:r>
              <a:rPr lang="en-GB" sz="1100" u="sng" dirty="0"/>
              <a:t>–</a:t>
            </a:r>
            <a:r>
              <a:rPr lang="en-GB" sz="1100" u="sng" dirty="0">
                <a:solidFill>
                  <a:schemeClr val="accent2"/>
                </a:solidFill>
              </a:rPr>
              <a:t> tab A </a:t>
            </a:r>
            <a:r>
              <a:rPr lang="sv-SE" sz="1100" u="sng" dirty="0"/>
              <a:t>(1/1) </a:t>
            </a:r>
          </a:p>
          <a:p>
            <a:pPr marL="0" indent="0">
              <a:buFont typeface="Arial" panose="020B0604020202020204" pitchFamily="34" charset="0"/>
              <a:buNone/>
            </a:pPr>
            <a:endParaRPr lang="en-GB" sz="1100" u="sng" dirty="0"/>
          </a:p>
          <a:p>
            <a:pPr marL="0" indent="0">
              <a:buFont typeface="Arial" panose="020B0604020202020204" pitchFamily="34" charset="0"/>
              <a:buNone/>
            </a:pPr>
            <a:endParaRPr lang="en-GB" sz="1100" i="0" u="sng" strike="noStrike" dirty="0">
              <a:solidFill>
                <a:srgbClr val="000000"/>
              </a:solidFill>
              <a:effectLst/>
            </a:endParaRPr>
          </a:p>
          <a:p>
            <a:pPr marL="0" indent="0">
              <a:buFont typeface="Arial" panose="020B0604020202020204" pitchFamily="34" charset="0"/>
              <a:buNone/>
            </a:pPr>
            <a:r>
              <a:rPr lang="en-GB" sz="1100" b="1" i="0" u="none" strike="noStrike" dirty="0">
                <a:solidFill>
                  <a:srgbClr val="000000"/>
                </a:solidFill>
                <a:effectLst/>
              </a:rPr>
              <a:t>A1.		 A </a:t>
            </a:r>
            <a:r>
              <a:rPr lang="en-GB" sz="1100" b="1" i="0" u="none" strike="noStrike" dirty="0" err="1">
                <a:solidFill>
                  <a:srgbClr val="000000"/>
                </a:solidFill>
                <a:effectLst/>
              </a:rPr>
              <a:t>phosphomutant</a:t>
            </a:r>
            <a:r>
              <a:rPr lang="en-GB" sz="1100" b="1" i="0" u="none" strike="noStrike" dirty="0">
                <a:solidFill>
                  <a:srgbClr val="000000"/>
                </a:solidFill>
                <a:effectLst/>
              </a:rPr>
              <a:t> </a:t>
            </a:r>
          </a:p>
          <a:p>
            <a:pPr marL="0" indent="0">
              <a:buFont typeface="Arial" panose="020B0604020202020204" pitchFamily="34" charset="0"/>
              <a:buNone/>
            </a:pPr>
            <a:r>
              <a:rPr lang="en-GB" sz="1100" i="0" u="none" strike="noStrike" dirty="0">
                <a:solidFill>
                  <a:srgbClr val="000000"/>
                </a:solidFill>
                <a:effectLst/>
              </a:rPr>
              <a:t>A1a. 		Maximal A </a:t>
            </a:r>
            <a:r>
              <a:rPr lang="en-GB" sz="1100" i="0" u="none" strike="noStrike" dirty="0" err="1">
                <a:solidFill>
                  <a:srgbClr val="000000"/>
                </a:solidFill>
                <a:effectLst/>
              </a:rPr>
              <a:t>phosphomutant</a:t>
            </a:r>
            <a:r>
              <a:rPr lang="en-GB" sz="1100" i="0" u="none" strike="noStrike" dirty="0">
                <a:solidFill>
                  <a:srgbClr val="000000"/>
                </a:solidFill>
                <a:effectLst/>
              </a:rPr>
              <a:t> (Confirmed + predicted + remaining S/T/Y)</a:t>
            </a:r>
          </a:p>
          <a:p>
            <a:pPr marL="0" indent="0">
              <a:buFont typeface="Arial" panose="020B0604020202020204" pitchFamily="34" charset="0"/>
              <a:buNone/>
            </a:pPr>
            <a:r>
              <a:rPr lang="en-GB" sz="1100" i="0" u="none" strike="noStrike" dirty="0">
                <a:solidFill>
                  <a:srgbClr val="000000"/>
                </a:solidFill>
                <a:effectLst/>
              </a:rPr>
              <a:t>A1b. 		</a:t>
            </a:r>
            <a:r>
              <a:rPr lang="en-GB" sz="1100" i="0" u="sng" strike="noStrike" dirty="0">
                <a:solidFill>
                  <a:srgbClr val="000000"/>
                </a:solidFill>
                <a:effectLst/>
              </a:rPr>
              <a:t>Full</a:t>
            </a:r>
            <a:r>
              <a:rPr lang="en-GB" sz="1100" i="0" u="none" strike="noStrike" dirty="0">
                <a:solidFill>
                  <a:srgbClr val="000000"/>
                </a:solidFill>
                <a:effectLst/>
              </a:rPr>
              <a:t> PREDICTED A </a:t>
            </a:r>
            <a:r>
              <a:rPr lang="en-GB" sz="1100" i="0" u="none" strike="noStrike" dirty="0" err="1">
                <a:solidFill>
                  <a:srgbClr val="000000"/>
                </a:solidFill>
                <a:effectLst/>
              </a:rPr>
              <a:t>phosphomutant</a:t>
            </a:r>
            <a:r>
              <a:rPr lang="en-GB" sz="1100" i="0" u="none" strike="noStrike" dirty="0">
                <a:solidFill>
                  <a:srgbClr val="000000"/>
                </a:solidFill>
                <a:effectLst/>
              </a:rPr>
              <a:t> (Confirmed + predicted)</a:t>
            </a:r>
          </a:p>
          <a:p>
            <a:pPr marL="0" indent="0">
              <a:buFont typeface="Arial" panose="020B0604020202020204" pitchFamily="34" charset="0"/>
              <a:buNone/>
            </a:pPr>
            <a:r>
              <a:rPr lang="en-GB" sz="1100" dirty="0">
                <a:solidFill>
                  <a:srgbClr val="000000"/>
                </a:solidFill>
              </a:rPr>
              <a:t>A1c.</a:t>
            </a:r>
            <a:r>
              <a:rPr lang="en-GB" sz="1100" i="0" u="none" strike="noStrike" dirty="0">
                <a:solidFill>
                  <a:srgbClr val="000000"/>
                </a:solidFill>
                <a:effectLst/>
              </a:rPr>
              <a:t> 		CONFIRMED A </a:t>
            </a:r>
            <a:r>
              <a:rPr lang="en-GB" sz="1100" i="0" u="none" strike="noStrike" dirty="0" err="1">
                <a:solidFill>
                  <a:srgbClr val="000000"/>
                </a:solidFill>
                <a:effectLst/>
              </a:rPr>
              <a:t>phosphomutant</a:t>
            </a:r>
            <a:r>
              <a:rPr lang="en-GB" sz="1100" i="0" u="none" strike="noStrike" dirty="0">
                <a:solidFill>
                  <a:srgbClr val="000000"/>
                </a:solidFill>
                <a:effectLst/>
              </a:rPr>
              <a:t> (Confirmed only)</a:t>
            </a:r>
            <a:endParaRPr lang="en-GB" sz="1100" dirty="0">
              <a:solidFill>
                <a:srgbClr val="000000"/>
              </a:solidFill>
            </a:endParaRPr>
          </a:p>
          <a:p>
            <a:pPr marL="0" indent="0">
              <a:buFont typeface="Arial" panose="020B0604020202020204" pitchFamily="34" charset="0"/>
              <a:buNone/>
            </a:pPr>
            <a:r>
              <a:rPr lang="en-GB" sz="1100" i="0" u="none" strike="noStrike" dirty="0">
                <a:solidFill>
                  <a:srgbClr val="000000"/>
                </a:solidFill>
                <a:effectLst/>
              </a:rPr>
              <a:t>	A1c1. 	</a:t>
            </a:r>
            <a:r>
              <a:rPr lang="en-GB" sz="1100" i="0" u="sng" strike="noStrike" dirty="0">
                <a:solidFill>
                  <a:srgbClr val="000000"/>
                </a:solidFill>
                <a:effectLst/>
              </a:rPr>
              <a:t>Single</a:t>
            </a:r>
            <a:r>
              <a:rPr lang="en-GB" sz="1100" i="0" u="none" strike="noStrike" dirty="0">
                <a:solidFill>
                  <a:srgbClr val="000000"/>
                </a:solidFill>
                <a:effectLst/>
              </a:rPr>
              <a:t> CONFIRMED A </a:t>
            </a:r>
            <a:r>
              <a:rPr lang="en-GB" sz="1100" i="0" u="none" strike="noStrike" dirty="0" err="1">
                <a:solidFill>
                  <a:srgbClr val="000000"/>
                </a:solidFill>
                <a:effectLst/>
              </a:rPr>
              <a:t>phosphomutant</a:t>
            </a:r>
            <a:r>
              <a:rPr lang="en-GB" sz="1100" i="0" u="none" strike="noStrike" dirty="0">
                <a:solidFill>
                  <a:srgbClr val="000000"/>
                </a:solidFill>
                <a:effectLst/>
              </a:rPr>
              <a:t> (Confirmed only)</a:t>
            </a:r>
            <a:br>
              <a:rPr lang="en-GB" sz="1100" i="0" u="none" strike="noStrike" dirty="0">
                <a:solidFill>
                  <a:srgbClr val="000000"/>
                </a:solidFill>
                <a:effectLst/>
              </a:rPr>
            </a:br>
            <a:r>
              <a:rPr lang="en-GB" sz="1100" i="0" u="none" strike="noStrike" dirty="0">
                <a:solidFill>
                  <a:srgbClr val="000000"/>
                </a:solidFill>
                <a:effectLst/>
              </a:rPr>
              <a:t>	A1c2. 	</a:t>
            </a:r>
            <a:r>
              <a:rPr lang="en-GB" sz="1100" i="0" u="sng" strike="noStrike" dirty="0">
                <a:solidFill>
                  <a:srgbClr val="000000"/>
                </a:solidFill>
                <a:effectLst/>
              </a:rPr>
              <a:t>Combinatorial</a:t>
            </a:r>
            <a:r>
              <a:rPr lang="en-GB" sz="1100" i="0" u="none" strike="noStrike" dirty="0">
                <a:solidFill>
                  <a:srgbClr val="000000"/>
                </a:solidFill>
                <a:effectLst/>
              </a:rPr>
              <a:t> CONFIRMED A </a:t>
            </a:r>
            <a:r>
              <a:rPr lang="en-GB" sz="1100" i="0" u="none" strike="noStrike" dirty="0" err="1">
                <a:solidFill>
                  <a:srgbClr val="000000"/>
                </a:solidFill>
                <a:effectLst/>
              </a:rPr>
              <a:t>phosphomutant</a:t>
            </a:r>
            <a:r>
              <a:rPr lang="en-GB" sz="1100" i="0" u="none" strike="noStrike" dirty="0">
                <a:solidFill>
                  <a:srgbClr val="000000"/>
                </a:solidFill>
                <a:effectLst/>
              </a:rPr>
              <a:t> (Confirmed only)</a:t>
            </a:r>
            <a:br>
              <a:rPr lang="en-GB" sz="1100" i="0" u="none" strike="noStrike" dirty="0">
                <a:solidFill>
                  <a:srgbClr val="000000"/>
                </a:solidFill>
                <a:effectLst/>
              </a:rPr>
            </a:br>
            <a:r>
              <a:rPr lang="en-GB" sz="1100" i="0" u="none" strike="noStrike" dirty="0">
                <a:solidFill>
                  <a:srgbClr val="000000"/>
                </a:solidFill>
                <a:effectLst/>
              </a:rPr>
              <a:t>	A1c3. 	</a:t>
            </a:r>
            <a:r>
              <a:rPr lang="en-GB" sz="1100" i="0" u="sng" strike="noStrike" dirty="0">
                <a:solidFill>
                  <a:srgbClr val="000000"/>
                </a:solidFill>
                <a:effectLst/>
              </a:rPr>
              <a:t>Full</a:t>
            </a:r>
            <a:r>
              <a:rPr lang="en-GB" sz="1100" i="0" u="none" strike="noStrike" dirty="0">
                <a:solidFill>
                  <a:srgbClr val="000000"/>
                </a:solidFill>
                <a:effectLst/>
              </a:rPr>
              <a:t> CONFIRMED A </a:t>
            </a:r>
            <a:r>
              <a:rPr lang="en-GB" sz="1100" i="0" u="none" strike="noStrike" dirty="0" err="1">
                <a:solidFill>
                  <a:srgbClr val="000000"/>
                </a:solidFill>
                <a:effectLst/>
              </a:rPr>
              <a:t>phosphomutant</a:t>
            </a:r>
            <a:r>
              <a:rPr lang="en-GB" sz="1100" i="0" u="none" strike="noStrike" dirty="0">
                <a:solidFill>
                  <a:srgbClr val="000000"/>
                </a:solidFill>
                <a:effectLst/>
              </a:rPr>
              <a:t> (Confirmed only)</a:t>
            </a:r>
          </a:p>
          <a:p>
            <a:r>
              <a:rPr lang="en-GB" sz="1100" b="1" dirty="0">
                <a:solidFill>
                  <a:srgbClr val="000000"/>
                </a:solidFill>
              </a:rPr>
              <a:t>A2.</a:t>
            </a:r>
            <a:r>
              <a:rPr lang="en-GB" sz="1100" b="1" i="0" u="none" strike="noStrike" dirty="0">
                <a:solidFill>
                  <a:srgbClr val="000000"/>
                </a:solidFill>
                <a:effectLst/>
              </a:rPr>
              <a:t> 		F </a:t>
            </a:r>
            <a:r>
              <a:rPr lang="en-GB" sz="1100" b="1" i="0" u="none" strike="noStrike" dirty="0" err="1">
                <a:solidFill>
                  <a:srgbClr val="000000"/>
                </a:solidFill>
                <a:effectLst/>
              </a:rPr>
              <a:t>phosphomutant</a:t>
            </a:r>
            <a:r>
              <a:rPr lang="en-GB" sz="1100" b="1" i="0" u="none" strike="noStrike" dirty="0">
                <a:solidFill>
                  <a:srgbClr val="000000"/>
                </a:solidFill>
                <a:effectLst/>
              </a:rPr>
              <a:t> </a:t>
            </a:r>
          </a:p>
          <a:p>
            <a:pPr marL="0" indent="0">
              <a:buFont typeface="Arial" panose="020B0604020202020204" pitchFamily="34" charset="0"/>
              <a:buNone/>
            </a:pPr>
            <a:r>
              <a:rPr lang="en-GB" sz="1100" i="0" u="none" strike="noStrike" dirty="0">
                <a:solidFill>
                  <a:srgbClr val="000000"/>
                </a:solidFill>
                <a:effectLst/>
              </a:rPr>
              <a:t>A2a. 		Maximal F </a:t>
            </a:r>
            <a:r>
              <a:rPr lang="en-GB" sz="1100" i="0" u="none" strike="noStrike" dirty="0" err="1">
                <a:solidFill>
                  <a:srgbClr val="000000"/>
                </a:solidFill>
                <a:effectLst/>
              </a:rPr>
              <a:t>phosphomutant</a:t>
            </a:r>
            <a:r>
              <a:rPr lang="en-GB" sz="1100" i="0" u="none" strike="noStrike" dirty="0">
                <a:solidFill>
                  <a:srgbClr val="000000"/>
                </a:solidFill>
                <a:effectLst/>
              </a:rPr>
              <a:t> (Confirmed + predicted + remaining S/T/Y)</a:t>
            </a:r>
            <a:br>
              <a:rPr lang="en-GB" sz="1100" i="0" u="none" strike="noStrike" dirty="0">
                <a:solidFill>
                  <a:srgbClr val="000000"/>
                </a:solidFill>
                <a:effectLst/>
              </a:rPr>
            </a:br>
            <a:r>
              <a:rPr lang="en-GB" sz="1100" i="0" u="none" strike="noStrike" dirty="0">
                <a:solidFill>
                  <a:srgbClr val="000000"/>
                </a:solidFill>
                <a:effectLst/>
              </a:rPr>
              <a:t>A2b. 		</a:t>
            </a:r>
            <a:r>
              <a:rPr lang="en-GB" sz="1100" i="0" u="sng" strike="noStrike" dirty="0">
                <a:solidFill>
                  <a:srgbClr val="000000"/>
                </a:solidFill>
                <a:effectLst/>
              </a:rPr>
              <a:t>Full</a:t>
            </a:r>
            <a:r>
              <a:rPr lang="en-GB" sz="1100" i="0" u="none" strike="noStrike" dirty="0">
                <a:solidFill>
                  <a:srgbClr val="000000"/>
                </a:solidFill>
                <a:effectLst/>
              </a:rPr>
              <a:t> PREDICTED F </a:t>
            </a:r>
            <a:r>
              <a:rPr lang="en-GB" sz="1100" i="0" u="none" strike="noStrike" dirty="0" err="1">
                <a:solidFill>
                  <a:srgbClr val="000000"/>
                </a:solidFill>
                <a:effectLst/>
              </a:rPr>
              <a:t>phosphomutant</a:t>
            </a:r>
            <a:r>
              <a:rPr lang="en-GB" sz="1100" i="0" u="none" strike="noStrike" dirty="0">
                <a:solidFill>
                  <a:srgbClr val="000000"/>
                </a:solidFill>
                <a:effectLst/>
              </a:rPr>
              <a:t> (Confirmed + predicted)</a:t>
            </a:r>
            <a:endParaRPr lang="en-GB" sz="1100" u="sng" dirty="0"/>
          </a:p>
        </p:txBody>
      </p:sp>
    </p:spTree>
    <p:extLst>
      <p:ext uri="{BB962C8B-B14F-4D97-AF65-F5344CB8AC3E}">
        <p14:creationId xmlns:p14="http://schemas.microsoft.com/office/powerpoint/2010/main" val="2625502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4943-2370-DE58-8831-B65055249C12}"/>
              </a:ext>
            </a:extLst>
          </p:cNvPr>
          <p:cNvSpPr>
            <a:spLocks noGrp="1"/>
          </p:cNvSpPr>
          <p:nvPr>
            <p:ph type="title"/>
          </p:nvPr>
        </p:nvSpPr>
        <p:spPr>
          <a:xfrm>
            <a:off x="838200" y="365126"/>
            <a:ext cx="10515600" cy="873740"/>
          </a:xfrm>
        </p:spPr>
        <p:txBody>
          <a:bodyPr>
            <a:normAutofit/>
          </a:bodyPr>
          <a:lstStyle/>
          <a:p>
            <a:pPr algn="ctr"/>
            <a:r>
              <a:rPr lang="en-GB" sz="2400" b="1" dirty="0"/>
              <a:t>PHOSPHOSITE VARIANTS  </a:t>
            </a:r>
            <a:br>
              <a:rPr lang="en-GB" sz="2400" b="1" dirty="0"/>
            </a:br>
            <a:r>
              <a:rPr lang="en-GB" sz="2400" b="1" dirty="0">
                <a:solidFill>
                  <a:schemeClr val="accent6"/>
                </a:solidFill>
              </a:rPr>
              <a:t>PS </a:t>
            </a:r>
            <a:r>
              <a:rPr lang="en-GB" sz="2400" b="1" dirty="0"/>
              <a:t>–</a:t>
            </a:r>
            <a:r>
              <a:rPr lang="en-GB" sz="2400" b="1" dirty="0">
                <a:solidFill>
                  <a:schemeClr val="accent6"/>
                </a:solidFill>
              </a:rPr>
              <a:t> </a:t>
            </a:r>
            <a:r>
              <a:rPr lang="en-GB" sz="2400" b="1" dirty="0">
                <a:solidFill>
                  <a:schemeClr val="accent2"/>
                </a:solidFill>
              </a:rPr>
              <a:t>tab</a:t>
            </a:r>
            <a:r>
              <a:rPr lang="en-GB" sz="2400" b="1" dirty="0">
                <a:solidFill>
                  <a:schemeClr val="accent6"/>
                </a:solidFill>
              </a:rPr>
              <a:t> </a:t>
            </a:r>
            <a:r>
              <a:rPr lang="sv-SE" sz="2400" b="1" dirty="0">
                <a:solidFill>
                  <a:schemeClr val="accent2"/>
                </a:solidFill>
              </a:rPr>
              <a:t>B. PS variants - D vs E</a:t>
            </a:r>
            <a:endParaRPr lang="en-BE" sz="2400" b="1" dirty="0">
              <a:solidFill>
                <a:schemeClr val="accent2"/>
              </a:solidFill>
            </a:endParaRPr>
          </a:p>
        </p:txBody>
      </p:sp>
      <p:sp>
        <p:nvSpPr>
          <p:cNvPr id="3" name="Content Placeholder 5">
            <a:extLst>
              <a:ext uri="{FF2B5EF4-FFF2-40B4-BE49-F238E27FC236}">
                <a16:creationId xmlns:a16="http://schemas.microsoft.com/office/drawing/2014/main" id="{162E0C42-B67F-FC70-D56E-482ABAF0EE93}"/>
              </a:ext>
            </a:extLst>
          </p:cNvPr>
          <p:cNvSpPr txBox="1">
            <a:spLocks/>
          </p:cNvSpPr>
          <p:nvPr/>
        </p:nvSpPr>
        <p:spPr>
          <a:xfrm>
            <a:off x="394274" y="1436338"/>
            <a:ext cx="11646882" cy="48405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u="sng" dirty="0"/>
              <a:t>Research questions</a:t>
            </a:r>
          </a:p>
          <a:p>
            <a:pPr marL="742950" lvl="1" indent="-285750"/>
            <a:r>
              <a:rPr lang="en-GB" sz="1200" dirty="0"/>
              <a:t>Do the newly confirmed phosphosites (T96, T249 and T273) play a role in activity?</a:t>
            </a:r>
          </a:p>
          <a:p>
            <a:pPr marL="742950" lvl="1" indent="-285750"/>
            <a:r>
              <a:rPr lang="en-GB" sz="1200" dirty="0"/>
              <a:t>Do all confirmed PS contribute equally to activity? </a:t>
            </a:r>
          </a:p>
          <a:p>
            <a:pPr marL="742950" lvl="1" indent="-285750"/>
            <a:r>
              <a:rPr lang="en-GB" sz="1200" dirty="0"/>
              <a:t>Are there non-confirmed PS that contribute to activity? </a:t>
            </a:r>
          </a:p>
          <a:p>
            <a:pPr marL="742950" lvl="1" indent="-285750"/>
            <a:r>
              <a:rPr lang="en-GB" sz="1200" dirty="0"/>
              <a:t>Do Asp and Glu substitutions effect the tile activity the differently? Are they equivalent? </a:t>
            </a:r>
          </a:p>
          <a:p>
            <a:pPr marL="0" indent="0">
              <a:buFont typeface="Arial" panose="020B0604020202020204" pitchFamily="34" charset="0"/>
              <a:buNone/>
            </a:pPr>
            <a:r>
              <a:rPr lang="en-GB" sz="1200" u="sng" dirty="0"/>
              <a:t>Content summary</a:t>
            </a:r>
          </a:p>
          <a:p>
            <a:pPr marL="0" indent="0">
              <a:buFont typeface="Arial" panose="020B0604020202020204" pitchFamily="34" charset="0"/>
              <a:buNone/>
            </a:pPr>
            <a:br>
              <a:rPr lang="en-GB" sz="1200" u="sng" dirty="0"/>
            </a:br>
            <a:r>
              <a:rPr lang="en-GB" sz="1200" dirty="0"/>
              <a:t>Phosphomimetic 	STY</a:t>
            </a:r>
            <a:r>
              <a:rPr lang="en-GB" sz="1200" dirty="0">
                <a:sym typeface="Wingdings" panose="05000000000000000000" pitchFamily="2" charset="2"/>
              </a:rPr>
              <a:t>D/E			Max, pred, conf (</a:t>
            </a:r>
            <a:r>
              <a:rPr lang="en-GB" sz="1200" dirty="0" err="1">
                <a:sym typeface="Wingdings" panose="05000000000000000000" pitchFamily="2" charset="2"/>
              </a:rPr>
              <a:t>s,c,f</a:t>
            </a:r>
            <a:r>
              <a:rPr lang="en-GB" sz="1200" dirty="0">
                <a:sym typeface="Wingdings" panose="05000000000000000000" pitchFamily="2" charset="2"/>
              </a:rPr>
              <a:t>)</a:t>
            </a:r>
            <a:endParaRPr lang="en-GB" sz="1200" u="sng" dirty="0"/>
          </a:p>
          <a:p>
            <a:pPr marL="0" indent="0">
              <a:buFont typeface="Arial" panose="020B0604020202020204" pitchFamily="34" charset="0"/>
              <a:buNone/>
            </a:pPr>
            <a:endParaRPr lang="en-GB" sz="1200" u="sng" dirty="0"/>
          </a:p>
          <a:p>
            <a:pPr marL="0" indent="0">
              <a:buFont typeface="Arial" panose="020B0604020202020204" pitchFamily="34" charset="0"/>
              <a:buNone/>
            </a:pPr>
            <a:r>
              <a:rPr lang="en-GB" sz="1200" u="sng" dirty="0"/>
              <a:t>Remark</a:t>
            </a:r>
          </a:p>
          <a:p>
            <a:r>
              <a:rPr lang="en-GB" sz="1200" dirty="0"/>
              <a:t>Library 1 </a:t>
            </a:r>
            <a:r>
              <a:rPr lang="en-GB" sz="1200"/>
              <a:t>only included </a:t>
            </a:r>
            <a:r>
              <a:rPr lang="en-GB" sz="1200" dirty="0"/>
              <a:t>PS variants of the CTD, thus excluding possible T96 effects. Here all tiles of the full-length SOG1 protein sequence are used. </a:t>
            </a:r>
          </a:p>
          <a:p>
            <a:pPr marL="0" indent="0">
              <a:buFont typeface="Arial" panose="020B0604020202020204" pitchFamily="34" charset="0"/>
              <a:buNone/>
            </a:pPr>
            <a:r>
              <a:rPr lang="en-GB" sz="1200" dirty="0"/>
              <a:t>													</a:t>
            </a:r>
            <a:br>
              <a:rPr lang="en-GB" sz="1200" dirty="0"/>
            </a:br>
            <a:r>
              <a:rPr lang="en-GB" sz="1200" dirty="0"/>
              <a:t>			</a:t>
            </a:r>
          </a:p>
        </p:txBody>
      </p:sp>
    </p:spTree>
    <p:extLst>
      <p:ext uri="{BB962C8B-B14F-4D97-AF65-F5344CB8AC3E}">
        <p14:creationId xmlns:p14="http://schemas.microsoft.com/office/powerpoint/2010/main" val="2222941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ADE8CA-54A4-067C-A33F-B2AFDD9D9ADE}"/>
              </a:ext>
            </a:extLst>
          </p:cNvPr>
          <p:cNvSpPr txBox="1"/>
          <p:nvPr/>
        </p:nvSpPr>
        <p:spPr>
          <a:xfrm>
            <a:off x="497512" y="458956"/>
            <a:ext cx="11196976" cy="2970044"/>
          </a:xfrm>
          <a:prstGeom prst="rect">
            <a:avLst/>
          </a:prstGeom>
          <a:noFill/>
        </p:spPr>
        <p:txBody>
          <a:bodyPr wrap="square">
            <a:spAutoFit/>
          </a:bodyPr>
          <a:lstStyle/>
          <a:p>
            <a:r>
              <a:rPr lang="en-GB" sz="1100" u="sng" dirty="0"/>
              <a:t>Titles</a:t>
            </a:r>
            <a:r>
              <a:rPr lang="en-GB" sz="1100" u="sng" dirty="0">
                <a:solidFill>
                  <a:schemeClr val="accent6"/>
                </a:solidFill>
              </a:rPr>
              <a:t> PS </a:t>
            </a:r>
            <a:r>
              <a:rPr lang="en-GB" sz="1100" u="sng" dirty="0"/>
              <a:t>–</a:t>
            </a:r>
            <a:r>
              <a:rPr lang="en-GB" sz="1100" u="sng" dirty="0">
                <a:solidFill>
                  <a:schemeClr val="accent6"/>
                </a:solidFill>
              </a:rPr>
              <a:t> </a:t>
            </a:r>
            <a:r>
              <a:rPr lang="en-GB" sz="1100" u="sng" dirty="0">
                <a:solidFill>
                  <a:schemeClr val="accent2"/>
                </a:solidFill>
              </a:rPr>
              <a:t>tab </a:t>
            </a:r>
            <a:r>
              <a:rPr lang="sv-SE" sz="1100" u="sng" dirty="0">
                <a:solidFill>
                  <a:schemeClr val="accent2"/>
                </a:solidFill>
              </a:rPr>
              <a:t>B </a:t>
            </a:r>
            <a:r>
              <a:rPr lang="sv-SE" sz="1100" u="sng" dirty="0"/>
              <a:t>(1/1) </a:t>
            </a:r>
          </a:p>
          <a:p>
            <a:pPr marL="0" indent="0">
              <a:buFont typeface="Arial" panose="020B0604020202020204" pitchFamily="34" charset="0"/>
              <a:buNone/>
            </a:pPr>
            <a:endParaRPr lang="en-GB" sz="1100" u="sng" dirty="0"/>
          </a:p>
          <a:p>
            <a:pPr marL="0" indent="0">
              <a:buFont typeface="Arial" panose="020B0604020202020204" pitchFamily="34" charset="0"/>
              <a:buNone/>
            </a:pPr>
            <a:endParaRPr lang="en-GB" sz="1100" i="0" u="none" strike="noStrike" dirty="0">
              <a:solidFill>
                <a:srgbClr val="000000"/>
              </a:solidFill>
              <a:effectLst/>
            </a:endParaRPr>
          </a:p>
          <a:p>
            <a:pPr marL="0" indent="0">
              <a:buFont typeface="Arial" panose="020B0604020202020204" pitchFamily="34" charset="0"/>
              <a:buNone/>
            </a:pPr>
            <a:r>
              <a:rPr lang="en-GB" sz="1100" b="1" i="0" u="none" strike="noStrike" dirty="0">
                <a:solidFill>
                  <a:srgbClr val="000000"/>
                </a:solidFill>
                <a:effectLst/>
              </a:rPr>
              <a:t>B1.		D </a:t>
            </a:r>
            <a:r>
              <a:rPr lang="en-GB" sz="1100" b="1" i="0" u="none" strike="noStrike" dirty="0" err="1">
                <a:solidFill>
                  <a:srgbClr val="000000"/>
                </a:solidFill>
                <a:effectLst/>
              </a:rPr>
              <a:t>phosphomimetic</a:t>
            </a:r>
            <a:endParaRPr lang="en-GB" sz="1100" b="1" i="0" u="none" strike="noStrike" dirty="0">
              <a:solidFill>
                <a:srgbClr val="000000"/>
              </a:solidFill>
              <a:effectLst/>
            </a:endParaRPr>
          </a:p>
          <a:p>
            <a:pPr marL="0" indent="0">
              <a:buFont typeface="Arial" panose="020B0604020202020204" pitchFamily="34" charset="0"/>
              <a:buNone/>
            </a:pPr>
            <a:r>
              <a:rPr lang="en-GB" sz="1100" i="0" u="none" strike="noStrike" dirty="0">
                <a:solidFill>
                  <a:srgbClr val="000000"/>
                </a:solidFill>
                <a:effectLst/>
              </a:rPr>
              <a:t>B1a. 		Maximal D </a:t>
            </a:r>
            <a:r>
              <a:rPr lang="en-GB" sz="1100" i="0" u="none" strike="noStrike" dirty="0" err="1">
                <a:solidFill>
                  <a:srgbClr val="000000"/>
                </a:solidFill>
                <a:effectLst/>
              </a:rPr>
              <a:t>phosphomimetic</a:t>
            </a:r>
            <a:r>
              <a:rPr lang="en-GB" sz="1100" i="0" u="none" strike="noStrike" dirty="0">
                <a:solidFill>
                  <a:srgbClr val="000000"/>
                </a:solidFill>
                <a:effectLst/>
              </a:rPr>
              <a:t> (Confirmed + predicted + remaining S/T/Y)</a:t>
            </a:r>
            <a:r>
              <a:rPr lang="en-GB" sz="1100" dirty="0"/>
              <a:t> </a:t>
            </a:r>
            <a:br>
              <a:rPr lang="en-GB" sz="1100" dirty="0"/>
            </a:br>
            <a:r>
              <a:rPr lang="en-GB" sz="1100" i="0" u="none" strike="noStrike" dirty="0">
                <a:solidFill>
                  <a:srgbClr val="000000"/>
                </a:solidFill>
                <a:effectLst/>
              </a:rPr>
              <a:t>B1b. 		</a:t>
            </a:r>
            <a:r>
              <a:rPr lang="en-GB" sz="1100" i="0" u="sng" strike="noStrike" dirty="0">
                <a:solidFill>
                  <a:srgbClr val="000000"/>
                </a:solidFill>
                <a:effectLst/>
              </a:rPr>
              <a:t>Full</a:t>
            </a:r>
            <a:r>
              <a:rPr lang="en-GB" sz="1100" i="0" u="none" strike="noStrike" dirty="0">
                <a:solidFill>
                  <a:srgbClr val="000000"/>
                </a:solidFill>
                <a:effectLst/>
              </a:rPr>
              <a:t> PREDICTED D </a:t>
            </a:r>
            <a:r>
              <a:rPr lang="en-GB" sz="1100" i="0" u="none" strike="noStrike" dirty="0" err="1">
                <a:solidFill>
                  <a:srgbClr val="000000"/>
                </a:solidFill>
                <a:effectLst/>
              </a:rPr>
              <a:t>phosphomimetic</a:t>
            </a:r>
            <a:r>
              <a:rPr lang="en-GB" sz="1100" i="0" u="none" strike="noStrike" dirty="0">
                <a:solidFill>
                  <a:srgbClr val="000000"/>
                </a:solidFill>
                <a:effectLst/>
              </a:rPr>
              <a:t> (Confirmed + predicted)</a:t>
            </a:r>
            <a:r>
              <a:rPr lang="en-GB" sz="1100" dirty="0"/>
              <a:t> </a:t>
            </a:r>
          </a:p>
          <a:p>
            <a:pPr marL="0" indent="0">
              <a:buFont typeface="Arial" panose="020B0604020202020204" pitchFamily="34" charset="0"/>
              <a:buNone/>
            </a:pPr>
            <a:r>
              <a:rPr lang="en-GB" sz="1100" i="0" u="none" strike="noStrike" dirty="0">
                <a:solidFill>
                  <a:srgbClr val="000000"/>
                </a:solidFill>
                <a:effectLst/>
              </a:rPr>
              <a:t>B1c.		CONFIRMED D </a:t>
            </a:r>
            <a:r>
              <a:rPr lang="en-GB" sz="1100" i="0" u="none" strike="noStrike" dirty="0" err="1">
                <a:solidFill>
                  <a:srgbClr val="000000"/>
                </a:solidFill>
                <a:effectLst/>
              </a:rPr>
              <a:t>phosphomimetic</a:t>
            </a:r>
            <a:r>
              <a:rPr lang="en-GB" sz="1100" i="0" u="none" strike="noStrike" dirty="0">
                <a:solidFill>
                  <a:srgbClr val="000000"/>
                </a:solidFill>
                <a:effectLst/>
              </a:rPr>
              <a:t> (Confirmed only)</a:t>
            </a:r>
            <a:r>
              <a:rPr lang="en-GB" sz="1100" dirty="0"/>
              <a:t> </a:t>
            </a:r>
            <a:br>
              <a:rPr lang="en-GB" sz="1100" dirty="0"/>
            </a:br>
            <a:r>
              <a:rPr lang="en-GB" sz="1100" dirty="0"/>
              <a:t>	</a:t>
            </a:r>
            <a:r>
              <a:rPr lang="en-GB" sz="1100" i="0" u="none" strike="noStrike" dirty="0">
                <a:solidFill>
                  <a:srgbClr val="000000"/>
                </a:solidFill>
                <a:effectLst/>
              </a:rPr>
              <a:t>B1c1.	</a:t>
            </a:r>
            <a:r>
              <a:rPr lang="en-GB" sz="1100" i="0" u="sng" strike="noStrike" dirty="0">
                <a:solidFill>
                  <a:srgbClr val="000000"/>
                </a:solidFill>
                <a:effectLst/>
              </a:rPr>
              <a:t>Single</a:t>
            </a:r>
            <a:r>
              <a:rPr lang="en-GB" sz="1100" i="0" u="none" strike="noStrike" dirty="0">
                <a:solidFill>
                  <a:srgbClr val="000000"/>
                </a:solidFill>
                <a:effectLst/>
              </a:rPr>
              <a:t> CONFIRMED D </a:t>
            </a:r>
            <a:r>
              <a:rPr lang="en-GB" sz="1100" i="0" u="none" strike="noStrike" dirty="0" err="1">
                <a:solidFill>
                  <a:srgbClr val="000000"/>
                </a:solidFill>
                <a:effectLst/>
              </a:rPr>
              <a:t>phosphomimetic</a:t>
            </a:r>
            <a:r>
              <a:rPr lang="en-GB" sz="1100" i="0" u="none" strike="noStrike" dirty="0">
                <a:solidFill>
                  <a:srgbClr val="000000"/>
                </a:solidFill>
                <a:effectLst/>
              </a:rPr>
              <a:t> (Confirmed only)</a:t>
            </a:r>
            <a:r>
              <a:rPr lang="en-GB" sz="1100" dirty="0"/>
              <a:t> </a:t>
            </a:r>
            <a:br>
              <a:rPr lang="en-GB" sz="1100" dirty="0"/>
            </a:br>
            <a:r>
              <a:rPr lang="en-GB" sz="1100" dirty="0"/>
              <a:t>	</a:t>
            </a:r>
            <a:r>
              <a:rPr lang="en-GB" sz="1100" i="0" u="none" strike="noStrike" dirty="0">
                <a:solidFill>
                  <a:srgbClr val="000000"/>
                </a:solidFill>
                <a:effectLst/>
              </a:rPr>
              <a:t>B1c2. 	</a:t>
            </a:r>
            <a:r>
              <a:rPr lang="en-GB" sz="1100" i="0" u="sng" strike="noStrike" dirty="0">
                <a:solidFill>
                  <a:srgbClr val="000000"/>
                </a:solidFill>
                <a:effectLst/>
              </a:rPr>
              <a:t>Combinatorial</a:t>
            </a:r>
            <a:r>
              <a:rPr lang="en-GB" sz="1100" i="0" u="none" strike="noStrike" dirty="0">
                <a:solidFill>
                  <a:srgbClr val="000000"/>
                </a:solidFill>
                <a:effectLst/>
              </a:rPr>
              <a:t> CONFIRMED D </a:t>
            </a:r>
            <a:r>
              <a:rPr lang="en-GB" sz="1100" i="0" u="none" strike="noStrike" dirty="0" err="1">
                <a:solidFill>
                  <a:srgbClr val="000000"/>
                </a:solidFill>
                <a:effectLst/>
              </a:rPr>
              <a:t>phosphomimetic</a:t>
            </a:r>
            <a:r>
              <a:rPr lang="en-GB" sz="1100" i="0" u="none" strike="noStrike" dirty="0">
                <a:solidFill>
                  <a:srgbClr val="000000"/>
                </a:solidFill>
                <a:effectLst/>
              </a:rPr>
              <a:t> (Confirmed only)</a:t>
            </a:r>
            <a:r>
              <a:rPr lang="en-GB" sz="1100" dirty="0"/>
              <a:t> </a:t>
            </a:r>
            <a:br>
              <a:rPr lang="en-GB" sz="1100" dirty="0"/>
            </a:br>
            <a:r>
              <a:rPr lang="en-GB" sz="1100" dirty="0"/>
              <a:t>	</a:t>
            </a:r>
            <a:r>
              <a:rPr lang="en-GB" sz="1100" i="0" u="none" strike="noStrike" dirty="0">
                <a:solidFill>
                  <a:srgbClr val="000000"/>
                </a:solidFill>
                <a:effectLst/>
              </a:rPr>
              <a:t>B1c3. 	</a:t>
            </a:r>
            <a:r>
              <a:rPr lang="en-GB" sz="1100" i="0" u="sng" strike="noStrike" dirty="0">
                <a:solidFill>
                  <a:srgbClr val="000000"/>
                </a:solidFill>
                <a:effectLst/>
              </a:rPr>
              <a:t>Full</a:t>
            </a:r>
            <a:r>
              <a:rPr lang="en-GB" sz="1100" i="0" u="none" strike="noStrike" dirty="0">
                <a:solidFill>
                  <a:srgbClr val="000000"/>
                </a:solidFill>
                <a:effectLst/>
              </a:rPr>
              <a:t> CONFIRMED D </a:t>
            </a:r>
            <a:r>
              <a:rPr lang="en-GB" sz="1100" i="0" u="none" strike="noStrike" dirty="0" err="1">
                <a:solidFill>
                  <a:srgbClr val="000000"/>
                </a:solidFill>
                <a:effectLst/>
              </a:rPr>
              <a:t>phosphomimetic</a:t>
            </a:r>
            <a:r>
              <a:rPr lang="en-GB" sz="1100" i="0" u="none" strike="noStrike" dirty="0">
                <a:solidFill>
                  <a:srgbClr val="000000"/>
                </a:solidFill>
                <a:effectLst/>
              </a:rPr>
              <a:t> (Confirmed only)</a:t>
            </a:r>
            <a:r>
              <a:rPr lang="en-GB" sz="1100" dirty="0"/>
              <a:t> </a:t>
            </a:r>
            <a:endParaRPr lang="en-GB" sz="1100" u="sng" dirty="0"/>
          </a:p>
          <a:p>
            <a:pPr marL="0" indent="0">
              <a:buFont typeface="Arial" panose="020B0604020202020204" pitchFamily="34" charset="0"/>
              <a:buNone/>
            </a:pPr>
            <a:r>
              <a:rPr lang="en-GB" sz="1100" b="1" i="0" u="none" strike="noStrike" dirty="0">
                <a:solidFill>
                  <a:srgbClr val="000000"/>
                </a:solidFill>
                <a:effectLst/>
              </a:rPr>
              <a:t>B2.		E </a:t>
            </a:r>
            <a:r>
              <a:rPr lang="en-GB" sz="1100" b="1" i="0" u="none" strike="noStrike" dirty="0" err="1">
                <a:solidFill>
                  <a:srgbClr val="000000"/>
                </a:solidFill>
                <a:effectLst/>
              </a:rPr>
              <a:t>phosphomimetic</a:t>
            </a:r>
            <a:endParaRPr lang="en-GB" sz="1100" b="1" i="0" u="none" strike="noStrike" dirty="0">
              <a:solidFill>
                <a:srgbClr val="000000"/>
              </a:solidFill>
              <a:effectLst/>
            </a:endParaRPr>
          </a:p>
          <a:p>
            <a:pPr marL="0" indent="0">
              <a:buFont typeface="Arial" panose="020B0604020202020204" pitchFamily="34" charset="0"/>
              <a:buNone/>
            </a:pPr>
            <a:r>
              <a:rPr lang="en-GB" sz="1100" i="0" u="none" strike="noStrike" dirty="0">
                <a:solidFill>
                  <a:srgbClr val="000000"/>
                </a:solidFill>
                <a:effectLst/>
              </a:rPr>
              <a:t>B2a. 		Maximal E </a:t>
            </a:r>
            <a:r>
              <a:rPr lang="en-GB" sz="1100" i="0" u="none" strike="noStrike" dirty="0" err="1">
                <a:solidFill>
                  <a:srgbClr val="000000"/>
                </a:solidFill>
                <a:effectLst/>
              </a:rPr>
              <a:t>phosphomimetic</a:t>
            </a:r>
            <a:r>
              <a:rPr lang="en-GB" sz="1100" i="0" u="none" strike="noStrike" dirty="0">
                <a:solidFill>
                  <a:srgbClr val="000000"/>
                </a:solidFill>
                <a:effectLst/>
              </a:rPr>
              <a:t> (Confirmed + predicted + remaining S/T/Y)</a:t>
            </a:r>
            <a:r>
              <a:rPr lang="en-GB" sz="1100" dirty="0"/>
              <a:t> </a:t>
            </a:r>
            <a:br>
              <a:rPr lang="en-GB" sz="1100" dirty="0"/>
            </a:br>
            <a:r>
              <a:rPr lang="en-GB" sz="1100" i="0" u="none" strike="noStrike" dirty="0">
                <a:solidFill>
                  <a:srgbClr val="000000"/>
                </a:solidFill>
                <a:effectLst/>
              </a:rPr>
              <a:t>B2b. 		F</a:t>
            </a:r>
            <a:r>
              <a:rPr lang="en-GB" sz="1100" i="0" u="sng" strike="noStrike" dirty="0">
                <a:solidFill>
                  <a:srgbClr val="000000"/>
                </a:solidFill>
                <a:effectLst/>
              </a:rPr>
              <a:t>ull</a:t>
            </a:r>
            <a:r>
              <a:rPr lang="en-GB" sz="1100" i="0" u="none" strike="noStrike" dirty="0">
                <a:solidFill>
                  <a:srgbClr val="000000"/>
                </a:solidFill>
                <a:effectLst/>
              </a:rPr>
              <a:t> PREDICTED E </a:t>
            </a:r>
            <a:r>
              <a:rPr lang="en-GB" sz="1100" i="0" u="none" strike="noStrike" dirty="0" err="1">
                <a:solidFill>
                  <a:srgbClr val="000000"/>
                </a:solidFill>
                <a:effectLst/>
              </a:rPr>
              <a:t>phosphomimetic</a:t>
            </a:r>
            <a:r>
              <a:rPr lang="en-GB" sz="1100" i="0" u="none" strike="noStrike" dirty="0">
                <a:solidFill>
                  <a:srgbClr val="000000"/>
                </a:solidFill>
                <a:effectLst/>
              </a:rPr>
              <a:t>  (Confirmed + predicted)</a:t>
            </a:r>
            <a:r>
              <a:rPr lang="en-GB" sz="1100" dirty="0"/>
              <a:t> </a:t>
            </a:r>
            <a:br>
              <a:rPr lang="en-GB" sz="1100" dirty="0"/>
            </a:br>
            <a:r>
              <a:rPr lang="en-GB" sz="1100" dirty="0"/>
              <a:t>B2c.	</a:t>
            </a:r>
            <a:r>
              <a:rPr lang="en-GB" sz="1100" i="0" u="none" strike="noStrike" dirty="0">
                <a:solidFill>
                  <a:srgbClr val="000000"/>
                </a:solidFill>
                <a:effectLst/>
              </a:rPr>
              <a:t> 	CONFIRMED E </a:t>
            </a:r>
            <a:r>
              <a:rPr lang="en-GB" sz="1100" i="0" u="none" strike="noStrike" dirty="0" err="1">
                <a:solidFill>
                  <a:srgbClr val="000000"/>
                </a:solidFill>
                <a:effectLst/>
              </a:rPr>
              <a:t>phosphomimetic</a:t>
            </a:r>
            <a:r>
              <a:rPr lang="en-GB" sz="1100" i="0" u="none" strike="noStrike" dirty="0">
                <a:solidFill>
                  <a:srgbClr val="000000"/>
                </a:solidFill>
                <a:effectLst/>
              </a:rPr>
              <a:t> (Confirmed only)</a:t>
            </a:r>
            <a:r>
              <a:rPr lang="en-GB" sz="1100" dirty="0"/>
              <a:t> </a:t>
            </a:r>
          </a:p>
          <a:p>
            <a:pPr marL="0" indent="0">
              <a:buFont typeface="Arial" panose="020B0604020202020204" pitchFamily="34" charset="0"/>
              <a:buNone/>
            </a:pPr>
            <a:r>
              <a:rPr lang="en-GB" sz="1100" i="0" u="none" strike="noStrike" dirty="0">
                <a:solidFill>
                  <a:srgbClr val="000000"/>
                </a:solidFill>
                <a:effectLst/>
              </a:rPr>
              <a:t>	B2c1. 	S</a:t>
            </a:r>
            <a:r>
              <a:rPr lang="en-GB" sz="1100" i="0" u="sng" strike="noStrike" dirty="0">
                <a:solidFill>
                  <a:srgbClr val="000000"/>
                </a:solidFill>
                <a:effectLst/>
              </a:rPr>
              <a:t>ingle</a:t>
            </a:r>
            <a:r>
              <a:rPr lang="en-GB" sz="1100" i="0" u="none" strike="noStrike" dirty="0">
                <a:solidFill>
                  <a:srgbClr val="000000"/>
                </a:solidFill>
                <a:effectLst/>
              </a:rPr>
              <a:t> CONFIRMED E </a:t>
            </a:r>
            <a:r>
              <a:rPr lang="en-GB" sz="1100" i="0" u="none" strike="noStrike" dirty="0" err="1">
                <a:solidFill>
                  <a:srgbClr val="000000"/>
                </a:solidFill>
                <a:effectLst/>
              </a:rPr>
              <a:t>phosphomimetic</a:t>
            </a:r>
            <a:r>
              <a:rPr lang="en-GB" sz="1100" i="0" u="none" strike="noStrike" dirty="0">
                <a:solidFill>
                  <a:srgbClr val="000000"/>
                </a:solidFill>
                <a:effectLst/>
              </a:rPr>
              <a:t> (Confirmed only)</a:t>
            </a:r>
            <a:r>
              <a:rPr lang="en-GB" sz="1100" dirty="0"/>
              <a:t> </a:t>
            </a:r>
            <a:br>
              <a:rPr lang="en-GB" sz="1100" dirty="0"/>
            </a:br>
            <a:r>
              <a:rPr lang="en-GB" sz="1100" dirty="0"/>
              <a:t>	</a:t>
            </a:r>
            <a:r>
              <a:rPr lang="en-GB" sz="1100" i="0" u="none" strike="noStrike" dirty="0">
                <a:solidFill>
                  <a:srgbClr val="000000"/>
                </a:solidFill>
                <a:effectLst/>
              </a:rPr>
              <a:t>B2d2. 	C</a:t>
            </a:r>
            <a:r>
              <a:rPr lang="en-GB" sz="1100" i="0" u="sng" strike="noStrike" dirty="0">
                <a:solidFill>
                  <a:srgbClr val="000000"/>
                </a:solidFill>
                <a:effectLst/>
              </a:rPr>
              <a:t>ombinatorial</a:t>
            </a:r>
            <a:r>
              <a:rPr lang="en-GB" sz="1100" i="0" u="none" strike="noStrike" dirty="0">
                <a:solidFill>
                  <a:srgbClr val="000000"/>
                </a:solidFill>
                <a:effectLst/>
              </a:rPr>
              <a:t> CONFIRMED E </a:t>
            </a:r>
            <a:r>
              <a:rPr lang="en-GB" sz="1100" i="0" u="none" strike="noStrike" dirty="0" err="1">
                <a:solidFill>
                  <a:srgbClr val="000000"/>
                </a:solidFill>
                <a:effectLst/>
              </a:rPr>
              <a:t>phosphomimetic</a:t>
            </a:r>
            <a:r>
              <a:rPr lang="en-GB" sz="1100" i="0" u="none" strike="noStrike" dirty="0">
                <a:solidFill>
                  <a:srgbClr val="000000"/>
                </a:solidFill>
                <a:effectLst/>
              </a:rPr>
              <a:t> (Confirmed only)</a:t>
            </a:r>
            <a:r>
              <a:rPr lang="en-GB" sz="1100" dirty="0"/>
              <a:t> </a:t>
            </a:r>
            <a:br>
              <a:rPr lang="en-GB" sz="1100" dirty="0"/>
            </a:br>
            <a:r>
              <a:rPr lang="en-GB" sz="1100" dirty="0"/>
              <a:t>	</a:t>
            </a:r>
            <a:r>
              <a:rPr lang="en-GB" sz="1100" i="0" u="none" strike="noStrike" dirty="0">
                <a:solidFill>
                  <a:srgbClr val="000000"/>
                </a:solidFill>
                <a:effectLst/>
              </a:rPr>
              <a:t>B2c3. 	F</a:t>
            </a:r>
            <a:r>
              <a:rPr lang="en-GB" sz="1100" i="0" u="sng" strike="noStrike" dirty="0">
                <a:solidFill>
                  <a:srgbClr val="000000"/>
                </a:solidFill>
                <a:effectLst/>
              </a:rPr>
              <a:t>ull</a:t>
            </a:r>
            <a:r>
              <a:rPr lang="en-GB" sz="1100" i="0" u="none" strike="noStrike" dirty="0">
                <a:solidFill>
                  <a:srgbClr val="000000"/>
                </a:solidFill>
                <a:effectLst/>
              </a:rPr>
              <a:t> CONFIRMED E </a:t>
            </a:r>
            <a:r>
              <a:rPr lang="en-GB" sz="1100" i="0" u="none" strike="noStrike" dirty="0" err="1">
                <a:solidFill>
                  <a:srgbClr val="000000"/>
                </a:solidFill>
                <a:effectLst/>
              </a:rPr>
              <a:t>phosphomimetic</a:t>
            </a:r>
            <a:r>
              <a:rPr lang="en-GB" sz="1100" i="0" u="none" strike="noStrike" dirty="0">
                <a:solidFill>
                  <a:srgbClr val="000000"/>
                </a:solidFill>
                <a:effectLst/>
              </a:rPr>
              <a:t> (Confirmed only)</a:t>
            </a:r>
            <a:r>
              <a:rPr lang="en-GB" sz="1100" dirty="0"/>
              <a:t> </a:t>
            </a:r>
            <a:endParaRPr lang="en-BE" sz="1100" dirty="0"/>
          </a:p>
        </p:txBody>
      </p:sp>
    </p:spTree>
    <p:extLst>
      <p:ext uri="{BB962C8B-B14F-4D97-AF65-F5344CB8AC3E}">
        <p14:creationId xmlns:p14="http://schemas.microsoft.com/office/powerpoint/2010/main" val="812604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4943-2370-DE58-8831-B65055249C12}"/>
              </a:ext>
            </a:extLst>
          </p:cNvPr>
          <p:cNvSpPr>
            <a:spLocks noGrp="1"/>
          </p:cNvSpPr>
          <p:nvPr>
            <p:ph type="title"/>
          </p:nvPr>
        </p:nvSpPr>
        <p:spPr>
          <a:xfrm>
            <a:off x="838200" y="365126"/>
            <a:ext cx="10515600" cy="873740"/>
          </a:xfrm>
        </p:spPr>
        <p:txBody>
          <a:bodyPr>
            <a:normAutofit/>
          </a:bodyPr>
          <a:lstStyle/>
          <a:p>
            <a:pPr algn="ctr"/>
            <a:r>
              <a:rPr lang="en-GB" sz="2400" b="1" dirty="0"/>
              <a:t>PHOSPHOSITE VARIANTS  </a:t>
            </a:r>
            <a:br>
              <a:rPr lang="en-GB" sz="2400" b="1" dirty="0"/>
            </a:br>
            <a:r>
              <a:rPr lang="en-GB" sz="2400" b="1" dirty="0">
                <a:solidFill>
                  <a:schemeClr val="accent6"/>
                </a:solidFill>
              </a:rPr>
              <a:t>PS </a:t>
            </a:r>
            <a:r>
              <a:rPr lang="en-GB" sz="2400" b="1" dirty="0"/>
              <a:t>–</a:t>
            </a:r>
            <a:r>
              <a:rPr lang="en-GB" sz="2400" b="1" dirty="0">
                <a:solidFill>
                  <a:schemeClr val="accent6"/>
                </a:solidFill>
              </a:rPr>
              <a:t> </a:t>
            </a:r>
            <a:r>
              <a:rPr lang="en-GB" sz="2400" b="1" dirty="0">
                <a:solidFill>
                  <a:schemeClr val="accent2"/>
                </a:solidFill>
              </a:rPr>
              <a:t>tab</a:t>
            </a:r>
            <a:r>
              <a:rPr lang="en-GB" sz="2400" b="1" dirty="0">
                <a:solidFill>
                  <a:schemeClr val="accent6"/>
                </a:solidFill>
              </a:rPr>
              <a:t> </a:t>
            </a:r>
            <a:r>
              <a:rPr lang="sv-SE" sz="2400" b="1" dirty="0">
                <a:solidFill>
                  <a:schemeClr val="accent2"/>
                </a:solidFill>
              </a:rPr>
              <a:t>C. PS variants - (-1) vs (-2) </a:t>
            </a:r>
            <a:endParaRPr lang="en-BE" sz="2400" b="1" dirty="0">
              <a:solidFill>
                <a:schemeClr val="accent2"/>
              </a:solidFill>
            </a:endParaRPr>
          </a:p>
        </p:txBody>
      </p:sp>
      <p:sp>
        <p:nvSpPr>
          <p:cNvPr id="3" name="Content Placeholder 5">
            <a:extLst>
              <a:ext uri="{FF2B5EF4-FFF2-40B4-BE49-F238E27FC236}">
                <a16:creationId xmlns:a16="http://schemas.microsoft.com/office/drawing/2014/main" id="{162E0C42-B67F-FC70-D56E-482ABAF0EE93}"/>
              </a:ext>
            </a:extLst>
          </p:cNvPr>
          <p:cNvSpPr txBox="1">
            <a:spLocks/>
          </p:cNvSpPr>
          <p:nvPr/>
        </p:nvSpPr>
        <p:spPr>
          <a:xfrm>
            <a:off x="394274" y="1341948"/>
            <a:ext cx="11646882" cy="5306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u="sng" dirty="0"/>
              <a:t>Research questions</a:t>
            </a:r>
          </a:p>
          <a:p>
            <a:pPr marL="742950" lvl="1" indent="-285750"/>
            <a:r>
              <a:rPr lang="en-GB" sz="1200" dirty="0"/>
              <a:t>Does increasing the charge per PS from one to two negative charges alter the tile activity? </a:t>
            </a:r>
          </a:p>
          <a:p>
            <a:pPr marL="742950" lvl="1" indent="-285750"/>
            <a:r>
              <a:rPr lang="en-GB" sz="1200" dirty="0"/>
              <a:t>If so, is this a consequence of the additional charge or the substitution of a second AA in the tile? </a:t>
            </a:r>
          </a:p>
          <a:p>
            <a:pPr marL="742950" lvl="1" indent="-285750"/>
            <a:endParaRPr lang="en-GB" sz="1200" dirty="0"/>
          </a:p>
          <a:p>
            <a:pPr marL="0" indent="0">
              <a:buFont typeface="Arial" panose="020B0604020202020204" pitchFamily="34" charset="0"/>
              <a:buNone/>
            </a:pPr>
            <a:r>
              <a:rPr lang="en-GB" sz="1200" u="sng" dirty="0"/>
              <a:t>Content summary</a:t>
            </a:r>
          </a:p>
          <a:p>
            <a:pPr marL="0" indent="0">
              <a:buFont typeface="Arial" panose="020B0604020202020204" pitchFamily="34" charset="0"/>
              <a:buNone/>
            </a:pPr>
            <a:br>
              <a:rPr lang="en-GB" sz="1200" u="sng" dirty="0"/>
            </a:br>
            <a:r>
              <a:rPr lang="en-GB" sz="1200" dirty="0"/>
              <a:t>Phosphomimetic 	STY</a:t>
            </a:r>
            <a:r>
              <a:rPr lang="en-GB" sz="1200" dirty="0">
                <a:sym typeface="Wingdings" panose="05000000000000000000" pitchFamily="2" charset="2"/>
              </a:rPr>
              <a:t>DD/EE			Pred, conf (</a:t>
            </a:r>
            <a:r>
              <a:rPr lang="en-GB" sz="1200" dirty="0" err="1">
                <a:sym typeface="Wingdings" panose="05000000000000000000" pitchFamily="2" charset="2"/>
              </a:rPr>
              <a:t>s,c,f</a:t>
            </a:r>
            <a:r>
              <a:rPr lang="en-GB" sz="1200" dirty="0">
                <a:sym typeface="Wingdings" panose="05000000000000000000" pitchFamily="2" charset="2"/>
              </a:rPr>
              <a:t>)</a:t>
            </a:r>
            <a:r>
              <a:rPr lang="en-GB" sz="1200" i="0" u="none" strike="noStrike" dirty="0">
                <a:solidFill>
                  <a:srgbClr val="000000"/>
                </a:solidFill>
                <a:effectLst/>
              </a:rPr>
              <a:t> </a:t>
            </a:r>
            <a:r>
              <a:rPr lang="en-GB" sz="1200" dirty="0"/>
              <a:t> </a:t>
            </a:r>
            <a:endParaRPr lang="en-GB" sz="1200" u="sng" dirty="0"/>
          </a:p>
          <a:p>
            <a:pPr marL="0" indent="0">
              <a:buFont typeface="Arial" panose="020B0604020202020204" pitchFamily="34" charset="0"/>
              <a:buNone/>
            </a:pPr>
            <a:endParaRPr lang="en-GB" sz="1200" u="sng" dirty="0"/>
          </a:p>
          <a:p>
            <a:pPr marL="0" indent="0">
              <a:buFont typeface="Arial" panose="020B0604020202020204" pitchFamily="34" charset="0"/>
              <a:buNone/>
            </a:pPr>
            <a:r>
              <a:rPr lang="en-GB" sz="1200" u="sng" dirty="0"/>
              <a:t>Remark</a:t>
            </a:r>
          </a:p>
          <a:p>
            <a:r>
              <a:rPr lang="en-GB" sz="1200" dirty="0"/>
              <a:t>Library 1 only included PS variants of the CTD, thus excluding possible T96 effects. Here all tiles of the full-length SOG1 protein sequence are used. </a:t>
            </a:r>
          </a:p>
          <a:p>
            <a:r>
              <a:rPr lang="en-GB" sz="1200" dirty="0"/>
              <a:t>Using double charged substituents unavoidably includes mutating AA located next to the PS. However, replacing aromatics (F, W, Y), prolines (P) and charged residues (D, E, R, H, K) was avoided as much as possible. </a:t>
            </a:r>
          </a:p>
          <a:p>
            <a:pPr marL="0" indent="0">
              <a:buFont typeface="Arial" panose="020B0604020202020204" pitchFamily="34" charset="0"/>
              <a:buNone/>
            </a:pPr>
            <a:endParaRPr lang="en-GB" sz="1200" dirty="0"/>
          </a:p>
          <a:p>
            <a:pPr marL="0" indent="0">
              <a:buFont typeface="Arial" panose="020B0604020202020204" pitchFamily="34" charset="0"/>
              <a:buNone/>
            </a:pPr>
            <a:r>
              <a:rPr lang="en-GB" sz="1200" dirty="0"/>
              <a:t>													</a:t>
            </a:r>
            <a:br>
              <a:rPr lang="en-GB" sz="1200" dirty="0"/>
            </a:br>
            <a:r>
              <a:rPr lang="en-GB" sz="1200" dirty="0"/>
              <a:t>			</a:t>
            </a:r>
          </a:p>
        </p:txBody>
      </p:sp>
    </p:spTree>
    <p:extLst>
      <p:ext uri="{BB962C8B-B14F-4D97-AF65-F5344CB8AC3E}">
        <p14:creationId xmlns:p14="http://schemas.microsoft.com/office/powerpoint/2010/main" val="19578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11F03B-B7DB-C045-72E6-8DDE91BAC534}"/>
              </a:ext>
            </a:extLst>
          </p:cNvPr>
          <p:cNvSpPr txBox="1"/>
          <p:nvPr/>
        </p:nvSpPr>
        <p:spPr>
          <a:xfrm>
            <a:off x="554539" y="1168318"/>
            <a:ext cx="11309064" cy="2462213"/>
          </a:xfrm>
          <a:prstGeom prst="rect">
            <a:avLst/>
          </a:prstGeom>
          <a:noFill/>
        </p:spPr>
        <p:txBody>
          <a:bodyPr wrap="square">
            <a:spAutoFit/>
          </a:bodyPr>
          <a:lstStyle/>
          <a:p>
            <a:pPr marL="0" indent="0">
              <a:buFont typeface="Arial" panose="020B0604020202020204" pitchFamily="34" charset="0"/>
              <a:buNone/>
            </a:pPr>
            <a:r>
              <a:rPr lang="en-GB" sz="1100" u="sng" dirty="0"/>
              <a:t>Titles</a:t>
            </a:r>
            <a:r>
              <a:rPr lang="en-GB" sz="1100" u="sng" dirty="0">
                <a:solidFill>
                  <a:schemeClr val="accent6"/>
                </a:solidFill>
              </a:rPr>
              <a:t> PS </a:t>
            </a:r>
            <a:r>
              <a:rPr lang="en-GB" sz="1100" u="sng" dirty="0"/>
              <a:t>–</a:t>
            </a:r>
            <a:r>
              <a:rPr lang="en-GB" sz="1100" u="sng" dirty="0">
                <a:solidFill>
                  <a:schemeClr val="accent6"/>
                </a:solidFill>
              </a:rPr>
              <a:t> </a:t>
            </a:r>
            <a:r>
              <a:rPr lang="en-GB" sz="1100" u="sng" dirty="0">
                <a:solidFill>
                  <a:schemeClr val="accent2"/>
                </a:solidFill>
              </a:rPr>
              <a:t>tab </a:t>
            </a:r>
            <a:r>
              <a:rPr lang="sv-SE" sz="1100" u="sng" dirty="0">
                <a:solidFill>
                  <a:schemeClr val="accent2"/>
                </a:solidFill>
              </a:rPr>
              <a:t>C</a:t>
            </a:r>
            <a:r>
              <a:rPr lang="sv-SE" sz="1100" u="sng" dirty="0"/>
              <a:t> (1/1) </a:t>
            </a:r>
          </a:p>
          <a:p>
            <a:pPr marL="0" indent="0">
              <a:buFont typeface="Arial" panose="020B0604020202020204" pitchFamily="34" charset="0"/>
              <a:buNone/>
            </a:pPr>
            <a:endParaRPr lang="en-GB" sz="1100" u="sng" dirty="0"/>
          </a:p>
          <a:p>
            <a:pPr marL="0" indent="0">
              <a:buFont typeface="Arial" panose="020B0604020202020204" pitchFamily="34" charset="0"/>
              <a:buNone/>
            </a:pPr>
            <a:r>
              <a:rPr lang="en-GB" sz="1100" b="1" i="0" u="none" strike="noStrike" dirty="0">
                <a:solidFill>
                  <a:srgbClr val="000000"/>
                </a:solidFill>
                <a:effectLst/>
              </a:rPr>
              <a:t>C1.		DD </a:t>
            </a:r>
            <a:r>
              <a:rPr lang="en-GB" sz="1100" b="1" i="0" u="none" strike="noStrike" dirty="0" err="1">
                <a:solidFill>
                  <a:srgbClr val="000000"/>
                </a:solidFill>
                <a:effectLst/>
              </a:rPr>
              <a:t>phosphomimetic</a:t>
            </a:r>
            <a:endParaRPr lang="en-GB" sz="1100" b="1" i="0" u="none" strike="noStrike" dirty="0">
              <a:solidFill>
                <a:srgbClr val="000000"/>
              </a:solidFill>
              <a:effectLst/>
            </a:endParaRPr>
          </a:p>
          <a:p>
            <a:pPr marL="0" indent="0">
              <a:buFont typeface="Arial" panose="020B0604020202020204" pitchFamily="34" charset="0"/>
              <a:buNone/>
            </a:pPr>
            <a:r>
              <a:rPr lang="en-GB" sz="1100" i="0" u="none" strike="noStrike" dirty="0">
                <a:solidFill>
                  <a:srgbClr val="000000"/>
                </a:solidFill>
                <a:effectLst/>
              </a:rPr>
              <a:t>C1a.		</a:t>
            </a:r>
            <a:r>
              <a:rPr lang="en-GB" sz="1100" i="0" u="sng" strike="noStrike" dirty="0">
                <a:solidFill>
                  <a:srgbClr val="000000"/>
                </a:solidFill>
                <a:effectLst/>
              </a:rPr>
              <a:t>Full </a:t>
            </a:r>
            <a:r>
              <a:rPr lang="en-GB" sz="1100" i="0" u="none" strike="noStrike" dirty="0">
                <a:solidFill>
                  <a:srgbClr val="000000"/>
                </a:solidFill>
                <a:effectLst/>
              </a:rPr>
              <a:t>PREDICTED DD </a:t>
            </a:r>
            <a:r>
              <a:rPr lang="en-GB" sz="1100" i="0" u="none" strike="noStrike" dirty="0" err="1">
                <a:solidFill>
                  <a:srgbClr val="000000"/>
                </a:solidFill>
                <a:effectLst/>
              </a:rPr>
              <a:t>phosphomimetic</a:t>
            </a:r>
            <a:r>
              <a:rPr lang="en-GB" sz="1100" i="0" u="none" strike="noStrike" dirty="0">
                <a:solidFill>
                  <a:srgbClr val="000000"/>
                </a:solidFill>
                <a:effectLst/>
              </a:rPr>
              <a:t> (Confirmed + predicted)</a:t>
            </a:r>
            <a:r>
              <a:rPr lang="en-GB" sz="1100" dirty="0"/>
              <a:t> </a:t>
            </a:r>
            <a:br>
              <a:rPr lang="en-GB" sz="1100" u="sng" dirty="0"/>
            </a:br>
            <a:r>
              <a:rPr lang="en-GB" sz="1100" dirty="0"/>
              <a:t>C1b.		</a:t>
            </a:r>
            <a:r>
              <a:rPr lang="en-GB" sz="1100" i="0" u="none" strike="noStrike" dirty="0">
                <a:solidFill>
                  <a:srgbClr val="000000"/>
                </a:solidFill>
                <a:effectLst/>
              </a:rPr>
              <a:t>CONFIRMED DD </a:t>
            </a:r>
            <a:r>
              <a:rPr lang="en-GB" sz="1100" i="0" u="none" strike="noStrike" dirty="0" err="1">
                <a:solidFill>
                  <a:srgbClr val="000000"/>
                </a:solidFill>
                <a:effectLst/>
              </a:rPr>
              <a:t>phosphomimetic</a:t>
            </a:r>
            <a:r>
              <a:rPr lang="en-GB" sz="1100" i="0" u="none" strike="noStrike" dirty="0">
                <a:solidFill>
                  <a:srgbClr val="000000"/>
                </a:solidFill>
                <a:effectLst/>
              </a:rPr>
              <a:t> (Confirmed only)</a:t>
            </a:r>
            <a:r>
              <a:rPr lang="en-GB" sz="1100" dirty="0"/>
              <a:t> </a:t>
            </a:r>
            <a:endParaRPr lang="en-GB" sz="1100" u="sng" dirty="0"/>
          </a:p>
          <a:p>
            <a:pPr marL="0" indent="0">
              <a:buFont typeface="Arial" panose="020B0604020202020204" pitchFamily="34" charset="0"/>
              <a:buNone/>
            </a:pPr>
            <a:r>
              <a:rPr lang="en-GB" sz="1100" i="0" u="none" strike="noStrike" dirty="0">
                <a:solidFill>
                  <a:srgbClr val="000000"/>
                </a:solidFill>
                <a:effectLst/>
              </a:rPr>
              <a:t>	C1b1. 	</a:t>
            </a:r>
            <a:r>
              <a:rPr lang="en-GB" sz="1100" i="0" u="sng" strike="noStrike" dirty="0">
                <a:solidFill>
                  <a:srgbClr val="000000"/>
                </a:solidFill>
                <a:effectLst/>
              </a:rPr>
              <a:t>Single</a:t>
            </a:r>
            <a:r>
              <a:rPr lang="en-GB" sz="1100" i="0" u="none" strike="noStrike" dirty="0">
                <a:solidFill>
                  <a:srgbClr val="000000"/>
                </a:solidFill>
                <a:effectLst/>
              </a:rPr>
              <a:t> CONFIRMED DD </a:t>
            </a:r>
            <a:r>
              <a:rPr lang="en-GB" sz="1100" i="0" u="none" strike="noStrike" dirty="0" err="1">
                <a:solidFill>
                  <a:srgbClr val="000000"/>
                </a:solidFill>
                <a:effectLst/>
              </a:rPr>
              <a:t>phosphomimetic</a:t>
            </a:r>
            <a:r>
              <a:rPr lang="en-GB" sz="1100" i="0" u="none" strike="noStrike" dirty="0">
                <a:solidFill>
                  <a:srgbClr val="000000"/>
                </a:solidFill>
                <a:effectLst/>
              </a:rPr>
              <a:t> (Confirmed only)</a:t>
            </a:r>
            <a:r>
              <a:rPr lang="en-GB" sz="1100" dirty="0"/>
              <a:t> </a:t>
            </a:r>
            <a:br>
              <a:rPr lang="en-GB" sz="1100" dirty="0"/>
            </a:br>
            <a:r>
              <a:rPr lang="en-GB" sz="1100" dirty="0"/>
              <a:t>	</a:t>
            </a:r>
            <a:r>
              <a:rPr lang="en-GB" sz="1100" i="0" u="none" strike="noStrike" dirty="0">
                <a:solidFill>
                  <a:srgbClr val="000000"/>
                </a:solidFill>
                <a:effectLst/>
              </a:rPr>
              <a:t>C1b2. 	</a:t>
            </a:r>
            <a:r>
              <a:rPr lang="en-GB" sz="1100" i="0" u="sng" strike="noStrike" dirty="0">
                <a:solidFill>
                  <a:srgbClr val="000000"/>
                </a:solidFill>
                <a:effectLst/>
              </a:rPr>
              <a:t>Combinatorial</a:t>
            </a:r>
            <a:r>
              <a:rPr lang="en-GB" sz="1100" i="0" u="none" strike="noStrike" dirty="0">
                <a:solidFill>
                  <a:srgbClr val="000000"/>
                </a:solidFill>
                <a:effectLst/>
              </a:rPr>
              <a:t> CONFIRMED DD </a:t>
            </a:r>
            <a:r>
              <a:rPr lang="en-GB" sz="1100" i="0" u="none" strike="noStrike" dirty="0" err="1">
                <a:solidFill>
                  <a:srgbClr val="000000"/>
                </a:solidFill>
                <a:effectLst/>
              </a:rPr>
              <a:t>phosphomimetic</a:t>
            </a:r>
            <a:r>
              <a:rPr lang="en-GB" sz="1100" i="0" u="none" strike="noStrike" dirty="0">
                <a:solidFill>
                  <a:srgbClr val="000000"/>
                </a:solidFill>
                <a:effectLst/>
              </a:rPr>
              <a:t> (Confirmed only)</a:t>
            </a:r>
            <a:r>
              <a:rPr lang="en-GB" sz="1100" dirty="0"/>
              <a:t> </a:t>
            </a:r>
            <a:br>
              <a:rPr lang="en-GB" sz="1100" dirty="0"/>
            </a:br>
            <a:r>
              <a:rPr lang="en-GB" sz="1100" dirty="0"/>
              <a:t>	</a:t>
            </a:r>
            <a:r>
              <a:rPr lang="en-GB" sz="1100" i="0" u="none" strike="noStrike" dirty="0">
                <a:solidFill>
                  <a:srgbClr val="000000"/>
                </a:solidFill>
                <a:effectLst/>
              </a:rPr>
              <a:t>C1b3. 	</a:t>
            </a:r>
            <a:r>
              <a:rPr lang="en-GB" sz="1100" i="0" u="sng" strike="noStrike" dirty="0">
                <a:solidFill>
                  <a:srgbClr val="000000"/>
                </a:solidFill>
                <a:effectLst/>
              </a:rPr>
              <a:t>Full</a:t>
            </a:r>
            <a:r>
              <a:rPr lang="en-GB" sz="1100" i="0" u="none" strike="noStrike" dirty="0">
                <a:solidFill>
                  <a:srgbClr val="000000"/>
                </a:solidFill>
                <a:effectLst/>
              </a:rPr>
              <a:t> CONFIRMED DD </a:t>
            </a:r>
            <a:r>
              <a:rPr lang="en-GB" sz="1100" i="0" u="none" strike="noStrike" dirty="0" err="1">
                <a:solidFill>
                  <a:srgbClr val="000000"/>
                </a:solidFill>
                <a:effectLst/>
              </a:rPr>
              <a:t>phosphomimetic</a:t>
            </a:r>
            <a:r>
              <a:rPr lang="en-GB" sz="1100" i="0" u="none" strike="noStrike" dirty="0">
                <a:solidFill>
                  <a:srgbClr val="000000"/>
                </a:solidFill>
                <a:effectLst/>
              </a:rPr>
              <a:t> (Confirmed only)</a:t>
            </a:r>
            <a:r>
              <a:rPr lang="en-GB" sz="1100" dirty="0"/>
              <a:t> </a:t>
            </a:r>
            <a:br>
              <a:rPr lang="en-GB" sz="1100" dirty="0"/>
            </a:br>
            <a:r>
              <a:rPr lang="en-GB" sz="1100" b="1" dirty="0"/>
              <a:t>C2. 		EE </a:t>
            </a:r>
            <a:r>
              <a:rPr lang="en-GB" sz="1100" b="1" dirty="0" err="1"/>
              <a:t>phosphomimetic</a:t>
            </a:r>
            <a:endParaRPr lang="en-GB" sz="1100" b="1" dirty="0"/>
          </a:p>
          <a:p>
            <a:pPr marL="0" indent="0">
              <a:buFont typeface="Arial" panose="020B0604020202020204" pitchFamily="34" charset="0"/>
              <a:buNone/>
            </a:pPr>
            <a:r>
              <a:rPr lang="en-GB" sz="1100" i="0" u="none" strike="noStrike" dirty="0">
                <a:solidFill>
                  <a:srgbClr val="000000"/>
                </a:solidFill>
                <a:effectLst/>
              </a:rPr>
              <a:t>C2a. 		</a:t>
            </a:r>
            <a:r>
              <a:rPr lang="en-GB" sz="1100" i="0" u="sng" strike="noStrike" dirty="0">
                <a:solidFill>
                  <a:srgbClr val="000000"/>
                </a:solidFill>
                <a:effectLst/>
              </a:rPr>
              <a:t>Full</a:t>
            </a:r>
            <a:r>
              <a:rPr lang="en-GB" sz="1100" i="0" u="none" strike="noStrike" dirty="0">
                <a:solidFill>
                  <a:srgbClr val="000000"/>
                </a:solidFill>
                <a:effectLst/>
              </a:rPr>
              <a:t> PREDICTED EE </a:t>
            </a:r>
            <a:r>
              <a:rPr lang="en-GB" sz="1100" i="0" u="none" strike="noStrike" dirty="0" err="1">
                <a:solidFill>
                  <a:srgbClr val="000000"/>
                </a:solidFill>
                <a:effectLst/>
              </a:rPr>
              <a:t>phosphomimetic</a:t>
            </a:r>
            <a:r>
              <a:rPr lang="en-GB" sz="1100" i="0" u="none" strike="noStrike" dirty="0">
                <a:solidFill>
                  <a:srgbClr val="000000"/>
                </a:solidFill>
                <a:effectLst/>
              </a:rPr>
              <a:t>  (Confirmed + predicted)</a:t>
            </a:r>
            <a:r>
              <a:rPr lang="en-GB" sz="1100" dirty="0"/>
              <a:t> </a:t>
            </a:r>
            <a:br>
              <a:rPr lang="en-GB" sz="1100" dirty="0"/>
            </a:br>
            <a:r>
              <a:rPr lang="en-GB" sz="1100" dirty="0"/>
              <a:t>C2b. 		</a:t>
            </a:r>
            <a:r>
              <a:rPr lang="en-GB" sz="1100" i="0" u="none" strike="noStrike" dirty="0">
                <a:solidFill>
                  <a:srgbClr val="000000"/>
                </a:solidFill>
                <a:effectLst/>
              </a:rPr>
              <a:t>CONFIRMED EE </a:t>
            </a:r>
            <a:r>
              <a:rPr lang="en-GB" sz="1100" i="0" u="none" strike="noStrike" dirty="0" err="1">
                <a:solidFill>
                  <a:srgbClr val="000000"/>
                </a:solidFill>
                <a:effectLst/>
              </a:rPr>
              <a:t>phosphomimetic</a:t>
            </a:r>
            <a:r>
              <a:rPr lang="en-GB" sz="1100" i="0" u="none" strike="noStrike" dirty="0">
                <a:solidFill>
                  <a:srgbClr val="000000"/>
                </a:solidFill>
                <a:effectLst/>
              </a:rPr>
              <a:t> (Confirmed only)</a:t>
            </a:r>
            <a:r>
              <a:rPr lang="en-GB" sz="1100" dirty="0"/>
              <a:t> </a:t>
            </a:r>
            <a:r>
              <a:rPr lang="en-GB" sz="1100" i="0" u="none" strike="noStrike" dirty="0">
                <a:solidFill>
                  <a:srgbClr val="000000"/>
                </a:solidFill>
                <a:effectLst/>
              </a:rPr>
              <a:t> </a:t>
            </a:r>
            <a:r>
              <a:rPr lang="en-GB" sz="1100" dirty="0"/>
              <a:t> </a:t>
            </a:r>
            <a:r>
              <a:rPr lang="en-GB" sz="1100" i="0" u="none" strike="noStrike" dirty="0">
                <a:solidFill>
                  <a:srgbClr val="000000"/>
                </a:solidFill>
                <a:effectLst/>
              </a:rPr>
              <a:t> </a:t>
            </a:r>
            <a:r>
              <a:rPr lang="en-GB" sz="1100" dirty="0"/>
              <a:t> </a:t>
            </a:r>
          </a:p>
          <a:p>
            <a:pPr marL="0" indent="0">
              <a:buFont typeface="Arial" panose="020B0604020202020204" pitchFamily="34" charset="0"/>
              <a:buNone/>
            </a:pPr>
            <a:r>
              <a:rPr lang="en-GB" sz="1100" i="0" u="none" strike="noStrike" dirty="0">
                <a:solidFill>
                  <a:srgbClr val="000000"/>
                </a:solidFill>
                <a:effectLst/>
              </a:rPr>
              <a:t>	C2b1. 	</a:t>
            </a:r>
            <a:r>
              <a:rPr lang="en-GB" sz="1100" i="0" u="sng" strike="noStrike" dirty="0">
                <a:solidFill>
                  <a:srgbClr val="000000"/>
                </a:solidFill>
                <a:effectLst/>
              </a:rPr>
              <a:t>Single</a:t>
            </a:r>
            <a:r>
              <a:rPr lang="en-GB" sz="1100" i="0" u="none" strike="noStrike" dirty="0">
                <a:solidFill>
                  <a:srgbClr val="000000"/>
                </a:solidFill>
                <a:effectLst/>
              </a:rPr>
              <a:t> CONFIRMED EE </a:t>
            </a:r>
            <a:r>
              <a:rPr lang="en-GB" sz="1100" i="0" u="none" strike="noStrike" dirty="0" err="1">
                <a:solidFill>
                  <a:srgbClr val="000000"/>
                </a:solidFill>
                <a:effectLst/>
              </a:rPr>
              <a:t>phosphomimetic</a:t>
            </a:r>
            <a:r>
              <a:rPr lang="en-GB" sz="1100" i="0" u="none" strike="noStrike" dirty="0">
                <a:solidFill>
                  <a:srgbClr val="000000"/>
                </a:solidFill>
                <a:effectLst/>
              </a:rPr>
              <a:t> (Confirmed only)</a:t>
            </a:r>
            <a:r>
              <a:rPr lang="en-GB" sz="1100" dirty="0"/>
              <a:t> </a:t>
            </a:r>
            <a:r>
              <a:rPr lang="en-GB" sz="1100" i="0" u="none" strike="noStrike" dirty="0">
                <a:solidFill>
                  <a:srgbClr val="000000"/>
                </a:solidFill>
                <a:effectLst/>
              </a:rPr>
              <a:t> </a:t>
            </a:r>
            <a:r>
              <a:rPr lang="en-GB" sz="1100" dirty="0"/>
              <a:t> </a:t>
            </a:r>
            <a:r>
              <a:rPr lang="en-GB" sz="1100" i="0" u="none" strike="noStrike" dirty="0">
                <a:solidFill>
                  <a:srgbClr val="000000"/>
                </a:solidFill>
                <a:effectLst/>
              </a:rPr>
              <a:t> </a:t>
            </a:r>
            <a:r>
              <a:rPr lang="en-GB" sz="1100" dirty="0"/>
              <a:t> </a:t>
            </a:r>
            <a:br>
              <a:rPr lang="en-GB" sz="1100" dirty="0"/>
            </a:br>
            <a:r>
              <a:rPr lang="en-GB" sz="1100" dirty="0"/>
              <a:t>	</a:t>
            </a:r>
            <a:r>
              <a:rPr lang="en-GB" sz="1100" i="0" u="none" strike="noStrike" dirty="0">
                <a:solidFill>
                  <a:srgbClr val="000000"/>
                </a:solidFill>
                <a:effectLst/>
              </a:rPr>
              <a:t>C2b2. 	</a:t>
            </a:r>
            <a:r>
              <a:rPr lang="en-GB" sz="1100" i="0" u="sng" strike="noStrike" dirty="0">
                <a:solidFill>
                  <a:srgbClr val="000000"/>
                </a:solidFill>
                <a:effectLst/>
              </a:rPr>
              <a:t>Combinatorial</a:t>
            </a:r>
            <a:r>
              <a:rPr lang="en-GB" sz="1100" i="0" strike="noStrike" dirty="0">
                <a:solidFill>
                  <a:srgbClr val="000000"/>
                </a:solidFill>
                <a:effectLst/>
              </a:rPr>
              <a:t> </a:t>
            </a:r>
            <a:r>
              <a:rPr lang="en-GB" sz="1100" i="0" u="none" strike="noStrike" dirty="0">
                <a:solidFill>
                  <a:srgbClr val="000000"/>
                </a:solidFill>
                <a:effectLst/>
              </a:rPr>
              <a:t>CONFIRMED EE </a:t>
            </a:r>
            <a:r>
              <a:rPr lang="en-GB" sz="1100" i="0" u="none" strike="noStrike" dirty="0" err="1">
                <a:solidFill>
                  <a:srgbClr val="000000"/>
                </a:solidFill>
                <a:effectLst/>
              </a:rPr>
              <a:t>phosphomimetic</a:t>
            </a:r>
            <a:r>
              <a:rPr lang="en-GB" sz="1100" i="0" u="none" strike="noStrike" dirty="0">
                <a:solidFill>
                  <a:srgbClr val="000000"/>
                </a:solidFill>
                <a:effectLst/>
              </a:rPr>
              <a:t> (Confirmed only)</a:t>
            </a:r>
            <a:r>
              <a:rPr lang="en-GB" sz="1100" dirty="0"/>
              <a:t> </a:t>
            </a:r>
            <a:r>
              <a:rPr lang="en-GB" sz="1100" i="0" u="none" strike="noStrike" dirty="0">
                <a:solidFill>
                  <a:srgbClr val="000000"/>
                </a:solidFill>
                <a:effectLst/>
              </a:rPr>
              <a:t> </a:t>
            </a:r>
            <a:r>
              <a:rPr lang="en-GB" sz="1100" dirty="0"/>
              <a:t> </a:t>
            </a:r>
            <a:r>
              <a:rPr lang="en-GB" sz="1100" i="0" u="none" strike="noStrike" dirty="0">
                <a:solidFill>
                  <a:srgbClr val="000000"/>
                </a:solidFill>
                <a:effectLst/>
              </a:rPr>
              <a:t> </a:t>
            </a:r>
            <a:r>
              <a:rPr lang="en-GB" sz="1100" dirty="0"/>
              <a:t> </a:t>
            </a:r>
            <a:br>
              <a:rPr lang="en-GB" sz="1100" dirty="0"/>
            </a:br>
            <a:r>
              <a:rPr lang="en-GB" sz="1100" dirty="0"/>
              <a:t>	</a:t>
            </a:r>
            <a:r>
              <a:rPr lang="en-GB" sz="1100" i="0" u="none" strike="noStrike" dirty="0">
                <a:solidFill>
                  <a:srgbClr val="000000"/>
                </a:solidFill>
                <a:effectLst/>
              </a:rPr>
              <a:t>C2b3. 	</a:t>
            </a:r>
            <a:r>
              <a:rPr lang="en-GB" sz="1100" i="0" u="sng" strike="noStrike" dirty="0">
                <a:solidFill>
                  <a:srgbClr val="000000"/>
                </a:solidFill>
                <a:effectLst/>
              </a:rPr>
              <a:t>Full</a:t>
            </a:r>
            <a:r>
              <a:rPr lang="en-GB" sz="1100" i="0" u="none" strike="noStrike" dirty="0">
                <a:solidFill>
                  <a:srgbClr val="000000"/>
                </a:solidFill>
                <a:effectLst/>
              </a:rPr>
              <a:t> CONFIRMED EE </a:t>
            </a:r>
            <a:r>
              <a:rPr lang="en-GB" sz="1100" i="0" u="none" strike="noStrike" dirty="0" err="1">
                <a:solidFill>
                  <a:srgbClr val="000000"/>
                </a:solidFill>
                <a:effectLst/>
              </a:rPr>
              <a:t>phosphomimetic</a:t>
            </a:r>
            <a:r>
              <a:rPr lang="en-GB" sz="1100" i="0" u="none" strike="noStrike" dirty="0">
                <a:solidFill>
                  <a:srgbClr val="000000"/>
                </a:solidFill>
                <a:effectLst/>
              </a:rPr>
              <a:t> (Confirmed only)</a:t>
            </a:r>
            <a:r>
              <a:rPr lang="en-GB" sz="1100" dirty="0"/>
              <a:t> </a:t>
            </a:r>
            <a:r>
              <a:rPr lang="en-GB" sz="1100" i="0" u="none" strike="noStrike" dirty="0">
                <a:solidFill>
                  <a:srgbClr val="000000"/>
                </a:solidFill>
                <a:effectLst/>
              </a:rPr>
              <a:t> </a:t>
            </a:r>
            <a:r>
              <a:rPr lang="en-GB" sz="1100" dirty="0"/>
              <a:t> </a:t>
            </a:r>
            <a:endParaRPr lang="en-BE" sz="1100" dirty="0"/>
          </a:p>
        </p:txBody>
      </p:sp>
    </p:spTree>
    <p:extLst>
      <p:ext uri="{BB962C8B-B14F-4D97-AF65-F5344CB8AC3E}">
        <p14:creationId xmlns:p14="http://schemas.microsoft.com/office/powerpoint/2010/main" val="136318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4943-2370-DE58-8831-B65055249C12}"/>
              </a:ext>
            </a:extLst>
          </p:cNvPr>
          <p:cNvSpPr>
            <a:spLocks noGrp="1"/>
          </p:cNvSpPr>
          <p:nvPr>
            <p:ph type="title"/>
          </p:nvPr>
        </p:nvSpPr>
        <p:spPr>
          <a:xfrm>
            <a:off x="838200" y="365126"/>
            <a:ext cx="10515600" cy="873740"/>
          </a:xfrm>
        </p:spPr>
        <p:txBody>
          <a:bodyPr>
            <a:normAutofit/>
          </a:bodyPr>
          <a:lstStyle/>
          <a:p>
            <a:pPr algn="ctr"/>
            <a:r>
              <a:rPr lang="en-GB" sz="2400" b="1" dirty="0"/>
              <a:t>PHOSPHOSITE VARIANTS  </a:t>
            </a:r>
            <a:br>
              <a:rPr lang="en-GB" sz="2400" b="1" dirty="0"/>
            </a:br>
            <a:r>
              <a:rPr lang="en-GB" sz="2400" b="1" dirty="0">
                <a:solidFill>
                  <a:schemeClr val="accent6"/>
                </a:solidFill>
              </a:rPr>
              <a:t>PS </a:t>
            </a:r>
            <a:r>
              <a:rPr lang="en-GB" sz="2400" b="1" dirty="0"/>
              <a:t>–</a:t>
            </a:r>
            <a:r>
              <a:rPr lang="en-GB" sz="2400" b="1" dirty="0">
                <a:solidFill>
                  <a:schemeClr val="accent6"/>
                </a:solidFill>
              </a:rPr>
              <a:t> </a:t>
            </a:r>
            <a:r>
              <a:rPr lang="en-GB" sz="2400" b="1" dirty="0">
                <a:solidFill>
                  <a:schemeClr val="accent2"/>
                </a:solidFill>
              </a:rPr>
              <a:t>tab</a:t>
            </a:r>
            <a:r>
              <a:rPr lang="sv-SE" sz="2400" b="1" dirty="0">
                <a:solidFill>
                  <a:schemeClr val="accent2"/>
                </a:solidFill>
              </a:rPr>
              <a:t> D. PS variants - PS bg </a:t>
            </a:r>
            <a:endParaRPr lang="en-BE" sz="2400" b="1" dirty="0">
              <a:solidFill>
                <a:schemeClr val="accent2"/>
              </a:solidFill>
            </a:endParaRPr>
          </a:p>
        </p:txBody>
      </p:sp>
      <p:sp>
        <p:nvSpPr>
          <p:cNvPr id="3" name="Content Placeholder 5">
            <a:extLst>
              <a:ext uri="{FF2B5EF4-FFF2-40B4-BE49-F238E27FC236}">
                <a16:creationId xmlns:a16="http://schemas.microsoft.com/office/drawing/2014/main" id="{162E0C42-B67F-FC70-D56E-482ABAF0EE93}"/>
              </a:ext>
            </a:extLst>
          </p:cNvPr>
          <p:cNvSpPr txBox="1">
            <a:spLocks/>
          </p:cNvSpPr>
          <p:nvPr/>
        </p:nvSpPr>
        <p:spPr>
          <a:xfrm>
            <a:off x="317583" y="1159069"/>
            <a:ext cx="11646882" cy="48405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u="sng" dirty="0"/>
              <a:t>Research questions</a:t>
            </a:r>
          </a:p>
          <a:p>
            <a:pPr marL="742950" lvl="1" indent="-285750"/>
            <a:r>
              <a:rPr lang="en-GB" sz="1200" dirty="0"/>
              <a:t>How much does each PS in a tile contribute to the difference in activity between the wildtype, </a:t>
            </a:r>
            <a:r>
              <a:rPr lang="en-GB" sz="1200" dirty="0" err="1"/>
              <a:t>Pmut</a:t>
            </a:r>
            <a:r>
              <a:rPr lang="en-GB" sz="1200" dirty="0"/>
              <a:t> and </a:t>
            </a:r>
            <a:r>
              <a:rPr lang="en-GB" sz="1200" dirty="0" err="1"/>
              <a:t>Pmim</a:t>
            </a:r>
            <a:r>
              <a:rPr lang="en-GB" sz="1200" dirty="0"/>
              <a:t> variants of that same tile? </a:t>
            </a:r>
          </a:p>
          <a:p>
            <a:pPr marL="742950" lvl="1" indent="-285750"/>
            <a:r>
              <a:rPr lang="en-GB" sz="1200" dirty="0"/>
              <a:t>Is there a specific PS that can complement the activity of a </a:t>
            </a:r>
            <a:r>
              <a:rPr lang="en-GB" sz="1200" dirty="0" err="1"/>
              <a:t>phosphodead</a:t>
            </a:r>
            <a:r>
              <a:rPr lang="en-GB" sz="1200" dirty="0"/>
              <a:t> tile to that of a wildtype tile? </a:t>
            </a:r>
          </a:p>
          <a:p>
            <a:pPr marL="742950" lvl="1" indent="-285750"/>
            <a:r>
              <a:rPr lang="en-GB" sz="1200" dirty="0"/>
              <a:t>Is there a specific PS that is particularly detrimental to the activity of a </a:t>
            </a:r>
            <a:r>
              <a:rPr lang="en-GB" sz="1200" dirty="0" err="1"/>
              <a:t>phosphohyper</a:t>
            </a:r>
            <a:r>
              <a:rPr lang="en-GB" sz="1200" dirty="0"/>
              <a:t> tile? </a:t>
            </a:r>
          </a:p>
          <a:p>
            <a:pPr marL="742950" lvl="1" indent="-285750"/>
            <a:r>
              <a:rPr lang="en-GB" sz="1200" dirty="0"/>
              <a:t>Do multiple phosphosites within a single tile affect activity additively, cumulatively or cooperatively? (Note: doubt about correct terminology!)</a:t>
            </a:r>
          </a:p>
          <a:p>
            <a:pPr marL="742950" lvl="1" indent="-285750"/>
            <a:r>
              <a:rPr lang="en-GB" sz="1200" dirty="0"/>
              <a:t>Do the </a:t>
            </a:r>
            <a:r>
              <a:rPr lang="en-GB" sz="1200" dirty="0" err="1"/>
              <a:t>phosphodead</a:t>
            </a:r>
            <a:r>
              <a:rPr lang="en-GB" sz="1200" dirty="0"/>
              <a:t> and –hyper tiles represent the activity minimum- and maximum of a tile? If not, what phosphorylation state does represent these extrema?  </a:t>
            </a:r>
          </a:p>
          <a:p>
            <a:pPr marL="0" indent="0">
              <a:buFont typeface="Arial" panose="020B0604020202020204" pitchFamily="34" charset="0"/>
              <a:buNone/>
            </a:pPr>
            <a:endParaRPr lang="en-GB" sz="1200" u="sng" dirty="0"/>
          </a:p>
          <a:p>
            <a:pPr marL="0" indent="0">
              <a:buFont typeface="Arial" panose="020B0604020202020204" pitchFamily="34" charset="0"/>
              <a:buNone/>
            </a:pPr>
            <a:r>
              <a:rPr lang="en-GB" sz="1200" u="sng" dirty="0"/>
              <a:t>Content summary</a:t>
            </a:r>
          </a:p>
          <a:p>
            <a:pPr marL="0" indent="0">
              <a:buFont typeface="Arial" panose="020B0604020202020204" pitchFamily="34" charset="0"/>
              <a:buNone/>
            </a:pPr>
            <a:br>
              <a:rPr lang="en-GB" sz="1200" u="sng" dirty="0"/>
            </a:br>
            <a:r>
              <a:rPr lang="en-GB" sz="1200" dirty="0" err="1"/>
              <a:t>Phosphodead</a:t>
            </a:r>
            <a:r>
              <a:rPr lang="en-GB" sz="1200" dirty="0"/>
              <a:t> </a:t>
            </a:r>
            <a:r>
              <a:rPr lang="en-GB" sz="1200" dirty="0" err="1"/>
              <a:t>bg</a:t>
            </a:r>
            <a:r>
              <a:rPr lang="en-GB" sz="1200" dirty="0"/>
              <a:t> (STY</a:t>
            </a:r>
            <a:r>
              <a:rPr lang="en-GB" sz="1200" dirty="0">
                <a:sym typeface="Wingdings" panose="05000000000000000000" pitchFamily="2" charset="2"/>
              </a:rPr>
              <a:t>A, full pred/</a:t>
            </a:r>
            <a:r>
              <a:rPr lang="en-GB" sz="1200" dirty="0" err="1">
                <a:sym typeface="Wingdings" panose="05000000000000000000" pitchFamily="2" charset="2"/>
              </a:rPr>
              <a:t>conff</a:t>
            </a:r>
            <a:r>
              <a:rPr lang="en-GB" sz="1200" dirty="0">
                <a:sym typeface="Wingdings" panose="05000000000000000000" pitchFamily="2" charset="2"/>
              </a:rPr>
              <a:t>)		Mimetic (STYD/E)		Pred (f), conf (</a:t>
            </a:r>
            <a:r>
              <a:rPr lang="en-GB" sz="1200" dirty="0" err="1">
                <a:sym typeface="Wingdings" panose="05000000000000000000" pitchFamily="2" charset="2"/>
              </a:rPr>
              <a:t>s,c,f</a:t>
            </a:r>
            <a:r>
              <a:rPr lang="en-GB" sz="1200" dirty="0">
                <a:sym typeface="Wingdings" panose="05000000000000000000" pitchFamily="2" charset="2"/>
              </a:rPr>
              <a:t>)</a:t>
            </a:r>
          </a:p>
          <a:p>
            <a:pPr marL="0" indent="0">
              <a:buNone/>
            </a:pPr>
            <a:r>
              <a:rPr lang="en-GB" sz="1200" dirty="0" err="1"/>
              <a:t>Phosphodead</a:t>
            </a:r>
            <a:r>
              <a:rPr lang="en-GB" sz="1200" dirty="0"/>
              <a:t> </a:t>
            </a:r>
            <a:r>
              <a:rPr lang="en-GB" sz="1200" dirty="0" err="1"/>
              <a:t>bg</a:t>
            </a:r>
            <a:r>
              <a:rPr lang="en-GB" sz="1200" dirty="0"/>
              <a:t> (STY</a:t>
            </a:r>
            <a:r>
              <a:rPr lang="en-GB" sz="1200" dirty="0">
                <a:sym typeface="Wingdings" panose="05000000000000000000" pitchFamily="2" charset="2"/>
              </a:rPr>
              <a:t>A, full pred/</a:t>
            </a:r>
            <a:r>
              <a:rPr lang="en-GB" sz="1200" dirty="0" err="1">
                <a:sym typeface="Wingdings" panose="05000000000000000000" pitchFamily="2" charset="2"/>
              </a:rPr>
              <a:t>conff</a:t>
            </a:r>
            <a:r>
              <a:rPr lang="en-GB" sz="1200" dirty="0">
                <a:sym typeface="Wingdings" panose="05000000000000000000" pitchFamily="2" charset="2"/>
              </a:rPr>
              <a:t>)		Mimetic (STYDD/EE)		Pred (f), conf (</a:t>
            </a:r>
            <a:r>
              <a:rPr lang="en-GB" sz="1200" dirty="0" err="1">
                <a:sym typeface="Wingdings" panose="05000000000000000000" pitchFamily="2" charset="2"/>
              </a:rPr>
              <a:t>s,c,f</a:t>
            </a:r>
            <a:r>
              <a:rPr lang="en-GB" sz="1200" dirty="0">
                <a:sym typeface="Wingdings" panose="05000000000000000000" pitchFamily="2" charset="2"/>
              </a:rPr>
              <a:t>)</a:t>
            </a:r>
          </a:p>
          <a:p>
            <a:pPr marL="0" indent="0">
              <a:buNone/>
            </a:pPr>
            <a:r>
              <a:rPr lang="en-GB" sz="1200" dirty="0" err="1">
                <a:sym typeface="Wingdings" panose="05000000000000000000" pitchFamily="2" charset="2"/>
              </a:rPr>
              <a:t>Phosphohyper</a:t>
            </a:r>
            <a:r>
              <a:rPr lang="en-GB" sz="1200" dirty="0">
                <a:sym typeface="Wingdings" panose="05000000000000000000" pitchFamily="2" charset="2"/>
              </a:rPr>
              <a:t> </a:t>
            </a:r>
            <a:r>
              <a:rPr lang="en-GB" sz="1200" dirty="0" err="1">
                <a:sym typeface="Wingdings" panose="05000000000000000000" pitchFamily="2" charset="2"/>
              </a:rPr>
              <a:t>bg</a:t>
            </a:r>
            <a:r>
              <a:rPr lang="en-GB" sz="1200" dirty="0">
                <a:sym typeface="Wingdings" panose="05000000000000000000" pitchFamily="2" charset="2"/>
              </a:rPr>
              <a:t> (STYD/E, full pred/</a:t>
            </a:r>
            <a:r>
              <a:rPr lang="en-GB" sz="1200" dirty="0" err="1">
                <a:sym typeface="Wingdings" panose="05000000000000000000" pitchFamily="2" charset="2"/>
              </a:rPr>
              <a:t>conff</a:t>
            </a:r>
            <a:r>
              <a:rPr lang="en-GB" sz="1200" dirty="0">
                <a:sym typeface="Wingdings" panose="05000000000000000000" pitchFamily="2" charset="2"/>
              </a:rPr>
              <a:t>)	Mutant (STYA)		Pred (f), conf (</a:t>
            </a:r>
            <a:r>
              <a:rPr lang="en-GB" sz="1200" dirty="0" err="1">
                <a:sym typeface="Wingdings" panose="05000000000000000000" pitchFamily="2" charset="2"/>
              </a:rPr>
              <a:t>s,c,f</a:t>
            </a:r>
            <a:r>
              <a:rPr lang="en-GB" sz="1200" dirty="0">
                <a:sym typeface="Wingdings" panose="05000000000000000000" pitchFamily="2" charset="2"/>
              </a:rPr>
              <a:t>)</a:t>
            </a:r>
          </a:p>
          <a:p>
            <a:pPr marL="0" indent="0">
              <a:buNone/>
            </a:pPr>
            <a:r>
              <a:rPr lang="en-GB" sz="1200" dirty="0" err="1">
                <a:sym typeface="Wingdings" panose="05000000000000000000" pitchFamily="2" charset="2"/>
              </a:rPr>
              <a:t>Phosphohyper</a:t>
            </a:r>
            <a:r>
              <a:rPr lang="en-GB" sz="1200" dirty="0">
                <a:sym typeface="Wingdings" panose="05000000000000000000" pitchFamily="2" charset="2"/>
              </a:rPr>
              <a:t> </a:t>
            </a:r>
            <a:r>
              <a:rPr lang="en-GB" sz="1200" dirty="0" err="1">
                <a:sym typeface="Wingdings" panose="05000000000000000000" pitchFamily="2" charset="2"/>
              </a:rPr>
              <a:t>bg</a:t>
            </a:r>
            <a:r>
              <a:rPr lang="en-GB" sz="1200" dirty="0">
                <a:sym typeface="Wingdings" panose="05000000000000000000" pitchFamily="2" charset="2"/>
              </a:rPr>
              <a:t> (STYDD/EE, full pred/</a:t>
            </a:r>
            <a:r>
              <a:rPr lang="en-GB" sz="1200" dirty="0" err="1">
                <a:sym typeface="Wingdings" panose="05000000000000000000" pitchFamily="2" charset="2"/>
              </a:rPr>
              <a:t>conff</a:t>
            </a:r>
            <a:r>
              <a:rPr lang="en-GB" sz="1200" dirty="0">
                <a:sym typeface="Wingdings" panose="05000000000000000000" pitchFamily="2" charset="2"/>
              </a:rPr>
              <a:t>)	Mutant (STYA)		Pred (f), conf (</a:t>
            </a:r>
            <a:r>
              <a:rPr lang="en-GB" sz="1200" dirty="0" err="1">
                <a:sym typeface="Wingdings" panose="05000000000000000000" pitchFamily="2" charset="2"/>
              </a:rPr>
              <a:t>s,c,f</a:t>
            </a:r>
            <a:r>
              <a:rPr lang="en-GB" sz="1200" dirty="0">
                <a:sym typeface="Wingdings" panose="05000000000000000000" pitchFamily="2" charset="2"/>
              </a:rPr>
              <a:t>)</a:t>
            </a:r>
          </a:p>
          <a:p>
            <a:pPr marL="0" indent="0">
              <a:buFont typeface="Arial" panose="020B0604020202020204" pitchFamily="34" charset="0"/>
              <a:buNone/>
            </a:pPr>
            <a:endParaRPr lang="en-GB" sz="1200" dirty="0"/>
          </a:p>
          <a:p>
            <a:pPr marL="0" indent="0">
              <a:buFont typeface="Arial" panose="020B0604020202020204" pitchFamily="34" charset="0"/>
              <a:buNone/>
            </a:pPr>
            <a:r>
              <a:rPr lang="en-GB" sz="1200" u="sng" dirty="0"/>
              <a:t>Remark</a:t>
            </a:r>
          </a:p>
          <a:p>
            <a:r>
              <a:rPr lang="en-GB" sz="1200" dirty="0"/>
              <a:t>Library 1 only </a:t>
            </a:r>
            <a:r>
              <a:rPr lang="en-GB" sz="1200" dirty="0" err="1"/>
              <a:t>inlcuded</a:t>
            </a:r>
            <a:r>
              <a:rPr lang="en-GB" sz="1200" dirty="0"/>
              <a:t> PS variants of the CTD, thus excluding possible T96 effects. Here all tiles of the full-length SOG1 protein sequence are used. </a:t>
            </a:r>
          </a:p>
          <a:p>
            <a:r>
              <a:rPr lang="en-GB" sz="1200" dirty="0"/>
              <a:t>Using double charged substituents unavoidably includes mutating AA located next to the </a:t>
            </a:r>
            <a:r>
              <a:rPr lang="en-GB" sz="1200" dirty="0" err="1"/>
              <a:t>PSbb</a:t>
            </a:r>
            <a:r>
              <a:rPr lang="en-GB" sz="1200" dirty="0"/>
              <a:t>. However, replacing </a:t>
            </a:r>
            <a:r>
              <a:rPr lang="en-GB" sz="1200" dirty="0" err="1"/>
              <a:t>aromtics</a:t>
            </a:r>
            <a:r>
              <a:rPr lang="en-GB" sz="1200" dirty="0"/>
              <a:t> (F, W, Y), prolines (P) and charged residues (D, E, R, H, K) was avoided as much as possible. </a:t>
            </a:r>
          </a:p>
          <a:p>
            <a:pPr marL="0" indent="0">
              <a:buFont typeface="Arial" panose="020B0604020202020204" pitchFamily="34" charset="0"/>
              <a:buNone/>
            </a:pPr>
            <a:endParaRPr lang="en-GB" sz="1200" dirty="0"/>
          </a:p>
          <a:p>
            <a:pPr marL="0" indent="0">
              <a:buFont typeface="Arial" panose="020B0604020202020204" pitchFamily="34" charset="0"/>
              <a:buNone/>
            </a:pPr>
            <a:r>
              <a:rPr lang="en-GB" sz="1200" dirty="0"/>
              <a:t>													</a:t>
            </a:r>
            <a:br>
              <a:rPr lang="en-GB" sz="1200" dirty="0"/>
            </a:br>
            <a:r>
              <a:rPr lang="en-GB" sz="1200" dirty="0"/>
              <a:t>			</a:t>
            </a:r>
          </a:p>
        </p:txBody>
      </p:sp>
    </p:spTree>
    <p:extLst>
      <p:ext uri="{BB962C8B-B14F-4D97-AF65-F5344CB8AC3E}">
        <p14:creationId xmlns:p14="http://schemas.microsoft.com/office/powerpoint/2010/main" val="721206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DCB31-1220-7028-1066-7EE2A8EEF635}"/>
              </a:ext>
            </a:extLst>
          </p:cNvPr>
          <p:cNvSpPr txBox="1"/>
          <p:nvPr/>
        </p:nvSpPr>
        <p:spPr>
          <a:xfrm>
            <a:off x="234500" y="251207"/>
            <a:ext cx="11434424" cy="6355586"/>
          </a:xfrm>
          <a:prstGeom prst="rect">
            <a:avLst/>
          </a:prstGeom>
          <a:noFill/>
        </p:spPr>
        <p:txBody>
          <a:bodyPr wrap="square">
            <a:spAutoFit/>
          </a:bodyPr>
          <a:lstStyle/>
          <a:p>
            <a:pPr marL="0" indent="0">
              <a:buFont typeface="Arial" panose="020B0604020202020204" pitchFamily="34" charset="0"/>
              <a:buNone/>
            </a:pPr>
            <a:r>
              <a:rPr lang="en-GB" sz="1100" u="sng" dirty="0"/>
              <a:t>Titles </a:t>
            </a:r>
            <a:r>
              <a:rPr lang="en-GB" sz="1100" b="1" u="sng" dirty="0">
                <a:solidFill>
                  <a:schemeClr val="accent6"/>
                </a:solidFill>
              </a:rPr>
              <a:t>PS </a:t>
            </a:r>
            <a:r>
              <a:rPr lang="en-GB" sz="1100" b="1" u="sng" dirty="0"/>
              <a:t>–</a:t>
            </a:r>
            <a:r>
              <a:rPr lang="en-GB" sz="1100" b="1" u="sng" dirty="0">
                <a:solidFill>
                  <a:schemeClr val="accent6"/>
                </a:solidFill>
              </a:rPr>
              <a:t> </a:t>
            </a:r>
            <a:r>
              <a:rPr lang="en-GB" sz="1100" b="1" u="sng" dirty="0">
                <a:solidFill>
                  <a:schemeClr val="accent2"/>
                </a:solidFill>
              </a:rPr>
              <a:t>tab</a:t>
            </a:r>
            <a:r>
              <a:rPr lang="sv-SE" sz="1100" b="1" u="sng" dirty="0">
                <a:solidFill>
                  <a:schemeClr val="accent2"/>
                </a:solidFill>
              </a:rPr>
              <a:t> D</a:t>
            </a:r>
            <a:r>
              <a:rPr lang="sv-SE" sz="1100" b="1" u="sng" dirty="0"/>
              <a:t> </a:t>
            </a:r>
            <a:r>
              <a:rPr lang="en-GB" sz="1100" u="sng" dirty="0"/>
              <a:t>(1/2)</a:t>
            </a:r>
          </a:p>
          <a:p>
            <a:pPr marL="0" indent="0">
              <a:buFont typeface="Arial" panose="020B0604020202020204" pitchFamily="34" charset="0"/>
              <a:buNone/>
            </a:pPr>
            <a:endParaRPr lang="en-GB" sz="1100" u="sng" dirty="0"/>
          </a:p>
          <a:p>
            <a:pPr marL="0" indent="0">
              <a:buFont typeface="Arial" panose="020B0604020202020204" pitchFamily="34" charset="0"/>
              <a:buNone/>
            </a:pPr>
            <a:r>
              <a:rPr lang="en-GB" sz="1100" b="1" i="0" u="none" strike="noStrike" dirty="0">
                <a:solidFill>
                  <a:srgbClr val="000000"/>
                </a:solidFill>
                <a:effectLst/>
                <a:latin typeface="Calibri" panose="020F0502020204030204" pitchFamily="34" charset="0"/>
              </a:rPr>
              <a:t>D1. 		AtSOG1 single charged (-1) PS mimetics in mutant </a:t>
            </a:r>
            <a:r>
              <a:rPr lang="en-GB" sz="1100" b="1" i="0" u="none" strike="noStrike" dirty="0" err="1">
                <a:solidFill>
                  <a:srgbClr val="000000"/>
                </a:solidFill>
                <a:effectLst/>
                <a:latin typeface="Calibri" panose="020F0502020204030204" pitchFamily="34" charset="0"/>
              </a:rPr>
              <a:t>bg</a:t>
            </a:r>
            <a:r>
              <a:rPr lang="en-GB" sz="1100" b="1" i="0" u="none" strike="noStrike" dirty="0">
                <a:solidFill>
                  <a:srgbClr val="000000"/>
                </a:solidFill>
                <a:effectLst/>
                <a:latin typeface="Calibri" panose="020F0502020204030204" pitchFamily="34" charset="0"/>
              </a:rPr>
              <a:t> ("</a:t>
            </a:r>
            <a:r>
              <a:rPr lang="en-GB" sz="1100" b="1" i="0" u="none" strike="noStrike" dirty="0" err="1">
                <a:solidFill>
                  <a:srgbClr val="000000"/>
                </a:solidFill>
                <a:effectLst/>
                <a:latin typeface="Calibri" panose="020F0502020204030204" pitchFamily="34" charset="0"/>
              </a:rPr>
              <a:t>phosphpodead</a:t>
            </a:r>
            <a:r>
              <a:rPr lang="en-GB" sz="1100" b="1" i="0" u="none" strike="noStrike" dirty="0">
                <a:solidFill>
                  <a:srgbClr val="000000"/>
                </a:solidFill>
                <a:effectLst/>
                <a:latin typeface="Calibri" panose="020F0502020204030204" pitchFamily="34" charset="0"/>
              </a:rPr>
              <a:t>")</a:t>
            </a:r>
            <a:br>
              <a:rPr lang="en-GB" sz="1100" dirty="0"/>
            </a:br>
            <a:r>
              <a:rPr lang="en-GB" sz="1100" i="0" u="none" strike="noStrike" dirty="0">
                <a:solidFill>
                  <a:srgbClr val="000000"/>
                </a:solidFill>
                <a:effectLst/>
                <a:latin typeface="Calibri" panose="020F0502020204030204" pitchFamily="34" charset="0"/>
              </a:rPr>
              <a:t>D1a. 		CONFIRMED PS </a:t>
            </a:r>
            <a:r>
              <a:rPr lang="en-GB" sz="1100" i="1" u="none" strike="noStrike" dirty="0">
                <a:solidFill>
                  <a:srgbClr val="000000"/>
                </a:solidFill>
                <a:effectLst/>
                <a:latin typeface="Calibri" panose="020F0502020204030204" pitchFamily="34" charset="0"/>
              </a:rPr>
              <a:t>D</a:t>
            </a:r>
            <a:r>
              <a:rPr lang="en-GB" sz="1100" i="0" u="none" strike="noStrike" dirty="0">
                <a:solidFill>
                  <a:srgbClr val="000000"/>
                </a:solidFill>
                <a:effectLst/>
                <a:latin typeface="Calibri" panose="020F0502020204030204" pitchFamily="34" charset="0"/>
              </a:rPr>
              <a:t> mimetic in a full CONFIRMED A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a:t>
            </a:r>
            <a:br>
              <a:rPr lang="en-GB" sz="1100" i="0" u="none" strike="noStrike" dirty="0">
                <a:solidFill>
                  <a:srgbClr val="000000"/>
                </a:solidFill>
                <a:effectLst/>
                <a:latin typeface="Calibri" panose="020F0502020204030204" pitchFamily="34" charset="0"/>
              </a:rPr>
            </a:br>
            <a:r>
              <a:rPr lang="en-GB" sz="1100" i="0" u="none" strike="noStrike" dirty="0">
                <a:solidFill>
                  <a:srgbClr val="000000"/>
                </a:solidFill>
                <a:effectLst/>
                <a:latin typeface="Calibri" panose="020F0502020204030204" pitchFamily="34" charset="0"/>
              </a:rPr>
              <a:t>	D1a1. 	S</a:t>
            </a:r>
            <a:r>
              <a:rPr lang="en-GB" sz="1100" i="0" u="sng" strike="noStrike" dirty="0">
                <a:solidFill>
                  <a:srgbClr val="000000"/>
                </a:solidFill>
                <a:effectLst/>
                <a:latin typeface="Calibri" panose="020F0502020204030204" pitchFamily="34" charset="0"/>
              </a:rPr>
              <a:t>ingle</a:t>
            </a:r>
            <a:r>
              <a:rPr lang="en-GB" sz="1100" i="0" u="none" strike="noStrike" dirty="0">
                <a:solidFill>
                  <a:srgbClr val="000000"/>
                </a:solidFill>
                <a:effectLst/>
                <a:latin typeface="Calibri" panose="020F0502020204030204" pitchFamily="34" charset="0"/>
              </a:rPr>
              <a:t> CONFIRMED PS </a:t>
            </a:r>
            <a:r>
              <a:rPr lang="en-GB" sz="1100" i="1" u="none" strike="noStrike" dirty="0">
                <a:solidFill>
                  <a:srgbClr val="000000"/>
                </a:solidFill>
                <a:effectLst/>
                <a:latin typeface="Calibri" panose="020F0502020204030204" pitchFamily="34" charset="0"/>
              </a:rPr>
              <a:t>D</a:t>
            </a:r>
            <a:r>
              <a:rPr lang="en-GB" sz="1100" i="0" u="none" strike="noStrike" dirty="0">
                <a:solidFill>
                  <a:srgbClr val="000000"/>
                </a:solidFill>
                <a:effectLst/>
                <a:latin typeface="Calibri" panose="020F0502020204030204" pitchFamily="34" charset="0"/>
              </a:rPr>
              <a:t> mimetic in a full CONFIRMED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br>
              <a:rPr lang="en-GB" sz="1100" i="0" u="none" strike="noStrike" dirty="0">
                <a:solidFill>
                  <a:srgbClr val="000000"/>
                </a:solidFill>
                <a:effectLst/>
                <a:latin typeface="Calibri" panose="020F0502020204030204" pitchFamily="34" charset="0"/>
              </a:rPr>
            </a:br>
            <a:r>
              <a:rPr lang="en-GB" sz="1100" i="0" u="none" strike="noStrike" dirty="0">
                <a:solidFill>
                  <a:srgbClr val="000000"/>
                </a:solidFill>
                <a:effectLst/>
                <a:latin typeface="Calibri" panose="020F0502020204030204" pitchFamily="34" charset="0"/>
              </a:rPr>
              <a:t>	D1a2. 	</a:t>
            </a:r>
            <a:r>
              <a:rPr lang="en-GB" sz="1100" i="0" u="sng" strike="noStrike" dirty="0">
                <a:solidFill>
                  <a:srgbClr val="000000"/>
                </a:solidFill>
                <a:effectLst/>
                <a:latin typeface="Calibri" panose="020F0502020204030204" pitchFamily="34" charset="0"/>
              </a:rPr>
              <a:t>Combinatorial</a:t>
            </a:r>
            <a:r>
              <a:rPr lang="en-GB" sz="1100" i="1" u="none" strike="noStrike" dirty="0">
                <a:solidFill>
                  <a:srgbClr val="000000"/>
                </a:solidFill>
                <a:effectLst/>
                <a:latin typeface="Calibri" panose="020F0502020204030204" pitchFamily="34" charset="0"/>
              </a:rPr>
              <a:t> </a:t>
            </a:r>
            <a:r>
              <a:rPr lang="en-GB" sz="1100" i="0" u="none" strike="noStrike" dirty="0">
                <a:solidFill>
                  <a:srgbClr val="000000"/>
                </a:solidFill>
                <a:effectLst/>
                <a:latin typeface="Calibri" panose="020F0502020204030204" pitchFamily="34" charset="0"/>
              </a:rPr>
              <a:t>CONFIRMED PS </a:t>
            </a:r>
            <a:r>
              <a:rPr lang="en-GB" sz="1100" i="1" u="none" strike="noStrike" dirty="0">
                <a:solidFill>
                  <a:srgbClr val="000000"/>
                </a:solidFill>
                <a:effectLst/>
                <a:latin typeface="Calibri" panose="020F0502020204030204" pitchFamily="34" charset="0"/>
              </a:rPr>
              <a:t>D</a:t>
            </a:r>
            <a:r>
              <a:rPr lang="en-GB" sz="1100" i="0" u="none" strike="noStrike" dirty="0">
                <a:solidFill>
                  <a:srgbClr val="000000"/>
                </a:solidFill>
                <a:effectLst/>
                <a:latin typeface="Calibri" panose="020F0502020204030204" pitchFamily="34" charset="0"/>
              </a:rPr>
              <a:t> mimetic in a full CONFIRMED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br>
              <a:rPr lang="en-GB" sz="1100" dirty="0"/>
            </a:br>
            <a:r>
              <a:rPr lang="en-GB" sz="1100" dirty="0"/>
              <a:t>	</a:t>
            </a:r>
            <a:r>
              <a:rPr lang="en-GB" sz="1100" i="0" u="none" strike="noStrike" dirty="0">
                <a:solidFill>
                  <a:srgbClr val="000000"/>
                </a:solidFill>
                <a:effectLst/>
                <a:latin typeface="Calibri" panose="020F0502020204030204" pitchFamily="34" charset="0"/>
              </a:rPr>
              <a:t>D1a3. 	</a:t>
            </a:r>
            <a:r>
              <a:rPr lang="en-GB" sz="1100" i="0" u="sng" strike="noStrike" dirty="0">
                <a:solidFill>
                  <a:srgbClr val="000000"/>
                </a:solidFill>
                <a:effectLst/>
                <a:latin typeface="Calibri" panose="020F0502020204030204" pitchFamily="34" charset="0"/>
              </a:rPr>
              <a:t>Full</a:t>
            </a:r>
            <a:r>
              <a:rPr lang="en-GB" sz="1100" i="0" u="none" strike="noStrike" dirty="0">
                <a:solidFill>
                  <a:srgbClr val="000000"/>
                </a:solidFill>
                <a:effectLst/>
                <a:latin typeface="Calibri" panose="020F0502020204030204" pitchFamily="34" charset="0"/>
              </a:rPr>
              <a:t> CONFIRMED PS </a:t>
            </a:r>
            <a:r>
              <a:rPr lang="en-GB" sz="1100" i="1" u="none" strike="noStrike" dirty="0">
                <a:solidFill>
                  <a:srgbClr val="000000"/>
                </a:solidFill>
                <a:effectLst/>
                <a:latin typeface="Calibri" panose="020F0502020204030204" pitchFamily="34" charset="0"/>
              </a:rPr>
              <a:t>D</a:t>
            </a:r>
            <a:r>
              <a:rPr lang="en-GB" sz="1100" i="0" u="none" strike="noStrike" dirty="0">
                <a:solidFill>
                  <a:srgbClr val="000000"/>
                </a:solidFill>
                <a:effectLst/>
                <a:latin typeface="Calibri" panose="020F0502020204030204" pitchFamily="34" charset="0"/>
              </a:rPr>
              <a:t> mimetic in a full CONFIRMED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br>
              <a:rPr lang="en-GB" sz="1100" dirty="0"/>
            </a:br>
            <a:r>
              <a:rPr lang="en-GB" sz="1100" i="0" u="none" strike="noStrike" dirty="0">
                <a:solidFill>
                  <a:srgbClr val="000000"/>
                </a:solidFill>
                <a:effectLst/>
                <a:latin typeface="Calibri" panose="020F0502020204030204" pitchFamily="34" charset="0"/>
              </a:rPr>
              <a:t>D1b. 		CONFIRMED PS D mimetic in a full PREDICTED A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br>
              <a:rPr lang="en-GB" sz="1100" dirty="0"/>
            </a:br>
            <a:r>
              <a:rPr lang="en-GB" sz="1100" dirty="0"/>
              <a:t>	</a:t>
            </a:r>
            <a:r>
              <a:rPr lang="en-GB" sz="1100" i="0" u="none" strike="noStrike" dirty="0">
                <a:solidFill>
                  <a:srgbClr val="000000"/>
                </a:solidFill>
                <a:effectLst/>
                <a:latin typeface="Calibri" panose="020F0502020204030204" pitchFamily="34" charset="0"/>
              </a:rPr>
              <a:t>D1b1. 	S</a:t>
            </a:r>
            <a:r>
              <a:rPr lang="en-GB" sz="1100" i="0" u="sng" strike="noStrike" dirty="0">
                <a:solidFill>
                  <a:srgbClr val="000000"/>
                </a:solidFill>
                <a:effectLst/>
                <a:latin typeface="Calibri" panose="020F0502020204030204" pitchFamily="34" charset="0"/>
              </a:rPr>
              <a:t>ingle</a:t>
            </a:r>
            <a:r>
              <a:rPr lang="en-GB" sz="1100" i="0" u="none" strike="noStrike" dirty="0">
                <a:solidFill>
                  <a:srgbClr val="000000"/>
                </a:solidFill>
                <a:effectLst/>
                <a:latin typeface="Calibri" panose="020F0502020204030204" pitchFamily="34" charset="0"/>
              </a:rPr>
              <a:t> CONFIRMED PS </a:t>
            </a:r>
            <a:r>
              <a:rPr lang="en-GB" sz="1100" i="1" u="none" strike="noStrike" dirty="0">
                <a:solidFill>
                  <a:srgbClr val="000000"/>
                </a:solidFill>
                <a:effectLst/>
                <a:latin typeface="Calibri" panose="020F0502020204030204" pitchFamily="34" charset="0"/>
              </a:rPr>
              <a:t>D</a:t>
            </a:r>
            <a:r>
              <a:rPr lang="en-GB" sz="1100" i="0" u="none" strike="noStrike" dirty="0">
                <a:solidFill>
                  <a:srgbClr val="000000"/>
                </a:solidFill>
                <a:effectLst/>
                <a:latin typeface="Calibri" panose="020F0502020204030204" pitchFamily="34" charset="0"/>
              </a:rPr>
              <a:t> mimetic in a full PREDICTED A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br>
              <a:rPr lang="en-GB" sz="1100" dirty="0"/>
            </a:br>
            <a:r>
              <a:rPr lang="en-GB" sz="1100" dirty="0"/>
              <a:t>	</a:t>
            </a:r>
            <a:r>
              <a:rPr lang="en-GB" sz="1100" i="0" u="none" strike="noStrike" dirty="0">
                <a:solidFill>
                  <a:srgbClr val="000000"/>
                </a:solidFill>
                <a:effectLst/>
                <a:latin typeface="Calibri" panose="020F0502020204030204" pitchFamily="34" charset="0"/>
              </a:rPr>
              <a:t>D1b2. 	</a:t>
            </a:r>
            <a:r>
              <a:rPr lang="en-GB" sz="1100" i="0" u="sng" strike="noStrike" dirty="0">
                <a:solidFill>
                  <a:srgbClr val="000000"/>
                </a:solidFill>
                <a:effectLst/>
                <a:latin typeface="Calibri" panose="020F0502020204030204" pitchFamily="34" charset="0"/>
              </a:rPr>
              <a:t>Combinatorial</a:t>
            </a:r>
            <a:r>
              <a:rPr lang="en-GB" sz="1100" i="1" u="none" strike="noStrike" dirty="0">
                <a:solidFill>
                  <a:srgbClr val="000000"/>
                </a:solidFill>
                <a:effectLst/>
                <a:latin typeface="Calibri" panose="020F0502020204030204" pitchFamily="34" charset="0"/>
              </a:rPr>
              <a:t> </a:t>
            </a:r>
            <a:r>
              <a:rPr lang="en-GB" sz="1100" i="0" u="none" strike="noStrike" dirty="0">
                <a:solidFill>
                  <a:srgbClr val="000000"/>
                </a:solidFill>
                <a:effectLst/>
                <a:latin typeface="Calibri" panose="020F0502020204030204" pitchFamily="34" charset="0"/>
              </a:rPr>
              <a:t>CONFIRMED PS </a:t>
            </a:r>
            <a:r>
              <a:rPr lang="en-GB" sz="1100" i="1" u="none" strike="noStrike" dirty="0">
                <a:solidFill>
                  <a:srgbClr val="000000"/>
                </a:solidFill>
                <a:effectLst/>
                <a:latin typeface="Calibri" panose="020F0502020204030204" pitchFamily="34" charset="0"/>
              </a:rPr>
              <a:t>D</a:t>
            </a:r>
            <a:r>
              <a:rPr lang="en-GB" sz="1100" i="0" u="none" strike="noStrike" dirty="0">
                <a:solidFill>
                  <a:srgbClr val="000000"/>
                </a:solidFill>
                <a:effectLst/>
                <a:latin typeface="Calibri" panose="020F0502020204030204" pitchFamily="34" charset="0"/>
              </a:rPr>
              <a:t> mimetic in a full PREDICTED A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br>
              <a:rPr lang="en-GB" sz="1100" dirty="0"/>
            </a:br>
            <a:r>
              <a:rPr lang="en-GB" sz="1100" dirty="0"/>
              <a:t>	</a:t>
            </a:r>
            <a:r>
              <a:rPr lang="en-GB" sz="1100" i="0" u="none" strike="noStrike" dirty="0">
                <a:solidFill>
                  <a:srgbClr val="000000"/>
                </a:solidFill>
                <a:effectLst/>
                <a:latin typeface="Calibri" panose="020F0502020204030204" pitchFamily="34" charset="0"/>
              </a:rPr>
              <a:t>D1b3. 	</a:t>
            </a:r>
            <a:r>
              <a:rPr lang="en-GB" sz="1100" i="0" u="sng" strike="noStrike" dirty="0">
                <a:solidFill>
                  <a:srgbClr val="000000"/>
                </a:solidFill>
                <a:effectLst/>
                <a:latin typeface="Calibri" panose="020F0502020204030204" pitchFamily="34" charset="0"/>
              </a:rPr>
              <a:t>Full</a:t>
            </a:r>
            <a:r>
              <a:rPr lang="en-GB" sz="1100" i="0" u="none" strike="noStrike" dirty="0">
                <a:solidFill>
                  <a:srgbClr val="000000"/>
                </a:solidFill>
                <a:effectLst/>
                <a:latin typeface="Calibri" panose="020F0502020204030204" pitchFamily="34" charset="0"/>
              </a:rPr>
              <a:t> CONFIRMED PS </a:t>
            </a:r>
            <a:r>
              <a:rPr lang="en-GB" sz="1100" i="1" u="none" strike="noStrike" dirty="0">
                <a:solidFill>
                  <a:srgbClr val="000000"/>
                </a:solidFill>
                <a:effectLst/>
                <a:latin typeface="Calibri" panose="020F0502020204030204" pitchFamily="34" charset="0"/>
              </a:rPr>
              <a:t>D</a:t>
            </a:r>
            <a:r>
              <a:rPr lang="en-GB" sz="1100" i="0" u="none" strike="noStrike" dirty="0">
                <a:solidFill>
                  <a:srgbClr val="000000"/>
                </a:solidFill>
                <a:effectLst/>
                <a:latin typeface="Calibri" panose="020F0502020204030204" pitchFamily="34" charset="0"/>
              </a:rPr>
              <a:t> mimetic in a full PREDICTED A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br>
              <a:rPr lang="en-GB" sz="1100" dirty="0"/>
            </a:br>
            <a:r>
              <a:rPr lang="en-GB" sz="1100" i="0" u="none" strike="noStrike" dirty="0">
                <a:solidFill>
                  <a:srgbClr val="000000"/>
                </a:solidFill>
                <a:effectLst/>
                <a:latin typeface="Calibri" panose="020F0502020204030204" pitchFamily="34" charset="0"/>
              </a:rPr>
              <a:t>D1c. 		CONFIRMED PS </a:t>
            </a:r>
            <a:r>
              <a:rPr lang="en-GB" sz="1100" i="1" u="none" strike="noStrike" dirty="0">
                <a:solidFill>
                  <a:srgbClr val="000000"/>
                </a:solidFill>
                <a:effectLst/>
                <a:latin typeface="Calibri" panose="020F0502020204030204" pitchFamily="34" charset="0"/>
              </a:rPr>
              <a:t>E</a:t>
            </a:r>
            <a:r>
              <a:rPr lang="en-GB" sz="1100" i="0" u="none" strike="noStrike" dirty="0">
                <a:solidFill>
                  <a:srgbClr val="000000"/>
                </a:solidFill>
                <a:effectLst/>
                <a:latin typeface="Calibri" panose="020F0502020204030204" pitchFamily="34" charset="0"/>
              </a:rPr>
              <a:t> mimetic in a full CONFIRMED A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br>
              <a:rPr lang="en-GB" sz="1100" dirty="0"/>
            </a:br>
            <a:r>
              <a:rPr lang="en-GB" sz="1100" dirty="0"/>
              <a:t>	</a:t>
            </a:r>
            <a:r>
              <a:rPr lang="en-GB" sz="1100" i="0" u="none" strike="noStrike" dirty="0">
                <a:solidFill>
                  <a:srgbClr val="000000"/>
                </a:solidFill>
                <a:effectLst/>
                <a:latin typeface="Calibri" panose="020F0502020204030204" pitchFamily="34" charset="0"/>
              </a:rPr>
              <a:t>D1c1. 	S</a:t>
            </a:r>
            <a:r>
              <a:rPr lang="en-GB" sz="1100" i="0" u="sng" strike="noStrike" dirty="0">
                <a:solidFill>
                  <a:srgbClr val="000000"/>
                </a:solidFill>
                <a:effectLst/>
                <a:latin typeface="Calibri" panose="020F0502020204030204" pitchFamily="34" charset="0"/>
              </a:rPr>
              <a:t>ingle</a:t>
            </a:r>
            <a:r>
              <a:rPr lang="en-GB" sz="1100" i="0" u="none" strike="noStrike" dirty="0">
                <a:solidFill>
                  <a:srgbClr val="000000"/>
                </a:solidFill>
                <a:effectLst/>
                <a:latin typeface="Calibri" panose="020F0502020204030204" pitchFamily="34" charset="0"/>
              </a:rPr>
              <a:t> CONFIRMED PS E mimetic in a full CONFIRMED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br>
              <a:rPr lang="en-GB" sz="1100" dirty="0"/>
            </a:br>
            <a:r>
              <a:rPr lang="en-GB" sz="1100" dirty="0"/>
              <a:t>	</a:t>
            </a:r>
            <a:r>
              <a:rPr lang="en-GB" sz="1100" i="0" u="none" strike="noStrike" dirty="0">
                <a:solidFill>
                  <a:srgbClr val="000000"/>
                </a:solidFill>
                <a:effectLst/>
                <a:latin typeface="Calibri" panose="020F0502020204030204" pitchFamily="34" charset="0"/>
              </a:rPr>
              <a:t>D1c2. 	</a:t>
            </a:r>
            <a:r>
              <a:rPr lang="en-GB" sz="1100" i="0" u="sng" strike="noStrike" dirty="0">
                <a:solidFill>
                  <a:srgbClr val="000000"/>
                </a:solidFill>
                <a:effectLst/>
                <a:latin typeface="Calibri" panose="020F0502020204030204" pitchFamily="34" charset="0"/>
              </a:rPr>
              <a:t>Combinatorial</a:t>
            </a:r>
            <a:r>
              <a:rPr lang="en-GB" sz="1100" i="1" u="none" strike="noStrike" dirty="0">
                <a:solidFill>
                  <a:srgbClr val="000000"/>
                </a:solidFill>
                <a:effectLst/>
                <a:latin typeface="Calibri" panose="020F0502020204030204" pitchFamily="34" charset="0"/>
              </a:rPr>
              <a:t> </a:t>
            </a:r>
            <a:r>
              <a:rPr lang="en-GB" sz="1100" i="0" u="none" strike="noStrike" dirty="0">
                <a:solidFill>
                  <a:srgbClr val="000000"/>
                </a:solidFill>
                <a:effectLst/>
                <a:latin typeface="Calibri" panose="020F0502020204030204" pitchFamily="34" charset="0"/>
              </a:rPr>
              <a:t>CONFIRMED PS E mimetic in a full CONFIRMED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br>
              <a:rPr lang="en-GB" sz="1100" dirty="0"/>
            </a:br>
            <a:r>
              <a:rPr lang="en-GB" sz="1100" dirty="0"/>
              <a:t>	</a:t>
            </a:r>
            <a:r>
              <a:rPr lang="en-GB" sz="1100" i="0" u="none" strike="noStrike" dirty="0">
                <a:solidFill>
                  <a:srgbClr val="000000"/>
                </a:solidFill>
                <a:effectLst/>
                <a:latin typeface="Calibri" panose="020F0502020204030204" pitchFamily="34" charset="0"/>
              </a:rPr>
              <a:t>D1c3. 	</a:t>
            </a:r>
            <a:r>
              <a:rPr lang="en-GB" sz="1100" i="0" u="sng" strike="noStrike" dirty="0">
                <a:solidFill>
                  <a:srgbClr val="000000"/>
                </a:solidFill>
                <a:effectLst/>
                <a:latin typeface="Calibri" panose="020F0502020204030204" pitchFamily="34" charset="0"/>
              </a:rPr>
              <a:t>Full</a:t>
            </a:r>
            <a:r>
              <a:rPr lang="en-GB" sz="1100" i="0" u="none" strike="noStrike" dirty="0">
                <a:solidFill>
                  <a:srgbClr val="000000"/>
                </a:solidFill>
                <a:effectLst/>
                <a:latin typeface="Calibri" panose="020F0502020204030204" pitchFamily="34" charset="0"/>
              </a:rPr>
              <a:t> CONFIRMED PS E mimetic in a full CONFIRMED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br>
              <a:rPr lang="en-GB" sz="1100" dirty="0"/>
            </a:br>
            <a:r>
              <a:rPr lang="en-GB" sz="1100" i="0" u="none" strike="noStrike" dirty="0">
                <a:solidFill>
                  <a:srgbClr val="000000"/>
                </a:solidFill>
                <a:effectLst/>
                <a:latin typeface="Calibri" panose="020F0502020204030204" pitchFamily="34" charset="0"/>
              </a:rPr>
              <a:t>D1d. 		CONFIRMED PS E mimetic in a full PREDICTED A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br>
              <a:rPr lang="en-GB" sz="1100" dirty="0"/>
            </a:br>
            <a:r>
              <a:rPr lang="en-GB" sz="1100" dirty="0"/>
              <a:t>	</a:t>
            </a:r>
            <a:r>
              <a:rPr lang="en-GB" sz="1100" i="0" u="none" strike="noStrike" dirty="0">
                <a:solidFill>
                  <a:srgbClr val="000000"/>
                </a:solidFill>
                <a:effectLst/>
                <a:latin typeface="Calibri" panose="020F0502020204030204" pitchFamily="34" charset="0"/>
              </a:rPr>
              <a:t>D1d1. 	S</a:t>
            </a:r>
            <a:r>
              <a:rPr lang="en-GB" sz="1100" i="0" u="sng" strike="noStrike" dirty="0">
                <a:solidFill>
                  <a:srgbClr val="000000"/>
                </a:solidFill>
                <a:effectLst/>
                <a:latin typeface="Calibri" panose="020F0502020204030204" pitchFamily="34" charset="0"/>
              </a:rPr>
              <a:t>ingle</a:t>
            </a:r>
            <a:r>
              <a:rPr lang="en-GB" sz="1100" i="0" u="none" strike="noStrike" dirty="0">
                <a:solidFill>
                  <a:srgbClr val="000000"/>
                </a:solidFill>
                <a:effectLst/>
                <a:latin typeface="Calibri" panose="020F0502020204030204" pitchFamily="34" charset="0"/>
              </a:rPr>
              <a:t> CONFIRMED PS </a:t>
            </a:r>
            <a:r>
              <a:rPr lang="en-GB" sz="1100" i="1" u="none" strike="noStrike" dirty="0">
                <a:solidFill>
                  <a:srgbClr val="000000"/>
                </a:solidFill>
                <a:effectLst/>
                <a:latin typeface="Calibri" panose="020F0502020204030204" pitchFamily="34" charset="0"/>
              </a:rPr>
              <a:t>E</a:t>
            </a:r>
            <a:r>
              <a:rPr lang="en-GB" sz="1100" i="0" u="none" strike="noStrike" dirty="0">
                <a:solidFill>
                  <a:srgbClr val="000000"/>
                </a:solidFill>
                <a:effectLst/>
                <a:latin typeface="Calibri" panose="020F0502020204030204" pitchFamily="34" charset="0"/>
              </a:rPr>
              <a:t> mimetic in a full PREDICTED A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br>
              <a:rPr lang="en-GB" sz="1100" dirty="0"/>
            </a:br>
            <a:r>
              <a:rPr lang="en-GB" sz="1100" dirty="0"/>
              <a:t>	</a:t>
            </a:r>
            <a:r>
              <a:rPr lang="en-GB" sz="1100" i="0" u="none" strike="noStrike" dirty="0">
                <a:solidFill>
                  <a:srgbClr val="000000"/>
                </a:solidFill>
                <a:effectLst/>
                <a:latin typeface="Calibri" panose="020F0502020204030204" pitchFamily="34" charset="0"/>
              </a:rPr>
              <a:t>D1d2. 	</a:t>
            </a:r>
            <a:r>
              <a:rPr lang="en-GB" sz="1100" i="0" u="sng" strike="noStrike" dirty="0">
                <a:solidFill>
                  <a:srgbClr val="000000"/>
                </a:solidFill>
                <a:effectLst/>
                <a:latin typeface="Calibri" panose="020F0502020204030204" pitchFamily="34" charset="0"/>
              </a:rPr>
              <a:t>Combinatorial</a:t>
            </a:r>
            <a:r>
              <a:rPr lang="en-GB" sz="1100" i="1" u="none" strike="noStrike" dirty="0">
                <a:solidFill>
                  <a:srgbClr val="000000"/>
                </a:solidFill>
                <a:effectLst/>
                <a:latin typeface="Calibri" panose="020F0502020204030204" pitchFamily="34" charset="0"/>
              </a:rPr>
              <a:t> </a:t>
            </a:r>
            <a:r>
              <a:rPr lang="en-GB" sz="1100" i="0" u="none" strike="noStrike" dirty="0">
                <a:solidFill>
                  <a:srgbClr val="000000"/>
                </a:solidFill>
                <a:effectLst/>
                <a:latin typeface="Calibri" panose="020F0502020204030204" pitchFamily="34" charset="0"/>
              </a:rPr>
              <a:t>CONFIRMED PS E mimetic in a full PREDICTED A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br>
              <a:rPr lang="en-GB" sz="1100" dirty="0"/>
            </a:br>
            <a:r>
              <a:rPr lang="en-GB" sz="1100" dirty="0"/>
              <a:t>	</a:t>
            </a:r>
            <a:r>
              <a:rPr lang="en-GB" sz="1100" i="0" u="none" strike="noStrike" dirty="0">
                <a:solidFill>
                  <a:srgbClr val="000000"/>
                </a:solidFill>
                <a:effectLst/>
                <a:latin typeface="Calibri" panose="020F0502020204030204" pitchFamily="34" charset="0"/>
              </a:rPr>
              <a:t>D1d3. 	</a:t>
            </a:r>
            <a:r>
              <a:rPr lang="en-GB" sz="1100" i="0" u="sng" strike="noStrike" dirty="0">
                <a:solidFill>
                  <a:srgbClr val="000000"/>
                </a:solidFill>
                <a:effectLst/>
                <a:latin typeface="Calibri" panose="020F0502020204030204" pitchFamily="34" charset="0"/>
              </a:rPr>
              <a:t>Full</a:t>
            </a:r>
            <a:r>
              <a:rPr lang="en-GB" sz="1100" i="0" u="none" strike="noStrike" dirty="0">
                <a:solidFill>
                  <a:srgbClr val="000000"/>
                </a:solidFill>
                <a:effectLst/>
                <a:latin typeface="Calibri" panose="020F0502020204030204" pitchFamily="34" charset="0"/>
              </a:rPr>
              <a:t> CONFIRMED PS </a:t>
            </a:r>
            <a:r>
              <a:rPr lang="en-GB" sz="1100" i="1" u="none" strike="noStrike" dirty="0">
                <a:solidFill>
                  <a:srgbClr val="000000"/>
                </a:solidFill>
                <a:effectLst/>
                <a:latin typeface="Calibri" panose="020F0502020204030204" pitchFamily="34" charset="0"/>
              </a:rPr>
              <a:t>E</a:t>
            </a:r>
            <a:r>
              <a:rPr lang="en-GB" sz="1100" i="0" u="none" strike="noStrike" dirty="0">
                <a:solidFill>
                  <a:srgbClr val="000000"/>
                </a:solidFill>
                <a:effectLst/>
                <a:latin typeface="Calibri" panose="020F0502020204030204" pitchFamily="34" charset="0"/>
              </a:rPr>
              <a:t> mimetic in a full PREDICTED A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endParaRPr lang="en-GB" sz="1100" u="sng" dirty="0"/>
          </a:p>
          <a:p>
            <a:pPr marL="0" indent="0">
              <a:buFont typeface="Arial" panose="020B0604020202020204" pitchFamily="34" charset="0"/>
              <a:buNone/>
            </a:pPr>
            <a:r>
              <a:rPr lang="en-GB" sz="1100" b="1" i="0" u="none" strike="noStrike" dirty="0">
                <a:solidFill>
                  <a:srgbClr val="000000"/>
                </a:solidFill>
                <a:effectLst/>
                <a:latin typeface="Calibri" panose="020F0502020204030204" pitchFamily="34" charset="0"/>
              </a:rPr>
              <a:t>D2. 		AtSOG1 double charged (-2) PS mimetics in mutant </a:t>
            </a:r>
            <a:r>
              <a:rPr lang="en-GB" sz="1100" b="1" i="0" u="none" strike="noStrike" dirty="0" err="1">
                <a:solidFill>
                  <a:srgbClr val="000000"/>
                </a:solidFill>
                <a:effectLst/>
                <a:latin typeface="Calibri" panose="020F0502020204030204" pitchFamily="34" charset="0"/>
              </a:rPr>
              <a:t>bg</a:t>
            </a:r>
            <a:r>
              <a:rPr lang="en-GB" sz="1100" b="1" i="0" u="none" strike="noStrike" dirty="0">
                <a:solidFill>
                  <a:srgbClr val="000000"/>
                </a:solidFill>
                <a:effectLst/>
                <a:latin typeface="Calibri" panose="020F0502020204030204" pitchFamily="34" charset="0"/>
              </a:rPr>
              <a:t> ("</a:t>
            </a:r>
            <a:r>
              <a:rPr lang="en-GB" sz="1100" b="1" i="0" u="none" strike="noStrike" dirty="0" err="1">
                <a:solidFill>
                  <a:srgbClr val="000000"/>
                </a:solidFill>
                <a:effectLst/>
                <a:latin typeface="Calibri" panose="020F0502020204030204" pitchFamily="34" charset="0"/>
              </a:rPr>
              <a:t>phosphodead</a:t>
            </a:r>
            <a:r>
              <a:rPr lang="en-GB" sz="1100" b="1" i="0" u="none" strike="noStrike" dirty="0">
                <a:solidFill>
                  <a:srgbClr val="000000"/>
                </a:solidFill>
                <a:effectLst/>
                <a:latin typeface="Calibri" panose="020F0502020204030204" pitchFamily="34" charset="0"/>
              </a:rPr>
              <a:t>")</a:t>
            </a:r>
            <a:endParaRPr lang="en-GB" sz="1100" b="1" u="sng" dirty="0"/>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D2a. 		CONFIRMED PS </a:t>
            </a:r>
            <a:r>
              <a:rPr lang="en-GB" sz="1100" i="1" u="none" strike="noStrike" dirty="0">
                <a:solidFill>
                  <a:srgbClr val="000000"/>
                </a:solidFill>
                <a:effectLst/>
                <a:latin typeface="Calibri" panose="020F0502020204030204" pitchFamily="34" charset="0"/>
              </a:rPr>
              <a:t>DD</a:t>
            </a:r>
            <a:r>
              <a:rPr lang="en-GB" sz="1100" i="0" u="none" strike="noStrike" dirty="0">
                <a:solidFill>
                  <a:srgbClr val="000000"/>
                </a:solidFill>
                <a:effectLst/>
                <a:latin typeface="Calibri" panose="020F0502020204030204" pitchFamily="34" charset="0"/>
              </a:rPr>
              <a:t> mimetic in a full CONFIRMED A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D2a1. 	S</a:t>
            </a:r>
            <a:r>
              <a:rPr lang="en-GB" sz="1100" i="0" u="sng" strike="noStrike" dirty="0">
                <a:solidFill>
                  <a:srgbClr val="000000"/>
                </a:solidFill>
                <a:effectLst/>
                <a:latin typeface="Calibri" panose="020F0502020204030204" pitchFamily="34" charset="0"/>
              </a:rPr>
              <a:t>ingle</a:t>
            </a:r>
            <a:r>
              <a:rPr lang="en-GB" sz="1100" i="0" u="none" strike="noStrike" dirty="0">
                <a:solidFill>
                  <a:srgbClr val="000000"/>
                </a:solidFill>
                <a:effectLst/>
                <a:latin typeface="Calibri" panose="020F0502020204030204" pitchFamily="34" charset="0"/>
              </a:rPr>
              <a:t> CONFIRMED PS </a:t>
            </a:r>
            <a:r>
              <a:rPr lang="en-GB" sz="1100" i="1" u="none" strike="noStrike" dirty="0">
                <a:solidFill>
                  <a:srgbClr val="000000"/>
                </a:solidFill>
                <a:effectLst/>
                <a:latin typeface="Calibri" panose="020F0502020204030204" pitchFamily="34" charset="0"/>
              </a:rPr>
              <a:t>DD</a:t>
            </a:r>
            <a:r>
              <a:rPr lang="en-GB" sz="1100" i="0" u="none" strike="noStrike" dirty="0">
                <a:solidFill>
                  <a:srgbClr val="000000"/>
                </a:solidFill>
                <a:effectLst/>
                <a:latin typeface="Calibri" panose="020F0502020204030204" pitchFamily="34" charset="0"/>
              </a:rPr>
              <a:t> mimetic in a full CONFIRMED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endParaRPr lang="en-GB"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D2a2. 	</a:t>
            </a:r>
            <a:r>
              <a:rPr lang="en-GB" sz="1100" i="0" u="sng" strike="noStrike" dirty="0">
                <a:solidFill>
                  <a:srgbClr val="000000"/>
                </a:solidFill>
                <a:effectLst/>
                <a:latin typeface="Calibri" panose="020F0502020204030204" pitchFamily="34" charset="0"/>
              </a:rPr>
              <a:t>Combinatorial</a:t>
            </a:r>
            <a:r>
              <a:rPr lang="en-GB" sz="1100" i="1" u="none" strike="noStrike" dirty="0">
                <a:solidFill>
                  <a:srgbClr val="000000"/>
                </a:solidFill>
                <a:effectLst/>
                <a:latin typeface="Calibri" panose="020F0502020204030204" pitchFamily="34" charset="0"/>
              </a:rPr>
              <a:t> </a:t>
            </a:r>
            <a:r>
              <a:rPr lang="en-GB" sz="1100" i="0" u="none" strike="noStrike" dirty="0">
                <a:solidFill>
                  <a:srgbClr val="000000"/>
                </a:solidFill>
                <a:effectLst/>
                <a:latin typeface="Calibri" panose="020F0502020204030204" pitchFamily="34" charset="0"/>
              </a:rPr>
              <a:t>CONFIRMED PS </a:t>
            </a:r>
            <a:r>
              <a:rPr lang="en-GB" sz="1100" i="1" u="none" strike="noStrike" dirty="0">
                <a:solidFill>
                  <a:srgbClr val="000000"/>
                </a:solidFill>
                <a:effectLst/>
                <a:latin typeface="Calibri" panose="020F0502020204030204" pitchFamily="34" charset="0"/>
              </a:rPr>
              <a:t>DD</a:t>
            </a:r>
            <a:r>
              <a:rPr lang="en-GB" sz="1100" i="0" u="none" strike="noStrike" dirty="0">
                <a:solidFill>
                  <a:srgbClr val="000000"/>
                </a:solidFill>
                <a:effectLst/>
                <a:latin typeface="Calibri" panose="020F0502020204030204" pitchFamily="34" charset="0"/>
              </a:rPr>
              <a:t> mimetic in a full CONFIRMED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endParaRPr lang="en-GB"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D2a3. 	</a:t>
            </a:r>
            <a:r>
              <a:rPr lang="en-GB" sz="1100" i="0" u="sng" strike="noStrike" dirty="0">
                <a:solidFill>
                  <a:srgbClr val="000000"/>
                </a:solidFill>
                <a:effectLst/>
                <a:latin typeface="Calibri" panose="020F0502020204030204" pitchFamily="34" charset="0"/>
              </a:rPr>
              <a:t>Full</a:t>
            </a:r>
            <a:r>
              <a:rPr lang="en-GB" sz="1100" i="0" u="none" strike="noStrike" dirty="0">
                <a:solidFill>
                  <a:srgbClr val="000000"/>
                </a:solidFill>
                <a:effectLst/>
                <a:latin typeface="Calibri" panose="020F0502020204030204" pitchFamily="34" charset="0"/>
              </a:rPr>
              <a:t> CONFIRMED PS </a:t>
            </a:r>
            <a:r>
              <a:rPr lang="en-GB" sz="1100" i="1" u="none" strike="noStrike" dirty="0">
                <a:solidFill>
                  <a:srgbClr val="000000"/>
                </a:solidFill>
                <a:effectLst/>
                <a:latin typeface="Calibri" panose="020F0502020204030204" pitchFamily="34" charset="0"/>
              </a:rPr>
              <a:t>DD</a:t>
            </a:r>
            <a:r>
              <a:rPr lang="en-GB" sz="1100" i="0" u="none" strike="noStrike" dirty="0">
                <a:solidFill>
                  <a:srgbClr val="000000"/>
                </a:solidFill>
                <a:effectLst/>
                <a:latin typeface="Calibri" panose="020F0502020204030204" pitchFamily="34" charset="0"/>
              </a:rPr>
              <a:t> mimetic in a full CONFIRMED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endParaRPr lang="en-GB"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D2b. 		CONFIRMED PS </a:t>
            </a:r>
            <a:r>
              <a:rPr lang="en-GB" sz="1100" i="1" u="none" strike="noStrike" dirty="0">
                <a:solidFill>
                  <a:srgbClr val="000000"/>
                </a:solidFill>
                <a:effectLst/>
                <a:latin typeface="Calibri" panose="020F0502020204030204" pitchFamily="34" charset="0"/>
              </a:rPr>
              <a:t>DD</a:t>
            </a:r>
            <a:r>
              <a:rPr lang="en-GB" sz="1100" i="0" u="none" strike="noStrike" dirty="0">
                <a:solidFill>
                  <a:srgbClr val="000000"/>
                </a:solidFill>
                <a:effectLst/>
                <a:latin typeface="Calibri" panose="020F0502020204030204" pitchFamily="34" charset="0"/>
              </a:rPr>
              <a:t> mimetic in a full PREDICTED A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endParaRPr lang="en-GB"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D2b1. 	S</a:t>
            </a:r>
            <a:r>
              <a:rPr lang="en-GB" sz="1100" i="0" u="sng" strike="noStrike" dirty="0">
                <a:solidFill>
                  <a:srgbClr val="000000"/>
                </a:solidFill>
                <a:effectLst/>
                <a:latin typeface="Calibri" panose="020F0502020204030204" pitchFamily="34" charset="0"/>
              </a:rPr>
              <a:t>ingle</a:t>
            </a:r>
            <a:r>
              <a:rPr lang="en-GB" sz="1100" i="0" u="none" strike="noStrike" dirty="0">
                <a:solidFill>
                  <a:srgbClr val="000000"/>
                </a:solidFill>
                <a:effectLst/>
                <a:latin typeface="Calibri" panose="020F0502020204030204" pitchFamily="34" charset="0"/>
              </a:rPr>
              <a:t> CONFIRMED PS </a:t>
            </a:r>
            <a:r>
              <a:rPr lang="en-GB" sz="1100" i="1" u="none" strike="noStrike" dirty="0">
                <a:solidFill>
                  <a:srgbClr val="000000"/>
                </a:solidFill>
                <a:effectLst/>
                <a:latin typeface="Calibri" panose="020F0502020204030204" pitchFamily="34" charset="0"/>
              </a:rPr>
              <a:t>DD</a:t>
            </a:r>
            <a:r>
              <a:rPr lang="en-GB" sz="1100" i="0" u="none" strike="noStrike" dirty="0">
                <a:solidFill>
                  <a:srgbClr val="000000"/>
                </a:solidFill>
                <a:effectLst/>
                <a:latin typeface="Calibri" panose="020F0502020204030204" pitchFamily="34" charset="0"/>
              </a:rPr>
              <a:t> mimetic in a full PREDICTED A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endParaRPr lang="en-GB"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D2b2. 	</a:t>
            </a:r>
            <a:r>
              <a:rPr lang="en-GB" sz="1100" i="0" u="sng" strike="noStrike" dirty="0">
                <a:solidFill>
                  <a:srgbClr val="000000"/>
                </a:solidFill>
                <a:effectLst/>
                <a:latin typeface="Calibri" panose="020F0502020204030204" pitchFamily="34" charset="0"/>
              </a:rPr>
              <a:t>Combinatorial</a:t>
            </a:r>
            <a:r>
              <a:rPr lang="en-GB" sz="1100" i="1" u="none" strike="noStrike" dirty="0">
                <a:solidFill>
                  <a:srgbClr val="000000"/>
                </a:solidFill>
                <a:effectLst/>
                <a:latin typeface="Calibri" panose="020F0502020204030204" pitchFamily="34" charset="0"/>
              </a:rPr>
              <a:t> </a:t>
            </a:r>
            <a:r>
              <a:rPr lang="en-GB" sz="1100" i="0" u="none" strike="noStrike" dirty="0">
                <a:solidFill>
                  <a:srgbClr val="000000"/>
                </a:solidFill>
                <a:effectLst/>
                <a:latin typeface="Calibri" panose="020F0502020204030204" pitchFamily="34" charset="0"/>
              </a:rPr>
              <a:t>CONFIRMED PS</a:t>
            </a:r>
            <a:r>
              <a:rPr lang="en-GB" sz="1100" i="1" u="none" strike="noStrike" dirty="0">
                <a:solidFill>
                  <a:srgbClr val="000000"/>
                </a:solidFill>
                <a:effectLst/>
                <a:latin typeface="Calibri" panose="020F0502020204030204" pitchFamily="34" charset="0"/>
              </a:rPr>
              <a:t> DD</a:t>
            </a:r>
            <a:r>
              <a:rPr lang="en-GB" sz="1100" i="0" u="none" strike="noStrike" dirty="0">
                <a:solidFill>
                  <a:srgbClr val="000000"/>
                </a:solidFill>
                <a:effectLst/>
                <a:latin typeface="Calibri" panose="020F0502020204030204" pitchFamily="34" charset="0"/>
              </a:rPr>
              <a:t> mimetic in a full PREDICTED A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endParaRPr lang="en-GB"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D2b3. 	</a:t>
            </a:r>
            <a:r>
              <a:rPr lang="en-GB" sz="1100" i="0" u="sng" strike="noStrike" dirty="0">
                <a:solidFill>
                  <a:srgbClr val="000000"/>
                </a:solidFill>
                <a:effectLst/>
                <a:latin typeface="Calibri" panose="020F0502020204030204" pitchFamily="34" charset="0"/>
              </a:rPr>
              <a:t>Full</a:t>
            </a:r>
            <a:r>
              <a:rPr lang="en-GB" sz="1100" i="0" u="none" strike="noStrike" dirty="0">
                <a:solidFill>
                  <a:srgbClr val="000000"/>
                </a:solidFill>
                <a:effectLst/>
                <a:latin typeface="Calibri" panose="020F0502020204030204" pitchFamily="34" charset="0"/>
              </a:rPr>
              <a:t> CONFIRMED PS </a:t>
            </a:r>
            <a:r>
              <a:rPr lang="en-GB" sz="1100" i="1" u="none" strike="noStrike" dirty="0">
                <a:solidFill>
                  <a:srgbClr val="000000"/>
                </a:solidFill>
                <a:effectLst/>
                <a:latin typeface="Calibri" panose="020F0502020204030204" pitchFamily="34" charset="0"/>
              </a:rPr>
              <a:t>DD</a:t>
            </a:r>
            <a:r>
              <a:rPr lang="en-GB" sz="1100" i="0" u="none" strike="noStrike" dirty="0">
                <a:solidFill>
                  <a:srgbClr val="000000"/>
                </a:solidFill>
                <a:effectLst/>
                <a:latin typeface="Calibri" panose="020F0502020204030204" pitchFamily="34" charset="0"/>
              </a:rPr>
              <a:t> mimetic in a full PREDICTED A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endParaRPr lang="en-GB"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D2c. 		CONFIRMED PS </a:t>
            </a:r>
            <a:r>
              <a:rPr lang="en-GB" sz="1100" i="1" u="none" strike="noStrike" dirty="0">
                <a:solidFill>
                  <a:srgbClr val="000000"/>
                </a:solidFill>
                <a:effectLst/>
                <a:latin typeface="Calibri" panose="020F0502020204030204" pitchFamily="34" charset="0"/>
              </a:rPr>
              <a:t>EE</a:t>
            </a:r>
            <a:r>
              <a:rPr lang="en-GB" sz="1100" i="0" u="none" strike="noStrike" dirty="0">
                <a:solidFill>
                  <a:srgbClr val="000000"/>
                </a:solidFill>
                <a:effectLst/>
                <a:latin typeface="Calibri" panose="020F0502020204030204" pitchFamily="34" charset="0"/>
              </a:rPr>
              <a:t> mimetic in a full PREDICTED A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endParaRPr lang="en-GB"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D2c1. 	S</a:t>
            </a:r>
            <a:r>
              <a:rPr lang="en-GB" sz="1100" i="0" u="sng" strike="noStrike" dirty="0">
                <a:solidFill>
                  <a:srgbClr val="000000"/>
                </a:solidFill>
                <a:effectLst/>
                <a:latin typeface="Calibri" panose="020F0502020204030204" pitchFamily="34" charset="0"/>
              </a:rPr>
              <a:t>ingle</a:t>
            </a:r>
            <a:r>
              <a:rPr lang="en-GB" sz="1100" i="0" u="none" strike="noStrike" dirty="0">
                <a:solidFill>
                  <a:srgbClr val="000000"/>
                </a:solidFill>
                <a:effectLst/>
                <a:latin typeface="Calibri" panose="020F0502020204030204" pitchFamily="34" charset="0"/>
              </a:rPr>
              <a:t> CONFIRMED PS </a:t>
            </a:r>
            <a:r>
              <a:rPr lang="en-GB" sz="1100" i="1" u="none" strike="noStrike" dirty="0">
                <a:solidFill>
                  <a:srgbClr val="000000"/>
                </a:solidFill>
                <a:effectLst/>
                <a:latin typeface="Calibri" panose="020F0502020204030204" pitchFamily="34" charset="0"/>
              </a:rPr>
              <a:t>EE</a:t>
            </a:r>
            <a:r>
              <a:rPr lang="en-GB" sz="1100" i="0" u="none" strike="noStrike" dirty="0">
                <a:solidFill>
                  <a:srgbClr val="000000"/>
                </a:solidFill>
                <a:effectLst/>
                <a:latin typeface="Calibri" panose="020F0502020204030204" pitchFamily="34" charset="0"/>
              </a:rPr>
              <a:t> mimetic in a full CONFIRMED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endParaRPr lang="en-GB"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D2c2. 	</a:t>
            </a:r>
            <a:r>
              <a:rPr lang="en-GB" sz="1100" i="0" u="sng" strike="noStrike" dirty="0">
                <a:solidFill>
                  <a:srgbClr val="000000"/>
                </a:solidFill>
                <a:effectLst/>
                <a:latin typeface="Calibri" panose="020F0502020204030204" pitchFamily="34" charset="0"/>
              </a:rPr>
              <a:t>Combinatorial</a:t>
            </a:r>
            <a:r>
              <a:rPr lang="en-GB" sz="1100" i="1" u="none" strike="noStrike" dirty="0">
                <a:solidFill>
                  <a:srgbClr val="000000"/>
                </a:solidFill>
                <a:effectLst/>
                <a:latin typeface="Calibri" panose="020F0502020204030204" pitchFamily="34" charset="0"/>
              </a:rPr>
              <a:t> </a:t>
            </a:r>
            <a:r>
              <a:rPr lang="en-GB" sz="1100" i="0" u="none" strike="noStrike" dirty="0">
                <a:solidFill>
                  <a:srgbClr val="000000"/>
                </a:solidFill>
                <a:effectLst/>
                <a:latin typeface="Calibri" panose="020F0502020204030204" pitchFamily="34" charset="0"/>
              </a:rPr>
              <a:t>CONFIRMED PS </a:t>
            </a:r>
            <a:r>
              <a:rPr lang="en-GB" sz="1100" i="1" u="none" strike="noStrike" dirty="0">
                <a:solidFill>
                  <a:srgbClr val="000000"/>
                </a:solidFill>
                <a:effectLst/>
                <a:latin typeface="Calibri" panose="020F0502020204030204" pitchFamily="34" charset="0"/>
              </a:rPr>
              <a:t>EE</a:t>
            </a:r>
            <a:r>
              <a:rPr lang="en-GB" sz="1100" i="0" u="none" strike="noStrike" dirty="0">
                <a:solidFill>
                  <a:srgbClr val="000000"/>
                </a:solidFill>
                <a:effectLst/>
                <a:latin typeface="Calibri" panose="020F0502020204030204" pitchFamily="34" charset="0"/>
              </a:rPr>
              <a:t> mimetic in a full CONFIRMED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endParaRPr lang="en-GB"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D2c3. 	</a:t>
            </a:r>
            <a:r>
              <a:rPr lang="en-GB" sz="1100" i="0" u="sng" strike="noStrike" dirty="0">
                <a:solidFill>
                  <a:srgbClr val="000000"/>
                </a:solidFill>
                <a:effectLst/>
                <a:latin typeface="Calibri" panose="020F0502020204030204" pitchFamily="34" charset="0"/>
              </a:rPr>
              <a:t>Full</a:t>
            </a:r>
            <a:r>
              <a:rPr lang="en-GB" sz="1100" i="0" u="none" strike="noStrike" dirty="0">
                <a:solidFill>
                  <a:srgbClr val="000000"/>
                </a:solidFill>
                <a:effectLst/>
                <a:latin typeface="Calibri" panose="020F0502020204030204" pitchFamily="34" charset="0"/>
              </a:rPr>
              <a:t> CONFIRMED PS </a:t>
            </a:r>
            <a:r>
              <a:rPr lang="en-GB" sz="1100" i="1" u="none" strike="noStrike" dirty="0">
                <a:solidFill>
                  <a:srgbClr val="000000"/>
                </a:solidFill>
                <a:effectLst/>
                <a:latin typeface="Calibri" panose="020F0502020204030204" pitchFamily="34" charset="0"/>
              </a:rPr>
              <a:t>EE</a:t>
            </a:r>
            <a:r>
              <a:rPr lang="en-GB" sz="1100" i="0" u="none" strike="noStrike" dirty="0">
                <a:solidFill>
                  <a:srgbClr val="000000"/>
                </a:solidFill>
                <a:effectLst/>
                <a:latin typeface="Calibri" panose="020F0502020204030204" pitchFamily="34" charset="0"/>
              </a:rPr>
              <a:t> mimetic in a full CONFIRMED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endParaRPr lang="en-GB"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D2d. 		CONFIRMED PS </a:t>
            </a:r>
            <a:r>
              <a:rPr lang="en-GB" sz="1100" i="1" u="none" strike="noStrike" dirty="0">
                <a:solidFill>
                  <a:srgbClr val="000000"/>
                </a:solidFill>
                <a:effectLst/>
                <a:latin typeface="Calibri" panose="020F0502020204030204" pitchFamily="34" charset="0"/>
              </a:rPr>
              <a:t>EE</a:t>
            </a:r>
            <a:r>
              <a:rPr lang="en-GB" sz="1100" i="0" u="none" strike="noStrike" dirty="0">
                <a:solidFill>
                  <a:srgbClr val="000000"/>
                </a:solidFill>
                <a:effectLst/>
                <a:latin typeface="Calibri" panose="020F0502020204030204" pitchFamily="34" charset="0"/>
              </a:rPr>
              <a:t> mimetic in a full PREDICTED A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endParaRPr lang="en-GB"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D2d1. 	S</a:t>
            </a:r>
            <a:r>
              <a:rPr lang="en-GB" sz="1100" i="0" u="sng" strike="noStrike" dirty="0">
                <a:solidFill>
                  <a:srgbClr val="000000"/>
                </a:solidFill>
                <a:effectLst/>
                <a:latin typeface="Calibri" panose="020F0502020204030204" pitchFamily="34" charset="0"/>
              </a:rPr>
              <a:t>ingle</a:t>
            </a:r>
            <a:r>
              <a:rPr lang="en-GB" sz="1100" i="0" u="none" strike="noStrike" dirty="0">
                <a:solidFill>
                  <a:srgbClr val="000000"/>
                </a:solidFill>
                <a:effectLst/>
                <a:latin typeface="Calibri" panose="020F0502020204030204" pitchFamily="34" charset="0"/>
              </a:rPr>
              <a:t> CONFIRMED PS </a:t>
            </a:r>
            <a:r>
              <a:rPr lang="en-GB" sz="1100" i="1" u="none" strike="noStrike" dirty="0">
                <a:solidFill>
                  <a:srgbClr val="000000"/>
                </a:solidFill>
                <a:effectLst/>
                <a:latin typeface="Calibri" panose="020F0502020204030204" pitchFamily="34" charset="0"/>
              </a:rPr>
              <a:t>EE</a:t>
            </a:r>
            <a:r>
              <a:rPr lang="en-GB" sz="1100" i="0" u="none" strike="noStrike" dirty="0">
                <a:solidFill>
                  <a:srgbClr val="000000"/>
                </a:solidFill>
                <a:effectLst/>
                <a:latin typeface="Calibri" panose="020F0502020204030204" pitchFamily="34" charset="0"/>
              </a:rPr>
              <a:t> mimetic in a full PREDICTED A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endParaRPr lang="en-GB"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D2d2. 	</a:t>
            </a:r>
            <a:r>
              <a:rPr lang="en-GB" sz="1100" i="0" u="sng" strike="noStrike" dirty="0">
                <a:solidFill>
                  <a:srgbClr val="000000"/>
                </a:solidFill>
                <a:effectLst/>
                <a:latin typeface="Calibri" panose="020F0502020204030204" pitchFamily="34" charset="0"/>
              </a:rPr>
              <a:t>Combinatorial</a:t>
            </a:r>
            <a:r>
              <a:rPr lang="en-GB" sz="1100" i="1" u="none" strike="noStrike" dirty="0">
                <a:solidFill>
                  <a:srgbClr val="000000"/>
                </a:solidFill>
                <a:effectLst/>
                <a:latin typeface="Calibri" panose="020F0502020204030204" pitchFamily="34" charset="0"/>
              </a:rPr>
              <a:t> </a:t>
            </a:r>
            <a:r>
              <a:rPr lang="en-GB" sz="1100" i="0" u="none" strike="noStrike" dirty="0">
                <a:solidFill>
                  <a:srgbClr val="000000"/>
                </a:solidFill>
                <a:effectLst/>
                <a:latin typeface="Calibri" panose="020F0502020204030204" pitchFamily="34" charset="0"/>
              </a:rPr>
              <a:t>CONFIRMED PS</a:t>
            </a:r>
            <a:r>
              <a:rPr lang="en-GB" sz="1100" i="1" u="none" strike="noStrike" dirty="0">
                <a:solidFill>
                  <a:srgbClr val="000000"/>
                </a:solidFill>
                <a:effectLst/>
                <a:latin typeface="Calibri" panose="020F0502020204030204" pitchFamily="34" charset="0"/>
              </a:rPr>
              <a:t> EE</a:t>
            </a:r>
            <a:r>
              <a:rPr lang="en-GB" sz="1100" i="0" u="none" strike="noStrike" dirty="0">
                <a:solidFill>
                  <a:srgbClr val="000000"/>
                </a:solidFill>
                <a:effectLst/>
                <a:latin typeface="Calibri" panose="020F0502020204030204" pitchFamily="34" charset="0"/>
              </a:rPr>
              <a:t> mimetic in a full PREDICTED A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endParaRPr lang="en-GB"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D2d3. 	</a:t>
            </a:r>
            <a:r>
              <a:rPr lang="en-GB" sz="1100" i="0" u="sng" strike="noStrike" dirty="0">
                <a:solidFill>
                  <a:srgbClr val="000000"/>
                </a:solidFill>
                <a:effectLst/>
                <a:latin typeface="Calibri" panose="020F0502020204030204" pitchFamily="34" charset="0"/>
              </a:rPr>
              <a:t>Full</a:t>
            </a:r>
            <a:r>
              <a:rPr lang="en-GB" sz="1100" i="0" u="none" strike="noStrike" dirty="0">
                <a:solidFill>
                  <a:srgbClr val="000000"/>
                </a:solidFill>
                <a:effectLst/>
                <a:latin typeface="Calibri" panose="020F0502020204030204" pitchFamily="34" charset="0"/>
              </a:rPr>
              <a:t> CONFIRMED PS </a:t>
            </a:r>
            <a:r>
              <a:rPr lang="en-GB" sz="1100" i="1" u="none" strike="noStrike" dirty="0">
                <a:solidFill>
                  <a:srgbClr val="000000"/>
                </a:solidFill>
                <a:effectLst/>
                <a:latin typeface="Calibri" panose="020F0502020204030204" pitchFamily="34" charset="0"/>
              </a:rPr>
              <a:t>EE</a:t>
            </a:r>
            <a:r>
              <a:rPr lang="en-GB" sz="1100" i="0" u="none" strike="noStrike" dirty="0">
                <a:solidFill>
                  <a:srgbClr val="000000"/>
                </a:solidFill>
                <a:effectLst/>
                <a:latin typeface="Calibri" panose="020F0502020204030204" pitchFamily="34" charset="0"/>
              </a:rPr>
              <a:t> mimetic in a full PREDICTED A </a:t>
            </a:r>
            <a:r>
              <a:rPr lang="en-GB" sz="1100" i="0" u="none" strike="noStrike" dirty="0" err="1">
                <a:solidFill>
                  <a:srgbClr val="000000"/>
                </a:solidFill>
                <a:effectLst/>
                <a:latin typeface="Calibri" panose="020F0502020204030204" pitchFamily="34" charset="0"/>
              </a:rPr>
              <a:t>phosphomutant</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(Confirmed only)</a:t>
            </a:r>
            <a:r>
              <a:rPr lang="en-GB" sz="1100" dirty="0"/>
              <a:t>  </a:t>
            </a:r>
            <a:endParaRPr lang="en-GB" sz="1100" u="sng" dirty="0"/>
          </a:p>
        </p:txBody>
      </p:sp>
    </p:spTree>
    <p:extLst>
      <p:ext uri="{BB962C8B-B14F-4D97-AF65-F5344CB8AC3E}">
        <p14:creationId xmlns:p14="http://schemas.microsoft.com/office/powerpoint/2010/main" val="884979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DCB31-1220-7028-1066-7EE2A8EEF635}"/>
              </a:ext>
            </a:extLst>
          </p:cNvPr>
          <p:cNvSpPr txBox="1"/>
          <p:nvPr/>
        </p:nvSpPr>
        <p:spPr>
          <a:xfrm>
            <a:off x="234500" y="251207"/>
            <a:ext cx="11434424" cy="6355586"/>
          </a:xfrm>
          <a:prstGeom prst="rect">
            <a:avLst/>
          </a:prstGeom>
          <a:noFill/>
        </p:spPr>
        <p:txBody>
          <a:bodyPr wrap="square">
            <a:spAutoFit/>
          </a:bodyPr>
          <a:lstStyle/>
          <a:p>
            <a:pPr marL="0" indent="0">
              <a:buFont typeface="Arial" panose="020B0604020202020204" pitchFamily="34" charset="0"/>
              <a:buNone/>
            </a:pPr>
            <a:r>
              <a:rPr lang="en-GB" sz="1100" u="sng" dirty="0"/>
              <a:t>Titles </a:t>
            </a:r>
            <a:r>
              <a:rPr lang="en-GB" sz="1100" b="1" u="sng" dirty="0">
                <a:solidFill>
                  <a:schemeClr val="accent6"/>
                </a:solidFill>
              </a:rPr>
              <a:t>PS </a:t>
            </a:r>
            <a:r>
              <a:rPr lang="en-GB" sz="1100" b="1" u="sng" dirty="0"/>
              <a:t>–</a:t>
            </a:r>
            <a:r>
              <a:rPr lang="en-GB" sz="1100" b="1" u="sng" dirty="0">
                <a:solidFill>
                  <a:schemeClr val="accent6"/>
                </a:solidFill>
              </a:rPr>
              <a:t> </a:t>
            </a:r>
            <a:r>
              <a:rPr lang="en-GB" sz="1100" b="1" u="sng" dirty="0">
                <a:solidFill>
                  <a:schemeClr val="accent2"/>
                </a:solidFill>
              </a:rPr>
              <a:t>tab</a:t>
            </a:r>
            <a:r>
              <a:rPr lang="sv-SE" sz="1100" b="1" u="sng" dirty="0">
                <a:solidFill>
                  <a:schemeClr val="accent2"/>
                </a:solidFill>
              </a:rPr>
              <a:t> D</a:t>
            </a:r>
            <a:r>
              <a:rPr lang="sv-SE" sz="1100" b="1" u="sng" dirty="0"/>
              <a:t> </a:t>
            </a:r>
            <a:r>
              <a:rPr lang="en-GB" sz="1100" u="sng" dirty="0"/>
              <a:t>(2/2)</a:t>
            </a:r>
          </a:p>
          <a:p>
            <a:pPr marL="0" indent="0">
              <a:buFont typeface="Arial" panose="020B0604020202020204" pitchFamily="34" charset="0"/>
              <a:buNone/>
            </a:pPr>
            <a:endParaRPr lang="en-GB" sz="1100" u="sng" dirty="0"/>
          </a:p>
          <a:p>
            <a:pPr marL="0" indent="0">
              <a:buFont typeface="Arial" panose="020B0604020202020204" pitchFamily="34" charset="0"/>
              <a:buNone/>
            </a:pPr>
            <a:r>
              <a:rPr lang="en-GB" sz="1100" b="1" i="0" u="none" strike="noStrike" dirty="0">
                <a:solidFill>
                  <a:srgbClr val="000000"/>
                </a:solidFill>
                <a:effectLst/>
              </a:rPr>
              <a:t>D3. 		AtSOG1 PS mutants in mimetic </a:t>
            </a:r>
            <a:r>
              <a:rPr lang="en-GB" sz="1100" b="1" i="0" u="none" strike="noStrike" dirty="0" err="1">
                <a:solidFill>
                  <a:srgbClr val="000000"/>
                </a:solidFill>
                <a:effectLst/>
              </a:rPr>
              <a:t>bg</a:t>
            </a:r>
            <a:r>
              <a:rPr lang="en-GB" sz="1100" b="1" i="0" u="none" strike="noStrike" dirty="0">
                <a:solidFill>
                  <a:srgbClr val="000000"/>
                </a:solidFill>
                <a:effectLst/>
              </a:rPr>
              <a:t> ("single </a:t>
            </a:r>
            <a:r>
              <a:rPr lang="en-GB" sz="1100" b="1" i="0" u="none" strike="noStrike" dirty="0" err="1">
                <a:solidFill>
                  <a:srgbClr val="000000"/>
                </a:solidFill>
                <a:effectLst/>
              </a:rPr>
              <a:t>phosphohyper</a:t>
            </a:r>
            <a:r>
              <a:rPr lang="en-GB" sz="1100" b="1" i="0" u="none" strike="noStrike" dirty="0">
                <a:solidFill>
                  <a:srgbClr val="000000"/>
                </a:solidFill>
                <a:effectLst/>
              </a:rPr>
              <a:t>")</a:t>
            </a:r>
            <a:endParaRPr lang="en-GB" sz="1100" b="1" dirty="0"/>
          </a:p>
          <a:p>
            <a:pPr marL="0" indent="0">
              <a:buFont typeface="Arial" panose="020B0604020202020204" pitchFamily="34" charset="0"/>
              <a:buNone/>
            </a:pPr>
            <a:r>
              <a:rPr lang="en-GB" sz="1100" i="0" u="none" strike="noStrike" dirty="0">
                <a:solidFill>
                  <a:srgbClr val="000000"/>
                </a:solidFill>
                <a:effectLst/>
              </a:rPr>
              <a:t>D3a. 		CONFIRMED PS A mutant in a full CONFIRMED D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p>
          <a:p>
            <a:pPr marL="0" indent="0">
              <a:buFont typeface="Arial" panose="020B0604020202020204" pitchFamily="34" charset="0"/>
              <a:buNone/>
            </a:pPr>
            <a:r>
              <a:rPr lang="en-GB" sz="1100" i="0" u="none" strike="noStrike" dirty="0">
                <a:solidFill>
                  <a:srgbClr val="000000"/>
                </a:solidFill>
                <a:effectLst/>
              </a:rPr>
              <a:t>	D3a1. 	S</a:t>
            </a:r>
            <a:r>
              <a:rPr lang="en-GB" sz="1100" i="0" u="sng" strike="noStrike" dirty="0">
                <a:solidFill>
                  <a:srgbClr val="000000"/>
                </a:solidFill>
                <a:effectLst/>
              </a:rPr>
              <a:t>ingle</a:t>
            </a:r>
            <a:r>
              <a:rPr lang="en-GB" sz="1100" i="0" u="none" strike="noStrike" dirty="0">
                <a:solidFill>
                  <a:srgbClr val="000000"/>
                </a:solidFill>
                <a:effectLst/>
              </a:rPr>
              <a:t> CONFIRMED PS A mutant in a full CONFIRMED D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p>
          <a:p>
            <a:pPr marL="0" indent="0">
              <a:buFont typeface="Arial" panose="020B0604020202020204" pitchFamily="34" charset="0"/>
              <a:buNone/>
            </a:pPr>
            <a:r>
              <a:rPr lang="en-GB" sz="1100" i="0" u="none" strike="noStrike" dirty="0">
                <a:solidFill>
                  <a:srgbClr val="000000"/>
                </a:solidFill>
                <a:effectLst/>
              </a:rPr>
              <a:t>	D3a2. 	</a:t>
            </a:r>
            <a:r>
              <a:rPr lang="en-GB" sz="1100" i="0" u="sng" strike="noStrike" dirty="0">
                <a:solidFill>
                  <a:srgbClr val="000000"/>
                </a:solidFill>
                <a:effectLst/>
              </a:rPr>
              <a:t>Combinatorial</a:t>
            </a:r>
            <a:r>
              <a:rPr lang="en-GB" sz="1100" i="0" u="none" strike="noStrike" dirty="0">
                <a:solidFill>
                  <a:srgbClr val="000000"/>
                </a:solidFill>
                <a:effectLst/>
              </a:rPr>
              <a:t> CONFIRMED PS A mutant in a full CONFIRMED D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p>
          <a:p>
            <a:pPr marL="0" indent="0">
              <a:buFont typeface="Arial" panose="020B0604020202020204" pitchFamily="34" charset="0"/>
              <a:buNone/>
            </a:pPr>
            <a:r>
              <a:rPr lang="en-GB" sz="1100" i="0" u="none" strike="noStrike" dirty="0">
                <a:solidFill>
                  <a:srgbClr val="000000"/>
                </a:solidFill>
                <a:effectLst/>
              </a:rPr>
              <a:t>	D3a3. 	Full CONFIRMED PS A mutant in a full CONFIRMED D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p>
          <a:p>
            <a:pPr marL="0" indent="0">
              <a:buFont typeface="Arial" panose="020B0604020202020204" pitchFamily="34" charset="0"/>
              <a:buNone/>
            </a:pPr>
            <a:r>
              <a:rPr lang="en-GB" sz="1100" i="0" u="none" strike="noStrike" dirty="0">
                <a:solidFill>
                  <a:srgbClr val="000000"/>
                </a:solidFill>
                <a:effectLst/>
              </a:rPr>
              <a:t>D3b. 		CONFIRMED PS A mutant in a full PREDICTED D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p>
          <a:p>
            <a:pPr marL="0" indent="0">
              <a:buFont typeface="Arial" panose="020B0604020202020204" pitchFamily="34" charset="0"/>
              <a:buNone/>
            </a:pPr>
            <a:r>
              <a:rPr lang="en-GB" sz="1100" i="0" u="none" strike="noStrike" dirty="0">
                <a:solidFill>
                  <a:srgbClr val="000000"/>
                </a:solidFill>
                <a:effectLst/>
              </a:rPr>
              <a:t>	D3b1. 	S</a:t>
            </a:r>
            <a:r>
              <a:rPr lang="en-GB" sz="1100" i="0" u="sng" strike="noStrike" dirty="0">
                <a:solidFill>
                  <a:srgbClr val="000000"/>
                </a:solidFill>
                <a:effectLst/>
              </a:rPr>
              <a:t>ingle</a:t>
            </a:r>
            <a:r>
              <a:rPr lang="en-GB" sz="1100" i="0" u="none" strike="noStrike" dirty="0">
                <a:solidFill>
                  <a:srgbClr val="000000"/>
                </a:solidFill>
                <a:effectLst/>
              </a:rPr>
              <a:t> CONFIRMED PS A mutant in a full PREDICTED D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p>
          <a:p>
            <a:pPr marL="0" indent="0">
              <a:buFont typeface="Arial" panose="020B0604020202020204" pitchFamily="34" charset="0"/>
              <a:buNone/>
            </a:pPr>
            <a:r>
              <a:rPr lang="en-GB" sz="1100" i="0" u="none" strike="noStrike" dirty="0">
                <a:solidFill>
                  <a:srgbClr val="000000"/>
                </a:solidFill>
                <a:effectLst/>
              </a:rPr>
              <a:t>	D3b2. 	</a:t>
            </a:r>
            <a:r>
              <a:rPr lang="en-GB" sz="1100" i="0" u="sng" strike="noStrike" dirty="0">
                <a:solidFill>
                  <a:srgbClr val="000000"/>
                </a:solidFill>
                <a:effectLst/>
              </a:rPr>
              <a:t>Combinatorial</a:t>
            </a:r>
            <a:r>
              <a:rPr lang="en-GB" sz="1100" i="0" u="none" strike="noStrike" dirty="0">
                <a:solidFill>
                  <a:srgbClr val="000000"/>
                </a:solidFill>
                <a:effectLst/>
              </a:rPr>
              <a:t> CONFIRMED PS A mutant in a full PREDICTED D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p>
          <a:p>
            <a:pPr marL="0" indent="0">
              <a:buFont typeface="Arial" panose="020B0604020202020204" pitchFamily="34" charset="0"/>
              <a:buNone/>
            </a:pPr>
            <a:r>
              <a:rPr lang="en-GB" sz="1100" i="0" u="none" strike="noStrike" dirty="0">
                <a:solidFill>
                  <a:srgbClr val="000000"/>
                </a:solidFill>
                <a:effectLst/>
              </a:rPr>
              <a:t>	D3b3. 	</a:t>
            </a:r>
            <a:r>
              <a:rPr lang="en-GB" sz="1100" i="0" u="sng" strike="noStrike" dirty="0">
                <a:solidFill>
                  <a:srgbClr val="000000"/>
                </a:solidFill>
                <a:effectLst/>
              </a:rPr>
              <a:t>Full</a:t>
            </a:r>
            <a:r>
              <a:rPr lang="en-GB" sz="1100" i="0" u="none" strike="noStrike" dirty="0">
                <a:solidFill>
                  <a:srgbClr val="000000"/>
                </a:solidFill>
                <a:effectLst/>
              </a:rPr>
              <a:t> CONFIRMED PS A mutant in a full PREDICTED D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p>
          <a:p>
            <a:pPr marL="0" indent="0">
              <a:buFont typeface="Arial" panose="020B0604020202020204" pitchFamily="34" charset="0"/>
              <a:buNone/>
            </a:pPr>
            <a:r>
              <a:rPr lang="en-GB" sz="1100" i="0" u="none" strike="noStrike" dirty="0">
                <a:solidFill>
                  <a:srgbClr val="000000"/>
                </a:solidFill>
                <a:effectLst/>
              </a:rPr>
              <a:t>D3c. 		CONFIRMED PS A mutant in a full CONFIRMED E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p>
          <a:p>
            <a:pPr marL="0" indent="0">
              <a:buFont typeface="Arial" panose="020B0604020202020204" pitchFamily="34" charset="0"/>
              <a:buNone/>
            </a:pPr>
            <a:r>
              <a:rPr lang="en-GB" sz="1100" i="0" u="none" strike="noStrike" dirty="0">
                <a:solidFill>
                  <a:srgbClr val="000000"/>
                </a:solidFill>
                <a:effectLst/>
              </a:rPr>
              <a:t>	D3c1. 	S</a:t>
            </a:r>
            <a:r>
              <a:rPr lang="en-GB" sz="1100" i="0" u="sng" strike="noStrike" dirty="0">
                <a:solidFill>
                  <a:srgbClr val="000000"/>
                </a:solidFill>
                <a:effectLst/>
              </a:rPr>
              <a:t>ingle</a:t>
            </a:r>
            <a:r>
              <a:rPr lang="en-GB" sz="1100" i="0" u="none" strike="noStrike" dirty="0">
                <a:solidFill>
                  <a:srgbClr val="000000"/>
                </a:solidFill>
                <a:effectLst/>
              </a:rPr>
              <a:t> CONFIRMED PS A mutant in a full CONFIRMED E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p>
          <a:p>
            <a:pPr marL="0" indent="0">
              <a:buFont typeface="Arial" panose="020B0604020202020204" pitchFamily="34" charset="0"/>
              <a:buNone/>
            </a:pPr>
            <a:r>
              <a:rPr lang="en-GB" sz="1100" i="0" u="none" strike="noStrike" dirty="0">
                <a:solidFill>
                  <a:srgbClr val="000000"/>
                </a:solidFill>
                <a:effectLst/>
              </a:rPr>
              <a:t>	D3c2. 	</a:t>
            </a:r>
            <a:r>
              <a:rPr lang="en-GB" sz="1100" i="0" u="sng" strike="noStrike" dirty="0">
                <a:solidFill>
                  <a:srgbClr val="000000"/>
                </a:solidFill>
                <a:effectLst/>
              </a:rPr>
              <a:t>Combinatorial</a:t>
            </a:r>
            <a:r>
              <a:rPr lang="en-GB" sz="1100" i="0" u="none" strike="noStrike" dirty="0">
                <a:solidFill>
                  <a:srgbClr val="000000"/>
                </a:solidFill>
                <a:effectLst/>
              </a:rPr>
              <a:t> CONFIRMED PS A mutant in a full CONFIRMED E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p>
          <a:p>
            <a:pPr marL="0" indent="0">
              <a:buFont typeface="Arial" panose="020B0604020202020204" pitchFamily="34" charset="0"/>
              <a:buNone/>
            </a:pPr>
            <a:r>
              <a:rPr lang="en-GB" sz="1100" i="0" u="none" strike="noStrike" dirty="0">
                <a:solidFill>
                  <a:srgbClr val="000000"/>
                </a:solidFill>
                <a:effectLst/>
              </a:rPr>
              <a:t>	D3c3. 	Full CONFIRMED PS A mutant in a full CONFIRMED E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p>
          <a:p>
            <a:pPr marL="0" indent="0">
              <a:buFont typeface="Arial" panose="020B0604020202020204" pitchFamily="34" charset="0"/>
              <a:buNone/>
            </a:pPr>
            <a:r>
              <a:rPr lang="en-GB" sz="1100" i="0" u="none" strike="noStrike" dirty="0">
                <a:solidFill>
                  <a:srgbClr val="000000"/>
                </a:solidFill>
                <a:effectLst/>
              </a:rPr>
              <a:t>D3d. 		CONFIRMED PS A mutant in a full PREDICTED E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p>
          <a:p>
            <a:pPr marL="0" indent="0">
              <a:buFont typeface="Arial" panose="020B0604020202020204" pitchFamily="34" charset="0"/>
              <a:buNone/>
            </a:pPr>
            <a:r>
              <a:rPr lang="en-GB" sz="1100" i="0" u="none" strike="noStrike" dirty="0">
                <a:solidFill>
                  <a:srgbClr val="000000"/>
                </a:solidFill>
                <a:effectLst/>
              </a:rPr>
              <a:t>	D3d1. 	S</a:t>
            </a:r>
            <a:r>
              <a:rPr lang="en-GB" sz="1100" i="0" u="sng" strike="noStrike" dirty="0">
                <a:solidFill>
                  <a:srgbClr val="000000"/>
                </a:solidFill>
                <a:effectLst/>
              </a:rPr>
              <a:t>ingle</a:t>
            </a:r>
            <a:r>
              <a:rPr lang="en-GB" sz="1100" i="0" u="none" strike="noStrike" dirty="0">
                <a:solidFill>
                  <a:srgbClr val="000000"/>
                </a:solidFill>
                <a:effectLst/>
              </a:rPr>
              <a:t> CONFIRMED PS A mutant in a full PREDICTED E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p>
          <a:p>
            <a:pPr marL="0" indent="0">
              <a:buFont typeface="Arial" panose="020B0604020202020204" pitchFamily="34" charset="0"/>
              <a:buNone/>
            </a:pPr>
            <a:r>
              <a:rPr lang="en-GB" sz="1100" i="0" u="none" strike="noStrike" dirty="0">
                <a:solidFill>
                  <a:srgbClr val="000000"/>
                </a:solidFill>
                <a:effectLst/>
              </a:rPr>
              <a:t>	D3d2. 	</a:t>
            </a:r>
            <a:r>
              <a:rPr lang="en-GB" sz="1100" i="0" u="sng" strike="noStrike" dirty="0">
                <a:solidFill>
                  <a:srgbClr val="000000"/>
                </a:solidFill>
                <a:effectLst/>
              </a:rPr>
              <a:t>Combinatorial</a:t>
            </a:r>
            <a:r>
              <a:rPr lang="en-GB" sz="1100" i="0" u="none" strike="noStrike" dirty="0">
                <a:solidFill>
                  <a:srgbClr val="000000"/>
                </a:solidFill>
                <a:effectLst/>
              </a:rPr>
              <a:t> CONFIRMED PS A mutant in a full PREDICTED E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p>
          <a:p>
            <a:pPr marL="0" indent="0">
              <a:buFont typeface="Arial" panose="020B0604020202020204" pitchFamily="34" charset="0"/>
              <a:buNone/>
            </a:pPr>
            <a:r>
              <a:rPr lang="en-GB" sz="1100" i="0" u="none" strike="noStrike" dirty="0">
                <a:solidFill>
                  <a:srgbClr val="000000"/>
                </a:solidFill>
                <a:effectLst/>
              </a:rPr>
              <a:t>	D3d3. 	</a:t>
            </a:r>
            <a:r>
              <a:rPr lang="en-GB" sz="1100" i="0" u="sng" strike="noStrike" dirty="0">
                <a:solidFill>
                  <a:srgbClr val="000000"/>
                </a:solidFill>
                <a:effectLst/>
              </a:rPr>
              <a:t>Full</a:t>
            </a:r>
            <a:r>
              <a:rPr lang="en-GB" sz="1100" i="0" u="none" strike="noStrike" dirty="0">
                <a:solidFill>
                  <a:srgbClr val="000000"/>
                </a:solidFill>
                <a:effectLst/>
              </a:rPr>
              <a:t> CONFIRMED PS A mutant in a full PREDICTED E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endParaRPr lang="en-GB" sz="1100" u="sng" dirty="0"/>
          </a:p>
          <a:p>
            <a:pPr marL="0" indent="0">
              <a:buFont typeface="Arial" panose="020B0604020202020204" pitchFamily="34" charset="0"/>
              <a:buNone/>
            </a:pPr>
            <a:r>
              <a:rPr lang="en-GB" sz="1100" b="1" i="0" u="none" strike="noStrike" dirty="0">
                <a:solidFill>
                  <a:srgbClr val="000000"/>
                </a:solidFill>
                <a:effectLst/>
              </a:rPr>
              <a:t>D4. 		AtSOG1 double charged (-2) PS mutants in mimetic </a:t>
            </a:r>
            <a:r>
              <a:rPr lang="en-GB" sz="1100" b="1" i="0" u="none" strike="noStrike" dirty="0" err="1">
                <a:solidFill>
                  <a:srgbClr val="000000"/>
                </a:solidFill>
                <a:effectLst/>
              </a:rPr>
              <a:t>bg</a:t>
            </a:r>
            <a:r>
              <a:rPr lang="en-GB" sz="1100" b="1" i="0" u="none" strike="noStrike" dirty="0">
                <a:solidFill>
                  <a:srgbClr val="000000"/>
                </a:solidFill>
                <a:effectLst/>
              </a:rPr>
              <a:t> ("double </a:t>
            </a:r>
            <a:r>
              <a:rPr lang="en-GB" sz="1100" b="1" i="0" u="none" strike="noStrike" dirty="0" err="1">
                <a:solidFill>
                  <a:srgbClr val="000000"/>
                </a:solidFill>
                <a:effectLst/>
              </a:rPr>
              <a:t>phosphohyper</a:t>
            </a:r>
            <a:r>
              <a:rPr lang="en-GB" sz="1100" b="1" i="0" u="none" strike="noStrike" dirty="0">
                <a:solidFill>
                  <a:srgbClr val="000000"/>
                </a:solidFill>
                <a:effectLst/>
              </a:rPr>
              <a:t>")</a:t>
            </a:r>
            <a:r>
              <a:rPr lang="en-GB" sz="1100" b="1" dirty="0"/>
              <a:t> </a:t>
            </a:r>
            <a:endParaRPr lang="en-GB" sz="1100" b="1" u="sng" dirty="0"/>
          </a:p>
          <a:p>
            <a:pPr marL="0" indent="0">
              <a:buFont typeface="Arial" panose="020B0604020202020204" pitchFamily="34" charset="0"/>
              <a:buNone/>
            </a:pPr>
            <a:r>
              <a:rPr lang="en-GB" sz="1100" i="0" u="none" strike="noStrike" dirty="0">
                <a:solidFill>
                  <a:srgbClr val="000000"/>
                </a:solidFill>
                <a:effectLst/>
              </a:rPr>
              <a:t>D4a. 		CONFIRMED PS A mutant in a full CONFIRMED DD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endParaRPr lang="en-GB" sz="1100" u="sng" dirty="0"/>
          </a:p>
          <a:p>
            <a:pPr marL="0" indent="0">
              <a:buFont typeface="Arial" panose="020B0604020202020204" pitchFamily="34" charset="0"/>
              <a:buNone/>
            </a:pPr>
            <a:r>
              <a:rPr lang="en-GB" sz="1100" i="0" u="none" strike="noStrike" dirty="0">
                <a:solidFill>
                  <a:srgbClr val="000000"/>
                </a:solidFill>
                <a:effectLst/>
              </a:rPr>
              <a:t>	D4a1. 	S</a:t>
            </a:r>
            <a:r>
              <a:rPr lang="en-GB" sz="1100" i="0" u="sng" strike="noStrike" dirty="0">
                <a:solidFill>
                  <a:srgbClr val="000000"/>
                </a:solidFill>
                <a:effectLst/>
              </a:rPr>
              <a:t>ingle</a:t>
            </a:r>
            <a:r>
              <a:rPr lang="en-GB" sz="1100" i="0" u="none" strike="noStrike" dirty="0">
                <a:solidFill>
                  <a:srgbClr val="000000"/>
                </a:solidFill>
                <a:effectLst/>
              </a:rPr>
              <a:t> CONFIRMED PS A mutant in a full CONFIRMED DD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endParaRPr lang="en-GB" sz="1100" u="sng" dirty="0"/>
          </a:p>
          <a:p>
            <a:pPr marL="0" indent="0">
              <a:buFont typeface="Arial" panose="020B0604020202020204" pitchFamily="34" charset="0"/>
              <a:buNone/>
            </a:pPr>
            <a:r>
              <a:rPr lang="en-GB" sz="1100" i="0" u="none" strike="noStrike" dirty="0">
                <a:solidFill>
                  <a:srgbClr val="000000"/>
                </a:solidFill>
                <a:effectLst/>
              </a:rPr>
              <a:t>	D4a2. 	</a:t>
            </a:r>
            <a:r>
              <a:rPr lang="en-GB" sz="1100" i="0" u="sng" strike="noStrike" dirty="0">
                <a:solidFill>
                  <a:srgbClr val="000000"/>
                </a:solidFill>
                <a:effectLst/>
              </a:rPr>
              <a:t>Combinatorial</a:t>
            </a:r>
            <a:r>
              <a:rPr lang="en-GB" sz="1100" i="0" u="none" strike="noStrike" dirty="0">
                <a:solidFill>
                  <a:srgbClr val="000000"/>
                </a:solidFill>
                <a:effectLst/>
              </a:rPr>
              <a:t> CONFIRMED PS A mutant in a full CONFIRMED DD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endParaRPr lang="en-GB" sz="1100" u="sng" dirty="0"/>
          </a:p>
          <a:p>
            <a:pPr marL="0" indent="0">
              <a:buFont typeface="Arial" panose="020B0604020202020204" pitchFamily="34" charset="0"/>
              <a:buNone/>
            </a:pPr>
            <a:r>
              <a:rPr lang="en-GB" sz="1100" i="0" u="none" strike="noStrike" dirty="0">
                <a:solidFill>
                  <a:srgbClr val="000000"/>
                </a:solidFill>
                <a:effectLst/>
              </a:rPr>
              <a:t>	D4a3. 	</a:t>
            </a:r>
            <a:r>
              <a:rPr lang="en-GB" sz="1100" i="0" u="sng" strike="noStrike" dirty="0">
                <a:solidFill>
                  <a:srgbClr val="000000"/>
                </a:solidFill>
                <a:effectLst/>
              </a:rPr>
              <a:t>Full</a:t>
            </a:r>
            <a:r>
              <a:rPr lang="en-GB" sz="1100" i="0" u="none" strike="noStrike" dirty="0">
                <a:solidFill>
                  <a:srgbClr val="000000"/>
                </a:solidFill>
                <a:effectLst/>
              </a:rPr>
              <a:t> CONFIRMED PS A mutant in a full CONFIRMED DD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endParaRPr lang="en-GB" sz="1100" u="sng" dirty="0"/>
          </a:p>
          <a:p>
            <a:pPr marL="0" indent="0">
              <a:buFont typeface="Arial" panose="020B0604020202020204" pitchFamily="34" charset="0"/>
              <a:buNone/>
            </a:pPr>
            <a:r>
              <a:rPr lang="en-GB" sz="1100" i="0" u="none" strike="noStrike" dirty="0">
                <a:solidFill>
                  <a:srgbClr val="000000"/>
                </a:solidFill>
                <a:effectLst/>
              </a:rPr>
              <a:t>D4b. 		CONFIRMED PS A mutant in a full PREDICTED DD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endParaRPr lang="en-GB" sz="1100" u="sng" dirty="0"/>
          </a:p>
          <a:p>
            <a:pPr marL="0" indent="0">
              <a:buFont typeface="Arial" panose="020B0604020202020204" pitchFamily="34" charset="0"/>
              <a:buNone/>
            </a:pPr>
            <a:r>
              <a:rPr lang="en-GB" sz="1100" i="0" u="none" strike="noStrike" dirty="0">
                <a:solidFill>
                  <a:srgbClr val="000000"/>
                </a:solidFill>
                <a:effectLst/>
              </a:rPr>
              <a:t>	D4b1. 	S</a:t>
            </a:r>
            <a:r>
              <a:rPr lang="en-GB" sz="1100" i="0" u="sng" strike="noStrike" dirty="0">
                <a:solidFill>
                  <a:srgbClr val="000000"/>
                </a:solidFill>
                <a:effectLst/>
              </a:rPr>
              <a:t>ingle</a:t>
            </a:r>
            <a:r>
              <a:rPr lang="en-GB" sz="1100" i="0" u="none" strike="noStrike" dirty="0">
                <a:solidFill>
                  <a:srgbClr val="000000"/>
                </a:solidFill>
                <a:effectLst/>
              </a:rPr>
              <a:t> CONFIRMED PS A mutant in a full PREDICTED DD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endParaRPr lang="en-GB" sz="1100" u="sng" dirty="0"/>
          </a:p>
          <a:p>
            <a:pPr marL="0" indent="0">
              <a:buFont typeface="Arial" panose="020B0604020202020204" pitchFamily="34" charset="0"/>
              <a:buNone/>
            </a:pPr>
            <a:r>
              <a:rPr lang="en-GB" sz="1100" i="0" u="none" strike="noStrike" dirty="0">
                <a:solidFill>
                  <a:srgbClr val="000000"/>
                </a:solidFill>
                <a:effectLst/>
              </a:rPr>
              <a:t>	D4b2. 	</a:t>
            </a:r>
            <a:r>
              <a:rPr lang="en-GB" sz="1100" i="0" u="sng" strike="noStrike" dirty="0">
                <a:solidFill>
                  <a:srgbClr val="000000"/>
                </a:solidFill>
                <a:effectLst/>
              </a:rPr>
              <a:t>Combinatorial</a:t>
            </a:r>
            <a:r>
              <a:rPr lang="en-GB" sz="1100" i="0" u="none" strike="noStrike" dirty="0">
                <a:solidFill>
                  <a:srgbClr val="000000"/>
                </a:solidFill>
                <a:effectLst/>
              </a:rPr>
              <a:t> CONFIRMED PS A mutant in a full PREDICTED DD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endParaRPr lang="en-GB" sz="1100" u="sng" dirty="0"/>
          </a:p>
          <a:p>
            <a:pPr marL="0" indent="0">
              <a:buFont typeface="Arial" panose="020B0604020202020204" pitchFamily="34" charset="0"/>
              <a:buNone/>
            </a:pPr>
            <a:r>
              <a:rPr lang="en-GB" sz="1100" i="0" u="none" strike="noStrike" dirty="0">
                <a:solidFill>
                  <a:srgbClr val="000000"/>
                </a:solidFill>
                <a:effectLst/>
              </a:rPr>
              <a:t>	D4b3. 	</a:t>
            </a:r>
            <a:r>
              <a:rPr lang="en-GB" sz="1100" i="0" u="sng" strike="noStrike" dirty="0">
                <a:solidFill>
                  <a:srgbClr val="000000"/>
                </a:solidFill>
                <a:effectLst/>
              </a:rPr>
              <a:t>Full</a:t>
            </a:r>
            <a:r>
              <a:rPr lang="en-GB" sz="1100" i="0" u="none" strike="noStrike" dirty="0">
                <a:solidFill>
                  <a:srgbClr val="000000"/>
                </a:solidFill>
                <a:effectLst/>
              </a:rPr>
              <a:t> CONFIRMED PS A mutant in a full PREDICTED DD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endParaRPr lang="en-GB" sz="1100" u="sng" dirty="0"/>
          </a:p>
          <a:p>
            <a:pPr marL="0" indent="0">
              <a:buFont typeface="Arial" panose="020B0604020202020204" pitchFamily="34" charset="0"/>
              <a:buNone/>
            </a:pPr>
            <a:r>
              <a:rPr lang="en-GB" sz="1100" i="0" u="none" strike="noStrike" dirty="0">
                <a:solidFill>
                  <a:srgbClr val="000000"/>
                </a:solidFill>
                <a:effectLst/>
              </a:rPr>
              <a:t>D4c. 		CONFIRMED PS A mutant in a full CONFIRMED EE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endParaRPr lang="en-GB" sz="1100" u="sng" dirty="0"/>
          </a:p>
          <a:p>
            <a:pPr marL="0" indent="0">
              <a:buFont typeface="Arial" panose="020B0604020202020204" pitchFamily="34" charset="0"/>
              <a:buNone/>
            </a:pPr>
            <a:r>
              <a:rPr lang="en-GB" sz="1100" i="0" u="none" strike="noStrike" dirty="0">
                <a:solidFill>
                  <a:srgbClr val="000000"/>
                </a:solidFill>
                <a:effectLst/>
              </a:rPr>
              <a:t>	D4c1. 	S</a:t>
            </a:r>
            <a:r>
              <a:rPr lang="en-GB" sz="1100" i="0" u="sng" strike="noStrike" dirty="0">
                <a:solidFill>
                  <a:srgbClr val="000000"/>
                </a:solidFill>
                <a:effectLst/>
              </a:rPr>
              <a:t>ingle</a:t>
            </a:r>
            <a:r>
              <a:rPr lang="en-GB" sz="1100" i="0" u="none" strike="noStrike" dirty="0">
                <a:solidFill>
                  <a:srgbClr val="000000"/>
                </a:solidFill>
                <a:effectLst/>
              </a:rPr>
              <a:t> CONFIRMED PS A mutant in a full CONFIRMED EE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endParaRPr lang="en-GB" sz="1100" u="sng" dirty="0"/>
          </a:p>
          <a:p>
            <a:pPr marL="0" indent="0">
              <a:buFont typeface="Arial" panose="020B0604020202020204" pitchFamily="34" charset="0"/>
              <a:buNone/>
            </a:pPr>
            <a:r>
              <a:rPr lang="en-GB" sz="1100" i="0" u="none" strike="noStrike" dirty="0">
                <a:solidFill>
                  <a:srgbClr val="000000"/>
                </a:solidFill>
                <a:effectLst/>
              </a:rPr>
              <a:t>	D4c2. 	</a:t>
            </a:r>
            <a:r>
              <a:rPr lang="en-GB" sz="1100" i="0" u="sng" strike="noStrike" dirty="0">
                <a:solidFill>
                  <a:srgbClr val="000000"/>
                </a:solidFill>
                <a:effectLst/>
              </a:rPr>
              <a:t>Combinatorial</a:t>
            </a:r>
            <a:r>
              <a:rPr lang="en-GB" sz="1100" i="0" u="none" strike="noStrike" dirty="0">
                <a:solidFill>
                  <a:srgbClr val="000000"/>
                </a:solidFill>
                <a:effectLst/>
              </a:rPr>
              <a:t> CONFIRMED PS A mutant in a CONFIRMED EE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endParaRPr lang="en-GB" sz="1100" u="sng" dirty="0"/>
          </a:p>
          <a:p>
            <a:pPr marL="0" indent="0">
              <a:buFont typeface="Arial" panose="020B0604020202020204" pitchFamily="34" charset="0"/>
              <a:buNone/>
            </a:pPr>
            <a:r>
              <a:rPr lang="en-GB" sz="1100" i="0" u="none" strike="noStrike" dirty="0">
                <a:solidFill>
                  <a:srgbClr val="000000"/>
                </a:solidFill>
                <a:effectLst/>
              </a:rPr>
              <a:t>	D4c3. 	</a:t>
            </a:r>
            <a:r>
              <a:rPr lang="en-GB" sz="1100" i="0" u="sng" strike="noStrike" dirty="0">
                <a:solidFill>
                  <a:srgbClr val="000000"/>
                </a:solidFill>
                <a:effectLst/>
              </a:rPr>
              <a:t>Full</a:t>
            </a:r>
            <a:r>
              <a:rPr lang="en-GB" sz="1100" i="0" u="none" strike="noStrike" dirty="0">
                <a:solidFill>
                  <a:srgbClr val="000000"/>
                </a:solidFill>
                <a:effectLst/>
              </a:rPr>
              <a:t> CONFIRMED PS A mutant in a CONFIRMED EE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endParaRPr lang="en-GB" sz="1100" u="sng" dirty="0"/>
          </a:p>
          <a:p>
            <a:pPr marL="0" indent="0">
              <a:buFont typeface="Arial" panose="020B0604020202020204" pitchFamily="34" charset="0"/>
              <a:buNone/>
            </a:pPr>
            <a:r>
              <a:rPr lang="en-GB" sz="1100" i="0" u="none" strike="noStrike" dirty="0">
                <a:solidFill>
                  <a:srgbClr val="000000"/>
                </a:solidFill>
                <a:effectLst/>
              </a:rPr>
              <a:t>D4d. 		CONFIRMED PS A mutant in a full PREDICTED EE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endParaRPr lang="en-GB" sz="1100" u="sng" dirty="0"/>
          </a:p>
          <a:p>
            <a:pPr marL="0" indent="0">
              <a:buFont typeface="Arial" panose="020B0604020202020204" pitchFamily="34" charset="0"/>
              <a:buNone/>
            </a:pPr>
            <a:r>
              <a:rPr lang="en-GB" sz="1100" i="0" u="none" strike="noStrike" dirty="0">
                <a:solidFill>
                  <a:srgbClr val="000000"/>
                </a:solidFill>
                <a:effectLst/>
              </a:rPr>
              <a:t>	D4d1. 	S</a:t>
            </a:r>
            <a:r>
              <a:rPr lang="en-GB" sz="1100" i="0" u="sng" strike="noStrike" dirty="0">
                <a:solidFill>
                  <a:srgbClr val="000000"/>
                </a:solidFill>
                <a:effectLst/>
              </a:rPr>
              <a:t>ingle</a:t>
            </a:r>
            <a:r>
              <a:rPr lang="en-GB" sz="1100" i="0" u="none" strike="noStrike" dirty="0">
                <a:solidFill>
                  <a:srgbClr val="000000"/>
                </a:solidFill>
                <a:effectLst/>
              </a:rPr>
              <a:t> CONFIRMED PS A mutant in a full PREDICTED EE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endParaRPr lang="en-GB" sz="1100" u="sng" dirty="0"/>
          </a:p>
          <a:p>
            <a:pPr marL="0" indent="0">
              <a:buFont typeface="Arial" panose="020B0604020202020204" pitchFamily="34" charset="0"/>
              <a:buNone/>
            </a:pPr>
            <a:r>
              <a:rPr lang="en-GB" sz="1100" i="0" u="none" strike="noStrike" dirty="0">
                <a:solidFill>
                  <a:srgbClr val="000000"/>
                </a:solidFill>
                <a:effectLst/>
              </a:rPr>
              <a:t>	D4d2. 	</a:t>
            </a:r>
            <a:r>
              <a:rPr lang="en-GB" sz="1100" i="0" u="sng" strike="noStrike" dirty="0">
                <a:solidFill>
                  <a:srgbClr val="000000"/>
                </a:solidFill>
                <a:effectLst/>
              </a:rPr>
              <a:t>Combinatorial</a:t>
            </a:r>
            <a:r>
              <a:rPr lang="en-GB" sz="1100" i="0" u="none" strike="noStrike" dirty="0">
                <a:solidFill>
                  <a:srgbClr val="000000"/>
                </a:solidFill>
                <a:effectLst/>
              </a:rPr>
              <a:t> CONFIRMED PS A mutant in a full PREDICTED EE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endParaRPr lang="en-GB" sz="1100" u="sng" dirty="0"/>
          </a:p>
          <a:p>
            <a:pPr marL="0" indent="0">
              <a:buFont typeface="Arial" panose="020B0604020202020204" pitchFamily="34" charset="0"/>
              <a:buNone/>
            </a:pPr>
            <a:r>
              <a:rPr lang="en-GB" sz="1100" i="0" u="none" strike="noStrike" dirty="0">
                <a:solidFill>
                  <a:srgbClr val="000000"/>
                </a:solidFill>
                <a:effectLst/>
              </a:rPr>
              <a:t>	D4d3. 	</a:t>
            </a:r>
            <a:r>
              <a:rPr lang="en-GB" sz="1100" i="0" u="sng" strike="noStrike" dirty="0">
                <a:solidFill>
                  <a:srgbClr val="000000"/>
                </a:solidFill>
                <a:effectLst/>
              </a:rPr>
              <a:t>Full</a:t>
            </a:r>
            <a:r>
              <a:rPr lang="en-GB" sz="1100" i="0" u="none" strike="noStrike" dirty="0">
                <a:solidFill>
                  <a:srgbClr val="000000"/>
                </a:solidFill>
                <a:effectLst/>
              </a:rPr>
              <a:t> CONFIRMED PS A mutant in a full PREDICTED EE </a:t>
            </a:r>
            <a:r>
              <a:rPr lang="en-GB" sz="1100" i="0" u="none" strike="noStrike" dirty="0" err="1">
                <a:solidFill>
                  <a:srgbClr val="000000"/>
                </a:solidFill>
                <a:effectLst/>
              </a:rPr>
              <a:t>phosphomimetic</a:t>
            </a:r>
            <a:r>
              <a:rPr lang="en-GB" sz="1100" i="0" u="none" strike="noStrike" dirty="0">
                <a:solidFill>
                  <a:srgbClr val="000000"/>
                </a:solidFill>
                <a:effectLst/>
              </a:rPr>
              <a:t> </a:t>
            </a:r>
            <a:r>
              <a:rPr lang="en-GB" sz="1100" i="0" u="none" strike="noStrike" dirty="0" err="1">
                <a:solidFill>
                  <a:srgbClr val="000000"/>
                </a:solidFill>
                <a:effectLst/>
              </a:rPr>
              <a:t>bg</a:t>
            </a:r>
            <a:r>
              <a:rPr lang="en-GB" sz="1100" i="0" u="none" strike="noStrike" dirty="0">
                <a:solidFill>
                  <a:srgbClr val="000000"/>
                </a:solidFill>
                <a:effectLst/>
              </a:rPr>
              <a:t> (Confirmed only)</a:t>
            </a:r>
            <a:r>
              <a:rPr lang="en-GB" sz="1100" dirty="0"/>
              <a:t> </a:t>
            </a:r>
            <a:endParaRPr lang="en-GB" sz="1100" u="sng" dirty="0"/>
          </a:p>
        </p:txBody>
      </p:sp>
    </p:spTree>
    <p:extLst>
      <p:ext uri="{BB962C8B-B14F-4D97-AF65-F5344CB8AC3E}">
        <p14:creationId xmlns:p14="http://schemas.microsoft.com/office/powerpoint/2010/main" val="4058540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4943-2370-DE58-8831-B65055249C12}"/>
              </a:ext>
            </a:extLst>
          </p:cNvPr>
          <p:cNvSpPr>
            <a:spLocks noGrp="1"/>
          </p:cNvSpPr>
          <p:nvPr>
            <p:ph type="title"/>
          </p:nvPr>
        </p:nvSpPr>
        <p:spPr>
          <a:xfrm>
            <a:off x="838200" y="365125"/>
            <a:ext cx="10515600" cy="1136129"/>
          </a:xfrm>
        </p:spPr>
        <p:txBody>
          <a:bodyPr>
            <a:normAutofit/>
          </a:bodyPr>
          <a:lstStyle/>
          <a:p>
            <a:pPr algn="ctr"/>
            <a:r>
              <a:rPr lang="en-GB" sz="3600" dirty="0"/>
              <a:t>3 documents to consult on the </a:t>
            </a:r>
            <a:r>
              <a:rPr lang="en-GB" sz="3600" dirty="0" err="1"/>
              <a:t>topc</a:t>
            </a:r>
            <a:r>
              <a:rPr lang="en-GB" sz="3600" dirty="0"/>
              <a:t> of library 2</a:t>
            </a:r>
            <a:endParaRPr lang="en-BE" sz="3600" dirty="0"/>
          </a:p>
        </p:txBody>
      </p:sp>
      <p:sp>
        <p:nvSpPr>
          <p:cNvPr id="6" name="Content Placeholder 5">
            <a:extLst>
              <a:ext uri="{FF2B5EF4-FFF2-40B4-BE49-F238E27FC236}">
                <a16:creationId xmlns:a16="http://schemas.microsoft.com/office/drawing/2014/main" id="{EFC92373-D76D-316A-1409-CFBA2E319968}"/>
              </a:ext>
            </a:extLst>
          </p:cNvPr>
          <p:cNvSpPr>
            <a:spLocks noGrp="1"/>
          </p:cNvSpPr>
          <p:nvPr>
            <p:ph idx="1"/>
          </p:nvPr>
        </p:nvSpPr>
        <p:spPr>
          <a:xfrm>
            <a:off x="613804" y="1674040"/>
            <a:ext cx="10739996" cy="4351338"/>
          </a:xfrm>
        </p:spPr>
        <p:txBody>
          <a:bodyPr>
            <a:normAutofit lnSpcReduction="10000"/>
          </a:bodyPr>
          <a:lstStyle/>
          <a:p>
            <a:pPr marL="342900" indent="-342900">
              <a:buAutoNum type="arabicPeriod"/>
            </a:pPr>
            <a:r>
              <a:rPr lang="en-GB" sz="1600" b="1" dirty="0"/>
              <a:t>Summary_SOG1_array2.ppt</a:t>
            </a:r>
            <a:br>
              <a:rPr lang="en-GB" sz="1600" dirty="0"/>
            </a:br>
            <a:r>
              <a:rPr lang="en-GB" sz="1600" dirty="0"/>
              <a:t>This PowerPoint presentation is your first-aid kit when trying to orient yourself in the second tile library.  It summarizes the content of all tile categories, as well as formulates the relevant research questions and remarks per category. The used colours and titles match those in the two Excel files below. </a:t>
            </a:r>
          </a:p>
          <a:p>
            <a:pPr marL="342900" indent="-342900">
              <a:buAutoNum type="arabicPeriod"/>
            </a:pPr>
            <a:r>
              <a:rPr lang="en-GB" sz="1600" b="1" dirty="0"/>
              <a:t>Visit2_V8_summary.exe</a:t>
            </a:r>
            <a:br>
              <a:rPr lang="en-GB" sz="1600" dirty="0"/>
            </a:br>
            <a:r>
              <a:rPr lang="en-GB" sz="1600" dirty="0"/>
              <a:t>Each tab in this Excel file represents a tile category (labelled A. </a:t>
            </a:r>
            <a:r>
              <a:rPr lang="en-GB" sz="1600" dirty="0">
                <a:sym typeface="Wingdings" panose="05000000000000000000" pitchFamily="2" charset="2"/>
              </a:rPr>
              <a:t> P. ). The tab names match the orange titles in abovementioned PowerPoint presentation (this one). (Sub)titles are highlighted in grey boxes.  Under the blue banner, the upper rows of each worksheet clarify keywords that might help you understand the difference between (sub)categories. </a:t>
            </a:r>
            <a:br>
              <a:rPr lang="en-GB" sz="1600" dirty="0">
                <a:sym typeface="Wingdings" panose="05000000000000000000" pitchFamily="2" charset="2"/>
              </a:rPr>
            </a:br>
            <a:r>
              <a:rPr lang="en-GB" sz="1600" dirty="0">
                <a:sym typeface="Wingdings" panose="05000000000000000000" pitchFamily="2" charset="2"/>
              </a:rPr>
              <a:t>Each tile can be – but is not always - characterized by 7 columns: </a:t>
            </a:r>
            <a:r>
              <a:rPr lang="en-GB" sz="1600" dirty="0" err="1">
                <a:sym typeface="Wingdings" panose="05000000000000000000" pitchFamily="2" charset="2"/>
              </a:rPr>
              <a:t>TileID</a:t>
            </a:r>
            <a:r>
              <a:rPr lang="en-GB" sz="1600" dirty="0">
                <a:sym typeface="Wingdings" panose="05000000000000000000" pitchFamily="2" charset="2"/>
              </a:rPr>
              <a:t>, AA interval, length, SOG1 </a:t>
            </a:r>
            <a:r>
              <a:rPr lang="en-GB" sz="1600" dirty="0" err="1">
                <a:sym typeface="Wingdings" panose="05000000000000000000" pitchFamily="2" charset="2"/>
              </a:rPr>
              <a:t>partim</a:t>
            </a:r>
            <a:r>
              <a:rPr lang="en-GB" sz="1600" dirty="0">
                <a:sym typeface="Wingdings" panose="05000000000000000000" pitchFamily="2" charset="2"/>
              </a:rPr>
              <a:t>, Description, AA sequence and Remarks. Columns that are not applicable to a tile are empty or filled out with “NA”. For example SOG1 </a:t>
            </a:r>
            <a:r>
              <a:rPr lang="en-GB" sz="1600" dirty="0" err="1">
                <a:sym typeface="Wingdings" panose="05000000000000000000" pitchFamily="2" charset="2"/>
              </a:rPr>
              <a:t>partim</a:t>
            </a:r>
            <a:r>
              <a:rPr lang="en-GB" sz="1600" dirty="0">
                <a:sym typeface="Wingdings" panose="05000000000000000000" pitchFamily="2" charset="2"/>
              </a:rPr>
              <a:t> is not relevant for tiles from other NAC transcription factors in the FAM category. </a:t>
            </a:r>
            <a:endParaRPr lang="en-GB" sz="1600" dirty="0"/>
          </a:p>
          <a:p>
            <a:pPr marL="342900" indent="-342900">
              <a:buAutoNum type="arabicPeriod"/>
            </a:pPr>
            <a:r>
              <a:rPr lang="en-GB" sz="1600" b="1" dirty="0"/>
              <a:t>SeqLib_Visit2_2023.exe</a:t>
            </a:r>
            <a:br>
              <a:rPr lang="en-GB" sz="1600" dirty="0"/>
            </a:br>
            <a:r>
              <a:rPr lang="en-GB" sz="1600" dirty="0"/>
              <a:t>The first tab is a schematic overview of the library organization. This table is shown in full on slide  10 of this PowerPoint presentation. The second and third tab enlist all tiles from the </a:t>
            </a:r>
            <a:r>
              <a:rPr lang="en-GB" sz="1600" b="1" dirty="0"/>
              <a:t>second and first </a:t>
            </a:r>
            <a:r>
              <a:rPr lang="en-GB" sz="1600" dirty="0"/>
              <a:t>library respectively. The columns are labelled with the same abbreviations as those in bold in the schematic overview. This list will be easiest to build the sequencing library from by adding a column with the activity score.</a:t>
            </a:r>
          </a:p>
          <a:p>
            <a:pPr marL="342900" indent="-342900">
              <a:buAutoNum type="arabicPeriod"/>
            </a:pPr>
            <a:endParaRPr lang="en-GB" sz="1600" dirty="0"/>
          </a:p>
          <a:p>
            <a:pPr marL="0" indent="0">
              <a:buNone/>
            </a:pPr>
            <a:r>
              <a:rPr lang="en-GB" sz="1600" dirty="0"/>
              <a:t>Note that all documents encompassing the second library actually have more tiles than those that were ordered (23350 versus 11470).  See the second slide of this PowerPoint presentation for more details on this.  </a:t>
            </a:r>
            <a:endParaRPr lang="en-BE" sz="1600" dirty="0"/>
          </a:p>
        </p:txBody>
      </p:sp>
      <p:sp>
        <p:nvSpPr>
          <p:cNvPr id="3" name="Rectangle 2">
            <a:extLst>
              <a:ext uri="{FF2B5EF4-FFF2-40B4-BE49-F238E27FC236}">
                <a16:creationId xmlns:a16="http://schemas.microsoft.com/office/drawing/2014/main" id="{0D82479D-33F9-5D04-CE88-3DADAA147233}"/>
              </a:ext>
            </a:extLst>
          </p:cNvPr>
          <p:cNvSpPr/>
          <p:nvPr/>
        </p:nvSpPr>
        <p:spPr>
          <a:xfrm>
            <a:off x="239636" y="192339"/>
            <a:ext cx="11666483" cy="642602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658694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4943-2370-DE58-8831-B65055249C12}"/>
              </a:ext>
            </a:extLst>
          </p:cNvPr>
          <p:cNvSpPr>
            <a:spLocks noGrp="1"/>
          </p:cNvSpPr>
          <p:nvPr>
            <p:ph type="title"/>
          </p:nvPr>
        </p:nvSpPr>
        <p:spPr>
          <a:xfrm>
            <a:off x="838200" y="365126"/>
            <a:ext cx="10515600" cy="873740"/>
          </a:xfrm>
        </p:spPr>
        <p:txBody>
          <a:bodyPr>
            <a:normAutofit/>
          </a:bodyPr>
          <a:lstStyle/>
          <a:p>
            <a:pPr algn="ctr"/>
            <a:r>
              <a:rPr lang="en-GB" sz="2400" b="1" dirty="0"/>
              <a:t>PHOSPHOSITE VARIANTS  </a:t>
            </a:r>
            <a:br>
              <a:rPr lang="en-GB" sz="2400" b="1" dirty="0"/>
            </a:br>
            <a:r>
              <a:rPr lang="en-GB" sz="2400" b="1" dirty="0">
                <a:solidFill>
                  <a:schemeClr val="accent6"/>
                </a:solidFill>
              </a:rPr>
              <a:t>PS </a:t>
            </a:r>
            <a:r>
              <a:rPr lang="en-GB" sz="2400" b="1" dirty="0"/>
              <a:t>–</a:t>
            </a:r>
            <a:r>
              <a:rPr lang="en-GB" sz="2400" b="1" dirty="0">
                <a:solidFill>
                  <a:schemeClr val="accent6"/>
                </a:solidFill>
              </a:rPr>
              <a:t> </a:t>
            </a:r>
            <a:r>
              <a:rPr lang="en-GB" sz="2400" b="1" dirty="0">
                <a:solidFill>
                  <a:schemeClr val="accent2"/>
                </a:solidFill>
              </a:rPr>
              <a:t>tab</a:t>
            </a:r>
            <a:r>
              <a:rPr lang="sv-SE" sz="2400" b="1" dirty="0">
                <a:solidFill>
                  <a:schemeClr val="accent2"/>
                </a:solidFill>
              </a:rPr>
              <a:t> E. PS variants - Alternative PS</a:t>
            </a:r>
            <a:endParaRPr lang="en-BE" sz="2400" b="1" dirty="0">
              <a:solidFill>
                <a:schemeClr val="accent2"/>
              </a:solidFill>
            </a:endParaRPr>
          </a:p>
        </p:txBody>
      </p:sp>
      <p:sp>
        <p:nvSpPr>
          <p:cNvPr id="3" name="Content Placeholder 5">
            <a:extLst>
              <a:ext uri="{FF2B5EF4-FFF2-40B4-BE49-F238E27FC236}">
                <a16:creationId xmlns:a16="http://schemas.microsoft.com/office/drawing/2014/main" id="{162E0C42-B67F-FC70-D56E-482ABAF0EE93}"/>
              </a:ext>
            </a:extLst>
          </p:cNvPr>
          <p:cNvSpPr txBox="1">
            <a:spLocks/>
          </p:cNvSpPr>
          <p:nvPr/>
        </p:nvSpPr>
        <p:spPr>
          <a:xfrm>
            <a:off x="317583" y="1159069"/>
            <a:ext cx="11646882" cy="48405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u="sng" dirty="0"/>
              <a:t>Research questions</a:t>
            </a:r>
          </a:p>
          <a:p>
            <a:pPr lvl="1"/>
            <a:r>
              <a:rPr lang="en-GB" sz="1200" dirty="0"/>
              <a:t>The identity and exact sequence of AA composing the PS usually determines kinase binding. Does it also effect activity outcomes in this experimental set-up? </a:t>
            </a:r>
          </a:p>
          <a:p>
            <a:pPr lvl="1"/>
            <a:r>
              <a:rPr lang="en-GB" sz="1200" dirty="0"/>
              <a:t>Does the PS backbone (Ser, </a:t>
            </a:r>
            <a:r>
              <a:rPr lang="en-GB" sz="1200" dirty="0" err="1"/>
              <a:t>Thr</a:t>
            </a:r>
            <a:r>
              <a:rPr lang="en-GB" sz="1200" dirty="0"/>
              <a:t> or Tyr) effect the tile activity? In other words, are tiles with TQ and YQ PS equivalent in activity to those with SQ PS? Is the also valid for the other known (non-SQ) PS in the SOG1 sequence? </a:t>
            </a:r>
          </a:p>
          <a:p>
            <a:pPr lvl="1"/>
            <a:r>
              <a:rPr lang="en-GB" sz="1200" dirty="0"/>
              <a:t>Does the orientation of the PS matter? For example, does a tile with SQ PS have the same activity score as that same tile with QS PS?</a:t>
            </a:r>
          </a:p>
          <a:p>
            <a:pPr lvl="1"/>
            <a:r>
              <a:rPr lang="en-GB" sz="1200" dirty="0"/>
              <a:t> Is the PS motif key to the tile activity? For example, does a tile with TP PS motifs have the same activity as one with SS PS motifs? </a:t>
            </a:r>
          </a:p>
          <a:p>
            <a:pPr marL="457200" lvl="1" indent="0">
              <a:buNone/>
            </a:pPr>
            <a:endParaRPr lang="en-GB" sz="1200" dirty="0"/>
          </a:p>
          <a:p>
            <a:pPr marL="0" indent="0">
              <a:buFont typeface="Arial" panose="020B0604020202020204" pitchFamily="34" charset="0"/>
              <a:buNone/>
            </a:pPr>
            <a:r>
              <a:rPr lang="en-GB" sz="1200" u="sng" dirty="0"/>
              <a:t>Content summary</a:t>
            </a:r>
          </a:p>
          <a:p>
            <a:pPr marL="0" indent="0">
              <a:buFont typeface="Arial" panose="020B0604020202020204" pitchFamily="34" charset="0"/>
              <a:buNone/>
            </a:pPr>
            <a:br>
              <a:rPr lang="en-GB" sz="1200" u="sng" dirty="0"/>
            </a:br>
            <a:r>
              <a:rPr lang="en-GB" sz="1200" dirty="0"/>
              <a:t>Wildtype </a:t>
            </a:r>
            <a:r>
              <a:rPr lang="en-GB" sz="1200" dirty="0" err="1"/>
              <a:t>bg</a:t>
            </a:r>
            <a:r>
              <a:rPr lang="en-GB" sz="1200" dirty="0">
                <a:sym typeface="Wingdings" panose="05000000000000000000" pitchFamily="2" charset="2"/>
              </a:rPr>
              <a:t>		</a:t>
            </a:r>
            <a:r>
              <a:rPr lang="en-GB" sz="1200" dirty="0" err="1">
                <a:sym typeface="Wingdings" panose="05000000000000000000" pitchFamily="2" charset="2"/>
              </a:rPr>
              <a:t>PSbb</a:t>
            </a:r>
            <a:r>
              <a:rPr lang="en-GB" sz="1200" dirty="0">
                <a:sym typeface="Wingdings" panose="05000000000000000000" pitchFamily="2" charset="2"/>
              </a:rPr>
              <a:t> solely S/T/Y			Conf (s, f)</a:t>
            </a:r>
          </a:p>
          <a:p>
            <a:pPr marL="0" indent="0">
              <a:buFont typeface="Arial" panose="020B0604020202020204" pitchFamily="34" charset="0"/>
              <a:buNone/>
            </a:pPr>
            <a:r>
              <a:rPr lang="en-GB" sz="1200" dirty="0">
                <a:sym typeface="Wingdings" panose="05000000000000000000" pitchFamily="2" charset="2"/>
              </a:rPr>
              <a:t>Wildtype </a:t>
            </a:r>
            <a:r>
              <a:rPr lang="en-GB" sz="1200" dirty="0" err="1">
                <a:sym typeface="Wingdings" panose="05000000000000000000" pitchFamily="2" charset="2"/>
              </a:rPr>
              <a:t>bg</a:t>
            </a:r>
            <a:r>
              <a:rPr lang="en-GB" sz="1200" dirty="0">
                <a:sym typeface="Wingdings" panose="05000000000000000000" pitchFamily="2" charset="2"/>
              </a:rPr>
              <a:t>		</a:t>
            </a:r>
            <a:r>
              <a:rPr lang="en-GB" sz="1200" dirty="0" err="1">
                <a:sym typeface="Wingdings" panose="05000000000000000000" pitchFamily="2" charset="2"/>
              </a:rPr>
              <a:t>PSreversal</a:t>
            </a:r>
            <a:r>
              <a:rPr lang="en-GB" sz="1200" dirty="0">
                <a:sym typeface="Wingdings" panose="05000000000000000000" pitchFamily="2" charset="2"/>
              </a:rPr>
              <a:t>				Single PS, per 10 AA or entire tile</a:t>
            </a:r>
          </a:p>
          <a:p>
            <a:pPr marL="0" indent="0">
              <a:buFont typeface="Arial" panose="020B0604020202020204" pitchFamily="34" charset="0"/>
              <a:buNone/>
            </a:pPr>
            <a:r>
              <a:rPr lang="en-GB" sz="1200" dirty="0">
                <a:sym typeface="Wingdings" panose="05000000000000000000" pitchFamily="2" charset="2"/>
              </a:rPr>
              <a:t>Wildtype </a:t>
            </a:r>
            <a:r>
              <a:rPr lang="en-GB" sz="1200" dirty="0" err="1">
                <a:sym typeface="Wingdings" panose="05000000000000000000" pitchFamily="2" charset="2"/>
              </a:rPr>
              <a:t>bg</a:t>
            </a:r>
            <a:r>
              <a:rPr lang="en-GB" sz="1200" dirty="0">
                <a:sym typeface="Wingdings" panose="05000000000000000000" pitchFamily="2" charset="2"/>
              </a:rPr>
              <a:t>		</a:t>
            </a:r>
            <a:r>
              <a:rPr lang="en-GB" sz="1200" dirty="0" err="1">
                <a:sym typeface="Wingdings" panose="05000000000000000000" pitchFamily="2" charset="2"/>
              </a:rPr>
              <a:t>Psmotifs</a:t>
            </a:r>
            <a:r>
              <a:rPr lang="en-GB" sz="1200" dirty="0">
                <a:sym typeface="Wingdings" panose="05000000000000000000" pitchFamily="2" charset="2"/>
              </a:rPr>
              <a:t>: SS, SE, SG, KT, PT, TD, TP and SP		Conf (f)</a:t>
            </a:r>
          </a:p>
          <a:p>
            <a:pPr marL="0" indent="0">
              <a:buFont typeface="Arial" panose="020B0604020202020204" pitchFamily="34" charset="0"/>
              <a:buNone/>
            </a:pPr>
            <a:endParaRPr lang="en-GB" sz="1200" dirty="0"/>
          </a:p>
          <a:p>
            <a:pPr marL="0" indent="0">
              <a:buFont typeface="Arial" panose="020B0604020202020204" pitchFamily="34" charset="0"/>
              <a:buNone/>
            </a:pPr>
            <a:endParaRPr lang="en-GB" sz="1200" u="sng" dirty="0"/>
          </a:p>
          <a:p>
            <a:pPr marL="0" indent="0">
              <a:buFont typeface="Arial" panose="020B0604020202020204" pitchFamily="34" charset="0"/>
              <a:buNone/>
            </a:pPr>
            <a:r>
              <a:rPr lang="en-GB" sz="1200" u="sng" dirty="0"/>
              <a:t>Remark</a:t>
            </a:r>
          </a:p>
          <a:p>
            <a:r>
              <a:rPr lang="en-GB" sz="1200" dirty="0"/>
              <a:t>Library 1 only included PS variants of the CTD, thus excluding possible T96 effects. Here all tiles of the full-length SOG1 protein sequence are used. </a:t>
            </a:r>
          </a:p>
          <a:p>
            <a:pPr marL="0" indent="0">
              <a:buFont typeface="Arial" panose="020B0604020202020204" pitchFamily="34" charset="0"/>
              <a:buNone/>
            </a:pPr>
            <a:endParaRPr lang="en-GB" sz="1200" dirty="0"/>
          </a:p>
          <a:p>
            <a:pPr marL="0" indent="0">
              <a:buFont typeface="Arial" panose="020B0604020202020204" pitchFamily="34" charset="0"/>
              <a:buNone/>
            </a:pPr>
            <a:r>
              <a:rPr lang="en-GB" sz="1200" dirty="0"/>
              <a:t>													</a:t>
            </a:r>
            <a:br>
              <a:rPr lang="en-GB" sz="1200" dirty="0"/>
            </a:br>
            <a:r>
              <a:rPr lang="en-GB" sz="1200" dirty="0"/>
              <a:t>			</a:t>
            </a:r>
          </a:p>
        </p:txBody>
      </p:sp>
    </p:spTree>
    <p:extLst>
      <p:ext uri="{BB962C8B-B14F-4D97-AF65-F5344CB8AC3E}">
        <p14:creationId xmlns:p14="http://schemas.microsoft.com/office/powerpoint/2010/main" val="2107061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DCB31-1220-7028-1066-7EE2A8EEF635}"/>
              </a:ext>
            </a:extLst>
          </p:cNvPr>
          <p:cNvSpPr txBox="1"/>
          <p:nvPr/>
        </p:nvSpPr>
        <p:spPr>
          <a:xfrm>
            <a:off x="234500" y="251207"/>
            <a:ext cx="11434424" cy="4662815"/>
          </a:xfrm>
          <a:prstGeom prst="rect">
            <a:avLst/>
          </a:prstGeom>
          <a:noFill/>
        </p:spPr>
        <p:txBody>
          <a:bodyPr wrap="square">
            <a:spAutoFit/>
          </a:bodyPr>
          <a:lstStyle/>
          <a:p>
            <a:pPr marL="0" indent="0">
              <a:buFont typeface="Arial" panose="020B0604020202020204" pitchFamily="34" charset="0"/>
              <a:buNone/>
            </a:pPr>
            <a:r>
              <a:rPr lang="en-GB" sz="1100" u="sng" dirty="0"/>
              <a:t>Titles </a:t>
            </a:r>
            <a:r>
              <a:rPr lang="en-GB" sz="1100" u="sng" dirty="0">
                <a:solidFill>
                  <a:schemeClr val="accent6"/>
                </a:solidFill>
              </a:rPr>
              <a:t>PS </a:t>
            </a:r>
            <a:r>
              <a:rPr lang="en-GB" sz="1100" u="sng" dirty="0"/>
              <a:t>–</a:t>
            </a:r>
            <a:r>
              <a:rPr lang="en-GB" sz="1100" u="sng" dirty="0">
                <a:solidFill>
                  <a:schemeClr val="accent6"/>
                </a:solidFill>
              </a:rPr>
              <a:t> </a:t>
            </a:r>
            <a:r>
              <a:rPr lang="en-GB" sz="1100" u="sng" dirty="0">
                <a:solidFill>
                  <a:schemeClr val="accent2"/>
                </a:solidFill>
              </a:rPr>
              <a:t>tab</a:t>
            </a:r>
            <a:r>
              <a:rPr lang="sv-SE" sz="1100" u="sng" dirty="0">
                <a:solidFill>
                  <a:schemeClr val="accent2"/>
                </a:solidFill>
              </a:rPr>
              <a:t> E</a:t>
            </a:r>
            <a:r>
              <a:rPr lang="sv-SE" sz="1100" u="sng" dirty="0"/>
              <a:t> </a:t>
            </a:r>
            <a:r>
              <a:rPr lang="en-GB" sz="1100" u="sng" dirty="0"/>
              <a:t>(1/1)</a:t>
            </a:r>
          </a:p>
          <a:p>
            <a:pPr marL="0" indent="0">
              <a:buFont typeface="Arial" panose="020B0604020202020204" pitchFamily="34" charset="0"/>
              <a:buNone/>
            </a:pPr>
            <a:endParaRPr lang="en-GB" sz="1100" u="sng" dirty="0"/>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E1. 		Alternative PS backbone</a:t>
            </a:r>
            <a:r>
              <a:rPr lang="en-US" sz="1100" b="1"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E1a.  		Confirmed PS backbone Ser-</a:t>
            </a:r>
            <a:r>
              <a:rPr lang="en-GB" sz="1100" i="0" u="none" strike="noStrike" dirty="0" err="1">
                <a:solidFill>
                  <a:srgbClr val="000000"/>
                </a:solidFill>
                <a:effectLst/>
                <a:latin typeface="Calibri" panose="020F0502020204030204" pitchFamily="34" charset="0"/>
              </a:rPr>
              <a:t>Thr</a:t>
            </a:r>
            <a:r>
              <a:rPr lang="en-GB" sz="1100" i="0" u="none" strike="noStrike" dirty="0">
                <a:solidFill>
                  <a:srgbClr val="000000"/>
                </a:solidFill>
                <a:effectLst/>
                <a:latin typeface="Calibri" panose="020F0502020204030204" pitchFamily="34" charset="0"/>
              </a:rPr>
              <a:t>-Tyr switches in wild type </a:t>
            </a:r>
            <a:r>
              <a:rPr lang="en-GB" sz="1100" i="0" u="none" strike="noStrike" dirty="0" err="1">
                <a:solidFill>
                  <a:srgbClr val="000000"/>
                </a:solidFill>
                <a:effectLst/>
                <a:latin typeface="Calibri" panose="020F0502020204030204" pitchFamily="34" charset="0"/>
              </a:rPr>
              <a:t>bg</a:t>
            </a:r>
            <a:r>
              <a:rPr lang="en-GB" sz="1100" dirty="0"/>
              <a:t> </a:t>
            </a:r>
            <a:endParaRPr lang="en-US" sz="1100" dirty="0"/>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E1a1. 	</a:t>
            </a:r>
            <a:r>
              <a:rPr lang="en-GB" sz="1100" i="0" u="sng" strike="noStrike" dirty="0">
                <a:solidFill>
                  <a:srgbClr val="000000"/>
                </a:solidFill>
                <a:effectLst/>
                <a:latin typeface="Calibri" panose="020F0502020204030204" pitchFamily="34" charset="0"/>
              </a:rPr>
              <a:t>Single</a:t>
            </a:r>
            <a:r>
              <a:rPr lang="en-GB" sz="1100" i="0" u="none" strike="noStrike" dirty="0">
                <a:solidFill>
                  <a:srgbClr val="000000"/>
                </a:solidFill>
                <a:effectLst/>
                <a:latin typeface="Calibri" panose="020F0502020204030204" pitchFamily="34" charset="0"/>
              </a:rPr>
              <a:t> confirmed PS backbone to Ser (S) switches in a wild type </a:t>
            </a:r>
            <a:r>
              <a:rPr lang="en-GB" sz="1100" i="0" u="none" strike="noStrike" dirty="0" err="1">
                <a:solidFill>
                  <a:srgbClr val="000000"/>
                </a:solidFill>
                <a:effectLst/>
                <a:latin typeface="Calibri" panose="020F0502020204030204" pitchFamily="34" charset="0"/>
              </a:rPr>
              <a:t>bg</a:t>
            </a:r>
            <a:r>
              <a:rPr lang="en-GB" sz="1100" dirty="0"/>
              <a:t> </a:t>
            </a:r>
            <a:endParaRPr lang="en-US" sz="1100" dirty="0"/>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E1a2. 	</a:t>
            </a:r>
            <a:r>
              <a:rPr lang="en-GB" sz="1100" i="0" u="sng" strike="noStrike" dirty="0">
                <a:solidFill>
                  <a:srgbClr val="000000"/>
                </a:solidFill>
                <a:effectLst/>
                <a:latin typeface="Calibri" panose="020F0502020204030204" pitchFamily="34" charset="0"/>
              </a:rPr>
              <a:t>Single</a:t>
            </a:r>
            <a:r>
              <a:rPr lang="en-GB" sz="1100" i="0" u="none" strike="noStrike" dirty="0">
                <a:solidFill>
                  <a:srgbClr val="000000"/>
                </a:solidFill>
                <a:effectLst/>
                <a:latin typeface="Calibri" panose="020F0502020204030204" pitchFamily="34" charset="0"/>
              </a:rPr>
              <a:t> confirmed PS backbone to </a:t>
            </a:r>
            <a:r>
              <a:rPr lang="en-GB" sz="1100" i="0" u="none" strike="noStrike" dirty="0" err="1">
                <a:solidFill>
                  <a:srgbClr val="000000"/>
                </a:solidFill>
                <a:effectLst/>
                <a:latin typeface="Calibri" panose="020F0502020204030204" pitchFamily="34" charset="0"/>
              </a:rPr>
              <a:t>Thr</a:t>
            </a:r>
            <a:r>
              <a:rPr lang="en-GB" sz="1100" i="0" u="none" strike="noStrike" dirty="0">
                <a:solidFill>
                  <a:srgbClr val="000000"/>
                </a:solidFill>
                <a:effectLst/>
                <a:latin typeface="Calibri" panose="020F0502020204030204" pitchFamily="34" charset="0"/>
              </a:rPr>
              <a:t> (T) switches in a wild type </a:t>
            </a:r>
            <a:r>
              <a:rPr lang="en-GB" sz="1100" i="0" u="none" strike="noStrike" dirty="0" err="1">
                <a:solidFill>
                  <a:srgbClr val="000000"/>
                </a:solidFill>
                <a:effectLst/>
                <a:latin typeface="Calibri" panose="020F0502020204030204" pitchFamily="34" charset="0"/>
              </a:rPr>
              <a:t>bg</a:t>
            </a:r>
            <a:r>
              <a:rPr lang="en-GB" sz="1100" dirty="0"/>
              <a:t> </a:t>
            </a:r>
            <a:endParaRPr lang="en-US" sz="1100" dirty="0"/>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E1a3. 	</a:t>
            </a:r>
            <a:r>
              <a:rPr lang="en-GB" sz="1100" i="0" u="sng" strike="noStrike" dirty="0">
                <a:solidFill>
                  <a:srgbClr val="000000"/>
                </a:solidFill>
                <a:effectLst/>
                <a:latin typeface="Calibri" panose="020F0502020204030204" pitchFamily="34" charset="0"/>
              </a:rPr>
              <a:t>Single</a:t>
            </a:r>
            <a:r>
              <a:rPr lang="en-GB" sz="1100" i="0" u="none" strike="noStrike" dirty="0">
                <a:solidFill>
                  <a:srgbClr val="000000"/>
                </a:solidFill>
                <a:effectLst/>
                <a:latin typeface="Calibri" panose="020F0502020204030204" pitchFamily="34" charset="0"/>
              </a:rPr>
              <a:t> confirmed PS backbone to Tyr (Y) switches in a wild type </a:t>
            </a:r>
            <a:r>
              <a:rPr lang="en-GB" sz="1100" i="0" u="none" strike="noStrike" dirty="0" err="1">
                <a:solidFill>
                  <a:srgbClr val="000000"/>
                </a:solidFill>
                <a:effectLst/>
                <a:latin typeface="Calibri" panose="020F0502020204030204" pitchFamily="34" charset="0"/>
              </a:rPr>
              <a:t>bg</a:t>
            </a:r>
            <a:r>
              <a:rPr lang="en-GB" sz="1100" dirty="0"/>
              <a:t> </a:t>
            </a:r>
            <a:endParaRPr lang="en-US" sz="1100" dirty="0"/>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E1b.  		</a:t>
            </a:r>
            <a:r>
              <a:rPr lang="en-GB" sz="1100" i="0" u="sng" strike="noStrike" dirty="0">
                <a:solidFill>
                  <a:srgbClr val="000000"/>
                </a:solidFill>
                <a:effectLst/>
                <a:latin typeface="Calibri" panose="020F0502020204030204" pitchFamily="34" charset="0"/>
              </a:rPr>
              <a:t>Full c</a:t>
            </a:r>
            <a:r>
              <a:rPr lang="en-GB" sz="1100" i="0" u="none" strike="noStrike" dirty="0">
                <a:solidFill>
                  <a:srgbClr val="000000"/>
                </a:solidFill>
                <a:effectLst/>
                <a:latin typeface="Calibri" panose="020F0502020204030204" pitchFamily="34" charset="0"/>
              </a:rPr>
              <a:t>onfirmed PS backbone Ser-</a:t>
            </a:r>
            <a:r>
              <a:rPr lang="en-GB" sz="1100" i="0" u="none" strike="noStrike" dirty="0" err="1">
                <a:solidFill>
                  <a:srgbClr val="000000"/>
                </a:solidFill>
                <a:effectLst/>
                <a:latin typeface="Calibri" panose="020F0502020204030204" pitchFamily="34" charset="0"/>
              </a:rPr>
              <a:t>Thr</a:t>
            </a:r>
            <a:r>
              <a:rPr lang="en-GB" sz="1100" i="0" u="none" strike="noStrike" dirty="0">
                <a:solidFill>
                  <a:srgbClr val="000000"/>
                </a:solidFill>
                <a:effectLst/>
                <a:latin typeface="Calibri" panose="020F0502020204030204" pitchFamily="34" charset="0"/>
              </a:rPr>
              <a:t>-Tyr switches in wild type </a:t>
            </a:r>
            <a:r>
              <a:rPr lang="en-GB" sz="1100" i="0" u="none" strike="noStrike" dirty="0" err="1">
                <a:solidFill>
                  <a:srgbClr val="000000"/>
                </a:solidFill>
                <a:effectLst/>
                <a:latin typeface="Calibri" panose="020F0502020204030204" pitchFamily="34" charset="0"/>
              </a:rPr>
              <a:t>bg</a:t>
            </a:r>
            <a:r>
              <a:rPr lang="en-GB" sz="1100" dirty="0"/>
              <a:t> </a:t>
            </a:r>
            <a:endParaRPr lang="en-US" sz="1100" dirty="0"/>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E1b1. 	</a:t>
            </a:r>
            <a:r>
              <a:rPr lang="en-GB" sz="1100" i="0" u="sng" strike="noStrike" dirty="0">
                <a:solidFill>
                  <a:srgbClr val="000000"/>
                </a:solidFill>
                <a:effectLst/>
                <a:latin typeface="Calibri" panose="020F0502020204030204" pitchFamily="34" charset="0"/>
              </a:rPr>
              <a:t>Full</a:t>
            </a:r>
            <a:r>
              <a:rPr lang="en-GB" sz="1100" i="0" u="none" strike="noStrike" dirty="0">
                <a:solidFill>
                  <a:srgbClr val="000000"/>
                </a:solidFill>
                <a:effectLst/>
                <a:latin typeface="Calibri" panose="020F0502020204030204" pitchFamily="34" charset="0"/>
              </a:rPr>
              <a:t> confirmed PS backbone to Ser (S) switches in a wild type </a:t>
            </a:r>
            <a:r>
              <a:rPr lang="en-GB" sz="1100" i="0" u="none" strike="noStrike" dirty="0" err="1">
                <a:solidFill>
                  <a:srgbClr val="000000"/>
                </a:solidFill>
                <a:effectLst/>
                <a:latin typeface="Calibri" panose="020F0502020204030204" pitchFamily="34" charset="0"/>
              </a:rPr>
              <a:t>bg</a:t>
            </a:r>
            <a:r>
              <a:rPr lang="en-GB" sz="1100" dirty="0"/>
              <a:t> </a:t>
            </a:r>
            <a:endParaRPr lang="en-US" sz="1100" dirty="0"/>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E1b2. 	</a:t>
            </a:r>
            <a:r>
              <a:rPr lang="en-GB" sz="1100" i="0" u="sng" strike="noStrike" dirty="0">
                <a:solidFill>
                  <a:srgbClr val="000000"/>
                </a:solidFill>
                <a:effectLst/>
                <a:latin typeface="Calibri" panose="020F0502020204030204" pitchFamily="34" charset="0"/>
              </a:rPr>
              <a:t>Full</a:t>
            </a:r>
            <a:r>
              <a:rPr lang="en-GB" sz="1100" i="0" u="none" strike="noStrike" dirty="0">
                <a:solidFill>
                  <a:srgbClr val="000000"/>
                </a:solidFill>
                <a:effectLst/>
                <a:latin typeface="Calibri" panose="020F0502020204030204" pitchFamily="34" charset="0"/>
              </a:rPr>
              <a:t> confirmed PS backbone to </a:t>
            </a:r>
            <a:r>
              <a:rPr lang="en-GB" sz="1100" i="0" u="none" strike="noStrike" dirty="0" err="1">
                <a:solidFill>
                  <a:srgbClr val="000000"/>
                </a:solidFill>
                <a:effectLst/>
                <a:latin typeface="Calibri" panose="020F0502020204030204" pitchFamily="34" charset="0"/>
              </a:rPr>
              <a:t>Thr</a:t>
            </a:r>
            <a:r>
              <a:rPr lang="en-GB" sz="1100" i="0" u="none" strike="noStrike" dirty="0">
                <a:solidFill>
                  <a:srgbClr val="000000"/>
                </a:solidFill>
                <a:effectLst/>
                <a:latin typeface="Calibri" panose="020F0502020204030204" pitchFamily="34" charset="0"/>
              </a:rPr>
              <a:t> (T) switches in a wild type </a:t>
            </a:r>
            <a:r>
              <a:rPr lang="en-GB" sz="1100" i="0" u="none" strike="noStrike" dirty="0" err="1">
                <a:solidFill>
                  <a:srgbClr val="000000"/>
                </a:solidFill>
                <a:effectLst/>
                <a:latin typeface="Calibri" panose="020F0502020204030204" pitchFamily="34" charset="0"/>
              </a:rPr>
              <a:t>bg</a:t>
            </a:r>
            <a:r>
              <a:rPr lang="en-GB" sz="1100" dirty="0"/>
              <a:t> </a:t>
            </a:r>
            <a:endParaRPr lang="en-US" sz="1100" dirty="0"/>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E1b3. 	</a:t>
            </a:r>
            <a:r>
              <a:rPr lang="en-GB" sz="1100" i="0" u="sng" strike="noStrike" dirty="0">
                <a:solidFill>
                  <a:srgbClr val="000000"/>
                </a:solidFill>
                <a:effectLst/>
                <a:latin typeface="Calibri" panose="020F0502020204030204" pitchFamily="34" charset="0"/>
              </a:rPr>
              <a:t>Full</a:t>
            </a:r>
            <a:r>
              <a:rPr lang="en-GB" sz="1100" i="0" u="none" strike="noStrike" dirty="0">
                <a:solidFill>
                  <a:srgbClr val="000000"/>
                </a:solidFill>
                <a:effectLst/>
                <a:latin typeface="Calibri" panose="020F0502020204030204" pitchFamily="34" charset="0"/>
              </a:rPr>
              <a:t> confirmed PS backbone to Tyr (Y) switches in a wild type </a:t>
            </a:r>
            <a:r>
              <a:rPr lang="en-GB" sz="1100" i="0" u="none" strike="noStrike" dirty="0" err="1">
                <a:solidFill>
                  <a:srgbClr val="000000"/>
                </a:solidFill>
                <a:effectLst/>
                <a:latin typeface="Calibri" panose="020F0502020204030204" pitchFamily="34" charset="0"/>
              </a:rPr>
              <a:t>bg</a:t>
            </a:r>
            <a:r>
              <a:rPr lang="en-GB" sz="1100" dirty="0"/>
              <a:t> </a:t>
            </a:r>
            <a:endParaRPr lang="en-US" sz="1100" dirty="0"/>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E2. 		Alternative PS motifs</a:t>
            </a:r>
            <a:endParaRPr lang="en-US" sz="1100" b="1" dirty="0"/>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E2a. 		Reversed confirmed PS motifs in a wild type </a:t>
            </a:r>
            <a:r>
              <a:rPr lang="en-GB" sz="1100" i="0" u="none" strike="noStrike" dirty="0" err="1">
                <a:solidFill>
                  <a:srgbClr val="000000"/>
                </a:solidFill>
                <a:effectLst/>
                <a:latin typeface="Calibri" panose="020F0502020204030204" pitchFamily="34" charset="0"/>
              </a:rPr>
              <a:t>bg</a:t>
            </a:r>
            <a:r>
              <a:rPr lang="en-GB" sz="1100" dirty="0"/>
              <a:t> </a:t>
            </a:r>
            <a:endParaRPr lang="en-US" sz="1100" dirty="0"/>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	E2a1. 	Entire wild type tile reversal</a:t>
            </a:r>
            <a:r>
              <a:rPr lang="en-US"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E2a2. 	Reversal per 10 residues in the wild type tile </a:t>
            </a:r>
            <a:endParaRPr lang="en-US" sz="1100" i="0" u="none" strike="noStrike" dirty="0">
              <a:solidFill>
                <a:srgbClr val="000000"/>
              </a:solidFill>
              <a:effectLst/>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E2a3. 	Full confirmed PS reversal in a wild type </a:t>
            </a:r>
            <a:r>
              <a:rPr lang="en-GB" sz="1100" i="0" u="none" strike="noStrike" dirty="0" err="1">
                <a:solidFill>
                  <a:srgbClr val="000000"/>
                </a:solidFill>
                <a:effectLst/>
                <a:latin typeface="Calibri" panose="020F0502020204030204" pitchFamily="34" charset="0"/>
              </a:rPr>
              <a:t>bg</a:t>
            </a:r>
            <a:r>
              <a:rPr lang="en-GB" sz="1100" dirty="0"/>
              <a:t> </a:t>
            </a:r>
            <a:endParaRPr lang="en-US"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E2a4. 	Single confirmed PS reversal in a wild type </a:t>
            </a:r>
            <a:r>
              <a:rPr lang="en-GB" sz="1100" i="0" u="none" strike="noStrike" dirty="0" err="1">
                <a:solidFill>
                  <a:srgbClr val="000000"/>
                </a:solidFill>
                <a:effectLst/>
                <a:latin typeface="Calibri" panose="020F0502020204030204" pitchFamily="34" charset="0"/>
              </a:rPr>
              <a:t>bg</a:t>
            </a:r>
            <a:r>
              <a:rPr lang="en-GB" sz="1100" dirty="0"/>
              <a:t> </a:t>
            </a:r>
            <a:endParaRPr lang="en-US"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E2b. 		Confirmed PS motif substitutions in a wild type </a:t>
            </a:r>
            <a:r>
              <a:rPr lang="en-GB" sz="1100" i="0" u="none" strike="noStrike" dirty="0" err="1">
                <a:solidFill>
                  <a:srgbClr val="000000"/>
                </a:solidFill>
                <a:effectLst/>
                <a:latin typeface="Calibri" panose="020F0502020204030204" pitchFamily="34" charset="0"/>
              </a:rPr>
              <a:t>bg</a:t>
            </a:r>
            <a:r>
              <a:rPr lang="en-GB" sz="1100" dirty="0"/>
              <a:t> </a:t>
            </a:r>
            <a:endParaRPr lang="en-US"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E2b1.	Full confirmed PS substituted by SS in a wild type </a:t>
            </a:r>
            <a:r>
              <a:rPr lang="en-GB" sz="1100" i="0" u="none" strike="noStrike" dirty="0" err="1">
                <a:solidFill>
                  <a:srgbClr val="000000"/>
                </a:solidFill>
                <a:effectLst/>
                <a:latin typeface="Calibri" panose="020F0502020204030204" pitchFamily="34" charset="0"/>
              </a:rPr>
              <a:t>bg</a:t>
            </a:r>
            <a:r>
              <a:rPr lang="en-GB" sz="1100" dirty="0"/>
              <a:t> </a:t>
            </a:r>
            <a:endParaRPr lang="en-US"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E2a2. 	Full confirmed PS substituted by SE in a wild type </a:t>
            </a:r>
            <a:r>
              <a:rPr lang="en-GB" sz="1100" i="0" u="none" strike="noStrike" dirty="0" err="1">
                <a:solidFill>
                  <a:srgbClr val="000000"/>
                </a:solidFill>
                <a:effectLst/>
                <a:latin typeface="Calibri" panose="020F0502020204030204" pitchFamily="34" charset="0"/>
              </a:rPr>
              <a:t>bg</a:t>
            </a:r>
            <a:r>
              <a:rPr lang="en-GB" sz="1100" dirty="0"/>
              <a:t> </a:t>
            </a:r>
            <a:endParaRPr lang="en-US"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E2a3. 	Full confirmed PS substituted by SG in a wild type </a:t>
            </a:r>
            <a:r>
              <a:rPr lang="en-GB" sz="1100" i="0" u="none" strike="noStrike" dirty="0" err="1">
                <a:solidFill>
                  <a:srgbClr val="000000"/>
                </a:solidFill>
                <a:effectLst/>
                <a:latin typeface="Calibri" panose="020F0502020204030204" pitchFamily="34" charset="0"/>
              </a:rPr>
              <a:t>bg</a:t>
            </a:r>
            <a:r>
              <a:rPr lang="en-GB" sz="1100" dirty="0"/>
              <a:t> </a:t>
            </a:r>
            <a:endParaRPr lang="en-US"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E2a4. 	Full confirmed PS substituted by KT in a wild type </a:t>
            </a:r>
            <a:r>
              <a:rPr lang="en-GB" sz="1100" i="0" u="none" strike="noStrike" dirty="0" err="1">
                <a:solidFill>
                  <a:srgbClr val="000000"/>
                </a:solidFill>
                <a:effectLst/>
                <a:latin typeface="Calibri" panose="020F0502020204030204" pitchFamily="34" charset="0"/>
              </a:rPr>
              <a:t>bg</a:t>
            </a:r>
            <a:r>
              <a:rPr lang="en-GB" sz="1100" dirty="0"/>
              <a:t> </a:t>
            </a:r>
            <a:endParaRPr lang="en-US"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E2a5. 	Full confirmed PS substituted by PT in a wild type </a:t>
            </a:r>
            <a:r>
              <a:rPr lang="en-GB" sz="1100" i="0" u="none" strike="noStrike" dirty="0" err="1">
                <a:solidFill>
                  <a:srgbClr val="000000"/>
                </a:solidFill>
                <a:effectLst/>
                <a:latin typeface="Calibri" panose="020F0502020204030204" pitchFamily="34" charset="0"/>
              </a:rPr>
              <a:t>bg</a:t>
            </a:r>
            <a:r>
              <a:rPr lang="en-GB" sz="1100" dirty="0"/>
              <a:t> </a:t>
            </a:r>
            <a:endParaRPr lang="en-US"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E2a6. 	Full confirmed PS substituted by TD in a wild type </a:t>
            </a:r>
            <a:r>
              <a:rPr lang="en-GB" sz="1100" i="0" u="none" strike="noStrike" dirty="0" err="1">
                <a:solidFill>
                  <a:srgbClr val="000000"/>
                </a:solidFill>
                <a:effectLst/>
                <a:latin typeface="Calibri" panose="020F0502020204030204" pitchFamily="34" charset="0"/>
              </a:rPr>
              <a:t>bg</a:t>
            </a:r>
            <a:r>
              <a:rPr lang="en-GB" sz="1100" dirty="0"/>
              <a:t> </a:t>
            </a:r>
            <a:endParaRPr lang="en-US"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E2a7. 	Full confirmed PS substituted by TP in a wild type </a:t>
            </a:r>
            <a:r>
              <a:rPr lang="en-GB" sz="1100" i="0" u="none" strike="noStrike" dirty="0" err="1">
                <a:solidFill>
                  <a:srgbClr val="000000"/>
                </a:solidFill>
                <a:effectLst/>
                <a:latin typeface="Calibri" panose="020F0502020204030204" pitchFamily="34" charset="0"/>
              </a:rPr>
              <a:t>bg</a:t>
            </a:r>
            <a:r>
              <a:rPr lang="en-GB" sz="1100" dirty="0"/>
              <a:t> </a:t>
            </a:r>
            <a:endParaRPr lang="en-US"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E2a8. 	Full confirmed PS substituted by SP in a wild type </a:t>
            </a:r>
            <a:r>
              <a:rPr lang="en-GB" sz="1100" i="0" u="none" strike="noStrike" dirty="0" err="1">
                <a:solidFill>
                  <a:srgbClr val="000000"/>
                </a:solidFill>
                <a:effectLst/>
                <a:latin typeface="Calibri" panose="020F0502020204030204" pitchFamily="34" charset="0"/>
              </a:rPr>
              <a:t>bg</a:t>
            </a:r>
            <a:r>
              <a:rPr lang="en-GB" sz="1100" dirty="0"/>
              <a:t> </a:t>
            </a:r>
            <a:endParaRPr lang="en-GB" sz="1100" u="sng" dirty="0"/>
          </a:p>
          <a:p>
            <a:pPr marL="0" indent="0">
              <a:buFont typeface="Arial" panose="020B0604020202020204" pitchFamily="34" charset="0"/>
              <a:buNone/>
            </a:pPr>
            <a:endParaRPr lang="en-GB" sz="1100" u="sng" dirty="0"/>
          </a:p>
        </p:txBody>
      </p:sp>
    </p:spTree>
    <p:extLst>
      <p:ext uri="{BB962C8B-B14F-4D97-AF65-F5344CB8AC3E}">
        <p14:creationId xmlns:p14="http://schemas.microsoft.com/office/powerpoint/2010/main" val="1142516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4943-2370-DE58-8831-B65055249C12}"/>
              </a:ext>
            </a:extLst>
          </p:cNvPr>
          <p:cNvSpPr>
            <a:spLocks noGrp="1"/>
          </p:cNvSpPr>
          <p:nvPr>
            <p:ph type="title"/>
          </p:nvPr>
        </p:nvSpPr>
        <p:spPr>
          <a:xfrm>
            <a:off x="838200" y="365126"/>
            <a:ext cx="10515600" cy="873740"/>
          </a:xfrm>
        </p:spPr>
        <p:txBody>
          <a:bodyPr>
            <a:normAutofit/>
          </a:bodyPr>
          <a:lstStyle/>
          <a:p>
            <a:pPr algn="ctr"/>
            <a:r>
              <a:rPr lang="en-GB" sz="2400" b="1" dirty="0"/>
              <a:t>PHOSPHOSITE VARIANTS  </a:t>
            </a:r>
            <a:br>
              <a:rPr lang="en-GB" sz="2400" b="1" dirty="0"/>
            </a:br>
            <a:r>
              <a:rPr lang="en-GB" sz="2400" b="1" dirty="0">
                <a:solidFill>
                  <a:schemeClr val="accent6"/>
                </a:solidFill>
              </a:rPr>
              <a:t>PSvsCHA_DD35 </a:t>
            </a:r>
            <a:r>
              <a:rPr lang="en-GB" sz="2400" b="1" dirty="0"/>
              <a:t>and</a:t>
            </a:r>
            <a:r>
              <a:rPr lang="en-GB" sz="2400" b="1" dirty="0">
                <a:solidFill>
                  <a:schemeClr val="accent6"/>
                </a:solidFill>
              </a:rPr>
              <a:t> </a:t>
            </a:r>
            <a:r>
              <a:rPr lang="en-GB" sz="2400" b="1" dirty="0" err="1">
                <a:solidFill>
                  <a:schemeClr val="accent6"/>
                </a:solidFill>
              </a:rPr>
              <a:t>PSvsCHA</a:t>
            </a:r>
            <a:r>
              <a:rPr lang="en-GB" sz="2400" b="1" dirty="0">
                <a:solidFill>
                  <a:schemeClr val="accent6"/>
                </a:solidFill>
              </a:rPr>
              <a:t> </a:t>
            </a:r>
            <a:r>
              <a:rPr lang="en-GB" sz="2400" b="1" dirty="0"/>
              <a:t>–</a:t>
            </a:r>
            <a:r>
              <a:rPr lang="en-GB" sz="2400" b="1" dirty="0">
                <a:solidFill>
                  <a:schemeClr val="accent6"/>
                </a:solidFill>
              </a:rPr>
              <a:t> </a:t>
            </a:r>
            <a:r>
              <a:rPr lang="en-GB" sz="2400" b="1" dirty="0">
                <a:solidFill>
                  <a:schemeClr val="accent2"/>
                </a:solidFill>
              </a:rPr>
              <a:t>tab</a:t>
            </a:r>
            <a:r>
              <a:rPr lang="sv-SE" sz="2400" b="1" dirty="0">
                <a:solidFill>
                  <a:schemeClr val="accent2"/>
                </a:solidFill>
              </a:rPr>
              <a:t> F.</a:t>
            </a:r>
            <a:r>
              <a:rPr lang="fr-FR" sz="2400" b="1" dirty="0">
                <a:solidFill>
                  <a:schemeClr val="accent2"/>
                </a:solidFill>
              </a:rPr>
              <a:t> PS variants - PS vs charge</a:t>
            </a:r>
            <a:endParaRPr lang="en-BE" sz="2400" b="1" dirty="0">
              <a:solidFill>
                <a:schemeClr val="accent2"/>
              </a:solidFill>
            </a:endParaRPr>
          </a:p>
        </p:txBody>
      </p:sp>
      <p:sp>
        <p:nvSpPr>
          <p:cNvPr id="3" name="Content Placeholder 5">
            <a:extLst>
              <a:ext uri="{FF2B5EF4-FFF2-40B4-BE49-F238E27FC236}">
                <a16:creationId xmlns:a16="http://schemas.microsoft.com/office/drawing/2014/main" id="{162E0C42-B67F-FC70-D56E-482ABAF0EE93}"/>
              </a:ext>
            </a:extLst>
          </p:cNvPr>
          <p:cNvSpPr txBox="1">
            <a:spLocks/>
          </p:cNvSpPr>
          <p:nvPr/>
        </p:nvSpPr>
        <p:spPr>
          <a:xfrm>
            <a:off x="317582" y="1159069"/>
            <a:ext cx="11732903" cy="48405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u="sng" dirty="0"/>
              <a:t>Research questions</a:t>
            </a:r>
          </a:p>
          <a:p>
            <a:pPr lvl="1"/>
            <a:r>
              <a:rPr lang="en-GB" sz="1200" dirty="0"/>
              <a:t>Is the activity jump in </a:t>
            </a:r>
            <a:r>
              <a:rPr lang="en-GB" sz="1200" dirty="0" err="1"/>
              <a:t>Pmim</a:t>
            </a:r>
            <a:r>
              <a:rPr lang="en-GB" sz="1200" dirty="0"/>
              <a:t> tiles caused by the addition of charge at that specific location? Or can this effect be recreated by addition of that same charge at different locations in that same tile?</a:t>
            </a:r>
          </a:p>
          <a:p>
            <a:pPr lvl="1"/>
            <a:endParaRPr lang="en-GB" sz="1200" dirty="0"/>
          </a:p>
          <a:p>
            <a:pPr marL="0" indent="0">
              <a:buFont typeface="Arial" panose="020B0604020202020204" pitchFamily="34" charset="0"/>
              <a:buNone/>
            </a:pPr>
            <a:r>
              <a:rPr lang="en-GB" sz="1200" u="sng" dirty="0"/>
              <a:t>Content summary</a:t>
            </a:r>
          </a:p>
          <a:p>
            <a:pPr marL="0" indent="0">
              <a:buFont typeface="Arial" panose="020B0604020202020204" pitchFamily="34" charset="0"/>
              <a:buNone/>
            </a:pPr>
            <a:endParaRPr lang="en-GB" sz="1200" dirty="0"/>
          </a:p>
          <a:p>
            <a:pPr marL="0" indent="0">
              <a:buFont typeface="Arial" panose="020B0604020202020204" pitchFamily="34" charset="0"/>
              <a:buNone/>
            </a:pPr>
            <a:r>
              <a:rPr lang="en-GB" sz="1200" i="1" dirty="0" err="1"/>
              <a:t>PSvsCHA</a:t>
            </a:r>
            <a:endParaRPr lang="en-GB" sz="1200" i="1" dirty="0"/>
          </a:p>
          <a:p>
            <a:pPr marL="0" indent="0">
              <a:buFont typeface="Arial" panose="020B0604020202020204" pitchFamily="34" charset="0"/>
              <a:buNone/>
            </a:pPr>
            <a:r>
              <a:rPr lang="en-GB" sz="1200" dirty="0" err="1"/>
              <a:t>PSbg</a:t>
            </a:r>
            <a:r>
              <a:rPr lang="en-GB" sz="1200" dirty="0"/>
              <a:t> WT, </a:t>
            </a:r>
            <a:r>
              <a:rPr lang="en-GB" sz="1200" dirty="0" err="1"/>
              <a:t>Pmut</a:t>
            </a:r>
            <a:r>
              <a:rPr lang="en-GB" sz="1200" dirty="0"/>
              <a:t>, </a:t>
            </a:r>
            <a:r>
              <a:rPr lang="en-GB" sz="1200" dirty="0" err="1"/>
              <a:t>PmimD</a:t>
            </a:r>
            <a:r>
              <a:rPr lang="en-GB" sz="1200" dirty="0"/>
              <a:t> or </a:t>
            </a:r>
            <a:r>
              <a:rPr lang="en-GB" sz="1200" dirty="0" err="1"/>
              <a:t>PmimE</a:t>
            </a:r>
            <a:r>
              <a:rPr lang="en-GB" sz="1200" dirty="0"/>
              <a:t> (</a:t>
            </a:r>
            <a:r>
              <a:rPr lang="en-GB" sz="1200" dirty="0" err="1"/>
              <a:t>conff</a:t>
            </a:r>
            <a:r>
              <a:rPr lang="en-GB" sz="1200" dirty="0"/>
              <a:t>)		Charged AA: D or E 		Charge added per  PS: single or double 		No. of  PS: one or all</a:t>
            </a:r>
          </a:p>
          <a:p>
            <a:pPr marL="0" indent="0">
              <a:buFont typeface="Arial" panose="020B0604020202020204" pitchFamily="34" charset="0"/>
              <a:buNone/>
            </a:pPr>
            <a:endParaRPr lang="en-GB" sz="1200" dirty="0"/>
          </a:p>
          <a:p>
            <a:pPr marL="0" indent="0">
              <a:buFont typeface="Arial" panose="020B0604020202020204" pitchFamily="34" charset="0"/>
              <a:buNone/>
            </a:pPr>
            <a:r>
              <a:rPr lang="en-GB" sz="1200" i="1" dirty="0"/>
              <a:t>PSvsCHA_DD35</a:t>
            </a:r>
          </a:p>
          <a:p>
            <a:pPr marL="0" indent="0">
              <a:buFont typeface="Arial" panose="020B0604020202020204" pitchFamily="34" charset="0"/>
              <a:buNone/>
            </a:pPr>
            <a:r>
              <a:rPr lang="en-GB" sz="1200" dirty="0" err="1"/>
              <a:t>PSbg</a:t>
            </a:r>
            <a:r>
              <a:rPr lang="en-GB" sz="1200" dirty="0"/>
              <a:t> WT, </a:t>
            </a:r>
            <a:r>
              <a:rPr lang="en-GB" sz="1200" dirty="0" err="1"/>
              <a:t>Pmut</a:t>
            </a:r>
            <a:r>
              <a:rPr lang="en-GB" sz="1200" dirty="0"/>
              <a:t>, </a:t>
            </a:r>
            <a:r>
              <a:rPr lang="en-GB" sz="1200" dirty="0" err="1"/>
              <a:t>PmimD</a:t>
            </a:r>
            <a:r>
              <a:rPr lang="en-GB" sz="1200" dirty="0"/>
              <a:t> or </a:t>
            </a:r>
            <a:r>
              <a:rPr lang="en-GB" sz="1200" dirty="0" err="1"/>
              <a:t>PmimE</a:t>
            </a:r>
            <a:r>
              <a:rPr lang="en-GB" sz="1200" dirty="0"/>
              <a:t> (</a:t>
            </a:r>
            <a:r>
              <a:rPr lang="en-GB" sz="1200" dirty="0" err="1"/>
              <a:t>conff</a:t>
            </a:r>
            <a:r>
              <a:rPr lang="en-GB" sz="1200" dirty="0"/>
              <a:t>)		 Charged AA: D or E 		Charge added per  PS: single or double 		PS: S350, S356 or S372</a:t>
            </a:r>
            <a:endParaRPr lang="en-GB" sz="1200" u="sng" dirty="0"/>
          </a:p>
          <a:p>
            <a:pPr marL="0" indent="0">
              <a:buFont typeface="Arial" panose="020B0604020202020204" pitchFamily="34" charset="0"/>
              <a:buNone/>
            </a:pPr>
            <a:endParaRPr lang="en-GB" sz="1200" u="sng" dirty="0"/>
          </a:p>
          <a:p>
            <a:pPr marL="0" indent="0">
              <a:buFont typeface="Arial" panose="020B0604020202020204" pitchFamily="34" charset="0"/>
              <a:buNone/>
            </a:pPr>
            <a:r>
              <a:rPr lang="en-GB" sz="1200" u="sng" dirty="0"/>
              <a:t>Remark</a:t>
            </a:r>
          </a:p>
          <a:p>
            <a:r>
              <a:rPr lang="en-GB" sz="1200" dirty="0"/>
              <a:t>Series</a:t>
            </a:r>
            <a:r>
              <a:rPr lang="en-GB" sz="1200" i="1" dirty="0"/>
              <a:t> </a:t>
            </a:r>
            <a:r>
              <a:rPr lang="en-GB" sz="1200" i="1" dirty="0" err="1"/>
              <a:t>PSvsCHA</a:t>
            </a:r>
            <a:r>
              <a:rPr lang="en-GB" sz="1200" i="1" dirty="0"/>
              <a:t> </a:t>
            </a:r>
            <a:r>
              <a:rPr lang="en-GB" sz="1200" dirty="0"/>
              <a:t>was designed by Margot. Series </a:t>
            </a:r>
            <a:r>
              <a:rPr lang="en-GB" sz="1200" i="1" dirty="0"/>
              <a:t>PSvsCHA_DD35</a:t>
            </a:r>
            <a:r>
              <a:rPr lang="en-GB" sz="1200" dirty="0"/>
              <a:t> was designed by Jordan. Only Series </a:t>
            </a:r>
            <a:r>
              <a:rPr lang="en-GB" sz="1200" i="1" dirty="0"/>
              <a:t>PSvsCHA_DD35</a:t>
            </a:r>
            <a:r>
              <a:rPr lang="en-GB" sz="1200" dirty="0"/>
              <a:t> was include in the Twist order. </a:t>
            </a:r>
          </a:p>
          <a:p>
            <a:endParaRPr lang="en-GB" sz="1200" i="1" dirty="0"/>
          </a:p>
          <a:p>
            <a:endParaRPr lang="en-GB" sz="1200" dirty="0"/>
          </a:p>
          <a:p>
            <a:pPr marL="0" indent="0">
              <a:buFont typeface="Arial" panose="020B0604020202020204" pitchFamily="34" charset="0"/>
              <a:buNone/>
            </a:pPr>
            <a:r>
              <a:rPr lang="en-GB" sz="1200" dirty="0"/>
              <a:t>													</a:t>
            </a:r>
            <a:br>
              <a:rPr lang="en-GB" sz="1200" dirty="0"/>
            </a:br>
            <a:r>
              <a:rPr lang="en-GB" sz="1200" dirty="0"/>
              <a:t>			</a:t>
            </a:r>
          </a:p>
        </p:txBody>
      </p:sp>
    </p:spTree>
    <p:extLst>
      <p:ext uri="{BB962C8B-B14F-4D97-AF65-F5344CB8AC3E}">
        <p14:creationId xmlns:p14="http://schemas.microsoft.com/office/powerpoint/2010/main" val="1831933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DCB31-1220-7028-1066-7EE2A8EEF635}"/>
              </a:ext>
            </a:extLst>
          </p:cNvPr>
          <p:cNvSpPr txBox="1"/>
          <p:nvPr/>
        </p:nvSpPr>
        <p:spPr>
          <a:xfrm>
            <a:off x="234500" y="251207"/>
            <a:ext cx="11434424" cy="5509200"/>
          </a:xfrm>
          <a:prstGeom prst="rect">
            <a:avLst/>
          </a:prstGeom>
          <a:noFill/>
        </p:spPr>
        <p:txBody>
          <a:bodyPr wrap="square">
            <a:spAutoFit/>
          </a:bodyPr>
          <a:lstStyle/>
          <a:p>
            <a:pPr marL="0" indent="0">
              <a:buFont typeface="Arial" panose="020B0604020202020204" pitchFamily="34" charset="0"/>
              <a:buNone/>
            </a:pPr>
            <a:r>
              <a:rPr lang="en-GB" sz="1100" u="sng" dirty="0"/>
              <a:t>Titles </a:t>
            </a:r>
            <a:r>
              <a:rPr lang="en-GB" sz="1100" u="sng" dirty="0">
                <a:solidFill>
                  <a:schemeClr val="accent6"/>
                </a:solidFill>
              </a:rPr>
              <a:t>PS </a:t>
            </a:r>
            <a:r>
              <a:rPr lang="en-GB" sz="1100" u="sng" dirty="0"/>
              <a:t>–</a:t>
            </a:r>
            <a:r>
              <a:rPr lang="en-GB" sz="1100" u="sng" dirty="0">
                <a:solidFill>
                  <a:schemeClr val="accent6"/>
                </a:solidFill>
              </a:rPr>
              <a:t> </a:t>
            </a:r>
            <a:r>
              <a:rPr lang="en-GB" sz="1100" u="sng" dirty="0">
                <a:solidFill>
                  <a:schemeClr val="accent2"/>
                </a:solidFill>
              </a:rPr>
              <a:t>tab</a:t>
            </a:r>
            <a:r>
              <a:rPr lang="sv-SE" sz="1100" u="sng" dirty="0">
                <a:solidFill>
                  <a:schemeClr val="accent2"/>
                </a:solidFill>
              </a:rPr>
              <a:t> F</a:t>
            </a:r>
            <a:r>
              <a:rPr lang="sv-SE" sz="1100" u="sng" dirty="0"/>
              <a:t> </a:t>
            </a:r>
            <a:r>
              <a:rPr lang="en-GB" sz="1100" u="sng" dirty="0"/>
              <a:t>(1/3)</a:t>
            </a:r>
          </a:p>
          <a:p>
            <a:pPr marL="0" indent="0">
              <a:buFont typeface="Arial" panose="020B0604020202020204" pitchFamily="34" charset="0"/>
              <a:buNone/>
            </a:pPr>
            <a:endParaRPr lang="en-GB" sz="1100" u="sng" dirty="0"/>
          </a:p>
          <a:p>
            <a:r>
              <a:rPr lang="en-GB" sz="1100" b="1" i="0" u="none" strike="noStrike" dirty="0">
                <a:solidFill>
                  <a:srgbClr val="000000"/>
                </a:solidFill>
                <a:effectLst/>
              </a:rPr>
              <a:t>F1. 		Charge addition nearby confirmed PS in a wild type </a:t>
            </a:r>
            <a:r>
              <a:rPr lang="en-GB" sz="1100" b="1" i="0" u="none" strike="noStrike" dirty="0" err="1">
                <a:solidFill>
                  <a:srgbClr val="000000"/>
                </a:solidFill>
                <a:effectLst/>
              </a:rPr>
              <a:t>bg</a:t>
            </a:r>
            <a:r>
              <a:rPr lang="en-GB" sz="1100" b="1" dirty="0"/>
              <a:t> </a:t>
            </a:r>
          </a:p>
          <a:p>
            <a:r>
              <a:rPr lang="en-GB" sz="1100" i="0" u="none" strike="noStrike" dirty="0">
                <a:solidFill>
                  <a:srgbClr val="000000"/>
                </a:solidFill>
                <a:effectLst/>
              </a:rPr>
              <a:t>F1a. 		Single charge addition (E or D) nearby a single confirmed PS in a wild type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F1a-1.	 Single charge addition ( E ) nearby a single confirmed PS in a wild type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F1a-2. 	Single charge addition (D ) nearby single confirmed PS in a wild type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F1b. 		Double charge addition (E or D) nearby confirmed PS in a wild type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F1b-1. 	Single charge addition ( EE ) nearby single confirmed PS in a wild type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F1b-2. 	Single charge addition (DD ) nearby single confirmed PS in a wild type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F1c. 		Single charge addition (E or D) nearby all confirmed PS in a wild type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F1c-1. 	Single charge addition ( E ) nearby all confirmed PS in a wild type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F1c-2. 	Single charge addition ( D ) nearby all confirmed PS in a wild type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F1d. 		Double charge addition (E or D) </a:t>
            </a:r>
            <a:r>
              <a:rPr lang="en-GB" sz="1100" i="0" u="none" strike="noStrike" dirty="0" err="1">
                <a:solidFill>
                  <a:srgbClr val="000000"/>
                </a:solidFill>
                <a:effectLst/>
              </a:rPr>
              <a:t>nearbyall</a:t>
            </a:r>
            <a:r>
              <a:rPr lang="en-GB" sz="1100" i="0" u="none" strike="noStrike" dirty="0">
                <a:solidFill>
                  <a:srgbClr val="000000"/>
                </a:solidFill>
                <a:effectLst/>
              </a:rPr>
              <a:t> confirmed PS in a wild type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F1d-1. 	Double charge addition ( EE ) nearby all confirmed PS in a wild type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F1d-2. 	Double charge addition ( DD ) nearby all confirmed PS in a wild type </a:t>
            </a:r>
            <a:r>
              <a:rPr lang="en-GB" sz="1100" i="0" u="none" strike="noStrike" dirty="0" err="1">
                <a:solidFill>
                  <a:srgbClr val="000000"/>
                </a:solidFill>
                <a:effectLst/>
              </a:rPr>
              <a:t>bg</a:t>
            </a:r>
            <a:r>
              <a:rPr lang="en-GB" sz="1100" dirty="0"/>
              <a:t> </a:t>
            </a:r>
          </a:p>
          <a:p>
            <a:r>
              <a:rPr lang="en-GB" sz="1100" b="1" i="0" u="none" strike="noStrike" dirty="0">
                <a:solidFill>
                  <a:srgbClr val="000000"/>
                </a:solidFill>
                <a:effectLst/>
              </a:rPr>
              <a:t>F2. 		Charge addition nearby confirmed PS in a full confirmed </a:t>
            </a:r>
            <a:r>
              <a:rPr lang="en-GB" sz="1100" b="1" i="0" u="none" strike="noStrike" dirty="0" err="1">
                <a:solidFill>
                  <a:srgbClr val="000000"/>
                </a:solidFill>
                <a:effectLst/>
              </a:rPr>
              <a:t>Pmut</a:t>
            </a:r>
            <a:r>
              <a:rPr lang="en-GB" sz="1100" b="1" i="0" u="none" strike="noStrike" dirty="0">
                <a:solidFill>
                  <a:srgbClr val="000000"/>
                </a:solidFill>
                <a:effectLst/>
              </a:rPr>
              <a:t> (A) </a:t>
            </a:r>
            <a:r>
              <a:rPr lang="en-GB" sz="1100" b="1" i="0" u="none" strike="noStrike" dirty="0" err="1">
                <a:solidFill>
                  <a:srgbClr val="000000"/>
                </a:solidFill>
                <a:effectLst/>
              </a:rPr>
              <a:t>bg</a:t>
            </a:r>
            <a:r>
              <a:rPr lang="en-GB" sz="1100" b="1" dirty="0"/>
              <a:t> </a:t>
            </a:r>
          </a:p>
          <a:p>
            <a:r>
              <a:rPr lang="en-GB" sz="1100" i="0" u="none" strike="noStrike" dirty="0">
                <a:solidFill>
                  <a:srgbClr val="000000"/>
                </a:solidFill>
                <a:effectLst/>
              </a:rPr>
              <a:t>F2a. 		Single charge addition (E or D) nearby a single confirmed PS in a full confirmed </a:t>
            </a:r>
            <a:r>
              <a:rPr lang="en-GB" sz="1100" i="0" u="none" strike="noStrike" dirty="0" err="1">
                <a:solidFill>
                  <a:srgbClr val="000000"/>
                </a:solidFill>
                <a:effectLst/>
              </a:rPr>
              <a:t>Pmut</a:t>
            </a:r>
            <a:r>
              <a:rPr lang="en-GB" sz="1100" i="0" u="none" strike="noStrike" dirty="0">
                <a:solidFill>
                  <a:srgbClr val="000000"/>
                </a:solidFill>
                <a:effectLst/>
              </a:rPr>
              <a:t> (A)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F2a-1. 	Single charge addition ( E ) nearby a single confirmed PS  in a full confirmed </a:t>
            </a:r>
            <a:r>
              <a:rPr lang="en-GB" sz="1100" i="0" u="none" strike="noStrike" dirty="0" err="1">
                <a:solidFill>
                  <a:srgbClr val="000000"/>
                </a:solidFill>
                <a:effectLst/>
              </a:rPr>
              <a:t>Pmut</a:t>
            </a:r>
            <a:r>
              <a:rPr lang="en-GB" sz="1100" i="0" u="none" strike="noStrike" dirty="0">
                <a:solidFill>
                  <a:srgbClr val="000000"/>
                </a:solidFill>
                <a:effectLst/>
              </a:rPr>
              <a:t> (A)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F2a-2. 	Single charge addition (D ) nearby single confirmed PS  in a full confirmed </a:t>
            </a:r>
            <a:r>
              <a:rPr lang="en-GB" sz="1100" i="0" u="none" strike="noStrike" dirty="0" err="1">
                <a:solidFill>
                  <a:srgbClr val="000000"/>
                </a:solidFill>
                <a:effectLst/>
              </a:rPr>
              <a:t>Pmut</a:t>
            </a:r>
            <a:r>
              <a:rPr lang="en-GB" sz="1100" i="0" u="none" strike="noStrike" dirty="0">
                <a:solidFill>
                  <a:srgbClr val="000000"/>
                </a:solidFill>
                <a:effectLst/>
              </a:rPr>
              <a:t> (A)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F2b. 		Double charge addition (E or D) nearby confirmed PS  in a full confirmed </a:t>
            </a:r>
            <a:r>
              <a:rPr lang="en-GB" sz="1100" i="0" u="none" strike="noStrike" dirty="0" err="1">
                <a:solidFill>
                  <a:srgbClr val="000000"/>
                </a:solidFill>
                <a:effectLst/>
              </a:rPr>
              <a:t>Pmut</a:t>
            </a:r>
            <a:r>
              <a:rPr lang="en-GB" sz="1100" i="0" u="none" strike="noStrike" dirty="0">
                <a:solidFill>
                  <a:srgbClr val="000000"/>
                </a:solidFill>
                <a:effectLst/>
              </a:rPr>
              <a:t> (A)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F2b-1. 	Single charge addition ( EE ) nearby single confirmed PS  in a full confirmed </a:t>
            </a:r>
            <a:r>
              <a:rPr lang="en-GB" sz="1100" i="0" u="none" strike="noStrike" dirty="0" err="1">
                <a:solidFill>
                  <a:srgbClr val="000000"/>
                </a:solidFill>
                <a:effectLst/>
              </a:rPr>
              <a:t>Pmut</a:t>
            </a:r>
            <a:r>
              <a:rPr lang="en-GB" sz="1100" i="0" u="none" strike="noStrike" dirty="0">
                <a:solidFill>
                  <a:srgbClr val="000000"/>
                </a:solidFill>
                <a:effectLst/>
              </a:rPr>
              <a:t> (A)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F2b-2. 	Single charge addition (DD ) nearby single confirmed PS  in a full confirmed </a:t>
            </a:r>
            <a:r>
              <a:rPr lang="en-GB" sz="1100" i="0" u="none" strike="noStrike" dirty="0" err="1">
                <a:solidFill>
                  <a:srgbClr val="000000"/>
                </a:solidFill>
                <a:effectLst/>
              </a:rPr>
              <a:t>Pmut</a:t>
            </a:r>
            <a:r>
              <a:rPr lang="en-GB" sz="1100" i="0" u="none" strike="noStrike" dirty="0">
                <a:solidFill>
                  <a:srgbClr val="000000"/>
                </a:solidFill>
                <a:effectLst/>
              </a:rPr>
              <a:t> (A)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F2c. 		Single charge addition (E or D) nearby all confirmed PS  in a full confirmed </a:t>
            </a:r>
            <a:r>
              <a:rPr lang="en-GB" sz="1100" i="0" u="none" strike="noStrike" dirty="0" err="1">
                <a:solidFill>
                  <a:srgbClr val="000000"/>
                </a:solidFill>
                <a:effectLst/>
              </a:rPr>
              <a:t>Pmut</a:t>
            </a:r>
            <a:r>
              <a:rPr lang="en-GB" sz="1100" i="0" u="none" strike="noStrike" dirty="0">
                <a:solidFill>
                  <a:srgbClr val="000000"/>
                </a:solidFill>
                <a:effectLst/>
              </a:rPr>
              <a:t> (A)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F2c-1. 	Single charge addition ( E ) nearby all confirmed PS  in a full confirmed </a:t>
            </a:r>
            <a:r>
              <a:rPr lang="en-GB" sz="1100" i="0" u="none" strike="noStrike" dirty="0" err="1">
                <a:solidFill>
                  <a:srgbClr val="000000"/>
                </a:solidFill>
                <a:effectLst/>
              </a:rPr>
              <a:t>Pmut</a:t>
            </a:r>
            <a:r>
              <a:rPr lang="en-GB" sz="1100" i="0" u="none" strike="noStrike" dirty="0">
                <a:solidFill>
                  <a:srgbClr val="000000"/>
                </a:solidFill>
                <a:effectLst/>
              </a:rPr>
              <a:t> (A)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F2c-2. 	Single charge addition ( D ) nearby all confirmed PS  in a full confirmed </a:t>
            </a:r>
            <a:r>
              <a:rPr lang="en-GB" sz="1100" i="0" u="none" strike="noStrike" dirty="0" err="1">
                <a:solidFill>
                  <a:srgbClr val="000000"/>
                </a:solidFill>
                <a:effectLst/>
              </a:rPr>
              <a:t>Pmut</a:t>
            </a:r>
            <a:r>
              <a:rPr lang="en-GB" sz="1100" i="0" u="none" strike="noStrike" dirty="0">
                <a:solidFill>
                  <a:srgbClr val="000000"/>
                </a:solidFill>
                <a:effectLst/>
              </a:rPr>
              <a:t> (A)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F2d. 		Double charge addition (E or D) </a:t>
            </a:r>
            <a:r>
              <a:rPr lang="en-GB" sz="1100" i="0" u="none" strike="noStrike" dirty="0" err="1">
                <a:solidFill>
                  <a:srgbClr val="000000"/>
                </a:solidFill>
                <a:effectLst/>
              </a:rPr>
              <a:t>nearbyall</a:t>
            </a:r>
            <a:r>
              <a:rPr lang="en-GB" sz="1100" i="0" u="none" strike="noStrike" dirty="0">
                <a:solidFill>
                  <a:srgbClr val="000000"/>
                </a:solidFill>
                <a:effectLst/>
              </a:rPr>
              <a:t> confirmed PS  in a full confirmed </a:t>
            </a:r>
            <a:r>
              <a:rPr lang="en-GB" sz="1100" i="0" u="none" strike="noStrike" dirty="0" err="1">
                <a:solidFill>
                  <a:srgbClr val="000000"/>
                </a:solidFill>
                <a:effectLst/>
              </a:rPr>
              <a:t>Pmut</a:t>
            </a:r>
            <a:r>
              <a:rPr lang="en-GB" sz="1100" i="0" u="none" strike="noStrike" dirty="0">
                <a:solidFill>
                  <a:srgbClr val="000000"/>
                </a:solidFill>
                <a:effectLst/>
              </a:rPr>
              <a:t> (A)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F2d-1.	Double charge addition ( EE ) nearby all confirmed PS  in a full confirmed </a:t>
            </a:r>
            <a:r>
              <a:rPr lang="en-GB" sz="1100" i="0" u="none" strike="noStrike" dirty="0" err="1">
                <a:solidFill>
                  <a:srgbClr val="000000"/>
                </a:solidFill>
                <a:effectLst/>
              </a:rPr>
              <a:t>Pmut</a:t>
            </a:r>
            <a:r>
              <a:rPr lang="en-GB" sz="1100" i="0" u="none" strike="noStrike" dirty="0">
                <a:solidFill>
                  <a:srgbClr val="000000"/>
                </a:solidFill>
                <a:effectLst/>
              </a:rPr>
              <a:t> (A)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F2d-2. 	Double charge addition ( DD ) nearby all confirmed PS  in a full confirmed </a:t>
            </a:r>
            <a:r>
              <a:rPr lang="en-GB" sz="1100" i="0" u="none" strike="noStrike" dirty="0" err="1">
                <a:solidFill>
                  <a:srgbClr val="000000"/>
                </a:solidFill>
                <a:effectLst/>
              </a:rPr>
              <a:t>Pmut</a:t>
            </a:r>
            <a:r>
              <a:rPr lang="en-GB" sz="1100" i="0" u="none" strike="noStrike" dirty="0">
                <a:solidFill>
                  <a:srgbClr val="000000"/>
                </a:solidFill>
                <a:effectLst/>
              </a:rPr>
              <a:t> (A) </a:t>
            </a:r>
            <a:r>
              <a:rPr lang="en-GB" sz="1100" i="0" u="none" strike="noStrike" dirty="0" err="1">
                <a:solidFill>
                  <a:srgbClr val="000000"/>
                </a:solidFill>
                <a:effectLst/>
              </a:rPr>
              <a:t>bg</a:t>
            </a:r>
            <a:r>
              <a:rPr lang="en-GB" sz="1100" dirty="0"/>
              <a:t> </a:t>
            </a:r>
          </a:p>
          <a:p>
            <a:pPr marL="0" indent="0">
              <a:buFont typeface="Arial" panose="020B0604020202020204" pitchFamily="34" charset="0"/>
              <a:buNone/>
            </a:pPr>
            <a:endParaRPr lang="en-GB" sz="1100" u="sng" dirty="0"/>
          </a:p>
          <a:p>
            <a:pPr marL="0" indent="0">
              <a:buFont typeface="Arial" panose="020B0604020202020204" pitchFamily="34" charset="0"/>
              <a:buNone/>
            </a:pPr>
            <a:endParaRPr lang="en-GB" sz="1100" u="sng" dirty="0"/>
          </a:p>
          <a:p>
            <a:pPr marL="0" indent="0">
              <a:buFont typeface="Arial" panose="020B0604020202020204" pitchFamily="34" charset="0"/>
              <a:buNone/>
            </a:pPr>
            <a:endParaRPr lang="en-GB" sz="1100" u="sng" dirty="0"/>
          </a:p>
          <a:p>
            <a:pPr marL="0" indent="0">
              <a:buFont typeface="Arial" panose="020B0604020202020204" pitchFamily="34" charset="0"/>
              <a:buNone/>
            </a:pPr>
            <a:endParaRPr lang="en-GB" sz="1100" u="sng" dirty="0"/>
          </a:p>
        </p:txBody>
      </p:sp>
    </p:spTree>
    <p:extLst>
      <p:ext uri="{BB962C8B-B14F-4D97-AF65-F5344CB8AC3E}">
        <p14:creationId xmlns:p14="http://schemas.microsoft.com/office/powerpoint/2010/main" val="3542911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0A8549-1925-B606-2BC7-E82B904937FD}"/>
              </a:ext>
            </a:extLst>
          </p:cNvPr>
          <p:cNvSpPr txBox="1"/>
          <p:nvPr/>
        </p:nvSpPr>
        <p:spPr>
          <a:xfrm>
            <a:off x="330692" y="236431"/>
            <a:ext cx="8307280" cy="5001369"/>
          </a:xfrm>
          <a:prstGeom prst="rect">
            <a:avLst/>
          </a:prstGeom>
          <a:noFill/>
        </p:spPr>
        <p:txBody>
          <a:bodyPr wrap="square">
            <a:spAutoFit/>
          </a:bodyPr>
          <a:lstStyle/>
          <a:p>
            <a:r>
              <a:rPr lang="en-GB" sz="1100" u="sng" dirty="0"/>
              <a:t>Titles </a:t>
            </a:r>
            <a:r>
              <a:rPr lang="en-GB" sz="1100" u="sng" dirty="0">
                <a:solidFill>
                  <a:schemeClr val="accent6"/>
                </a:solidFill>
              </a:rPr>
              <a:t>PS </a:t>
            </a:r>
            <a:r>
              <a:rPr lang="en-GB" sz="1100" u="sng" dirty="0"/>
              <a:t>–</a:t>
            </a:r>
            <a:r>
              <a:rPr lang="en-GB" sz="1100" u="sng" dirty="0">
                <a:solidFill>
                  <a:schemeClr val="accent6"/>
                </a:solidFill>
              </a:rPr>
              <a:t> </a:t>
            </a:r>
            <a:r>
              <a:rPr lang="en-GB" sz="1100" u="sng" dirty="0">
                <a:solidFill>
                  <a:schemeClr val="accent2"/>
                </a:solidFill>
              </a:rPr>
              <a:t>tab</a:t>
            </a:r>
            <a:r>
              <a:rPr lang="sv-SE" sz="1100" u="sng" dirty="0">
                <a:solidFill>
                  <a:schemeClr val="accent2"/>
                </a:solidFill>
              </a:rPr>
              <a:t> F</a:t>
            </a:r>
            <a:r>
              <a:rPr lang="sv-SE" sz="1100" u="sng" dirty="0"/>
              <a:t> </a:t>
            </a:r>
            <a:r>
              <a:rPr lang="en-GB" sz="1100" u="sng" dirty="0"/>
              <a:t>(2/3)</a:t>
            </a:r>
          </a:p>
          <a:p>
            <a:endParaRPr lang="en-GB" sz="1100" i="0" u="none" strike="noStrike" dirty="0">
              <a:solidFill>
                <a:srgbClr val="000000"/>
              </a:solidFill>
              <a:effectLst/>
            </a:endParaRPr>
          </a:p>
          <a:p>
            <a:r>
              <a:rPr lang="en-GB" sz="1100" b="1" i="0" u="none" strike="noStrike" dirty="0">
                <a:solidFill>
                  <a:srgbClr val="000000"/>
                </a:solidFill>
                <a:effectLst/>
              </a:rPr>
              <a:t>F3. 		Charge addition nearby confirmed PS in a full confirmed </a:t>
            </a:r>
            <a:r>
              <a:rPr lang="en-GB" sz="1100" b="1" i="0" u="none" strike="noStrike" dirty="0" err="1">
                <a:solidFill>
                  <a:srgbClr val="000000"/>
                </a:solidFill>
                <a:effectLst/>
              </a:rPr>
              <a:t>Pmim</a:t>
            </a:r>
            <a:r>
              <a:rPr lang="en-GB" sz="1100" b="1" i="0" u="none" strike="noStrike" dirty="0">
                <a:solidFill>
                  <a:srgbClr val="000000"/>
                </a:solidFill>
                <a:effectLst/>
              </a:rPr>
              <a:t> (D) </a:t>
            </a:r>
            <a:r>
              <a:rPr lang="en-GB" sz="1100" b="1" i="0" u="none" strike="noStrike" dirty="0" err="1">
                <a:solidFill>
                  <a:srgbClr val="000000"/>
                </a:solidFill>
                <a:effectLst/>
              </a:rPr>
              <a:t>bg</a:t>
            </a:r>
            <a:r>
              <a:rPr lang="en-GB" sz="1100" b="1" dirty="0"/>
              <a:t> </a:t>
            </a:r>
          </a:p>
          <a:p>
            <a:r>
              <a:rPr lang="en-GB" sz="1100" i="0" u="none" strike="noStrike" dirty="0">
                <a:solidFill>
                  <a:srgbClr val="000000"/>
                </a:solidFill>
                <a:effectLst/>
              </a:rPr>
              <a:t>F3a.		 Single charge addition (E or D) nearby a single confirmed PS  in a full confirmed </a:t>
            </a:r>
            <a:r>
              <a:rPr lang="en-GB" sz="1100" i="0" u="none" strike="noStrike" dirty="0" err="1">
                <a:solidFill>
                  <a:srgbClr val="000000"/>
                </a:solidFill>
                <a:effectLst/>
              </a:rPr>
              <a:t>Pmim</a:t>
            </a:r>
            <a:r>
              <a:rPr lang="en-GB" sz="1100" i="0" u="none" strike="noStrike" dirty="0">
                <a:solidFill>
                  <a:srgbClr val="000000"/>
                </a:solidFill>
                <a:effectLst/>
              </a:rPr>
              <a:t> (D)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F3a-1. 	Single charge addition ( E ) nearby a single confirmed PS  in a full confirmed </a:t>
            </a:r>
            <a:r>
              <a:rPr lang="en-GB" sz="1100" i="0" u="none" strike="noStrike" dirty="0" err="1">
                <a:solidFill>
                  <a:srgbClr val="000000"/>
                </a:solidFill>
                <a:effectLst/>
              </a:rPr>
              <a:t>Pmim</a:t>
            </a:r>
            <a:r>
              <a:rPr lang="en-GB" sz="1100" i="0" u="none" strike="noStrike" dirty="0">
                <a:solidFill>
                  <a:srgbClr val="000000"/>
                </a:solidFill>
                <a:effectLst/>
              </a:rPr>
              <a:t> (D)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F3a-2. 	Single charge addition (D ) nearby single confirmed PS  in a full confirmed </a:t>
            </a:r>
            <a:r>
              <a:rPr lang="en-GB" sz="1100" i="0" u="none" strike="noStrike" dirty="0" err="1">
                <a:solidFill>
                  <a:srgbClr val="000000"/>
                </a:solidFill>
                <a:effectLst/>
              </a:rPr>
              <a:t>Pmim</a:t>
            </a:r>
            <a:r>
              <a:rPr lang="en-GB" sz="1100" i="0" u="none" strike="noStrike" dirty="0">
                <a:solidFill>
                  <a:srgbClr val="000000"/>
                </a:solidFill>
                <a:effectLst/>
              </a:rPr>
              <a:t> (D)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F3b. 		Double charge addition (E or D) nearby confirmed PS  in a full confirmed </a:t>
            </a:r>
            <a:r>
              <a:rPr lang="en-GB" sz="1100" i="0" u="none" strike="noStrike" dirty="0" err="1">
                <a:solidFill>
                  <a:srgbClr val="000000"/>
                </a:solidFill>
                <a:effectLst/>
              </a:rPr>
              <a:t>Pmim</a:t>
            </a:r>
            <a:r>
              <a:rPr lang="en-GB" sz="1100" i="0" u="none" strike="noStrike" dirty="0">
                <a:solidFill>
                  <a:srgbClr val="000000"/>
                </a:solidFill>
                <a:effectLst/>
              </a:rPr>
              <a:t> (D)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F3b-1. 	Single charge addition ( EE ) nearby single confirmed PS  in a full confirmed </a:t>
            </a:r>
            <a:r>
              <a:rPr lang="en-GB" sz="1100" i="0" u="none" strike="noStrike" dirty="0" err="1">
                <a:solidFill>
                  <a:srgbClr val="000000"/>
                </a:solidFill>
                <a:effectLst/>
              </a:rPr>
              <a:t>Pmim</a:t>
            </a:r>
            <a:r>
              <a:rPr lang="en-GB" sz="1100" i="0" u="none" strike="noStrike" dirty="0">
                <a:solidFill>
                  <a:srgbClr val="000000"/>
                </a:solidFill>
                <a:effectLst/>
              </a:rPr>
              <a:t> (D)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F3b-2. 	Single charge addition (DD ) nearby single confirmed PS  in a full confirmed </a:t>
            </a:r>
            <a:r>
              <a:rPr lang="en-GB" sz="1100" i="0" u="none" strike="noStrike" dirty="0" err="1">
                <a:solidFill>
                  <a:srgbClr val="000000"/>
                </a:solidFill>
                <a:effectLst/>
              </a:rPr>
              <a:t>Pmim</a:t>
            </a:r>
            <a:r>
              <a:rPr lang="en-GB" sz="1100" i="0" u="none" strike="noStrike" dirty="0">
                <a:solidFill>
                  <a:srgbClr val="000000"/>
                </a:solidFill>
                <a:effectLst/>
              </a:rPr>
              <a:t> (D)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F3c. 		Single charge addition (E or D) nearby all confirmed PS  in a full confirmed </a:t>
            </a:r>
            <a:r>
              <a:rPr lang="en-GB" sz="1100" i="0" u="none" strike="noStrike" dirty="0" err="1">
                <a:solidFill>
                  <a:srgbClr val="000000"/>
                </a:solidFill>
                <a:effectLst/>
              </a:rPr>
              <a:t>Pmim</a:t>
            </a:r>
            <a:r>
              <a:rPr lang="en-GB" sz="1100" i="0" u="none" strike="noStrike" dirty="0">
                <a:solidFill>
                  <a:srgbClr val="000000"/>
                </a:solidFill>
                <a:effectLst/>
              </a:rPr>
              <a:t> (D)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F3c-1. 	Single charge addition ( E ) nearby all confirmed PS  in a full confirmed </a:t>
            </a:r>
            <a:r>
              <a:rPr lang="en-GB" sz="1100" i="0" u="none" strike="noStrike" dirty="0" err="1">
                <a:solidFill>
                  <a:srgbClr val="000000"/>
                </a:solidFill>
                <a:effectLst/>
              </a:rPr>
              <a:t>Pmim</a:t>
            </a:r>
            <a:r>
              <a:rPr lang="en-GB" sz="1100" i="0" u="none" strike="noStrike" dirty="0">
                <a:solidFill>
                  <a:srgbClr val="000000"/>
                </a:solidFill>
                <a:effectLst/>
              </a:rPr>
              <a:t> (D)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F3c-2. 	Single charge addition ( D ) nearby all confirmed PS  in a full confirmed </a:t>
            </a:r>
            <a:r>
              <a:rPr lang="en-GB" sz="1100" i="0" u="none" strike="noStrike" dirty="0" err="1">
                <a:solidFill>
                  <a:srgbClr val="000000"/>
                </a:solidFill>
                <a:effectLst/>
              </a:rPr>
              <a:t>Pmim</a:t>
            </a:r>
            <a:r>
              <a:rPr lang="en-GB" sz="1100" i="0" u="none" strike="noStrike" dirty="0">
                <a:solidFill>
                  <a:srgbClr val="000000"/>
                </a:solidFill>
                <a:effectLst/>
              </a:rPr>
              <a:t> (D)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F3d. 		Double charge addition (E or D) </a:t>
            </a:r>
            <a:r>
              <a:rPr lang="en-GB" sz="1100" i="0" u="none" strike="noStrike" dirty="0" err="1">
                <a:solidFill>
                  <a:srgbClr val="000000"/>
                </a:solidFill>
                <a:effectLst/>
              </a:rPr>
              <a:t>nearbyall</a:t>
            </a:r>
            <a:r>
              <a:rPr lang="en-GB" sz="1100" i="0" u="none" strike="noStrike" dirty="0">
                <a:solidFill>
                  <a:srgbClr val="000000"/>
                </a:solidFill>
                <a:effectLst/>
              </a:rPr>
              <a:t> confirmed PS  in a full confirmed </a:t>
            </a:r>
            <a:r>
              <a:rPr lang="en-GB" sz="1100" i="0" u="none" strike="noStrike" dirty="0" err="1">
                <a:solidFill>
                  <a:srgbClr val="000000"/>
                </a:solidFill>
                <a:effectLst/>
              </a:rPr>
              <a:t>Pmim</a:t>
            </a:r>
            <a:r>
              <a:rPr lang="en-GB" sz="1100" i="0" u="none" strike="noStrike" dirty="0">
                <a:solidFill>
                  <a:srgbClr val="000000"/>
                </a:solidFill>
                <a:effectLst/>
              </a:rPr>
              <a:t> (D)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F3d-1. 	Double charge addition ( EE ) nearby all confirmed PS  in a full confirmed </a:t>
            </a:r>
            <a:r>
              <a:rPr lang="en-GB" sz="1100" i="0" u="none" strike="noStrike" dirty="0" err="1">
                <a:solidFill>
                  <a:srgbClr val="000000"/>
                </a:solidFill>
                <a:effectLst/>
              </a:rPr>
              <a:t>Pmim</a:t>
            </a:r>
            <a:r>
              <a:rPr lang="en-GB" sz="1100" i="0" u="none" strike="noStrike" dirty="0">
                <a:solidFill>
                  <a:srgbClr val="000000"/>
                </a:solidFill>
                <a:effectLst/>
              </a:rPr>
              <a:t> (D)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F3d-2. 	Double charge addition ( DD ) nearby all confirmed PS  in a full confirmed </a:t>
            </a:r>
            <a:r>
              <a:rPr lang="en-GB" sz="1100" i="0" u="none" strike="noStrike" dirty="0" err="1">
                <a:solidFill>
                  <a:srgbClr val="000000"/>
                </a:solidFill>
                <a:effectLst/>
              </a:rPr>
              <a:t>Pmim</a:t>
            </a:r>
            <a:r>
              <a:rPr lang="en-GB" sz="1100" i="0" u="none" strike="noStrike" dirty="0">
                <a:solidFill>
                  <a:srgbClr val="000000"/>
                </a:solidFill>
                <a:effectLst/>
              </a:rPr>
              <a:t> (D) </a:t>
            </a:r>
            <a:r>
              <a:rPr lang="en-GB" sz="1100" i="0" u="none" strike="noStrike" dirty="0" err="1">
                <a:solidFill>
                  <a:srgbClr val="000000"/>
                </a:solidFill>
                <a:effectLst/>
              </a:rPr>
              <a:t>bg</a:t>
            </a:r>
            <a:endParaRPr lang="en-GB" sz="1100" i="0" u="none" strike="noStrike" dirty="0">
              <a:solidFill>
                <a:srgbClr val="000000"/>
              </a:solidFill>
              <a:effectLst/>
            </a:endParaRPr>
          </a:p>
          <a:p>
            <a:r>
              <a:rPr lang="en-GB" sz="1100" b="1" i="0" u="none" strike="noStrike" dirty="0">
                <a:solidFill>
                  <a:srgbClr val="000000"/>
                </a:solidFill>
                <a:effectLst/>
              </a:rPr>
              <a:t>F4. 		Charge addition nearby confirmed PS in a full confirmed </a:t>
            </a:r>
            <a:r>
              <a:rPr lang="en-GB" sz="1100" b="1" i="0" u="none" strike="noStrike" dirty="0" err="1">
                <a:solidFill>
                  <a:srgbClr val="000000"/>
                </a:solidFill>
                <a:effectLst/>
              </a:rPr>
              <a:t>Pmim</a:t>
            </a:r>
            <a:r>
              <a:rPr lang="en-GB" sz="1100" b="1" i="0" u="none" strike="noStrike" dirty="0">
                <a:solidFill>
                  <a:srgbClr val="000000"/>
                </a:solidFill>
                <a:effectLst/>
              </a:rPr>
              <a:t> (E) </a:t>
            </a:r>
            <a:r>
              <a:rPr lang="en-GB" sz="1100" b="1" i="0" u="none" strike="noStrike" dirty="0" err="1">
                <a:solidFill>
                  <a:srgbClr val="000000"/>
                </a:solidFill>
                <a:effectLst/>
              </a:rPr>
              <a:t>bg</a:t>
            </a:r>
            <a:r>
              <a:rPr lang="en-GB" sz="1100" b="1" dirty="0"/>
              <a:t>  </a:t>
            </a:r>
          </a:p>
          <a:p>
            <a:r>
              <a:rPr lang="en-GB" sz="1100" i="0" u="none" strike="noStrike" dirty="0">
                <a:solidFill>
                  <a:srgbClr val="000000"/>
                </a:solidFill>
                <a:effectLst/>
              </a:rPr>
              <a:t>F4a. 		Single charge addition (E or D) nearby a single confirmed PS  in a full confirmed </a:t>
            </a:r>
            <a:r>
              <a:rPr lang="en-GB" sz="1100" i="0" u="none" strike="noStrike" dirty="0" err="1">
                <a:solidFill>
                  <a:srgbClr val="000000"/>
                </a:solidFill>
                <a:effectLst/>
              </a:rPr>
              <a:t>Pmim</a:t>
            </a:r>
            <a:r>
              <a:rPr lang="en-GB" sz="1100" i="0" u="none" strike="noStrike" dirty="0">
                <a:solidFill>
                  <a:srgbClr val="000000"/>
                </a:solidFill>
                <a:effectLst/>
              </a:rPr>
              <a:t> (E)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F4a-1. 	Single charge addition ( E ) nearby a single confirmed PS  in a full confirmed </a:t>
            </a:r>
            <a:r>
              <a:rPr lang="en-GB" sz="1100" i="0" u="none" strike="noStrike" dirty="0" err="1">
                <a:solidFill>
                  <a:srgbClr val="000000"/>
                </a:solidFill>
                <a:effectLst/>
              </a:rPr>
              <a:t>Pmim</a:t>
            </a:r>
            <a:r>
              <a:rPr lang="en-GB" sz="1100" i="0" u="none" strike="noStrike" dirty="0">
                <a:solidFill>
                  <a:srgbClr val="000000"/>
                </a:solidFill>
                <a:effectLst/>
              </a:rPr>
              <a:t> (E)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F4a-2. 	Single charge addition (D ) nearby single confirmed PS  in a full confirmed </a:t>
            </a:r>
            <a:r>
              <a:rPr lang="en-GB" sz="1100" i="0" u="none" strike="noStrike" dirty="0" err="1">
                <a:solidFill>
                  <a:srgbClr val="000000"/>
                </a:solidFill>
                <a:effectLst/>
              </a:rPr>
              <a:t>Pmim</a:t>
            </a:r>
            <a:r>
              <a:rPr lang="en-GB" sz="1100" i="0" u="none" strike="noStrike" dirty="0">
                <a:solidFill>
                  <a:srgbClr val="000000"/>
                </a:solidFill>
                <a:effectLst/>
              </a:rPr>
              <a:t> (E)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F4b. 		Double charge addition (E or D) nearby confirmed PS  in a full confirmed </a:t>
            </a:r>
            <a:r>
              <a:rPr lang="en-GB" sz="1100" i="0" u="none" strike="noStrike" dirty="0" err="1">
                <a:solidFill>
                  <a:srgbClr val="000000"/>
                </a:solidFill>
                <a:effectLst/>
              </a:rPr>
              <a:t>Pmim</a:t>
            </a:r>
            <a:r>
              <a:rPr lang="en-GB" sz="1100" i="0" u="none" strike="noStrike" dirty="0">
                <a:solidFill>
                  <a:srgbClr val="000000"/>
                </a:solidFill>
                <a:effectLst/>
              </a:rPr>
              <a:t> (E)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F4b-1. 	Single charge addition ( EE ) nearby single confirmed PS  in a full confirmed </a:t>
            </a:r>
            <a:r>
              <a:rPr lang="en-GB" sz="1100" i="0" u="none" strike="noStrike" dirty="0" err="1">
                <a:solidFill>
                  <a:srgbClr val="000000"/>
                </a:solidFill>
                <a:effectLst/>
              </a:rPr>
              <a:t>Pmim</a:t>
            </a:r>
            <a:r>
              <a:rPr lang="en-GB" sz="1100" i="0" u="none" strike="noStrike" dirty="0">
                <a:solidFill>
                  <a:srgbClr val="000000"/>
                </a:solidFill>
                <a:effectLst/>
              </a:rPr>
              <a:t> (E)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F4b-2. 	Single charge addition (DD ) nearby single confirmed PS  in a full confirmed </a:t>
            </a:r>
            <a:r>
              <a:rPr lang="en-GB" sz="1100" i="0" u="none" strike="noStrike" dirty="0" err="1">
                <a:solidFill>
                  <a:srgbClr val="000000"/>
                </a:solidFill>
                <a:effectLst/>
              </a:rPr>
              <a:t>Pmim</a:t>
            </a:r>
            <a:r>
              <a:rPr lang="en-GB" sz="1100" i="0" u="none" strike="noStrike" dirty="0">
                <a:solidFill>
                  <a:srgbClr val="000000"/>
                </a:solidFill>
                <a:effectLst/>
              </a:rPr>
              <a:t> (E)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F4c. 		Single charge addition (E or D) nearby all confirmed PS  in a full confirmed </a:t>
            </a:r>
            <a:r>
              <a:rPr lang="en-GB" sz="1100" i="0" u="none" strike="noStrike" dirty="0" err="1">
                <a:solidFill>
                  <a:srgbClr val="000000"/>
                </a:solidFill>
                <a:effectLst/>
              </a:rPr>
              <a:t>Pmim</a:t>
            </a:r>
            <a:r>
              <a:rPr lang="en-GB" sz="1100" i="0" u="none" strike="noStrike" dirty="0">
                <a:solidFill>
                  <a:srgbClr val="000000"/>
                </a:solidFill>
                <a:effectLst/>
              </a:rPr>
              <a:t> (E)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F4c-1. 	Single charge addition ( E ) nearby all confirmed PS  in a full confirmed </a:t>
            </a:r>
            <a:r>
              <a:rPr lang="en-GB" sz="1100" i="0" u="none" strike="noStrike" dirty="0" err="1">
                <a:solidFill>
                  <a:srgbClr val="000000"/>
                </a:solidFill>
                <a:effectLst/>
              </a:rPr>
              <a:t>Pmim</a:t>
            </a:r>
            <a:r>
              <a:rPr lang="en-GB" sz="1100" i="0" u="none" strike="noStrike" dirty="0">
                <a:solidFill>
                  <a:srgbClr val="000000"/>
                </a:solidFill>
                <a:effectLst/>
              </a:rPr>
              <a:t> (E)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F4c-2. 	Single charge addition ( D ) nearby all confirmed PS  in a full confirmed </a:t>
            </a:r>
            <a:r>
              <a:rPr lang="en-GB" sz="1100" i="0" u="none" strike="noStrike" dirty="0" err="1">
                <a:solidFill>
                  <a:srgbClr val="000000"/>
                </a:solidFill>
                <a:effectLst/>
              </a:rPr>
              <a:t>Pmim</a:t>
            </a:r>
            <a:r>
              <a:rPr lang="en-GB" sz="1100" i="0" u="none" strike="noStrike" dirty="0">
                <a:solidFill>
                  <a:srgbClr val="000000"/>
                </a:solidFill>
                <a:effectLst/>
              </a:rPr>
              <a:t> (E)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F4d. 		Double charge addition (E or D) </a:t>
            </a:r>
            <a:r>
              <a:rPr lang="en-GB" sz="1100" i="0" u="none" strike="noStrike" dirty="0" err="1">
                <a:solidFill>
                  <a:srgbClr val="000000"/>
                </a:solidFill>
                <a:effectLst/>
              </a:rPr>
              <a:t>nearbyall</a:t>
            </a:r>
            <a:r>
              <a:rPr lang="en-GB" sz="1100" i="0" u="none" strike="noStrike" dirty="0">
                <a:solidFill>
                  <a:srgbClr val="000000"/>
                </a:solidFill>
                <a:effectLst/>
              </a:rPr>
              <a:t> confirmed PS  in a full confirmed </a:t>
            </a:r>
            <a:r>
              <a:rPr lang="en-GB" sz="1100" i="0" u="none" strike="noStrike" dirty="0" err="1">
                <a:solidFill>
                  <a:srgbClr val="000000"/>
                </a:solidFill>
                <a:effectLst/>
              </a:rPr>
              <a:t>Pmim</a:t>
            </a:r>
            <a:r>
              <a:rPr lang="en-GB" sz="1100" i="0" u="none" strike="noStrike" dirty="0">
                <a:solidFill>
                  <a:srgbClr val="000000"/>
                </a:solidFill>
                <a:effectLst/>
              </a:rPr>
              <a:t> (E)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F4d-1. 	Double charge addition ( EE ) nearby all confirmed PS  in a full confirmed </a:t>
            </a:r>
            <a:r>
              <a:rPr lang="en-GB" sz="1100" i="0" u="none" strike="noStrike" dirty="0" err="1">
                <a:solidFill>
                  <a:srgbClr val="000000"/>
                </a:solidFill>
                <a:effectLst/>
              </a:rPr>
              <a:t>Pmim</a:t>
            </a:r>
            <a:r>
              <a:rPr lang="en-GB" sz="1100" i="0" u="none" strike="noStrike" dirty="0">
                <a:solidFill>
                  <a:srgbClr val="000000"/>
                </a:solidFill>
                <a:effectLst/>
              </a:rPr>
              <a:t> (E)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F4d-2. 	Double charge addition ( DD ) nearby all confirmed PS  in a full confirmed </a:t>
            </a:r>
            <a:r>
              <a:rPr lang="en-GB" sz="1100" i="0" u="none" strike="noStrike" dirty="0" err="1">
                <a:solidFill>
                  <a:srgbClr val="000000"/>
                </a:solidFill>
                <a:effectLst/>
              </a:rPr>
              <a:t>Pmim</a:t>
            </a:r>
            <a:r>
              <a:rPr lang="en-GB" sz="1100" i="0" u="none" strike="noStrike" dirty="0">
                <a:solidFill>
                  <a:srgbClr val="000000"/>
                </a:solidFill>
                <a:effectLst/>
              </a:rPr>
              <a:t> (E) </a:t>
            </a:r>
            <a:r>
              <a:rPr lang="en-GB" sz="1100" i="0" u="none" strike="noStrike" dirty="0" err="1">
                <a:solidFill>
                  <a:srgbClr val="000000"/>
                </a:solidFill>
                <a:effectLst/>
              </a:rPr>
              <a:t>bg</a:t>
            </a:r>
            <a:r>
              <a:rPr lang="en-GB" sz="1100" dirty="0"/>
              <a:t> </a:t>
            </a:r>
          </a:p>
        </p:txBody>
      </p:sp>
    </p:spTree>
    <p:extLst>
      <p:ext uri="{BB962C8B-B14F-4D97-AF65-F5344CB8AC3E}">
        <p14:creationId xmlns:p14="http://schemas.microsoft.com/office/powerpoint/2010/main" val="259430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0A8549-1925-B606-2BC7-E82B904937FD}"/>
              </a:ext>
            </a:extLst>
          </p:cNvPr>
          <p:cNvSpPr txBox="1"/>
          <p:nvPr/>
        </p:nvSpPr>
        <p:spPr>
          <a:xfrm>
            <a:off x="317245" y="245396"/>
            <a:ext cx="8307280" cy="3139321"/>
          </a:xfrm>
          <a:prstGeom prst="rect">
            <a:avLst/>
          </a:prstGeom>
          <a:noFill/>
        </p:spPr>
        <p:txBody>
          <a:bodyPr wrap="square">
            <a:spAutoFit/>
          </a:bodyPr>
          <a:lstStyle/>
          <a:p>
            <a:r>
              <a:rPr lang="en-GB" sz="1100" u="sng" dirty="0"/>
              <a:t>Titles </a:t>
            </a:r>
            <a:r>
              <a:rPr lang="en-GB" sz="1100" u="sng" dirty="0">
                <a:solidFill>
                  <a:schemeClr val="accent6"/>
                </a:solidFill>
              </a:rPr>
              <a:t>PS </a:t>
            </a:r>
            <a:r>
              <a:rPr lang="en-GB" sz="1100" u="sng" dirty="0"/>
              <a:t>–</a:t>
            </a:r>
            <a:r>
              <a:rPr lang="en-GB" sz="1100" u="sng" dirty="0">
                <a:solidFill>
                  <a:schemeClr val="accent6"/>
                </a:solidFill>
              </a:rPr>
              <a:t> </a:t>
            </a:r>
            <a:r>
              <a:rPr lang="en-GB" sz="1100" u="sng" dirty="0">
                <a:solidFill>
                  <a:schemeClr val="accent2"/>
                </a:solidFill>
              </a:rPr>
              <a:t>tab</a:t>
            </a:r>
            <a:r>
              <a:rPr lang="sv-SE" sz="1100" u="sng" dirty="0">
                <a:solidFill>
                  <a:schemeClr val="accent2"/>
                </a:solidFill>
              </a:rPr>
              <a:t> F</a:t>
            </a:r>
            <a:r>
              <a:rPr lang="sv-SE" sz="1100" u="sng" dirty="0"/>
              <a:t> </a:t>
            </a:r>
            <a:r>
              <a:rPr lang="en-GB" sz="1100" u="sng" dirty="0"/>
              <a:t>(3/3)</a:t>
            </a:r>
          </a:p>
          <a:p>
            <a:endParaRPr lang="en-GB" sz="1100" i="0" u="none" strike="noStrike" dirty="0">
              <a:solidFill>
                <a:srgbClr val="000000"/>
              </a:solidFill>
              <a:effectLst/>
            </a:endParaRPr>
          </a:p>
          <a:p>
            <a:r>
              <a:rPr lang="en-GB" sz="1100" b="1" i="0" u="none" strike="noStrike" dirty="0">
                <a:solidFill>
                  <a:srgbClr val="000000"/>
                </a:solidFill>
                <a:effectLst/>
              </a:rPr>
              <a:t>F5. 		</a:t>
            </a:r>
            <a:r>
              <a:rPr lang="en-GB" sz="1100" b="1" i="0" u="none" strike="noStrike" dirty="0" err="1">
                <a:solidFill>
                  <a:srgbClr val="000000"/>
                </a:solidFill>
                <a:effectLst/>
              </a:rPr>
              <a:t>DeepDive</a:t>
            </a:r>
            <a:r>
              <a:rPr lang="en-GB" sz="1100" b="1" i="0" u="none" strike="noStrike" dirty="0">
                <a:solidFill>
                  <a:srgbClr val="000000"/>
                </a:solidFill>
                <a:effectLst/>
              </a:rPr>
              <a:t> into tile 35 (aa 341-380; PS 350-356-372; R3)</a:t>
            </a:r>
            <a:r>
              <a:rPr lang="en-GB" sz="1100" b="1" dirty="0"/>
              <a:t> </a:t>
            </a:r>
          </a:p>
          <a:p>
            <a:r>
              <a:rPr lang="en-US" sz="1100" i="0" u="none" strike="noStrike" dirty="0">
                <a:solidFill>
                  <a:srgbClr val="000000"/>
                </a:solidFill>
                <a:effectLst/>
              </a:rPr>
              <a:t>F5a. 		DD_35 S350</a:t>
            </a:r>
            <a:r>
              <a:rPr lang="en-US" sz="1100" dirty="0"/>
              <a:t> </a:t>
            </a:r>
            <a:endParaRPr lang="en-GB" sz="1100" dirty="0"/>
          </a:p>
          <a:p>
            <a:r>
              <a:rPr lang="en-GB" sz="1100" i="0" u="none" strike="noStrike" dirty="0">
                <a:solidFill>
                  <a:srgbClr val="000000"/>
                </a:solidFill>
                <a:effectLst/>
              </a:rPr>
              <a:t>	F5a-1. 	DD_35 S350 WT </a:t>
            </a:r>
            <a:r>
              <a:rPr lang="en-GB" sz="1100" i="0" u="none" strike="noStrike" dirty="0" err="1">
                <a:solidFill>
                  <a:srgbClr val="000000"/>
                </a:solidFill>
                <a:effectLst/>
              </a:rPr>
              <a:t>bg</a:t>
            </a:r>
            <a:r>
              <a:rPr lang="en-GB" sz="1100" dirty="0"/>
              <a:t> </a:t>
            </a:r>
          </a:p>
          <a:p>
            <a:r>
              <a:rPr lang="en-GB" sz="1100" i="0" u="none" strike="noStrike" dirty="0">
                <a:solidFill>
                  <a:srgbClr val="000000"/>
                </a:solidFill>
                <a:effectLst/>
              </a:rPr>
              <a:t>	F5a-2. 	DD_35 S350 </a:t>
            </a:r>
            <a:r>
              <a:rPr lang="en-GB" sz="1100" i="0" u="none" strike="noStrike" dirty="0" err="1">
                <a:solidFill>
                  <a:srgbClr val="000000"/>
                </a:solidFill>
                <a:effectLst/>
              </a:rPr>
              <a:t>Pmut</a:t>
            </a:r>
            <a:r>
              <a:rPr lang="en-GB" sz="1100" i="0" u="none" strike="noStrike" dirty="0">
                <a:solidFill>
                  <a:srgbClr val="000000"/>
                </a:solidFill>
                <a:effectLst/>
              </a:rPr>
              <a:t> </a:t>
            </a:r>
            <a:r>
              <a:rPr lang="en-GB" sz="1100" i="0" u="none" strike="noStrike" dirty="0" err="1">
                <a:solidFill>
                  <a:srgbClr val="000000"/>
                </a:solidFill>
                <a:effectLst/>
              </a:rPr>
              <a:t>bg</a:t>
            </a:r>
            <a:r>
              <a:rPr lang="en-GB" sz="1100" dirty="0"/>
              <a:t> </a:t>
            </a:r>
          </a:p>
          <a:p>
            <a:r>
              <a:rPr lang="pt-BR" sz="1100" i="0" u="none" strike="noStrike" dirty="0">
                <a:solidFill>
                  <a:srgbClr val="000000"/>
                </a:solidFill>
                <a:effectLst/>
              </a:rPr>
              <a:t>	F5a-3. 	DD_35 S350 Pmim (D) bg</a:t>
            </a:r>
            <a:r>
              <a:rPr lang="pt-BR" sz="1100" dirty="0"/>
              <a:t> </a:t>
            </a:r>
            <a:endParaRPr lang="en-GB" sz="1100" dirty="0"/>
          </a:p>
          <a:p>
            <a:r>
              <a:rPr lang="pt-BR" sz="1100" i="0" u="none" strike="noStrike" dirty="0">
                <a:solidFill>
                  <a:srgbClr val="000000"/>
                </a:solidFill>
                <a:effectLst/>
              </a:rPr>
              <a:t>	F5a-4. 	DD_35 S350 Pmim (E) bg</a:t>
            </a:r>
            <a:r>
              <a:rPr lang="pt-BR" sz="1100" dirty="0"/>
              <a:t> </a:t>
            </a:r>
            <a:endParaRPr lang="en-GB" sz="1100" dirty="0"/>
          </a:p>
          <a:p>
            <a:r>
              <a:rPr lang="en-US" sz="1100" i="0" u="none" strike="noStrike" dirty="0">
                <a:solidFill>
                  <a:srgbClr val="000000"/>
                </a:solidFill>
                <a:effectLst/>
              </a:rPr>
              <a:t>F5b. 		DD_35 S356</a:t>
            </a:r>
            <a:r>
              <a:rPr lang="en-US" sz="1100" dirty="0"/>
              <a:t> </a:t>
            </a:r>
            <a:endParaRPr lang="en-GB" sz="1100" dirty="0"/>
          </a:p>
          <a:p>
            <a:r>
              <a:rPr lang="en-US" sz="1100" i="0" u="none" strike="noStrike" dirty="0">
                <a:solidFill>
                  <a:srgbClr val="000000"/>
                </a:solidFill>
                <a:effectLst/>
              </a:rPr>
              <a:t>	F5b-1. 	DD_35 S356 WT </a:t>
            </a:r>
            <a:r>
              <a:rPr lang="en-US" sz="1100" i="0" u="none" strike="noStrike" dirty="0" err="1">
                <a:solidFill>
                  <a:srgbClr val="000000"/>
                </a:solidFill>
                <a:effectLst/>
              </a:rPr>
              <a:t>bg</a:t>
            </a:r>
            <a:r>
              <a:rPr lang="en-US" sz="1100" dirty="0"/>
              <a:t> </a:t>
            </a:r>
            <a:endParaRPr lang="en-GB" sz="1100" dirty="0"/>
          </a:p>
          <a:p>
            <a:r>
              <a:rPr lang="en-GB" sz="1100" i="0" u="none" strike="noStrike" dirty="0">
                <a:solidFill>
                  <a:srgbClr val="000000"/>
                </a:solidFill>
                <a:effectLst/>
              </a:rPr>
              <a:t>	F5b-2. 	DD_35 S350 </a:t>
            </a:r>
            <a:r>
              <a:rPr lang="en-GB" sz="1100" i="0" u="none" strike="noStrike" dirty="0" err="1">
                <a:solidFill>
                  <a:srgbClr val="000000"/>
                </a:solidFill>
                <a:effectLst/>
              </a:rPr>
              <a:t>Pmut</a:t>
            </a:r>
            <a:r>
              <a:rPr lang="en-GB" sz="1100" i="0" u="none" strike="noStrike" dirty="0">
                <a:solidFill>
                  <a:srgbClr val="000000"/>
                </a:solidFill>
                <a:effectLst/>
              </a:rPr>
              <a:t> </a:t>
            </a:r>
            <a:r>
              <a:rPr lang="en-GB" sz="1100" i="0" u="none" strike="noStrike" dirty="0" err="1">
                <a:solidFill>
                  <a:srgbClr val="000000"/>
                </a:solidFill>
                <a:effectLst/>
              </a:rPr>
              <a:t>bg</a:t>
            </a:r>
            <a:r>
              <a:rPr lang="en-GB" sz="1100" dirty="0"/>
              <a:t> </a:t>
            </a:r>
          </a:p>
          <a:p>
            <a:r>
              <a:rPr lang="en-US" sz="1100" i="0" u="none" strike="noStrike" dirty="0">
                <a:solidFill>
                  <a:srgbClr val="000000"/>
                </a:solidFill>
                <a:effectLst/>
              </a:rPr>
              <a:t>	F5b-3. 	DD_35 S356 </a:t>
            </a:r>
            <a:r>
              <a:rPr lang="en-US" sz="1100" i="0" u="none" strike="noStrike" dirty="0" err="1">
                <a:solidFill>
                  <a:srgbClr val="000000"/>
                </a:solidFill>
                <a:effectLst/>
              </a:rPr>
              <a:t>Pmim</a:t>
            </a:r>
            <a:r>
              <a:rPr lang="en-US" sz="1100" i="0" u="none" strike="noStrike" dirty="0">
                <a:solidFill>
                  <a:srgbClr val="000000"/>
                </a:solidFill>
                <a:effectLst/>
              </a:rPr>
              <a:t> (D) </a:t>
            </a:r>
            <a:r>
              <a:rPr lang="en-US" sz="1100" i="0" u="none" strike="noStrike" dirty="0" err="1">
                <a:solidFill>
                  <a:srgbClr val="000000"/>
                </a:solidFill>
                <a:effectLst/>
              </a:rPr>
              <a:t>bg</a:t>
            </a:r>
            <a:r>
              <a:rPr lang="en-US" sz="1100" dirty="0"/>
              <a:t> </a:t>
            </a:r>
            <a:endParaRPr lang="en-GB" sz="1100" dirty="0"/>
          </a:p>
          <a:p>
            <a:r>
              <a:rPr lang="pt-BR" sz="1100" i="0" u="none" strike="noStrike" dirty="0">
                <a:solidFill>
                  <a:srgbClr val="000000"/>
                </a:solidFill>
                <a:effectLst/>
              </a:rPr>
              <a:t>	F5b-4. 	DD_35 S356 Pmim (E) bg</a:t>
            </a:r>
            <a:r>
              <a:rPr lang="pt-BR" sz="1100" dirty="0"/>
              <a:t> </a:t>
            </a:r>
            <a:endParaRPr lang="en-GB" sz="1100" dirty="0"/>
          </a:p>
          <a:p>
            <a:r>
              <a:rPr lang="en-US" sz="1100" i="0" u="none" strike="noStrike" dirty="0">
                <a:solidFill>
                  <a:srgbClr val="000000"/>
                </a:solidFill>
                <a:effectLst/>
              </a:rPr>
              <a:t>F5c. 		DD_35 S372</a:t>
            </a:r>
            <a:r>
              <a:rPr lang="en-US" sz="1100" dirty="0"/>
              <a:t> </a:t>
            </a:r>
            <a:endParaRPr lang="en-GB" sz="1100" dirty="0"/>
          </a:p>
          <a:p>
            <a:r>
              <a:rPr lang="en-US" sz="1100" i="0" u="none" strike="noStrike" dirty="0">
                <a:solidFill>
                  <a:srgbClr val="000000"/>
                </a:solidFill>
                <a:effectLst/>
              </a:rPr>
              <a:t>	F5c-1. 	DD_35 S372 WT </a:t>
            </a:r>
            <a:r>
              <a:rPr lang="en-US" sz="1100" i="0" u="none" strike="noStrike" dirty="0" err="1">
                <a:solidFill>
                  <a:srgbClr val="000000"/>
                </a:solidFill>
                <a:effectLst/>
              </a:rPr>
              <a:t>bg</a:t>
            </a:r>
            <a:r>
              <a:rPr lang="en-US" sz="1100" dirty="0"/>
              <a:t> </a:t>
            </a:r>
            <a:endParaRPr lang="en-GB" sz="1100" dirty="0"/>
          </a:p>
          <a:p>
            <a:r>
              <a:rPr lang="en-GB" sz="1100" i="0" u="none" strike="noStrike" dirty="0">
                <a:solidFill>
                  <a:srgbClr val="000000"/>
                </a:solidFill>
                <a:effectLst/>
              </a:rPr>
              <a:t>	F5c-2. 	DD_35 S372 </a:t>
            </a:r>
            <a:r>
              <a:rPr lang="en-GB" sz="1100" i="0" u="none" strike="noStrike" dirty="0" err="1">
                <a:solidFill>
                  <a:srgbClr val="000000"/>
                </a:solidFill>
                <a:effectLst/>
              </a:rPr>
              <a:t>Pmut</a:t>
            </a:r>
            <a:r>
              <a:rPr lang="en-GB" sz="1100" i="0" u="none" strike="noStrike" dirty="0">
                <a:solidFill>
                  <a:srgbClr val="000000"/>
                </a:solidFill>
                <a:effectLst/>
              </a:rPr>
              <a:t> (A) </a:t>
            </a:r>
            <a:r>
              <a:rPr lang="en-GB" sz="1100" i="0" u="none" strike="noStrike" dirty="0" err="1">
                <a:solidFill>
                  <a:srgbClr val="000000"/>
                </a:solidFill>
                <a:effectLst/>
              </a:rPr>
              <a:t>bg</a:t>
            </a:r>
            <a:r>
              <a:rPr lang="en-GB" sz="1100" dirty="0"/>
              <a:t> </a:t>
            </a:r>
          </a:p>
          <a:p>
            <a:r>
              <a:rPr lang="pt-BR" sz="1100" i="0" u="none" strike="noStrike" dirty="0">
                <a:solidFill>
                  <a:srgbClr val="000000"/>
                </a:solidFill>
                <a:effectLst/>
              </a:rPr>
              <a:t>	F5c-3. 	DD_35 S372 Pmim (D) bg</a:t>
            </a:r>
            <a:r>
              <a:rPr lang="pt-BR" sz="1100" dirty="0"/>
              <a:t> </a:t>
            </a:r>
            <a:endParaRPr lang="en-GB" sz="1100" dirty="0"/>
          </a:p>
          <a:p>
            <a:r>
              <a:rPr lang="pt-BR" sz="1100" i="0" u="none" strike="noStrike" dirty="0">
                <a:solidFill>
                  <a:srgbClr val="000000"/>
                </a:solidFill>
                <a:effectLst/>
              </a:rPr>
              <a:t>	F5c-4.	DD_35 S372 Pmim (E) bg</a:t>
            </a:r>
            <a:r>
              <a:rPr lang="pt-BR" sz="1100" dirty="0"/>
              <a:t> </a:t>
            </a:r>
            <a:endParaRPr lang="en-GB" sz="1100" dirty="0"/>
          </a:p>
        </p:txBody>
      </p:sp>
    </p:spTree>
    <p:extLst>
      <p:ext uri="{BB962C8B-B14F-4D97-AF65-F5344CB8AC3E}">
        <p14:creationId xmlns:p14="http://schemas.microsoft.com/office/powerpoint/2010/main" val="1448564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a:extLst>
              <a:ext uri="{FF2B5EF4-FFF2-40B4-BE49-F238E27FC236}">
                <a16:creationId xmlns:a16="http://schemas.microsoft.com/office/drawing/2014/main" id="{49408439-57DA-E683-D2DD-9C74C5F19B31}"/>
              </a:ext>
            </a:extLst>
          </p:cNvPr>
          <p:cNvSpPr txBox="1">
            <a:spLocks/>
          </p:cNvSpPr>
          <p:nvPr/>
        </p:nvSpPr>
        <p:spPr>
          <a:xfrm>
            <a:off x="204654" y="1278946"/>
            <a:ext cx="11987345" cy="49648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u="sng" dirty="0"/>
              <a:t>Research questions</a:t>
            </a:r>
          </a:p>
          <a:p>
            <a:pPr marL="742950" lvl="1" indent="-285750"/>
            <a:r>
              <a:rPr lang="en-GB" sz="1200" dirty="0"/>
              <a:t>Do all hydrophobic AA contribute equally to tile activity? Do all aromatic AA contribute equally to tile activity? </a:t>
            </a:r>
          </a:p>
          <a:p>
            <a:pPr marL="742950" lvl="1" indent="-285750"/>
            <a:r>
              <a:rPr lang="en-GB" sz="1200" dirty="0"/>
              <a:t>Is there an optimal hydrophobicity range for active tiles? What is the low- and high-hydrophobicity threshold? </a:t>
            </a:r>
          </a:p>
          <a:p>
            <a:pPr marL="742950" lvl="1" indent="-285750"/>
            <a:r>
              <a:rPr lang="en-GB" sz="1200" dirty="0"/>
              <a:t>Do all hydrophobic AA (regardless of the AA identity) contribute equally affect active tiles or are some positions more important than others? </a:t>
            </a:r>
          </a:p>
          <a:p>
            <a:pPr marL="742950" lvl="1" indent="-285750"/>
            <a:r>
              <a:rPr lang="en-GB" sz="1200" dirty="0"/>
              <a:t>Can activity be rescued in hydrophobicity-dead active tiles by any hydrophobic addition or does the location in the tile play a role?</a:t>
            </a:r>
            <a:br>
              <a:rPr lang="en-GB" sz="1200" dirty="0"/>
            </a:br>
            <a:endParaRPr lang="en-GB" sz="1200" dirty="0"/>
          </a:p>
          <a:p>
            <a:pPr marL="0" indent="0">
              <a:buFont typeface="Arial" panose="020B0604020202020204" pitchFamily="34" charset="0"/>
              <a:buNone/>
            </a:pPr>
            <a:r>
              <a:rPr lang="en-GB" sz="1200" u="sng" dirty="0"/>
              <a:t>Content</a:t>
            </a:r>
            <a:br>
              <a:rPr lang="en-GB" sz="1200" u="sng" dirty="0"/>
            </a:br>
            <a:endParaRPr lang="en-GB" sz="1200" u="sng" dirty="0"/>
          </a:p>
          <a:p>
            <a:pPr marL="0" indent="0">
              <a:buFont typeface="Arial" panose="020B0604020202020204" pitchFamily="34" charset="0"/>
              <a:buNone/>
            </a:pPr>
            <a:r>
              <a:rPr lang="en-GB" sz="1200" dirty="0"/>
              <a:t>Substitution by other hydrophobics	</a:t>
            </a:r>
            <a:r>
              <a:rPr lang="pl-PL" sz="1200" dirty="0"/>
              <a:t>F, W, Y, L </a:t>
            </a:r>
            <a:r>
              <a:rPr lang="en-GB" sz="1200" dirty="0">
                <a:sym typeface="Wingdings" panose="05000000000000000000" pitchFamily="2" charset="2"/>
              </a:rPr>
              <a:t></a:t>
            </a:r>
            <a:r>
              <a:rPr lang="pl-PL" sz="1200" dirty="0"/>
              <a:t> F / W / Y / L / M / V / I</a:t>
            </a:r>
            <a:r>
              <a:rPr lang="en-GB" sz="1200" dirty="0"/>
              <a:t>	full				equivalence</a:t>
            </a:r>
          </a:p>
          <a:p>
            <a:pPr marL="0" indent="0">
              <a:buFont typeface="Arial" panose="020B0604020202020204" pitchFamily="34" charset="0"/>
              <a:buNone/>
            </a:pPr>
            <a:r>
              <a:rPr lang="en-GB" sz="1200" dirty="0"/>
              <a:t>Substitution by non-hydrophobics	 </a:t>
            </a:r>
            <a:r>
              <a:rPr lang="pl-PL" sz="1200" dirty="0"/>
              <a:t>L</a:t>
            </a:r>
            <a:r>
              <a:rPr lang="en-GB" sz="1200" dirty="0"/>
              <a:t>/</a:t>
            </a:r>
            <a:r>
              <a:rPr lang="pl-PL" sz="1200" dirty="0"/>
              <a:t> F</a:t>
            </a:r>
            <a:r>
              <a:rPr lang="en-GB" sz="1200" dirty="0"/>
              <a:t> /</a:t>
            </a:r>
            <a:r>
              <a:rPr lang="pl-PL" sz="1200" dirty="0"/>
              <a:t> Y</a:t>
            </a:r>
            <a:r>
              <a:rPr lang="en-GB" sz="1200" dirty="0"/>
              <a:t> / </a:t>
            </a:r>
            <a:r>
              <a:rPr lang="pl-PL" sz="1200" dirty="0"/>
              <a:t>W</a:t>
            </a:r>
            <a:r>
              <a:rPr lang="en-GB" sz="1200" dirty="0"/>
              <a:t> / </a:t>
            </a:r>
            <a:r>
              <a:rPr lang="pl-PL" sz="1200" dirty="0"/>
              <a:t>M</a:t>
            </a:r>
            <a:r>
              <a:rPr lang="en-GB" sz="1200" dirty="0"/>
              <a:t> /</a:t>
            </a:r>
            <a:r>
              <a:rPr lang="pl-PL" sz="1200" dirty="0"/>
              <a:t> V</a:t>
            </a:r>
            <a:r>
              <a:rPr lang="en-GB" sz="1200" dirty="0"/>
              <a:t> /</a:t>
            </a:r>
            <a:r>
              <a:rPr lang="pl-PL" sz="1200" dirty="0"/>
              <a:t> I</a:t>
            </a:r>
            <a:r>
              <a:rPr lang="en-GB" sz="1200" dirty="0"/>
              <a:t> </a:t>
            </a:r>
            <a:r>
              <a:rPr lang="en-GB" sz="1200" dirty="0">
                <a:sym typeface="Wingdings" panose="05000000000000000000" pitchFamily="2" charset="2"/>
              </a:rPr>
              <a:t> A</a:t>
            </a:r>
            <a:r>
              <a:rPr lang="pl-PL" sz="1200" dirty="0"/>
              <a:t> </a:t>
            </a:r>
            <a:r>
              <a:rPr lang="en-GB" sz="1200" dirty="0"/>
              <a:t>		full				neutralization per hydrophobic AA</a:t>
            </a:r>
          </a:p>
          <a:p>
            <a:pPr marL="0" indent="0">
              <a:buFont typeface="Arial" panose="020B0604020202020204" pitchFamily="34" charset="0"/>
              <a:buNone/>
            </a:pPr>
            <a:r>
              <a:rPr lang="en-GB" sz="1200" dirty="0"/>
              <a:t>			L / F/ Y / W </a:t>
            </a:r>
            <a:r>
              <a:rPr lang="en-GB" sz="1200" dirty="0">
                <a:sym typeface="Wingdings" panose="05000000000000000000" pitchFamily="2" charset="2"/>
              </a:rPr>
              <a:t> A		</a:t>
            </a:r>
            <a:r>
              <a:rPr lang="en-GB" sz="1200" dirty="0"/>
              <a:t>single, double, triple, quadruple, duos combinatorial, full	neutralization</a:t>
            </a:r>
          </a:p>
          <a:p>
            <a:pPr marL="0" indent="0">
              <a:buFont typeface="Arial" panose="020B0604020202020204" pitchFamily="34" charset="0"/>
              <a:buNone/>
            </a:pPr>
            <a:r>
              <a:rPr lang="en-GB" sz="1200" dirty="0"/>
              <a:t>Substitution for hydrophobic restoration 	A </a:t>
            </a:r>
            <a:r>
              <a:rPr lang="en-GB" sz="1200" dirty="0">
                <a:sym typeface="Wingdings" panose="05000000000000000000" pitchFamily="2" charset="2"/>
              </a:rPr>
              <a:t> </a:t>
            </a:r>
            <a:r>
              <a:rPr lang="en-GB" sz="1200" dirty="0"/>
              <a:t>L / F/ Y / W 		 single, double, triple, quadruple, duos combinatorial, full 	restoration (hydrophobic-dead </a:t>
            </a:r>
            <a:r>
              <a:rPr lang="en-GB" sz="1200" dirty="0" err="1"/>
              <a:t>bg</a:t>
            </a:r>
            <a:r>
              <a:rPr lang="en-GB" sz="1200" dirty="0"/>
              <a:t>)</a:t>
            </a:r>
          </a:p>
          <a:p>
            <a:pPr marL="0" indent="0">
              <a:buFont typeface="Arial" panose="020B0604020202020204" pitchFamily="34" charset="0"/>
              <a:buNone/>
            </a:pPr>
            <a:endParaRPr lang="en-GB" sz="1200" dirty="0"/>
          </a:p>
          <a:p>
            <a:pPr marL="0" indent="0">
              <a:buFont typeface="Arial" panose="020B0604020202020204" pitchFamily="34" charset="0"/>
              <a:buNone/>
            </a:pPr>
            <a:r>
              <a:rPr lang="en-GB" sz="1200" u="sng" dirty="0"/>
              <a:t>Remark</a:t>
            </a:r>
          </a:p>
          <a:p>
            <a:r>
              <a:rPr lang="en-GB" sz="1200" dirty="0"/>
              <a:t>Remark that hydrophobicity scales are not unanimous on the hydrophobicity scores of amino acids. </a:t>
            </a:r>
          </a:p>
          <a:p>
            <a:r>
              <a:rPr lang="en-GB" sz="1200" dirty="0"/>
              <a:t>Regardless of the presence of phosphosites.</a:t>
            </a:r>
          </a:p>
          <a:p>
            <a:r>
              <a:rPr lang="en-GB" sz="1200" dirty="0"/>
              <a:t>Aim of these tiles was to create as large a </a:t>
            </a:r>
            <a:r>
              <a:rPr lang="en-GB" sz="1200" dirty="0" err="1"/>
              <a:t>hydrofobicity</a:t>
            </a:r>
            <a:r>
              <a:rPr lang="en-GB" sz="1200" dirty="0"/>
              <a:t> gradient as possible. </a:t>
            </a:r>
          </a:p>
          <a:p>
            <a:r>
              <a:rPr lang="en-GB" sz="1200" dirty="0"/>
              <a:t>Some substitutions might also affect other parameters. Avoid other charged residues, Pro and aromatics. Also avoid breaking the PS (maintain SQ and TPP motif). 			</a:t>
            </a:r>
            <a:br>
              <a:rPr lang="en-GB" sz="1200" dirty="0"/>
            </a:br>
            <a:r>
              <a:rPr lang="en-GB" sz="1200" dirty="0"/>
              <a:t>			</a:t>
            </a:r>
          </a:p>
        </p:txBody>
      </p:sp>
      <p:sp>
        <p:nvSpPr>
          <p:cNvPr id="4" name="Title 1">
            <a:extLst>
              <a:ext uri="{FF2B5EF4-FFF2-40B4-BE49-F238E27FC236}">
                <a16:creationId xmlns:a16="http://schemas.microsoft.com/office/drawing/2014/main" id="{10CBE403-BEAD-195E-327A-23C67ED5E1D4}"/>
              </a:ext>
            </a:extLst>
          </p:cNvPr>
          <p:cNvSpPr txBox="1">
            <a:spLocks/>
          </p:cNvSpPr>
          <p:nvPr/>
        </p:nvSpPr>
        <p:spPr>
          <a:xfrm>
            <a:off x="770296" y="285750"/>
            <a:ext cx="10515600" cy="8737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b="1" dirty="0"/>
              <a:t>HYDROPHOBICITY VARIANTS  </a:t>
            </a:r>
            <a:br>
              <a:rPr lang="en-GB" sz="2400" b="1" dirty="0"/>
            </a:br>
            <a:r>
              <a:rPr lang="en-GB" sz="2400" b="1" dirty="0">
                <a:solidFill>
                  <a:schemeClr val="accent6"/>
                </a:solidFill>
              </a:rPr>
              <a:t>HFB </a:t>
            </a:r>
            <a:r>
              <a:rPr lang="en-GB" sz="2400" b="1" dirty="0"/>
              <a:t>–</a:t>
            </a:r>
            <a:r>
              <a:rPr lang="en-GB" sz="2400" b="1" dirty="0">
                <a:solidFill>
                  <a:schemeClr val="accent6"/>
                </a:solidFill>
              </a:rPr>
              <a:t> </a:t>
            </a:r>
            <a:r>
              <a:rPr lang="en-GB" sz="2400" b="1" dirty="0">
                <a:solidFill>
                  <a:schemeClr val="accent2"/>
                </a:solidFill>
              </a:rPr>
              <a:t>tab</a:t>
            </a:r>
            <a:r>
              <a:rPr lang="sv-SE" sz="2400" b="1" dirty="0">
                <a:solidFill>
                  <a:schemeClr val="accent2"/>
                </a:solidFill>
              </a:rPr>
              <a:t> G.</a:t>
            </a:r>
            <a:r>
              <a:rPr lang="fr-FR" sz="2400" b="1" dirty="0">
                <a:solidFill>
                  <a:schemeClr val="accent2"/>
                </a:solidFill>
              </a:rPr>
              <a:t> </a:t>
            </a:r>
            <a:r>
              <a:rPr lang="fr-FR" sz="2400" b="1" dirty="0" err="1">
                <a:solidFill>
                  <a:schemeClr val="accent2"/>
                </a:solidFill>
              </a:rPr>
              <a:t>Hydrofobics</a:t>
            </a:r>
            <a:endParaRPr lang="en-BE" sz="2400" b="1" dirty="0">
              <a:solidFill>
                <a:schemeClr val="accent2"/>
              </a:solidFill>
            </a:endParaRPr>
          </a:p>
        </p:txBody>
      </p:sp>
    </p:spTree>
    <p:extLst>
      <p:ext uri="{BB962C8B-B14F-4D97-AF65-F5344CB8AC3E}">
        <p14:creationId xmlns:p14="http://schemas.microsoft.com/office/powerpoint/2010/main" val="1741372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AB7B94-4BF3-9A81-240A-7CE371923D47}"/>
              </a:ext>
            </a:extLst>
          </p:cNvPr>
          <p:cNvSpPr txBox="1"/>
          <p:nvPr/>
        </p:nvSpPr>
        <p:spPr>
          <a:xfrm>
            <a:off x="425781" y="399344"/>
            <a:ext cx="10934700" cy="5509200"/>
          </a:xfrm>
          <a:prstGeom prst="rect">
            <a:avLst/>
          </a:prstGeom>
          <a:noFill/>
        </p:spPr>
        <p:txBody>
          <a:bodyPr wrap="square">
            <a:spAutoFit/>
          </a:bodyPr>
          <a:lstStyle/>
          <a:p>
            <a:pPr marL="0" indent="0">
              <a:buFont typeface="Arial" panose="020B0604020202020204" pitchFamily="34" charset="0"/>
              <a:buNone/>
            </a:pPr>
            <a:r>
              <a:rPr lang="en-GB" sz="1100" u="sng" dirty="0"/>
              <a:t>Titles </a:t>
            </a:r>
            <a:r>
              <a:rPr lang="en-GB" sz="1100" u="sng" dirty="0">
                <a:solidFill>
                  <a:schemeClr val="accent6"/>
                </a:solidFill>
              </a:rPr>
              <a:t>PS </a:t>
            </a:r>
            <a:r>
              <a:rPr lang="en-GB" sz="1100" u="sng" dirty="0"/>
              <a:t>–</a:t>
            </a:r>
            <a:r>
              <a:rPr lang="en-GB" sz="1100" u="sng" dirty="0">
                <a:solidFill>
                  <a:schemeClr val="accent6"/>
                </a:solidFill>
              </a:rPr>
              <a:t> </a:t>
            </a:r>
            <a:r>
              <a:rPr lang="en-GB" sz="1100" u="sng" dirty="0">
                <a:solidFill>
                  <a:schemeClr val="accent2"/>
                </a:solidFill>
              </a:rPr>
              <a:t>tab</a:t>
            </a:r>
            <a:r>
              <a:rPr lang="sv-SE" sz="1100" u="sng" dirty="0">
                <a:solidFill>
                  <a:schemeClr val="accent2"/>
                </a:solidFill>
              </a:rPr>
              <a:t> G</a:t>
            </a:r>
            <a:r>
              <a:rPr lang="sv-SE" sz="1100" u="sng" dirty="0"/>
              <a:t> </a:t>
            </a:r>
            <a:r>
              <a:rPr lang="en-GB" sz="1100" u="sng" dirty="0"/>
              <a:t>(1/1)</a:t>
            </a:r>
          </a:p>
          <a:p>
            <a:pPr marL="0" indent="0">
              <a:buFont typeface="Arial" panose="020B0604020202020204" pitchFamily="34" charset="0"/>
              <a:buNone/>
            </a:pPr>
            <a:endParaRPr lang="en-GB" sz="1100" u="sng" dirty="0"/>
          </a:p>
          <a:p>
            <a:pPr marL="0" indent="0">
              <a:buFont typeface="Arial" panose="020B0604020202020204" pitchFamily="34" charset="0"/>
              <a:buNone/>
            </a:pPr>
            <a:r>
              <a:rPr lang="en-GB" sz="1100" b="1" i="0" u="none" strike="noStrike" dirty="0">
                <a:solidFill>
                  <a:srgbClr val="000000"/>
                </a:solidFill>
                <a:effectLst/>
                <a:latin typeface="Calibri" panose="020F0502020204030204" pitchFamily="34" charset="0"/>
              </a:rPr>
              <a:t>G1. 	R1-R4 differential contributions of </a:t>
            </a:r>
            <a:r>
              <a:rPr lang="en-GB" sz="1100" b="1" i="0" u="none" strike="noStrike" dirty="0" err="1">
                <a:solidFill>
                  <a:srgbClr val="000000"/>
                </a:solidFill>
                <a:effectLst/>
                <a:latin typeface="Calibri" panose="020F0502020204030204" pitchFamily="34" charset="0"/>
              </a:rPr>
              <a:t>hydrofobic</a:t>
            </a:r>
            <a:r>
              <a:rPr lang="en-GB" sz="1100" b="1" i="0" u="none" strike="noStrike" dirty="0">
                <a:solidFill>
                  <a:srgbClr val="000000"/>
                </a:solidFill>
                <a:effectLst/>
                <a:latin typeface="Calibri" panose="020F0502020204030204" pitchFamily="34" charset="0"/>
              </a:rPr>
              <a:t> residues (F, W, Y, L --&gt; F / W / Y / L / M / V / I)</a:t>
            </a:r>
            <a:r>
              <a:rPr lang="en-GB" sz="1100" b="1"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G1a. 	R1-R4 all L variants in a wild type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(F,W,Y, L --&gt; L)</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G1b. 	R1-R4 all F variants in a wild type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(F,W,Y, L --&gt; F)</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G1c. 	R1-R4 all W variants in a wild type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(F,W,Y, L --&gt; W)</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G1d. 	R1-R4 all Y variants in a wild type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(F,W,Y, L --&gt; Y)</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G1e. 	R1-R4 all M variants in a wild type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(F,W,Y, L --&gt; M)</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G1f. 	R1-R4 all V variants in a wild type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(F,W,Y, L --&gt; V)</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G1g.	R1-R4 all I variants in a wild type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(F,W,Y, L --&gt; I)</a:t>
            </a:r>
            <a:r>
              <a:rPr lang="en-GB" sz="1100" dirty="0"/>
              <a:t> </a:t>
            </a:r>
          </a:p>
          <a:p>
            <a:pPr marL="0" indent="0">
              <a:buFont typeface="Arial" panose="020B0604020202020204" pitchFamily="34" charset="0"/>
              <a:buNone/>
            </a:pPr>
            <a:r>
              <a:rPr lang="en-GB" sz="1100" b="1" i="0" u="none" strike="noStrike" dirty="0">
                <a:solidFill>
                  <a:srgbClr val="000000"/>
                </a:solidFill>
                <a:effectLst/>
                <a:latin typeface="Calibri" panose="020F0502020204030204" pitchFamily="34" charset="0"/>
              </a:rPr>
              <a:t>G2. 	R1-R4 per type of  </a:t>
            </a:r>
            <a:r>
              <a:rPr lang="en-GB" sz="1100" b="1" i="0" u="none" strike="noStrike" dirty="0" err="1">
                <a:solidFill>
                  <a:srgbClr val="000000"/>
                </a:solidFill>
                <a:effectLst/>
                <a:latin typeface="Calibri" panose="020F0502020204030204" pitchFamily="34" charset="0"/>
              </a:rPr>
              <a:t>hydrofobic</a:t>
            </a:r>
            <a:r>
              <a:rPr lang="en-GB" sz="1100" b="1" i="0" u="none" strike="noStrike" dirty="0">
                <a:solidFill>
                  <a:srgbClr val="000000"/>
                </a:solidFill>
                <a:effectLst/>
                <a:latin typeface="Calibri" panose="020F0502020204030204" pitchFamily="34" charset="0"/>
              </a:rPr>
              <a:t> residue (L, F, Y, W, M, V, I) to Ala substitutions</a:t>
            </a:r>
            <a:r>
              <a:rPr lang="en-GB" sz="1100" b="1"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G2a. 	R1-R4 full L to Ala substitutions in a wild type </a:t>
            </a:r>
            <a:r>
              <a:rPr lang="en-GB" sz="1100" i="0" u="none" strike="noStrike" dirty="0" err="1">
                <a:solidFill>
                  <a:srgbClr val="000000"/>
                </a:solidFill>
                <a:effectLst/>
                <a:latin typeface="Calibri" panose="020F0502020204030204" pitchFamily="34" charset="0"/>
              </a:rPr>
              <a:t>bg</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G2b. 	R1-R4 full Y to Ala substitutions in a wild type </a:t>
            </a:r>
            <a:r>
              <a:rPr lang="en-GB" sz="1100" i="0" u="none" strike="noStrike" dirty="0" err="1">
                <a:solidFill>
                  <a:srgbClr val="000000"/>
                </a:solidFill>
                <a:effectLst/>
                <a:latin typeface="Calibri" panose="020F0502020204030204" pitchFamily="34" charset="0"/>
              </a:rPr>
              <a:t>bg</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G2c. 	R1-R4 full W to Ala substitutions in a wild type </a:t>
            </a:r>
            <a:r>
              <a:rPr lang="en-GB" sz="1100" i="0" u="none" strike="noStrike" dirty="0" err="1">
                <a:solidFill>
                  <a:srgbClr val="000000"/>
                </a:solidFill>
                <a:effectLst/>
                <a:latin typeface="Calibri" panose="020F0502020204030204" pitchFamily="34" charset="0"/>
              </a:rPr>
              <a:t>bg</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G2d. 	R1-R4 full F to Ala substitutions in a wild type </a:t>
            </a:r>
            <a:r>
              <a:rPr lang="en-GB" sz="1100" i="0" u="none" strike="noStrike" dirty="0" err="1">
                <a:solidFill>
                  <a:srgbClr val="000000"/>
                </a:solidFill>
                <a:effectLst/>
                <a:latin typeface="Calibri" panose="020F0502020204030204" pitchFamily="34" charset="0"/>
              </a:rPr>
              <a:t>bg</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G2e. 	R1-R4 full M to Ala substitutions in a wild type </a:t>
            </a:r>
            <a:r>
              <a:rPr lang="en-GB" sz="1100" i="0" u="none" strike="noStrike" dirty="0" err="1">
                <a:solidFill>
                  <a:srgbClr val="000000"/>
                </a:solidFill>
                <a:effectLst/>
                <a:latin typeface="Calibri" panose="020F0502020204030204" pitchFamily="34" charset="0"/>
              </a:rPr>
              <a:t>bg</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G2f. 	R1-R4 full V to Ala substitutions in a wild type </a:t>
            </a:r>
            <a:r>
              <a:rPr lang="en-GB" sz="1100" i="0" u="none" strike="noStrike" dirty="0" err="1">
                <a:solidFill>
                  <a:srgbClr val="000000"/>
                </a:solidFill>
                <a:effectLst/>
                <a:latin typeface="Calibri" panose="020F0502020204030204" pitchFamily="34" charset="0"/>
              </a:rPr>
              <a:t>bg</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G2g. 	R1-R4 full I to Ala substitutions in a wild type </a:t>
            </a:r>
            <a:r>
              <a:rPr lang="en-GB" sz="1100" i="0" u="none" strike="noStrike" dirty="0" err="1">
                <a:solidFill>
                  <a:srgbClr val="000000"/>
                </a:solidFill>
                <a:effectLst/>
                <a:latin typeface="Calibri" panose="020F0502020204030204" pitchFamily="34" charset="0"/>
              </a:rPr>
              <a:t>bg</a:t>
            </a:r>
            <a:r>
              <a:rPr lang="en-GB" sz="1100" dirty="0"/>
              <a:t> </a:t>
            </a:r>
          </a:p>
          <a:p>
            <a:pPr marL="0" indent="0">
              <a:buFont typeface="Arial" panose="020B0604020202020204" pitchFamily="34" charset="0"/>
              <a:buNone/>
            </a:pPr>
            <a:r>
              <a:rPr lang="en-GB" sz="1100" b="1" i="0" u="none" strike="noStrike" dirty="0">
                <a:solidFill>
                  <a:srgbClr val="000000"/>
                </a:solidFill>
                <a:effectLst/>
                <a:latin typeface="Calibri" panose="020F0502020204030204" pitchFamily="34" charset="0"/>
              </a:rPr>
              <a:t>G3. 	R1-R4 </a:t>
            </a:r>
            <a:r>
              <a:rPr lang="en-GB" sz="1100" b="1" i="0" u="none" strike="noStrike" dirty="0" err="1">
                <a:solidFill>
                  <a:srgbClr val="000000"/>
                </a:solidFill>
                <a:effectLst/>
                <a:latin typeface="Calibri" panose="020F0502020204030204" pitchFamily="34" charset="0"/>
              </a:rPr>
              <a:t>hydrofobic</a:t>
            </a:r>
            <a:r>
              <a:rPr lang="en-GB" sz="1100" b="1" i="0" u="none" strike="noStrike" dirty="0">
                <a:solidFill>
                  <a:srgbClr val="000000"/>
                </a:solidFill>
                <a:effectLst/>
                <a:latin typeface="Calibri" panose="020F0502020204030204" pitchFamily="34" charset="0"/>
              </a:rPr>
              <a:t> to Ala substitution in a wild type </a:t>
            </a:r>
            <a:r>
              <a:rPr lang="en-GB" sz="1100" b="1" i="0" u="none" strike="noStrike" dirty="0" err="1">
                <a:solidFill>
                  <a:srgbClr val="000000"/>
                </a:solidFill>
                <a:effectLst/>
                <a:latin typeface="Calibri" panose="020F0502020204030204" pitchFamily="34" charset="0"/>
              </a:rPr>
              <a:t>bg</a:t>
            </a:r>
            <a:r>
              <a:rPr lang="en-GB" sz="1100" b="1"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G3a. 	R1-R4 single L and aromatic (F, W, Y) to Ala substitutions in a wild type </a:t>
            </a:r>
            <a:r>
              <a:rPr lang="en-GB" sz="1100" i="0" u="none" strike="noStrike" dirty="0" err="1">
                <a:solidFill>
                  <a:srgbClr val="000000"/>
                </a:solidFill>
                <a:effectLst/>
                <a:latin typeface="Calibri" panose="020F0502020204030204" pitchFamily="34" charset="0"/>
              </a:rPr>
              <a:t>bg</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G3b. 	R1-R4 double L and aromatic (F, W, Y) to Ala (A) substitutions in a wild type </a:t>
            </a:r>
            <a:r>
              <a:rPr lang="en-GB" sz="1100" i="0" u="none" strike="noStrike" dirty="0" err="1">
                <a:solidFill>
                  <a:srgbClr val="000000"/>
                </a:solidFill>
                <a:effectLst/>
                <a:latin typeface="Calibri" panose="020F0502020204030204" pitchFamily="34" charset="0"/>
              </a:rPr>
              <a:t>bg</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G3c. 	R1-R4 triple L and aromatic (F, W, Y) to Ala (A) </a:t>
            </a:r>
            <a:r>
              <a:rPr lang="en-GB" sz="1100" i="0" u="none" strike="noStrike" dirty="0" err="1">
                <a:solidFill>
                  <a:srgbClr val="000000"/>
                </a:solidFill>
                <a:effectLst/>
                <a:latin typeface="Calibri" panose="020F0502020204030204" pitchFamily="34" charset="0"/>
              </a:rPr>
              <a:t>ssubstitution</a:t>
            </a:r>
            <a:r>
              <a:rPr lang="en-GB" sz="1100" i="0" u="none" strike="noStrike" dirty="0">
                <a:solidFill>
                  <a:srgbClr val="000000"/>
                </a:solidFill>
                <a:effectLst/>
                <a:latin typeface="Calibri" panose="020F0502020204030204" pitchFamily="34" charset="0"/>
              </a:rPr>
              <a:t> in a wild type </a:t>
            </a:r>
            <a:r>
              <a:rPr lang="en-GB" sz="1100" i="0" u="none" strike="noStrike" dirty="0" err="1">
                <a:solidFill>
                  <a:srgbClr val="000000"/>
                </a:solidFill>
                <a:effectLst/>
                <a:latin typeface="Calibri" panose="020F0502020204030204" pitchFamily="34" charset="0"/>
              </a:rPr>
              <a:t>bg</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G3d. 	R1-R4 quadruple L and aromatic (F, W, Y) to Ala (A) substitutions in a wild type </a:t>
            </a:r>
            <a:r>
              <a:rPr lang="en-GB" sz="1100" i="0" u="none" strike="noStrike" dirty="0" err="1">
                <a:solidFill>
                  <a:srgbClr val="000000"/>
                </a:solidFill>
                <a:effectLst/>
                <a:latin typeface="Calibri" panose="020F0502020204030204" pitchFamily="34" charset="0"/>
              </a:rPr>
              <a:t>bg</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G3e.  	R1-R4 single duo combinatorial L and aromatic (F, W, Y) to Ala (A) substitution in a wild type </a:t>
            </a:r>
            <a:r>
              <a:rPr lang="en-GB" sz="1100" i="0" u="none" strike="noStrike" dirty="0" err="1">
                <a:solidFill>
                  <a:srgbClr val="000000"/>
                </a:solidFill>
                <a:effectLst/>
                <a:latin typeface="Calibri" panose="020F0502020204030204" pitchFamily="34" charset="0"/>
              </a:rPr>
              <a:t>bg</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G3f. 	R1-R4 full L and aromatic (F, W, Y) to Ala (A) substitution in a wild type </a:t>
            </a:r>
            <a:r>
              <a:rPr lang="en-GB" sz="1100" i="0" u="none" strike="noStrike" dirty="0" err="1">
                <a:solidFill>
                  <a:srgbClr val="000000"/>
                </a:solidFill>
                <a:effectLst/>
                <a:latin typeface="Calibri" panose="020F0502020204030204" pitchFamily="34" charset="0"/>
              </a:rPr>
              <a:t>bg</a:t>
            </a:r>
            <a:r>
              <a:rPr lang="en-GB" sz="1100" dirty="0"/>
              <a:t> </a:t>
            </a:r>
          </a:p>
          <a:p>
            <a:pPr marL="0" indent="0">
              <a:buFont typeface="Arial" panose="020B0604020202020204" pitchFamily="34" charset="0"/>
              <a:buNone/>
            </a:pPr>
            <a:r>
              <a:rPr lang="en-GB" sz="1100" b="1" i="0" u="none" strike="noStrike" dirty="0">
                <a:solidFill>
                  <a:srgbClr val="000000"/>
                </a:solidFill>
                <a:effectLst/>
                <a:latin typeface="Calibri" panose="020F0502020204030204" pitchFamily="34" charset="0"/>
              </a:rPr>
              <a:t>G4. 	R1-R4 full </a:t>
            </a:r>
            <a:r>
              <a:rPr lang="en-GB" sz="1100" b="1" i="0" u="none" strike="noStrike" dirty="0" err="1">
                <a:solidFill>
                  <a:srgbClr val="000000"/>
                </a:solidFill>
                <a:effectLst/>
                <a:latin typeface="Calibri" panose="020F0502020204030204" pitchFamily="34" charset="0"/>
              </a:rPr>
              <a:t>hydrofobic</a:t>
            </a:r>
            <a:r>
              <a:rPr lang="en-GB" sz="1100" b="1" i="0" u="none" strike="noStrike" dirty="0">
                <a:solidFill>
                  <a:srgbClr val="000000"/>
                </a:solidFill>
                <a:effectLst/>
                <a:latin typeface="Calibri" panose="020F0502020204030204" pitchFamily="34" charset="0"/>
              </a:rPr>
              <a:t>-dead restoration in a wild type </a:t>
            </a:r>
            <a:r>
              <a:rPr lang="en-GB" sz="1100" b="1" i="0" u="none" strike="noStrike" dirty="0" err="1">
                <a:solidFill>
                  <a:srgbClr val="000000"/>
                </a:solidFill>
                <a:effectLst/>
                <a:latin typeface="Calibri" panose="020F0502020204030204" pitchFamily="34" charset="0"/>
              </a:rPr>
              <a:t>bg</a:t>
            </a:r>
            <a:r>
              <a:rPr lang="en-GB" sz="1100" b="1"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G4a. 	R1-R4 single L and aromatic (F, W, Y) restoration in a full </a:t>
            </a:r>
            <a:r>
              <a:rPr lang="en-GB" sz="1100" i="0" u="none" strike="noStrike" dirty="0" err="1">
                <a:solidFill>
                  <a:srgbClr val="000000"/>
                </a:solidFill>
                <a:effectLst/>
                <a:latin typeface="Calibri" panose="020F0502020204030204" pitchFamily="34" charset="0"/>
              </a:rPr>
              <a:t>hydrofobic</a:t>
            </a:r>
            <a:r>
              <a:rPr lang="en-GB" sz="1100" i="0" u="none" strike="noStrike" dirty="0">
                <a:solidFill>
                  <a:srgbClr val="000000"/>
                </a:solidFill>
                <a:effectLst/>
                <a:latin typeface="Calibri" panose="020F0502020204030204" pitchFamily="34" charset="0"/>
              </a:rPr>
              <a:t>-dead wild type </a:t>
            </a:r>
            <a:r>
              <a:rPr lang="en-GB" sz="1100" i="0" u="none" strike="noStrike" dirty="0" err="1">
                <a:solidFill>
                  <a:srgbClr val="000000"/>
                </a:solidFill>
                <a:effectLst/>
                <a:latin typeface="Calibri" panose="020F0502020204030204" pitchFamily="34" charset="0"/>
              </a:rPr>
              <a:t>bg</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G4b. 	R1-R4 double L and aromatic (F, W, Y) restoration in a full </a:t>
            </a:r>
            <a:r>
              <a:rPr lang="en-GB" sz="1100" i="0" u="none" strike="noStrike" dirty="0" err="1">
                <a:solidFill>
                  <a:srgbClr val="000000"/>
                </a:solidFill>
                <a:effectLst/>
                <a:latin typeface="Calibri" panose="020F0502020204030204" pitchFamily="34" charset="0"/>
              </a:rPr>
              <a:t>hydrofobic</a:t>
            </a:r>
            <a:r>
              <a:rPr lang="en-GB" sz="1100" i="0" u="none" strike="noStrike" dirty="0">
                <a:solidFill>
                  <a:srgbClr val="000000"/>
                </a:solidFill>
                <a:effectLst/>
                <a:latin typeface="Calibri" panose="020F0502020204030204" pitchFamily="34" charset="0"/>
              </a:rPr>
              <a:t>-dead wild type </a:t>
            </a:r>
            <a:r>
              <a:rPr lang="en-GB" sz="1100" i="0" u="none" strike="noStrike" dirty="0" err="1">
                <a:solidFill>
                  <a:srgbClr val="000000"/>
                </a:solidFill>
                <a:effectLst/>
                <a:latin typeface="Calibri" panose="020F0502020204030204" pitchFamily="34" charset="0"/>
              </a:rPr>
              <a:t>bg</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G4c. 	R1-R4 triple L and aromatic (F, W, Y) restoration in a full </a:t>
            </a:r>
            <a:r>
              <a:rPr lang="en-GB" sz="1100" i="0" u="none" strike="noStrike" dirty="0" err="1">
                <a:solidFill>
                  <a:srgbClr val="000000"/>
                </a:solidFill>
                <a:effectLst/>
                <a:latin typeface="Calibri" panose="020F0502020204030204" pitchFamily="34" charset="0"/>
              </a:rPr>
              <a:t>hydrofobic</a:t>
            </a:r>
            <a:r>
              <a:rPr lang="en-GB" sz="1100" i="0" u="none" strike="noStrike" dirty="0">
                <a:solidFill>
                  <a:srgbClr val="000000"/>
                </a:solidFill>
                <a:effectLst/>
                <a:latin typeface="Calibri" panose="020F0502020204030204" pitchFamily="34" charset="0"/>
              </a:rPr>
              <a:t>-dead wild type </a:t>
            </a:r>
            <a:r>
              <a:rPr lang="en-GB" sz="1100" i="0" u="none" strike="noStrike" dirty="0" err="1">
                <a:solidFill>
                  <a:srgbClr val="000000"/>
                </a:solidFill>
                <a:effectLst/>
                <a:latin typeface="Calibri" panose="020F0502020204030204" pitchFamily="34" charset="0"/>
              </a:rPr>
              <a:t>bg</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G4d. 	R1-R4 L and aromatic (F, W, Y) restoration in a full </a:t>
            </a:r>
            <a:r>
              <a:rPr lang="en-GB" sz="1100" i="0" u="none" strike="noStrike" dirty="0" err="1">
                <a:solidFill>
                  <a:srgbClr val="000000"/>
                </a:solidFill>
                <a:effectLst/>
                <a:latin typeface="Calibri" panose="020F0502020204030204" pitchFamily="34" charset="0"/>
              </a:rPr>
              <a:t>hydrofobic</a:t>
            </a:r>
            <a:r>
              <a:rPr lang="en-GB" sz="1100" i="0" u="none" strike="noStrike" dirty="0">
                <a:solidFill>
                  <a:srgbClr val="000000"/>
                </a:solidFill>
                <a:effectLst/>
                <a:latin typeface="Calibri" panose="020F0502020204030204" pitchFamily="34" charset="0"/>
              </a:rPr>
              <a:t>-dead wild type </a:t>
            </a:r>
            <a:r>
              <a:rPr lang="en-GB" sz="1100" i="0" u="none" strike="noStrike" dirty="0" err="1">
                <a:solidFill>
                  <a:srgbClr val="000000"/>
                </a:solidFill>
                <a:effectLst/>
                <a:latin typeface="Calibri" panose="020F0502020204030204" pitchFamily="34" charset="0"/>
              </a:rPr>
              <a:t>bg</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G4e. 	R1-R4 duo combinatorial L and aromatic (F, W, Y) restoration in a full </a:t>
            </a:r>
            <a:r>
              <a:rPr lang="en-GB" sz="1100" i="0" u="none" strike="noStrike" dirty="0" err="1">
                <a:solidFill>
                  <a:srgbClr val="000000"/>
                </a:solidFill>
                <a:effectLst/>
                <a:latin typeface="Calibri" panose="020F0502020204030204" pitchFamily="34" charset="0"/>
              </a:rPr>
              <a:t>hydrofobic</a:t>
            </a:r>
            <a:r>
              <a:rPr lang="en-GB" sz="1100" i="0" u="none" strike="noStrike" dirty="0">
                <a:solidFill>
                  <a:srgbClr val="000000"/>
                </a:solidFill>
                <a:effectLst/>
                <a:latin typeface="Calibri" panose="020F0502020204030204" pitchFamily="34" charset="0"/>
              </a:rPr>
              <a:t>-dead wild type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G4f. 	R1-R4 full L and aromatic (F, W, Y) restoration in a full </a:t>
            </a:r>
            <a:r>
              <a:rPr lang="en-GB" sz="1100" i="0" u="none" strike="noStrike" dirty="0" err="1">
                <a:solidFill>
                  <a:srgbClr val="000000"/>
                </a:solidFill>
                <a:effectLst/>
                <a:latin typeface="Calibri" panose="020F0502020204030204" pitchFamily="34" charset="0"/>
              </a:rPr>
              <a:t>hydrofobic</a:t>
            </a:r>
            <a:r>
              <a:rPr lang="en-GB" sz="1100" i="0" u="none" strike="noStrike" dirty="0">
                <a:solidFill>
                  <a:srgbClr val="000000"/>
                </a:solidFill>
                <a:effectLst/>
                <a:latin typeface="Calibri" panose="020F0502020204030204" pitchFamily="34" charset="0"/>
              </a:rPr>
              <a:t>-dead wild type </a:t>
            </a:r>
            <a:r>
              <a:rPr lang="en-GB" sz="1100" i="0" u="none" strike="noStrike" dirty="0" err="1">
                <a:solidFill>
                  <a:srgbClr val="000000"/>
                </a:solidFill>
                <a:effectLst/>
                <a:latin typeface="Calibri" panose="020F0502020204030204" pitchFamily="34" charset="0"/>
              </a:rPr>
              <a:t>bg</a:t>
            </a:r>
            <a:r>
              <a:rPr lang="en-GB" sz="1100" dirty="0"/>
              <a:t> </a:t>
            </a:r>
            <a:endParaRPr lang="en-GB" sz="1100" u="sng" dirty="0"/>
          </a:p>
        </p:txBody>
      </p:sp>
    </p:spTree>
    <p:extLst>
      <p:ext uri="{BB962C8B-B14F-4D97-AF65-F5344CB8AC3E}">
        <p14:creationId xmlns:p14="http://schemas.microsoft.com/office/powerpoint/2010/main" val="1344515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4943-2370-DE58-8831-B65055249C12}"/>
              </a:ext>
            </a:extLst>
          </p:cNvPr>
          <p:cNvSpPr>
            <a:spLocks noGrp="1"/>
          </p:cNvSpPr>
          <p:nvPr>
            <p:ph type="title"/>
          </p:nvPr>
        </p:nvSpPr>
        <p:spPr>
          <a:xfrm>
            <a:off x="838200" y="-268561"/>
            <a:ext cx="10515600" cy="1325563"/>
          </a:xfrm>
        </p:spPr>
        <p:txBody>
          <a:bodyPr>
            <a:normAutofit/>
          </a:bodyPr>
          <a:lstStyle/>
          <a:p>
            <a:pPr algn="ctr"/>
            <a:r>
              <a:rPr lang="en-GB" sz="2400" dirty="0"/>
              <a:t>CHARGE VARIANTS</a:t>
            </a:r>
            <a:br>
              <a:rPr lang="en-GB" sz="2400" b="1" dirty="0">
                <a:solidFill>
                  <a:schemeClr val="accent6"/>
                </a:solidFill>
              </a:rPr>
            </a:br>
            <a:r>
              <a:rPr lang="en-GB" sz="2400" b="1" dirty="0">
                <a:solidFill>
                  <a:schemeClr val="accent6"/>
                </a:solidFill>
              </a:rPr>
              <a:t>CHA </a:t>
            </a:r>
            <a:r>
              <a:rPr lang="en-GB" sz="2400" b="1" dirty="0"/>
              <a:t>–</a:t>
            </a:r>
            <a:r>
              <a:rPr lang="en-GB" sz="2400" b="1" dirty="0">
                <a:solidFill>
                  <a:schemeClr val="accent6"/>
                </a:solidFill>
              </a:rPr>
              <a:t> </a:t>
            </a:r>
            <a:r>
              <a:rPr lang="en-GB" sz="2400" b="1" dirty="0">
                <a:solidFill>
                  <a:schemeClr val="accent2"/>
                </a:solidFill>
              </a:rPr>
              <a:t>tab</a:t>
            </a:r>
            <a:r>
              <a:rPr lang="sv-SE" sz="2400" b="1" dirty="0">
                <a:solidFill>
                  <a:schemeClr val="accent2"/>
                </a:solidFill>
              </a:rPr>
              <a:t> H.</a:t>
            </a:r>
            <a:r>
              <a:rPr lang="fr-FR" sz="2400" b="1" dirty="0">
                <a:solidFill>
                  <a:schemeClr val="accent2"/>
                </a:solidFill>
              </a:rPr>
              <a:t> </a:t>
            </a:r>
            <a:r>
              <a:rPr lang="fr-FR" sz="2400" b="1" dirty="0" err="1">
                <a:solidFill>
                  <a:schemeClr val="accent2"/>
                </a:solidFill>
              </a:rPr>
              <a:t>Charged</a:t>
            </a:r>
            <a:endParaRPr lang="en-BE" sz="2400" dirty="0"/>
          </a:p>
        </p:txBody>
      </p:sp>
      <p:sp>
        <p:nvSpPr>
          <p:cNvPr id="3" name="Content Placeholder 5">
            <a:extLst>
              <a:ext uri="{FF2B5EF4-FFF2-40B4-BE49-F238E27FC236}">
                <a16:creationId xmlns:a16="http://schemas.microsoft.com/office/drawing/2014/main" id="{4F20A0FD-76C5-45B2-D71B-65718D5D1949}"/>
              </a:ext>
            </a:extLst>
          </p:cNvPr>
          <p:cNvSpPr txBox="1">
            <a:spLocks/>
          </p:cNvSpPr>
          <p:nvPr/>
        </p:nvSpPr>
        <p:spPr>
          <a:xfrm>
            <a:off x="417871" y="968225"/>
            <a:ext cx="11646882" cy="56190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u="sng" dirty="0"/>
              <a:t>Research questions</a:t>
            </a:r>
          </a:p>
          <a:p>
            <a:pPr marL="742950" lvl="1" indent="-285750"/>
            <a:r>
              <a:rPr lang="en-GB" sz="1200" dirty="0"/>
              <a:t>Is there an optimal charge range for active tiles? What is the low- and high-charge threshold? </a:t>
            </a:r>
          </a:p>
          <a:p>
            <a:pPr marL="742950" lvl="1" indent="-285750"/>
            <a:r>
              <a:rPr lang="en-GB" sz="1200" dirty="0"/>
              <a:t>Do same-charge amino acids contribute equally or is the specific amino acid identity also important? For example, do D and E contribute equally in active tiles?</a:t>
            </a:r>
          </a:p>
          <a:p>
            <a:pPr marL="742950" lvl="1" indent="-285750"/>
            <a:r>
              <a:rPr lang="en-GB" sz="1200" dirty="0"/>
              <a:t>Do all negatively charged residues contribute equally in active tiles or are some positions more important than others? </a:t>
            </a:r>
          </a:p>
          <a:p>
            <a:pPr marL="742950" lvl="1" indent="-285750"/>
            <a:r>
              <a:rPr lang="en-GB" sz="1200" dirty="0"/>
              <a:t>Can activity be rescued in charge-dead active tiles by any charge addition (“charge restoration”) or does the location in the tile play a role?</a:t>
            </a:r>
          </a:p>
          <a:p>
            <a:pPr marL="742950" lvl="1" indent="-285750"/>
            <a:r>
              <a:rPr lang="en-GB" sz="1200" dirty="0"/>
              <a:t>Does the addition of a positively-charged residue (</a:t>
            </a:r>
            <a:r>
              <a:rPr lang="en-GB" sz="1200" dirty="0" err="1"/>
              <a:t>pos_neutr</a:t>
            </a:r>
            <a:r>
              <a:rPr lang="en-GB" sz="1200" dirty="0"/>
              <a:t>) have the same effect as the removal of a negatively-charged residue (</a:t>
            </a:r>
            <a:r>
              <a:rPr lang="en-GB" sz="1200" dirty="0" err="1"/>
              <a:t>neg_neutr</a:t>
            </a:r>
            <a:r>
              <a:rPr lang="en-GB" sz="1200" dirty="0"/>
              <a:t>)? </a:t>
            </a:r>
            <a:br>
              <a:rPr lang="en-GB" sz="1200" dirty="0"/>
            </a:br>
            <a:endParaRPr lang="en-GB" sz="1200" dirty="0"/>
          </a:p>
          <a:p>
            <a:pPr marL="0" indent="0">
              <a:buFont typeface="Arial" panose="020B0604020202020204" pitchFamily="34" charset="0"/>
              <a:buNone/>
            </a:pPr>
            <a:r>
              <a:rPr lang="en-GB" sz="1200" u="sng" dirty="0"/>
              <a:t>Content</a:t>
            </a:r>
            <a:br>
              <a:rPr lang="en-GB" sz="1200" u="sng" dirty="0"/>
            </a:br>
            <a:endParaRPr lang="en-GB" sz="1200" u="sng" dirty="0"/>
          </a:p>
          <a:p>
            <a:pPr marL="0" indent="0">
              <a:buFont typeface="Arial" panose="020B0604020202020204" pitchFamily="34" charset="0"/>
              <a:buNone/>
            </a:pPr>
            <a:r>
              <a:rPr lang="en-GB" sz="1200" dirty="0"/>
              <a:t>Substitution of neutral AA (N,Q)		full					charge equivalence (A)</a:t>
            </a:r>
            <a:br>
              <a:rPr lang="en-GB" sz="1200" dirty="0"/>
            </a:br>
            <a:r>
              <a:rPr lang="en-GB" sz="1200" dirty="0"/>
              <a:t>				full					charge addition (K, R or D, E)</a:t>
            </a:r>
          </a:p>
          <a:p>
            <a:pPr marL="0" indent="0">
              <a:buNone/>
            </a:pPr>
            <a:r>
              <a:rPr lang="en-GB" sz="1200" dirty="0"/>
              <a:t>Substitution of positively charged AA (K,R)		full					charge neutralization (A, Q, N)</a:t>
            </a:r>
            <a:br>
              <a:rPr lang="en-GB" sz="1200" dirty="0"/>
            </a:br>
            <a:r>
              <a:rPr lang="en-GB" sz="1200" dirty="0"/>
              <a:t>				full					charge reversal (D, E)</a:t>
            </a:r>
          </a:p>
          <a:p>
            <a:pPr marL="0" indent="0">
              <a:buFont typeface="Arial" panose="020B0604020202020204" pitchFamily="34" charset="0"/>
              <a:buNone/>
            </a:pPr>
            <a:r>
              <a:rPr lang="en-GB" sz="1200" dirty="0"/>
              <a:t>Substitution of negatively charged AA (D,E)		full					charge equivalence (D, E)</a:t>
            </a:r>
            <a:br>
              <a:rPr lang="en-GB" sz="1200" dirty="0"/>
            </a:br>
            <a:r>
              <a:rPr lang="en-GB" sz="1200" dirty="0"/>
              <a:t>				single, double, triple, quadruple, duos combinatorial, (semi-)full 	charge neutralization (A)</a:t>
            </a:r>
            <a:br>
              <a:rPr lang="en-GB" sz="1200" dirty="0"/>
            </a:br>
            <a:r>
              <a:rPr lang="en-GB" sz="1200" dirty="0"/>
              <a:t>				full					charge neutralization (N, Q)</a:t>
            </a:r>
            <a:br>
              <a:rPr lang="en-GB" sz="1200" dirty="0"/>
            </a:br>
            <a:r>
              <a:rPr lang="en-GB" sz="1200" dirty="0"/>
              <a:t>				single, double, triple, quadruple, duos combinatorial, (semi-)full 	charge restoration in charge-dead </a:t>
            </a:r>
            <a:r>
              <a:rPr lang="en-GB" sz="1200" dirty="0" err="1"/>
              <a:t>bg</a:t>
            </a:r>
            <a:r>
              <a:rPr lang="en-GB" sz="1200" dirty="0"/>
              <a:t> (D, E)</a:t>
            </a:r>
            <a:br>
              <a:rPr lang="en-GB" sz="1200" dirty="0"/>
            </a:br>
            <a:r>
              <a:rPr lang="en-GB" sz="1200" dirty="0"/>
              <a:t>				(semi-)full 					charge reversal</a:t>
            </a:r>
          </a:p>
          <a:p>
            <a:pPr marL="0" indent="0">
              <a:buFont typeface="Arial" panose="020B0604020202020204" pitchFamily="34" charset="0"/>
              <a:buNone/>
            </a:pPr>
            <a:r>
              <a:rPr lang="en-GB" sz="1200" u="sng" dirty="0"/>
              <a:t>Remark</a:t>
            </a:r>
          </a:p>
          <a:p>
            <a:r>
              <a:rPr lang="en-GB" sz="1200" dirty="0"/>
              <a:t>Histidine (His, H, positive) can be protonated at physiological pH and can therefore also be classified as a polar (positive) charged amino acid. However, His (H) was not mutated in this category. </a:t>
            </a:r>
          </a:p>
          <a:p>
            <a:r>
              <a:rPr lang="en-GB" sz="1200" dirty="0"/>
              <a:t>Category F</a:t>
            </a:r>
            <a:r>
              <a:rPr lang="sv-SE" sz="1200" dirty="0"/>
              <a:t>. (</a:t>
            </a:r>
            <a:r>
              <a:rPr lang="fr-FR" sz="1200" dirty="0"/>
              <a:t>PS variants - PS vs charge) </a:t>
            </a:r>
            <a:r>
              <a:rPr lang="fr-FR" sz="1200" dirty="0" err="1"/>
              <a:t>used</a:t>
            </a:r>
            <a:r>
              <a:rPr lang="fr-FR" sz="1200" dirty="0"/>
              <a:t> </a:t>
            </a:r>
            <a:r>
              <a:rPr lang="fr-FR" sz="1200" dirty="0" err="1"/>
              <a:t>Asp</a:t>
            </a:r>
            <a:r>
              <a:rPr lang="fr-FR" sz="1200" dirty="0"/>
              <a:t> (D) and Glu (E ) substitutions at phosphosites to </a:t>
            </a:r>
            <a:r>
              <a:rPr lang="fr-FR" sz="1200" dirty="0" err="1"/>
              <a:t>mimic</a:t>
            </a:r>
            <a:r>
              <a:rPr lang="fr-FR" sz="1200" dirty="0"/>
              <a:t> </a:t>
            </a:r>
            <a:r>
              <a:rPr lang="fr-FR" sz="1200" dirty="0" err="1"/>
              <a:t>varying</a:t>
            </a:r>
            <a:r>
              <a:rPr lang="fr-FR" sz="1200" dirty="0"/>
              <a:t> phosphorylation states. </a:t>
            </a:r>
            <a:r>
              <a:rPr lang="fr-FR" sz="1200" dirty="0" err="1"/>
              <a:t>Charged</a:t>
            </a:r>
            <a:r>
              <a:rPr lang="fr-FR" sz="1200" dirty="0"/>
              <a:t> </a:t>
            </a:r>
            <a:r>
              <a:rPr lang="fr-FR" sz="1200" dirty="0" err="1"/>
              <a:t>residues</a:t>
            </a:r>
            <a:r>
              <a:rPr lang="fr-FR" sz="1200" dirty="0"/>
              <a:t> (positive and </a:t>
            </a:r>
            <a:r>
              <a:rPr lang="fr-FR" sz="1200" dirty="0" err="1"/>
              <a:t>negative</a:t>
            </a:r>
            <a:r>
              <a:rPr lang="fr-FR" sz="1200" dirty="0"/>
              <a:t>) </a:t>
            </a:r>
            <a:r>
              <a:rPr lang="fr-FR" sz="1200" dirty="0" err="1"/>
              <a:t>other</a:t>
            </a:r>
            <a:r>
              <a:rPr lang="fr-FR" sz="1200" dirty="0"/>
              <a:t> </a:t>
            </a:r>
            <a:r>
              <a:rPr lang="fr-FR" sz="1200" dirty="0" err="1"/>
              <a:t>than</a:t>
            </a:r>
            <a:r>
              <a:rPr lang="fr-FR" sz="1200" dirty="0"/>
              <a:t> </a:t>
            </a:r>
            <a:r>
              <a:rPr lang="fr-FR" sz="1200" dirty="0" err="1"/>
              <a:t>those</a:t>
            </a:r>
            <a:r>
              <a:rPr lang="fr-FR" sz="1200" dirty="0"/>
              <a:t> </a:t>
            </a:r>
            <a:r>
              <a:rPr lang="fr-FR" sz="1200" dirty="0" err="1"/>
              <a:t>introduced</a:t>
            </a:r>
            <a:r>
              <a:rPr lang="fr-FR" sz="1200" dirty="0"/>
              <a:t> at phosphosites </a:t>
            </a:r>
            <a:r>
              <a:rPr lang="fr-FR" sz="1200" dirty="0" err="1"/>
              <a:t>remained</a:t>
            </a:r>
            <a:r>
              <a:rPr lang="fr-FR" sz="1200" dirty="0"/>
              <a:t> </a:t>
            </a:r>
            <a:r>
              <a:rPr lang="fr-FR" sz="1200" dirty="0" err="1"/>
              <a:t>unaltered</a:t>
            </a:r>
            <a:r>
              <a:rPr lang="fr-FR" sz="1200" dirty="0"/>
              <a:t>. In </a:t>
            </a:r>
            <a:r>
              <a:rPr lang="fr-FR" sz="1200" dirty="0" err="1"/>
              <a:t>this</a:t>
            </a:r>
            <a:r>
              <a:rPr lang="fr-FR" sz="1200" dirty="0"/>
              <a:t> </a:t>
            </a:r>
            <a:r>
              <a:rPr lang="fr-FR" sz="1200" dirty="0" err="1"/>
              <a:t>category</a:t>
            </a:r>
            <a:r>
              <a:rPr lang="fr-FR" sz="1200" dirty="0"/>
              <a:t> H.  (</a:t>
            </a:r>
            <a:r>
              <a:rPr lang="fr-FR" sz="1200" dirty="0" err="1"/>
              <a:t>Charged</a:t>
            </a:r>
            <a:r>
              <a:rPr lang="fr-FR" sz="1200" dirty="0"/>
              <a:t>), positive and </a:t>
            </a:r>
            <a:r>
              <a:rPr lang="fr-FR" sz="1200" dirty="0" err="1"/>
              <a:t>negative</a:t>
            </a:r>
            <a:r>
              <a:rPr lang="fr-FR" sz="1200" dirty="0"/>
              <a:t> </a:t>
            </a:r>
            <a:r>
              <a:rPr lang="fr-FR" sz="1200" dirty="0" err="1"/>
              <a:t>residues</a:t>
            </a:r>
            <a:r>
              <a:rPr lang="fr-FR" sz="1200" dirty="0"/>
              <a:t> </a:t>
            </a:r>
            <a:r>
              <a:rPr lang="fr-FR" sz="1200" dirty="0" err="1"/>
              <a:t>from</a:t>
            </a:r>
            <a:r>
              <a:rPr lang="fr-FR" sz="1200" dirty="0"/>
              <a:t> the native SOG1 </a:t>
            </a:r>
            <a:r>
              <a:rPr lang="fr-FR" sz="1200" dirty="0" err="1"/>
              <a:t>sequence</a:t>
            </a:r>
            <a:r>
              <a:rPr lang="fr-FR" sz="1200" dirty="0"/>
              <a:t> are </a:t>
            </a:r>
            <a:r>
              <a:rPr lang="fr-FR" sz="1200" dirty="0" err="1"/>
              <a:t>changed</a:t>
            </a:r>
            <a:r>
              <a:rPr lang="fr-FR" sz="1200" dirty="0"/>
              <a:t>. Charge variations at phosphosites are not </a:t>
            </a:r>
            <a:r>
              <a:rPr lang="fr-FR" sz="1200" dirty="0" err="1"/>
              <a:t>included</a:t>
            </a:r>
            <a:r>
              <a:rPr lang="fr-FR" sz="1200" dirty="0"/>
              <a:t> in </a:t>
            </a:r>
            <a:r>
              <a:rPr lang="fr-FR" sz="1200" dirty="0" err="1"/>
              <a:t>this</a:t>
            </a:r>
            <a:r>
              <a:rPr lang="fr-FR" sz="1200" dirty="0"/>
              <a:t> </a:t>
            </a:r>
            <a:r>
              <a:rPr lang="fr-FR" sz="1200" dirty="0" err="1"/>
              <a:t>categegory</a:t>
            </a:r>
            <a:r>
              <a:rPr lang="fr-FR" sz="1200" dirty="0"/>
              <a:t>.</a:t>
            </a:r>
            <a:endParaRPr lang="en-GB" sz="1200" dirty="0"/>
          </a:p>
          <a:p>
            <a:r>
              <a:rPr lang="en-GB" sz="1200" dirty="0"/>
              <a:t>The aim of this category is to create as large a charge gradient as possible. Some substitutions might also effect other parameters than charge (e.g. hydrophobicity K, R, D and E differ). Be aware of this when making conclusions. 												</a:t>
            </a:r>
          </a:p>
        </p:txBody>
      </p:sp>
    </p:spTree>
    <p:extLst>
      <p:ext uri="{BB962C8B-B14F-4D97-AF65-F5344CB8AC3E}">
        <p14:creationId xmlns:p14="http://schemas.microsoft.com/office/powerpoint/2010/main" val="2708334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AB7B94-4BF3-9A81-240A-7CE371923D47}"/>
              </a:ext>
            </a:extLst>
          </p:cNvPr>
          <p:cNvSpPr txBox="1"/>
          <p:nvPr/>
        </p:nvSpPr>
        <p:spPr>
          <a:xfrm>
            <a:off x="425781" y="408222"/>
            <a:ext cx="10934700" cy="6186309"/>
          </a:xfrm>
          <a:prstGeom prst="rect">
            <a:avLst/>
          </a:prstGeom>
          <a:noFill/>
        </p:spPr>
        <p:txBody>
          <a:bodyPr wrap="square">
            <a:spAutoFit/>
          </a:bodyPr>
          <a:lstStyle/>
          <a:p>
            <a:pPr marL="0" indent="0">
              <a:buFont typeface="Arial" panose="020B0604020202020204" pitchFamily="34" charset="0"/>
              <a:buNone/>
            </a:pPr>
            <a:r>
              <a:rPr lang="en-GB" sz="1100" u="sng" dirty="0"/>
              <a:t>Titles </a:t>
            </a:r>
            <a:r>
              <a:rPr lang="en-GB" sz="1100" u="sng" dirty="0">
                <a:solidFill>
                  <a:schemeClr val="accent6"/>
                </a:solidFill>
              </a:rPr>
              <a:t>CHA </a:t>
            </a:r>
            <a:r>
              <a:rPr lang="en-GB" sz="1100" u="sng" dirty="0"/>
              <a:t>–</a:t>
            </a:r>
            <a:r>
              <a:rPr lang="en-GB" sz="1100" u="sng" dirty="0">
                <a:solidFill>
                  <a:schemeClr val="accent6"/>
                </a:solidFill>
              </a:rPr>
              <a:t> </a:t>
            </a:r>
            <a:r>
              <a:rPr lang="en-GB" sz="1100" u="sng" dirty="0">
                <a:solidFill>
                  <a:schemeClr val="accent2"/>
                </a:solidFill>
              </a:rPr>
              <a:t>tab</a:t>
            </a:r>
            <a:r>
              <a:rPr lang="sv-SE" sz="1100" u="sng" dirty="0">
                <a:solidFill>
                  <a:schemeClr val="accent2"/>
                </a:solidFill>
              </a:rPr>
              <a:t> H.</a:t>
            </a:r>
            <a:r>
              <a:rPr lang="fr-FR" sz="1100" u="sng" dirty="0">
                <a:solidFill>
                  <a:schemeClr val="accent2"/>
                </a:solidFill>
              </a:rPr>
              <a:t> </a:t>
            </a:r>
            <a:r>
              <a:rPr lang="fr-FR" sz="1100" u="sng" dirty="0" err="1">
                <a:solidFill>
                  <a:schemeClr val="accent2"/>
                </a:solidFill>
              </a:rPr>
              <a:t>Charged</a:t>
            </a:r>
            <a:r>
              <a:rPr lang="fr-FR" sz="1100" u="sng" dirty="0">
                <a:solidFill>
                  <a:schemeClr val="accent2"/>
                </a:solidFill>
              </a:rPr>
              <a:t> </a:t>
            </a:r>
            <a:r>
              <a:rPr lang="en-GB" sz="1100" u="sng" dirty="0"/>
              <a:t>(1/2)</a:t>
            </a:r>
          </a:p>
          <a:p>
            <a:pPr marL="0" indent="0">
              <a:buFont typeface="Arial" panose="020B0604020202020204" pitchFamily="34" charset="0"/>
              <a:buNone/>
            </a:pPr>
            <a:endParaRPr lang="en-GB" sz="1100" u="sng" dirty="0"/>
          </a:p>
          <a:p>
            <a:pPr marL="0" indent="0">
              <a:buFont typeface="Arial" panose="020B0604020202020204" pitchFamily="34" charset="0"/>
              <a:buNone/>
            </a:pPr>
            <a:r>
              <a:rPr lang="en-GB" sz="1100" b="1" i="0" u="none" strike="noStrike" dirty="0">
                <a:solidFill>
                  <a:srgbClr val="000000"/>
                </a:solidFill>
                <a:effectLst/>
              </a:rPr>
              <a:t>H1. 		R1-R4 full neutral residue ( N, Q ) substitutions in a wild type </a:t>
            </a:r>
            <a:r>
              <a:rPr lang="en-GB" sz="1100" b="1" i="0" u="none" strike="noStrike" dirty="0" err="1">
                <a:solidFill>
                  <a:srgbClr val="000000"/>
                </a:solidFill>
                <a:effectLst/>
              </a:rPr>
              <a:t>bg</a:t>
            </a:r>
            <a:endParaRPr lang="en-GB" sz="1100" b="1" u="sng" dirty="0"/>
          </a:p>
          <a:p>
            <a:pPr marL="0" indent="0">
              <a:buFont typeface="Arial" panose="020B0604020202020204" pitchFamily="34" charset="0"/>
              <a:buNone/>
            </a:pPr>
            <a:r>
              <a:rPr lang="en-GB" sz="1100" i="0" u="none" strike="noStrike" dirty="0">
                <a:solidFill>
                  <a:srgbClr val="000000"/>
                </a:solidFill>
                <a:effectLst/>
              </a:rPr>
              <a:t>H1a. 		R1-R4 full neutral residue ( N, Q ) to neutral substitutions in a wild type </a:t>
            </a:r>
            <a:r>
              <a:rPr lang="en-GB" sz="1100" i="0" u="none" strike="noStrike" dirty="0" err="1">
                <a:solidFill>
                  <a:srgbClr val="000000"/>
                </a:solidFill>
                <a:effectLst/>
              </a:rPr>
              <a:t>bg</a:t>
            </a:r>
            <a:endParaRPr lang="en-GB" sz="1100" u="sng" dirty="0"/>
          </a:p>
          <a:p>
            <a:pPr marL="0" indent="0">
              <a:buFont typeface="Arial" panose="020B0604020202020204" pitchFamily="34" charset="0"/>
              <a:buNone/>
            </a:pPr>
            <a:r>
              <a:rPr lang="en-US" sz="1100" i="0" u="none" strike="noStrike" dirty="0">
                <a:solidFill>
                  <a:srgbClr val="000000"/>
                </a:solidFill>
                <a:effectLst/>
              </a:rPr>
              <a:t>	H1a-1. 	R1-R4 full neutral residue ( N, Q ) to Ala (A) substitutions in a wild type </a:t>
            </a:r>
            <a:r>
              <a:rPr lang="en-US" sz="1100" i="0" u="none" strike="noStrike" dirty="0" err="1">
                <a:solidFill>
                  <a:srgbClr val="000000"/>
                </a:solidFill>
                <a:effectLst/>
              </a:rPr>
              <a:t>bg</a:t>
            </a:r>
            <a:endParaRPr lang="en-US" sz="1100" i="0" u="none" strike="noStrike" dirty="0">
              <a:solidFill>
                <a:srgbClr val="000000"/>
              </a:solidFill>
              <a:effectLst/>
            </a:endParaRPr>
          </a:p>
          <a:p>
            <a:pPr marL="0" indent="0">
              <a:buFont typeface="Arial" panose="020B0604020202020204" pitchFamily="34" charset="0"/>
              <a:buNone/>
            </a:pPr>
            <a:r>
              <a:rPr lang="en-US" sz="1100" i="0" u="none" strike="noStrike" dirty="0">
                <a:solidFill>
                  <a:srgbClr val="000000"/>
                </a:solidFill>
                <a:effectLst/>
              </a:rPr>
              <a:t>H1b. 		R1-R4 full neutral residue (N, Q) to positive charge substitutions in a wild type </a:t>
            </a:r>
            <a:r>
              <a:rPr lang="en-US" sz="1100" i="0" u="none" strike="noStrike" dirty="0" err="1">
                <a:solidFill>
                  <a:srgbClr val="000000"/>
                </a:solidFill>
                <a:effectLst/>
              </a:rPr>
              <a:t>bg</a:t>
            </a:r>
            <a:endParaRPr lang="en-US" sz="1100" dirty="0">
              <a:solidFill>
                <a:srgbClr val="000000"/>
              </a:solidFill>
            </a:endParaRPr>
          </a:p>
          <a:p>
            <a:pPr marL="0" indent="0">
              <a:buFont typeface="Arial" panose="020B0604020202020204" pitchFamily="34" charset="0"/>
              <a:buNone/>
            </a:pPr>
            <a:r>
              <a:rPr lang="en-GB" sz="1100" i="0" u="none" strike="noStrike" dirty="0">
                <a:solidFill>
                  <a:srgbClr val="000000"/>
                </a:solidFill>
                <a:effectLst/>
              </a:rPr>
              <a:t>	H1b-1. 	R1-R4 full neutral residue ( N, Q ) to positive charged Lys (K) substitutions in a wild type </a:t>
            </a:r>
            <a:r>
              <a:rPr lang="en-GB" sz="1100" i="0" u="none" strike="noStrike" dirty="0" err="1">
                <a:solidFill>
                  <a:srgbClr val="000000"/>
                </a:solidFill>
                <a:effectLst/>
              </a:rPr>
              <a:t>bg</a:t>
            </a:r>
            <a:endParaRPr lang="en-US" sz="1100" i="0" u="none" strike="noStrike" dirty="0">
              <a:solidFill>
                <a:srgbClr val="000000"/>
              </a:solidFill>
              <a:effectLst/>
            </a:endParaRPr>
          </a:p>
          <a:p>
            <a:pPr marL="0" indent="0">
              <a:buFont typeface="Arial" panose="020B0604020202020204" pitchFamily="34" charset="0"/>
              <a:buNone/>
            </a:pPr>
            <a:r>
              <a:rPr lang="en-GB" sz="1100" i="0" u="none" strike="noStrike" dirty="0">
                <a:solidFill>
                  <a:srgbClr val="000000"/>
                </a:solidFill>
                <a:effectLst/>
              </a:rPr>
              <a:t>	H1b-2. 	R1-R4 full neutral residue ( N, Q ) to positive charge Arg (R) substitutions in a wild type </a:t>
            </a:r>
            <a:r>
              <a:rPr lang="en-GB" sz="1100" i="0" u="none" strike="noStrike" dirty="0" err="1">
                <a:solidFill>
                  <a:srgbClr val="000000"/>
                </a:solidFill>
                <a:effectLst/>
              </a:rPr>
              <a:t>bg</a:t>
            </a:r>
            <a:endParaRPr lang="en-US" sz="1100" dirty="0">
              <a:solidFill>
                <a:srgbClr val="000000"/>
              </a:solidFill>
            </a:endParaRPr>
          </a:p>
          <a:p>
            <a:pPr marL="0" indent="0">
              <a:buFont typeface="Arial" panose="020B0604020202020204" pitchFamily="34" charset="0"/>
              <a:buNone/>
            </a:pPr>
            <a:r>
              <a:rPr lang="en-US" sz="1100" i="0" u="none" strike="noStrike" dirty="0">
                <a:solidFill>
                  <a:srgbClr val="000000"/>
                </a:solidFill>
                <a:effectLst/>
              </a:rPr>
              <a:t>H1c.  		R1-R4 full neutral residue (N, Q)  to negative charge substitutions in a wild type </a:t>
            </a:r>
            <a:r>
              <a:rPr lang="en-US" sz="1100" i="0" u="none" strike="noStrike" dirty="0" err="1">
                <a:solidFill>
                  <a:srgbClr val="000000"/>
                </a:solidFill>
                <a:effectLst/>
              </a:rPr>
              <a:t>bg</a:t>
            </a:r>
            <a:endParaRPr lang="en-US" sz="1100" i="0" u="none" strike="noStrike" dirty="0">
              <a:solidFill>
                <a:srgbClr val="000000"/>
              </a:solidFill>
              <a:effectLst/>
            </a:endParaRPr>
          </a:p>
          <a:p>
            <a:pPr marL="0" indent="0">
              <a:buFont typeface="Arial" panose="020B0604020202020204" pitchFamily="34" charset="0"/>
              <a:buNone/>
            </a:pPr>
            <a:r>
              <a:rPr lang="en-GB" sz="1100" i="0" u="none" strike="noStrike" dirty="0">
                <a:solidFill>
                  <a:srgbClr val="000000"/>
                </a:solidFill>
                <a:effectLst/>
              </a:rPr>
              <a:t>	H1c-1. 	R1-R4 full neutral residue (N, Q) to negative charged Asp (D) in a wild type </a:t>
            </a:r>
            <a:r>
              <a:rPr lang="en-GB" sz="1100" i="0" u="none" strike="noStrike" dirty="0" err="1">
                <a:solidFill>
                  <a:srgbClr val="000000"/>
                </a:solidFill>
                <a:effectLst/>
              </a:rPr>
              <a:t>bg</a:t>
            </a:r>
            <a:endParaRPr lang="en-US" sz="1100" dirty="0">
              <a:solidFill>
                <a:srgbClr val="000000"/>
              </a:solidFill>
            </a:endParaRPr>
          </a:p>
          <a:p>
            <a:pPr marL="0" indent="0">
              <a:buFont typeface="Arial" panose="020B0604020202020204" pitchFamily="34" charset="0"/>
              <a:buNone/>
            </a:pPr>
            <a:r>
              <a:rPr lang="en-US" sz="1100" i="0" u="none" strike="noStrike" dirty="0">
                <a:solidFill>
                  <a:srgbClr val="000000"/>
                </a:solidFill>
                <a:effectLst/>
              </a:rPr>
              <a:t>	H1c-2. 	R1-R4 full neutral residue (N, Q) to negative charged Glu (E) in a wild type </a:t>
            </a:r>
            <a:r>
              <a:rPr lang="en-US" sz="1100" i="0" u="none" strike="noStrike" dirty="0" err="1">
                <a:solidFill>
                  <a:srgbClr val="000000"/>
                </a:solidFill>
                <a:effectLst/>
              </a:rPr>
              <a:t>bg</a:t>
            </a:r>
            <a:endParaRPr lang="en-US" sz="1100" i="0" u="none" strike="noStrike" dirty="0">
              <a:solidFill>
                <a:srgbClr val="000000"/>
              </a:solidFill>
              <a:effectLst/>
            </a:endParaRPr>
          </a:p>
          <a:p>
            <a:pPr marL="0" indent="0">
              <a:buFont typeface="Arial" panose="020B0604020202020204" pitchFamily="34" charset="0"/>
              <a:buNone/>
            </a:pPr>
            <a:r>
              <a:rPr lang="en-GB" sz="1100" b="1" i="0" u="none" strike="noStrike" dirty="0">
                <a:solidFill>
                  <a:srgbClr val="000000"/>
                </a:solidFill>
                <a:effectLst/>
              </a:rPr>
              <a:t>H2. 		R1-R4 full positive charge ( K, R ) </a:t>
            </a:r>
            <a:r>
              <a:rPr lang="en-GB" sz="1100" b="1" i="0" u="none" strike="noStrike" dirty="0" err="1">
                <a:solidFill>
                  <a:srgbClr val="000000"/>
                </a:solidFill>
                <a:effectLst/>
              </a:rPr>
              <a:t>subsitutions</a:t>
            </a:r>
            <a:r>
              <a:rPr lang="en-GB" sz="1100" b="1" i="0" u="none" strike="noStrike" dirty="0">
                <a:solidFill>
                  <a:srgbClr val="000000"/>
                </a:solidFill>
                <a:effectLst/>
              </a:rPr>
              <a:t> in a wild type </a:t>
            </a:r>
            <a:r>
              <a:rPr lang="en-GB" sz="1100" b="1" i="0" u="none" strike="noStrike" dirty="0" err="1">
                <a:solidFill>
                  <a:srgbClr val="000000"/>
                </a:solidFill>
                <a:effectLst/>
              </a:rPr>
              <a:t>bg</a:t>
            </a:r>
            <a:endParaRPr lang="en-US" sz="1100" b="1" dirty="0">
              <a:solidFill>
                <a:srgbClr val="000000"/>
              </a:solidFill>
            </a:endParaRPr>
          </a:p>
          <a:p>
            <a:pPr marL="0" indent="0">
              <a:buFont typeface="Arial" panose="020B0604020202020204" pitchFamily="34" charset="0"/>
              <a:buNone/>
            </a:pPr>
            <a:r>
              <a:rPr lang="en-GB" sz="1100" i="0" u="none" strike="noStrike" dirty="0">
                <a:solidFill>
                  <a:srgbClr val="000000"/>
                </a:solidFill>
                <a:effectLst/>
              </a:rPr>
              <a:t>H2a. 		R1-R4 full positive charge ( K, R ) neutralization in a wild type </a:t>
            </a:r>
            <a:r>
              <a:rPr lang="en-GB" sz="1100" i="0" u="none" strike="noStrike" dirty="0" err="1">
                <a:solidFill>
                  <a:srgbClr val="000000"/>
                </a:solidFill>
                <a:effectLst/>
              </a:rPr>
              <a:t>bg</a:t>
            </a:r>
            <a:endParaRPr lang="en-US" sz="1100" i="0" u="none" strike="noStrike" dirty="0">
              <a:solidFill>
                <a:srgbClr val="000000"/>
              </a:solidFill>
              <a:effectLst/>
            </a:endParaRPr>
          </a:p>
          <a:p>
            <a:pPr marL="0" indent="0">
              <a:buFont typeface="Arial" panose="020B0604020202020204" pitchFamily="34" charset="0"/>
              <a:buNone/>
            </a:pPr>
            <a:r>
              <a:rPr lang="en-US" sz="1100" i="0" u="none" strike="noStrike" dirty="0">
                <a:solidFill>
                  <a:srgbClr val="000000"/>
                </a:solidFill>
                <a:effectLst/>
              </a:rPr>
              <a:t>	H2a-1. 	R1-R4 full positive charge ( K, R ) neutralization to Ala (A) in a wild type </a:t>
            </a:r>
            <a:r>
              <a:rPr lang="en-US" sz="1100" i="0" u="none" strike="noStrike" dirty="0" err="1">
                <a:solidFill>
                  <a:srgbClr val="000000"/>
                </a:solidFill>
                <a:effectLst/>
              </a:rPr>
              <a:t>bg</a:t>
            </a:r>
            <a:endParaRPr lang="en-US" sz="1100" i="0" u="none" strike="noStrike" dirty="0">
              <a:solidFill>
                <a:srgbClr val="000000"/>
              </a:solidFill>
              <a:effectLst/>
            </a:endParaRPr>
          </a:p>
          <a:p>
            <a:pPr marL="0" indent="0">
              <a:buFont typeface="Arial" panose="020B0604020202020204" pitchFamily="34" charset="0"/>
              <a:buNone/>
            </a:pPr>
            <a:r>
              <a:rPr lang="en-GB" sz="1100" i="0" u="none" strike="noStrike" dirty="0">
                <a:solidFill>
                  <a:srgbClr val="000000"/>
                </a:solidFill>
                <a:effectLst/>
              </a:rPr>
              <a:t>	H2a-2. 	R1-R4 full positive charge ( K, R ) neutralization to Gln (Q) in a wild type </a:t>
            </a:r>
            <a:r>
              <a:rPr lang="en-GB" sz="1100" i="0" u="none" strike="noStrike" dirty="0" err="1">
                <a:solidFill>
                  <a:srgbClr val="000000"/>
                </a:solidFill>
                <a:effectLst/>
              </a:rPr>
              <a:t>bg</a:t>
            </a:r>
            <a:endParaRPr lang="en-US" sz="1100" dirty="0">
              <a:solidFill>
                <a:srgbClr val="000000"/>
              </a:solidFill>
            </a:endParaRPr>
          </a:p>
          <a:p>
            <a:pPr marL="0" indent="0">
              <a:buFont typeface="Arial" panose="020B0604020202020204" pitchFamily="34" charset="0"/>
              <a:buNone/>
            </a:pPr>
            <a:r>
              <a:rPr lang="en-US" sz="1100" i="0" u="none" strike="noStrike" dirty="0">
                <a:solidFill>
                  <a:srgbClr val="000000"/>
                </a:solidFill>
                <a:effectLst/>
              </a:rPr>
              <a:t>	H2a-3. 	R1-R4 full positive charge ( K, R ) neutralization to </a:t>
            </a:r>
            <a:r>
              <a:rPr lang="en-US" sz="1100" i="0" u="none" strike="noStrike" dirty="0" err="1">
                <a:solidFill>
                  <a:srgbClr val="000000"/>
                </a:solidFill>
                <a:effectLst/>
              </a:rPr>
              <a:t>Asn</a:t>
            </a:r>
            <a:r>
              <a:rPr lang="en-US" sz="1100" i="0" u="none" strike="noStrike" dirty="0">
                <a:solidFill>
                  <a:srgbClr val="000000"/>
                </a:solidFill>
                <a:effectLst/>
              </a:rPr>
              <a:t> (N) in a wild type </a:t>
            </a:r>
            <a:r>
              <a:rPr lang="en-US" sz="1100" i="0" u="none" strike="noStrike" dirty="0" err="1">
                <a:solidFill>
                  <a:srgbClr val="000000"/>
                </a:solidFill>
                <a:effectLst/>
              </a:rPr>
              <a:t>bg</a:t>
            </a:r>
            <a:endParaRPr lang="en-US" sz="1100" i="0" u="none" strike="noStrike" dirty="0">
              <a:solidFill>
                <a:srgbClr val="000000"/>
              </a:solidFill>
              <a:effectLst/>
            </a:endParaRPr>
          </a:p>
          <a:p>
            <a:pPr marL="0" indent="0">
              <a:buFont typeface="Arial" panose="020B0604020202020204" pitchFamily="34" charset="0"/>
              <a:buNone/>
            </a:pPr>
            <a:r>
              <a:rPr lang="en-GB" sz="1100" i="0" u="none" strike="noStrike" dirty="0">
                <a:solidFill>
                  <a:srgbClr val="000000"/>
                </a:solidFill>
                <a:effectLst/>
              </a:rPr>
              <a:t>H2b.  		R1-R4 full positive charge reversal in a wild type </a:t>
            </a:r>
            <a:r>
              <a:rPr lang="en-GB" sz="1100" i="0" u="none" strike="noStrike" dirty="0" err="1">
                <a:solidFill>
                  <a:srgbClr val="000000"/>
                </a:solidFill>
                <a:effectLst/>
              </a:rPr>
              <a:t>bg</a:t>
            </a:r>
            <a:endParaRPr lang="en-US" sz="1100" dirty="0">
              <a:solidFill>
                <a:srgbClr val="000000"/>
              </a:solidFill>
            </a:endParaRPr>
          </a:p>
          <a:p>
            <a:pPr marL="0" indent="0">
              <a:buFont typeface="Arial" panose="020B0604020202020204" pitchFamily="34" charset="0"/>
              <a:buNone/>
            </a:pPr>
            <a:r>
              <a:rPr lang="en-US" sz="1100" i="0" u="none" strike="noStrike" dirty="0">
                <a:solidFill>
                  <a:srgbClr val="000000"/>
                </a:solidFill>
                <a:effectLst/>
              </a:rPr>
              <a:t>	H2b-1. 	R1-R4 full positive charge ( K, R ) reversal to Asp (D) in a wild type </a:t>
            </a:r>
            <a:r>
              <a:rPr lang="en-US" sz="1100" i="0" u="none" strike="noStrike" dirty="0" err="1">
                <a:solidFill>
                  <a:srgbClr val="000000"/>
                </a:solidFill>
                <a:effectLst/>
              </a:rPr>
              <a:t>bg</a:t>
            </a:r>
            <a:endParaRPr lang="en-US" sz="1100" i="0" u="none" strike="noStrike" dirty="0">
              <a:solidFill>
                <a:srgbClr val="000000"/>
              </a:solidFill>
              <a:effectLst/>
            </a:endParaRPr>
          </a:p>
          <a:p>
            <a:pPr marL="0" indent="0">
              <a:buFont typeface="Arial" panose="020B0604020202020204" pitchFamily="34" charset="0"/>
              <a:buNone/>
            </a:pPr>
            <a:r>
              <a:rPr lang="en-GB" sz="1100" i="0" u="none" strike="noStrike" dirty="0">
                <a:solidFill>
                  <a:srgbClr val="000000"/>
                </a:solidFill>
                <a:effectLst/>
              </a:rPr>
              <a:t>	H2b-2. 	R1-R4 full positive charge ( K, R ) reversal to Glu (E) in a wild type </a:t>
            </a:r>
            <a:r>
              <a:rPr lang="en-GB" sz="1100" i="0" u="none" strike="noStrike" dirty="0" err="1">
                <a:solidFill>
                  <a:srgbClr val="000000"/>
                </a:solidFill>
                <a:effectLst/>
              </a:rPr>
              <a:t>bg</a:t>
            </a:r>
            <a:endParaRPr lang="en-US" sz="1100" dirty="0">
              <a:solidFill>
                <a:srgbClr val="000000"/>
              </a:solidFill>
            </a:endParaRPr>
          </a:p>
          <a:p>
            <a:pPr marL="0" indent="0">
              <a:buFont typeface="Arial" panose="020B0604020202020204" pitchFamily="34" charset="0"/>
              <a:buNone/>
            </a:pPr>
            <a:r>
              <a:rPr lang="en-GB" sz="1100" b="1" i="0" u="none" strike="noStrike" dirty="0">
                <a:solidFill>
                  <a:srgbClr val="000000"/>
                </a:solidFill>
                <a:effectLst/>
              </a:rPr>
              <a:t>H3. 		R1-R4 full negative charge ( D, E ) </a:t>
            </a:r>
            <a:r>
              <a:rPr lang="en-GB" sz="1100" b="1" i="0" u="none" strike="noStrike" dirty="0" err="1">
                <a:solidFill>
                  <a:srgbClr val="000000"/>
                </a:solidFill>
                <a:effectLst/>
              </a:rPr>
              <a:t>subsitutions</a:t>
            </a:r>
            <a:r>
              <a:rPr lang="en-GB" sz="1100" b="1" i="0" u="none" strike="noStrike" dirty="0">
                <a:solidFill>
                  <a:srgbClr val="000000"/>
                </a:solidFill>
                <a:effectLst/>
              </a:rPr>
              <a:t> in a wild type </a:t>
            </a:r>
            <a:r>
              <a:rPr lang="en-GB" sz="1100" b="1" i="0" u="none" strike="noStrike" dirty="0" err="1">
                <a:solidFill>
                  <a:srgbClr val="000000"/>
                </a:solidFill>
                <a:effectLst/>
              </a:rPr>
              <a:t>bg</a:t>
            </a:r>
            <a:endParaRPr lang="en-US" sz="1100" b="1" i="0" u="none" strike="noStrike" dirty="0">
              <a:solidFill>
                <a:srgbClr val="000000"/>
              </a:solidFill>
              <a:effectLst/>
            </a:endParaRPr>
          </a:p>
          <a:p>
            <a:pPr marL="0" indent="0">
              <a:buFont typeface="Arial" panose="020B0604020202020204" pitchFamily="34" charset="0"/>
              <a:buNone/>
            </a:pPr>
            <a:r>
              <a:rPr lang="en-US" sz="1100" i="0" u="none" strike="noStrike" dirty="0">
                <a:solidFill>
                  <a:srgbClr val="000000"/>
                </a:solidFill>
                <a:effectLst/>
              </a:rPr>
              <a:t>H3a. 		R1-R4 negative charge equivalence in a wild type </a:t>
            </a:r>
            <a:r>
              <a:rPr lang="en-US" sz="1100" i="0" u="none" strike="noStrike" dirty="0" err="1">
                <a:solidFill>
                  <a:srgbClr val="000000"/>
                </a:solidFill>
                <a:effectLst/>
              </a:rPr>
              <a:t>bg</a:t>
            </a:r>
            <a:r>
              <a:rPr lang="en-US" sz="1100" i="0" u="none" strike="noStrike" dirty="0">
                <a:solidFill>
                  <a:srgbClr val="000000"/>
                </a:solidFill>
                <a:effectLst/>
              </a:rPr>
              <a:t> (D, E--&gt;D/E)</a:t>
            </a:r>
            <a:endParaRPr lang="en-US" sz="1100" dirty="0">
              <a:solidFill>
                <a:srgbClr val="000000"/>
              </a:solidFill>
            </a:endParaRPr>
          </a:p>
          <a:p>
            <a:pPr marL="0" indent="0">
              <a:buFont typeface="Arial" panose="020B0604020202020204" pitchFamily="34" charset="0"/>
              <a:buNone/>
            </a:pPr>
            <a:r>
              <a:rPr lang="en-GB" sz="1100" i="0" u="none" strike="noStrike" dirty="0">
                <a:solidFill>
                  <a:srgbClr val="000000"/>
                </a:solidFill>
                <a:effectLst/>
              </a:rPr>
              <a:t>	H3a-1. 	R1-R4 all D variants in a wild type </a:t>
            </a:r>
            <a:r>
              <a:rPr lang="en-GB" sz="1100" i="0" u="none" strike="noStrike" dirty="0" err="1">
                <a:solidFill>
                  <a:srgbClr val="000000"/>
                </a:solidFill>
                <a:effectLst/>
              </a:rPr>
              <a:t>bg</a:t>
            </a:r>
            <a:r>
              <a:rPr lang="en-GB" sz="1100" i="0" u="none" strike="noStrike" dirty="0">
                <a:solidFill>
                  <a:srgbClr val="000000"/>
                </a:solidFill>
                <a:effectLst/>
              </a:rPr>
              <a:t> (D, E--&gt;D)</a:t>
            </a:r>
            <a:endParaRPr lang="en-US" sz="1100" i="0" u="none" strike="noStrike" dirty="0">
              <a:solidFill>
                <a:srgbClr val="000000"/>
              </a:solidFill>
              <a:effectLst/>
            </a:endParaRPr>
          </a:p>
          <a:p>
            <a:pPr marL="0" indent="0">
              <a:buFont typeface="Arial" panose="020B0604020202020204" pitchFamily="34" charset="0"/>
              <a:buNone/>
            </a:pPr>
            <a:r>
              <a:rPr lang="pt-BR" sz="1100" i="0" u="none" strike="noStrike" dirty="0">
                <a:solidFill>
                  <a:srgbClr val="000000"/>
                </a:solidFill>
                <a:effectLst/>
              </a:rPr>
              <a:t>	H3a-2.	R1-R4 all E variants in a wild type bg (D, E --&gt; E)</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H3b. 		R1-R4 negative charge ( D, E ) neutralization to Ala (A) in a wild type </a:t>
            </a:r>
            <a:r>
              <a:rPr lang="en-GB" sz="1100" i="0" u="none" strike="noStrike" dirty="0" err="1">
                <a:solidFill>
                  <a:srgbClr val="000000"/>
                </a:solidFill>
                <a:effectLst/>
                <a:latin typeface="Calibri" panose="020F0502020204030204" pitchFamily="34" charset="0"/>
              </a:rPr>
              <a:t>bg</a:t>
            </a:r>
            <a:endParaRPr lang="pt-BR" sz="1100" dirty="0">
              <a:solidFill>
                <a:srgbClr val="000000"/>
              </a:solidFill>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	H3b-1. 	R1-R4 single negative charge ( D, E ) neutralization to Ala (A) in a wild type </a:t>
            </a:r>
            <a:r>
              <a:rPr lang="en-US" sz="1100" i="0" u="none" strike="noStrike" dirty="0" err="1">
                <a:solidFill>
                  <a:srgbClr val="000000"/>
                </a:solidFill>
                <a:effectLst/>
                <a:latin typeface="Calibri" panose="020F0502020204030204" pitchFamily="34" charset="0"/>
              </a:rPr>
              <a:t>bg</a:t>
            </a:r>
            <a:endParaRPr lang="pt-BR" sz="1100" i="0" u="none" strike="noStrike" dirty="0">
              <a:solidFill>
                <a:srgbClr val="000000"/>
              </a:solidFill>
              <a:effectLst/>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	H3b-2. 	R1-R4 double negative charge ( D, E ) neutralization to Ala (A) in a wild type </a:t>
            </a:r>
            <a:r>
              <a:rPr lang="en-US" sz="1100" i="0" u="none" strike="noStrike" dirty="0" err="1">
                <a:solidFill>
                  <a:srgbClr val="000000"/>
                </a:solidFill>
                <a:effectLst/>
                <a:latin typeface="Calibri" panose="020F0502020204030204" pitchFamily="34" charset="0"/>
              </a:rPr>
              <a:t>bg</a:t>
            </a:r>
            <a:endParaRPr lang="pt-BR" sz="1100" dirty="0">
              <a:solidFill>
                <a:srgbClr val="000000"/>
              </a:solidFill>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	H3b-3. 	R1-R4 triple negative charge ( D, E ) neutralization to Ala (A) in a wild type </a:t>
            </a:r>
            <a:r>
              <a:rPr lang="en-US" sz="1100" i="0" u="none" strike="noStrike" dirty="0" err="1">
                <a:solidFill>
                  <a:srgbClr val="000000"/>
                </a:solidFill>
                <a:effectLst/>
                <a:latin typeface="Calibri" panose="020F0502020204030204" pitchFamily="34" charset="0"/>
              </a:rPr>
              <a:t>bg</a:t>
            </a:r>
            <a:endParaRPr lang="pt-BR" sz="1100" i="0" u="none" strike="noStrike" dirty="0">
              <a:solidFill>
                <a:srgbClr val="000000"/>
              </a:solidFill>
              <a:effectLst/>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	H3b-4. 	R1-R4 quadruple negative charge ( D, E ) neutralization to Ala (A) in a wild type </a:t>
            </a:r>
            <a:r>
              <a:rPr lang="en-US" sz="1100" i="0" u="none" strike="noStrike" dirty="0" err="1">
                <a:solidFill>
                  <a:srgbClr val="000000"/>
                </a:solidFill>
                <a:effectLst/>
                <a:latin typeface="Calibri" panose="020F0502020204030204" pitchFamily="34" charset="0"/>
              </a:rPr>
              <a:t>bg</a:t>
            </a:r>
            <a:endParaRPr lang="pt-BR" sz="1100" dirty="0">
              <a:solidFill>
                <a:srgbClr val="000000"/>
              </a:solidFill>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	H3b-5. 	R1-R4 Duo single combinatorial negative charge ( D, E ) neutralization to Ala (A) in a wild type </a:t>
            </a:r>
            <a:r>
              <a:rPr lang="en-US" sz="1100" i="0" u="none" strike="noStrike" dirty="0" err="1">
                <a:solidFill>
                  <a:srgbClr val="000000"/>
                </a:solidFill>
                <a:effectLst/>
                <a:latin typeface="Calibri" panose="020F0502020204030204" pitchFamily="34" charset="0"/>
              </a:rPr>
              <a:t>bg</a:t>
            </a:r>
            <a:endParaRPr lang="pt-BR" sz="1100" i="0" u="none" strike="noStrike" dirty="0">
              <a:solidFill>
                <a:srgbClr val="000000"/>
              </a:solidFill>
              <a:effectLst/>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H3b-6. 	Full R1-R4 negative charge ( D, E ) neutralization to Ala (A) in a wild type </a:t>
            </a:r>
            <a:r>
              <a:rPr lang="en-GB" sz="1100" i="0" u="none" strike="noStrike" dirty="0" err="1">
                <a:solidFill>
                  <a:srgbClr val="000000"/>
                </a:solidFill>
                <a:effectLst/>
                <a:latin typeface="Calibri" panose="020F0502020204030204" pitchFamily="34" charset="0"/>
              </a:rPr>
              <a:t>bg</a:t>
            </a:r>
            <a:endParaRPr lang="pt-BR"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H3b-6a. 	R1-R4 semi-full negative charge ( D only ) neutralization to Ala (A) in a wild type </a:t>
            </a:r>
            <a:r>
              <a:rPr lang="en-GB" sz="1100" i="0" u="none" strike="noStrike" dirty="0" err="1">
                <a:solidFill>
                  <a:srgbClr val="000000"/>
                </a:solidFill>
                <a:effectLst/>
                <a:latin typeface="Calibri" panose="020F0502020204030204" pitchFamily="34" charset="0"/>
              </a:rPr>
              <a:t>bg</a:t>
            </a:r>
            <a:endParaRPr lang="pt-BR" sz="1100" i="0" u="none" strike="noStrike" dirty="0">
              <a:solidFill>
                <a:srgbClr val="000000"/>
              </a:solidFill>
              <a:effectLst/>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H3b-6b. 	R1-R4 semi-full negative charge ( E only ) neutralization to Ala (A) in a wild type </a:t>
            </a:r>
            <a:r>
              <a:rPr lang="en-GB" sz="1100" i="0" u="none" strike="noStrike" dirty="0" err="1">
                <a:solidFill>
                  <a:srgbClr val="000000"/>
                </a:solidFill>
                <a:effectLst/>
                <a:latin typeface="Calibri" panose="020F0502020204030204" pitchFamily="34" charset="0"/>
              </a:rPr>
              <a:t>bg</a:t>
            </a:r>
            <a:endParaRPr lang="pt-BR"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	H3b-6c. 	R1-R4 full negative charge ( D, E ) neutralization to Ala (A) in a wild type </a:t>
            </a:r>
            <a:r>
              <a:rPr lang="en-GB" sz="1100" i="0" u="none" strike="noStrike" dirty="0" err="1">
                <a:solidFill>
                  <a:srgbClr val="000000"/>
                </a:solidFill>
                <a:effectLst/>
                <a:latin typeface="Calibri" panose="020F0502020204030204" pitchFamily="34" charset="0"/>
              </a:rPr>
              <a:t>bg</a:t>
            </a:r>
            <a:endParaRPr lang="pt-BR" sz="1100" i="0" u="none" strike="noStrike" dirty="0">
              <a:solidFill>
                <a:srgbClr val="000000"/>
              </a:solidFill>
              <a:effectLst/>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H3c.		R1-R4 full negative charge ( D, E ) neutralization to Gln (Q) in a wild type </a:t>
            </a:r>
            <a:r>
              <a:rPr lang="en-GB" sz="1100" i="0" u="none" strike="noStrike" dirty="0" err="1">
                <a:solidFill>
                  <a:srgbClr val="000000"/>
                </a:solidFill>
                <a:effectLst/>
                <a:latin typeface="Calibri" panose="020F0502020204030204" pitchFamily="34" charset="0"/>
              </a:rPr>
              <a:t>bg</a:t>
            </a:r>
            <a:endParaRPr lang="pt-BR"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H3d. 		R1-R4 full negative charge ( D, E ) neutralization to </a:t>
            </a:r>
            <a:r>
              <a:rPr lang="en-GB" sz="1100" i="0" u="none" strike="noStrike" dirty="0" err="1">
                <a:solidFill>
                  <a:srgbClr val="000000"/>
                </a:solidFill>
                <a:effectLst/>
                <a:latin typeface="Calibri" panose="020F0502020204030204" pitchFamily="34" charset="0"/>
              </a:rPr>
              <a:t>Asn</a:t>
            </a:r>
            <a:r>
              <a:rPr lang="en-GB" sz="1100" i="0" u="none" strike="noStrike" dirty="0">
                <a:solidFill>
                  <a:srgbClr val="000000"/>
                </a:solidFill>
                <a:effectLst/>
                <a:latin typeface="Calibri" panose="020F0502020204030204" pitchFamily="34" charset="0"/>
              </a:rPr>
              <a:t> (N) in a wild type </a:t>
            </a:r>
            <a:r>
              <a:rPr lang="en-GB" sz="1100" i="0" u="none" strike="noStrike" dirty="0" err="1">
                <a:solidFill>
                  <a:srgbClr val="000000"/>
                </a:solidFill>
                <a:effectLst/>
                <a:latin typeface="Calibri" panose="020F0502020204030204" pitchFamily="34" charset="0"/>
              </a:rPr>
              <a:t>bg</a:t>
            </a:r>
            <a:endParaRPr lang="pt-BR" sz="1100" i="0" u="none" strike="noStrike" dirty="0">
              <a:solidFill>
                <a:srgbClr val="000000"/>
              </a:solidFill>
              <a:effectLst/>
              <a:latin typeface="Calibri" panose="020F0502020204030204" pitchFamily="34" charset="0"/>
            </a:endParaRPr>
          </a:p>
          <a:p>
            <a:pPr marL="0" indent="0">
              <a:buFont typeface="Arial" panose="020B0604020202020204" pitchFamily="34" charset="0"/>
              <a:buNone/>
            </a:pPr>
            <a:endParaRPr lang="en-GB" sz="1100" u="sng" dirty="0"/>
          </a:p>
        </p:txBody>
      </p:sp>
    </p:spTree>
    <p:extLst>
      <p:ext uri="{BB962C8B-B14F-4D97-AF65-F5344CB8AC3E}">
        <p14:creationId xmlns:p14="http://schemas.microsoft.com/office/powerpoint/2010/main" val="94321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F017C47-69FD-B742-79B0-4BBD9850E4E0}"/>
              </a:ext>
            </a:extLst>
          </p:cNvPr>
          <p:cNvGraphicFramePr/>
          <p:nvPr>
            <p:extLst>
              <p:ext uri="{D42A27DB-BD31-4B8C-83A1-F6EECF244321}">
                <p14:modId xmlns:p14="http://schemas.microsoft.com/office/powerpoint/2010/main" val="2138696949"/>
              </p:ext>
            </p:extLst>
          </p:nvPr>
        </p:nvGraphicFramePr>
        <p:xfrm>
          <a:off x="313155" y="950595"/>
          <a:ext cx="11565689" cy="6505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7453ABC9-26AF-BD8D-6D7C-D3E0AE5D541D}"/>
              </a:ext>
            </a:extLst>
          </p:cNvPr>
          <p:cNvSpPr txBox="1">
            <a:spLocks/>
          </p:cNvSpPr>
          <p:nvPr/>
        </p:nvSpPr>
        <p:spPr>
          <a:xfrm>
            <a:off x="0" y="135050"/>
            <a:ext cx="12192000" cy="681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dirty="0"/>
              <a:t>Genesis of the library design in files</a:t>
            </a:r>
            <a:endParaRPr lang="en-BE" sz="3600" dirty="0"/>
          </a:p>
        </p:txBody>
      </p:sp>
    </p:spTree>
    <p:extLst>
      <p:ext uri="{BB962C8B-B14F-4D97-AF65-F5344CB8AC3E}">
        <p14:creationId xmlns:p14="http://schemas.microsoft.com/office/powerpoint/2010/main" val="574280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AB7B94-4BF3-9A81-240A-7CE371923D47}"/>
              </a:ext>
            </a:extLst>
          </p:cNvPr>
          <p:cNvSpPr txBox="1"/>
          <p:nvPr/>
        </p:nvSpPr>
        <p:spPr>
          <a:xfrm>
            <a:off x="425781" y="399344"/>
            <a:ext cx="10934700" cy="3308598"/>
          </a:xfrm>
          <a:prstGeom prst="rect">
            <a:avLst/>
          </a:prstGeom>
          <a:noFill/>
        </p:spPr>
        <p:txBody>
          <a:bodyPr wrap="square">
            <a:spAutoFit/>
          </a:bodyPr>
          <a:lstStyle/>
          <a:p>
            <a:pPr marL="0" indent="0">
              <a:buFont typeface="Arial" panose="020B0604020202020204" pitchFamily="34" charset="0"/>
              <a:buNone/>
            </a:pPr>
            <a:r>
              <a:rPr lang="en-GB" sz="1100" u="sng" dirty="0"/>
              <a:t>Titles </a:t>
            </a:r>
            <a:r>
              <a:rPr lang="en-GB" sz="1100" u="sng" dirty="0">
                <a:solidFill>
                  <a:schemeClr val="accent6"/>
                </a:solidFill>
              </a:rPr>
              <a:t>CHA </a:t>
            </a:r>
            <a:r>
              <a:rPr lang="en-GB" sz="1100" u="sng" dirty="0"/>
              <a:t>–</a:t>
            </a:r>
            <a:r>
              <a:rPr lang="en-GB" sz="1100" u="sng" dirty="0">
                <a:solidFill>
                  <a:schemeClr val="accent6"/>
                </a:solidFill>
              </a:rPr>
              <a:t> </a:t>
            </a:r>
            <a:r>
              <a:rPr lang="en-GB" sz="1100" u="sng" dirty="0">
                <a:solidFill>
                  <a:schemeClr val="accent2"/>
                </a:solidFill>
              </a:rPr>
              <a:t>tab</a:t>
            </a:r>
            <a:r>
              <a:rPr lang="sv-SE" sz="1100" u="sng" dirty="0">
                <a:solidFill>
                  <a:schemeClr val="accent2"/>
                </a:solidFill>
              </a:rPr>
              <a:t> H.</a:t>
            </a:r>
            <a:r>
              <a:rPr lang="fr-FR" sz="1100" u="sng" dirty="0">
                <a:solidFill>
                  <a:schemeClr val="accent2"/>
                </a:solidFill>
              </a:rPr>
              <a:t> </a:t>
            </a:r>
            <a:r>
              <a:rPr lang="fr-FR" sz="1100" u="sng" dirty="0" err="1">
                <a:solidFill>
                  <a:schemeClr val="accent2"/>
                </a:solidFill>
              </a:rPr>
              <a:t>Charged</a:t>
            </a:r>
            <a:r>
              <a:rPr lang="fr-FR" sz="1100" u="sng" dirty="0">
                <a:solidFill>
                  <a:schemeClr val="accent2"/>
                </a:solidFill>
              </a:rPr>
              <a:t> </a:t>
            </a:r>
            <a:r>
              <a:rPr lang="en-GB" sz="1100" u="sng" dirty="0"/>
              <a:t>(2/2)</a:t>
            </a:r>
          </a:p>
          <a:p>
            <a:pPr marL="0" indent="0">
              <a:buFont typeface="Arial" panose="020B0604020202020204" pitchFamily="34" charset="0"/>
              <a:buNone/>
            </a:pPr>
            <a:endParaRPr lang="en-GB" sz="1100" u="sng" dirty="0"/>
          </a:p>
          <a:p>
            <a:pPr marL="0" indent="0">
              <a:buFont typeface="Arial" panose="020B0604020202020204" pitchFamily="34" charset="0"/>
              <a:buNone/>
            </a:pPr>
            <a:r>
              <a:rPr lang="en-GB" sz="1100" b="1" i="0" u="none" strike="noStrike" dirty="0">
                <a:solidFill>
                  <a:srgbClr val="000000"/>
                </a:solidFill>
                <a:effectLst/>
                <a:latin typeface="Calibri" panose="020F0502020204030204" pitchFamily="34" charset="0"/>
              </a:rPr>
              <a:t>H4. 	R1-R4  negative charge-dead (Ala) restoration in a wild type </a:t>
            </a:r>
            <a:r>
              <a:rPr lang="en-GB" sz="1100" b="1" i="0" u="none" strike="noStrike" dirty="0" err="1">
                <a:solidFill>
                  <a:srgbClr val="000000"/>
                </a:solidFill>
                <a:effectLst/>
                <a:latin typeface="Calibri" panose="020F0502020204030204" pitchFamily="34" charset="0"/>
              </a:rPr>
              <a:t>bg</a:t>
            </a:r>
            <a:endParaRPr lang="pt-BR" sz="1100" b="1"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H4a. 	R1-R4 single negative charge (D, E) negative charge-dead (Ala) restoration in a wild type </a:t>
            </a:r>
            <a:r>
              <a:rPr lang="en-GB" sz="1100" i="0" u="none" strike="noStrike" dirty="0" err="1">
                <a:solidFill>
                  <a:srgbClr val="000000"/>
                </a:solidFill>
                <a:effectLst/>
                <a:latin typeface="Calibri" panose="020F0502020204030204" pitchFamily="34" charset="0"/>
              </a:rPr>
              <a:t>bg</a:t>
            </a:r>
            <a:endParaRPr lang="pt-BR" sz="1100" i="0" u="none" strike="noStrike" dirty="0">
              <a:solidFill>
                <a:srgbClr val="000000"/>
              </a:solidFill>
              <a:effectLst/>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H4b.	R1-R4 double negative charge (D, E) negative charge-dead (Ala) restoration in a wild type </a:t>
            </a:r>
            <a:r>
              <a:rPr lang="en-GB" sz="1100" i="0" u="none" strike="noStrike" dirty="0" err="1">
                <a:solidFill>
                  <a:srgbClr val="000000"/>
                </a:solidFill>
                <a:effectLst/>
                <a:latin typeface="Calibri" panose="020F0502020204030204" pitchFamily="34" charset="0"/>
              </a:rPr>
              <a:t>bg</a:t>
            </a:r>
            <a:endParaRPr lang="pt-BR"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H4c. 	R1-R4 triple negative charge (D, E) negative charge-dead (Ala) restoration in a wild type </a:t>
            </a:r>
            <a:r>
              <a:rPr lang="en-GB" sz="1100" i="0" u="none" strike="noStrike" dirty="0" err="1">
                <a:solidFill>
                  <a:srgbClr val="000000"/>
                </a:solidFill>
                <a:effectLst/>
                <a:latin typeface="Calibri" panose="020F0502020204030204" pitchFamily="34" charset="0"/>
              </a:rPr>
              <a:t>bg</a:t>
            </a:r>
            <a:endParaRPr lang="pt-BR" sz="1100" i="0" u="none" strike="noStrike" dirty="0">
              <a:solidFill>
                <a:srgbClr val="000000"/>
              </a:solidFill>
              <a:effectLst/>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H4d.	R1-R4 quadruple negative charge (D, E) negative charge-dead (Ala) restoration in a wild type </a:t>
            </a:r>
            <a:r>
              <a:rPr lang="en-US" sz="1100" i="0" u="none" strike="noStrike" dirty="0" err="1">
                <a:solidFill>
                  <a:srgbClr val="000000"/>
                </a:solidFill>
                <a:effectLst/>
                <a:latin typeface="Calibri" panose="020F0502020204030204" pitchFamily="34" charset="0"/>
              </a:rPr>
              <a:t>bg</a:t>
            </a:r>
            <a:endParaRPr lang="pt-BR" sz="1100" dirty="0">
              <a:solidFill>
                <a:srgbClr val="000000"/>
              </a:solidFill>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H4e. 	R1-R4 Duo single combinatorial negative charge (D, E) negative charge-dead (Ala) restoration in a wild type </a:t>
            </a:r>
            <a:r>
              <a:rPr lang="en-US" sz="1100" i="0" u="none" strike="noStrike" dirty="0" err="1">
                <a:solidFill>
                  <a:srgbClr val="000000"/>
                </a:solidFill>
                <a:effectLst/>
                <a:latin typeface="Calibri" panose="020F0502020204030204" pitchFamily="34" charset="0"/>
              </a:rPr>
              <a:t>bg</a:t>
            </a:r>
            <a:endParaRPr lang="en-US" sz="1100" dirty="0">
              <a:solidFill>
                <a:srgbClr val="000000"/>
              </a:solidFill>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H4f. 	Full R1-R4 negative charge (D, E) negative charge-dead (Ala) restoration in a wild type </a:t>
            </a:r>
            <a:r>
              <a:rPr lang="en-GB" sz="1100" i="0" u="none" strike="noStrike" dirty="0" err="1">
                <a:solidFill>
                  <a:srgbClr val="000000"/>
                </a:solidFill>
                <a:effectLst/>
                <a:latin typeface="Calibri" panose="020F0502020204030204" pitchFamily="34" charset="0"/>
              </a:rPr>
              <a:t>bg</a:t>
            </a:r>
            <a:endParaRPr lang="en-GB" sz="1100" i="0" u="none" strike="noStrike" dirty="0">
              <a:solidFill>
                <a:srgbClr val="000000"/>
              </a:solidFill>
              <a:effectLst/>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H4fa.	 R1-R4 semi-full negative charge ( D only ) negative charge-dead (Ala) restoration in a wild type </a:t>
            </a:r>
            <a:r>
              <a:rPr lang="en-GB" sz="1100" i="0" u="none" strike="noStrike" dirty="0" err="1">
                <a:solidFill>
                  <a:srgbClr val="000000"/>
                </a:solidFill>
                <a:effectLst/>
                <a:latin typeface="Calibri" panose="020F0502020204030204" pitchFamily="34" charset="0"/>
              </a:rPr>
              <a:t>bg</a:t>
            </a:r>
            <a:endParaRPr lang="en-GB"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H4fb. 	R1-R4 semi-full negative charge ( E only ) negative charge-dead (Ala) restoration in a wild type </a:t>
            </a:r>
            <a:r>
              <a:rPr lang="en-GB" sz="1100" i="0" u="none" strike="noStrike" dirty="0" err="1">
                <a:solidFill>
                  <a:srgbClr val="000000"/>
                </a:solidFill>
                <a:effectLst/>
                <a:latin typeface="Calibri" panose="020F0502020204030204" pitchFamily="34" charset="0"/>
              </a:rPr>
              <a:t>bg</a:t>
            </a:r>
            <a:endParaRPr lang="en-GB" sz="1100" i="0" u="none" strike="noStrike" dirty="0">
              <a:solidFill>
                <a:srgbClr val="000000"/>
              </a:solidFill>
              <a:effectLst/>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H4fc. 	R1-R4 full negative charge (D, E) negative charge-dead (Ala) restoration in a wild type </a:t>
            </a:r>
            <a:r>
              <a:rPr lang="en-GB" sz="1100" i="0" u="none" strike="noStrike" dirty="0" err="1">
                <a:solidFill>
                  <a:srgbClr val="000000"/>
                </a:solidFill>
                <a:effectLst/>
                <a:latin typeface="Calibri" panose="020F0502020204030204" pitchFamily="34" charset="0"/>
              </a:rPr>
              <a:t>bg</a:t>
            </a:r>
            <a:endParaRPr lang="en-GB" sz="1100" i="0" u="none" strike="noStrike" dirty="0">
              <a:solidFill>
                <a:srgbClr val="000000"/>
              </a:solidFill>
              <a:effectLst/>
              <a:latin typeface="Calibri" panose="020F0502020204030204" pitchFamily="34" charset="0"/>
            </a:endParaRPr>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H5. 	R1-R4 negative charge (D, E) reversal in a wild type bg.</a:t>
            </a:r>
            <a:endParaRPr lang="en-GB" sz="1100" b="1"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H5a. 	R1-R4 semi negative charge ( D only ) reversal to Lys (K) in a wild type </a:t>
            </a:r>
            <a:r>
              <a:rPr lang="en-GB" sz="1100" i="0" u="none" strike="noStrike" dirty="0" err="1">
                <a:solidFill>
                  <a:srgbClr val="000000"/>
                </a:solidFill>
                <a:effectLst/>
                <a:latin typeface="Calibri" panose="020F0502020204030204" pitchFamily="34" charset="0"/>
              </a:rPr>
              <a:t>bg</a:t>
            </a:r>
            <a:endParaRPr lang="en-GB" sz="1100" i="0" u="none" strike="noStrike" dirty="0">
              <a:solidFill>
                <a:srgbClr val="000000"/>
              </a:solidFill>
              <a:effectLst/>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H5b. 	R1-R4 semi negative charge ( E only) reversal to Lys (K) in a wild type </a:t>
            </a:r>
            <a:r>
              <a:rPr lang="en-GB" sz="1100" i="0" u="none" strike="noStrike" dirty="0" err="1">
                <a:solidFill>
                  <a:srgbClr val="000000"/>
                </a:solidFill>
                <a:effectLst/>
                <a:latin typeface="Calibri" panose="020F0502020204030204" pitchFamily="34" charset="0"/>
              </a:rPr>
              <a:t>bg</a:t>
            </a:r>
            <a:endParaRPr lang="en-GB" sz="1100" dirty="0">
              <a:solidFill>
                <a:srgbClr val="000000"/>
              </a:solidFill>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H5c. 	R1-R4 semi negative charge ( D only ) reversal to Arg (R) in a wild type </a:t>
            </a:r>
            <a:r>
              <a:rPr lang="en-US" sz="1100" i="0" u="none" strike="noStrike" dirty="0" err="1">
                <a:solidFill>
                  <a:srgbClr val="000000"/>
                </a:solidFill>
                <a:effectLst/>
                <a:latin typeface="Calibri" panose="020F0502020204030204" pitchFamily="34" charset="0"/>
              </a:rPr>
              <a:t>bg</a:t>
            </a:r>
            <a:endParaRPr lang="en-GB" sz="1100" i="0" u="none" strike="noStrike" dirty="0">
              <a:solidFill>
                <a:srgbClr val="000000"/>
              </a:solidFill>
              <a:effectLst/>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H5d. 	R1-R4 semi negative charge ( E only) reversal to Arg (R) in a wild type </a:t>
            </a:r>
            <a:r>
              <a:rPr lang="en-GB" sz="1100" i="0" u="none" strike="noStrike" dirty="0" err="1">
                <a:solidFill>
                  <a:srgbClr val="000000"/>
                </a:solidFill>
                <a:effectLst/>
                <a:latin typeface="Calibri" panose="020F0502020204030204" pitchFamily="34" charset="0"/>
              </a:rPr>
              <a:t>bg</a:t>
            </a:r>
            <a:endParaRPr lang="en-GB"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H5e. 	R1-R4 full negative charge ( D, E ) reversal to Lys (K) in a wild type </a:t>
            </a:r>
            <a:r>
              <a:rPr lang="en-GB" sz="1100" i="0" u="none" strike="noStrike" dirty="0" err="1">
                <a:solidFill>
                  <a:srgbClr val="000000"/>
                </a:solidFill>
                <a:effectLst/>
                <a:latin typeface="Calibri" panose="020F0502020204030204" pitchFamily="34" charset="0"/>
              </a:rPr>
              <a:t>bg</a:t>
            </a:r>
            <a:endParaRPr lang="en-GB" sz="1100" i="0" u="none" strike="noStrike" dirty="0">
              <a:solidFill>
                <a:srgbClr val="000000"/>
              </a:solidFill>
              <a:effectLst/>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H5f. 	R1-R4 full negative charge ( D, E ) reversal to Arg (R) in a wild type </a:t>
            </a:r>
            <a:r>
              <a:rPr lang="en-GB" sz="1100" i="0" u="none" strike="noStrike" dirty="0" err="1">
                <a:solidFill>
                  <a:srgbClr val="000000"/>
                </a:solidFill>
                <a:effectLst/>
                <a:latin typeface="Calibri" panose="020F0502020204030204" pitchFamily="34" charset="0"/>
              </a:rPr>
              <a:t>bg</a:t>
            </a:r>
            <a:endParaRPr lang="en-GB" sz="1100" u="sng" dirty="0"/>
          </a:p>
        </p:txBody>
      </p:sp>
    </p:spTree>
    <p:extLst>
      <p:ext uri="{BB962C8B-B14F-4D97-AF65-F5344CB8AC3E}">
        <p14:creationId xmlns:p14="http://schemas.microsoft.com/office/powerpoint/2010/main" val="656262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4943-2370-DE58-8831-B65055249C12}"/>
              </a:ext>
            </a:extLst>
          </p:cNvPr>
          <p:cNvSpPr>
            <a:spLocks noGrp="1"/>
          </p:cNvSpPr>
          <p:nvPr>
            <p:ph type="title"/>
          </p:nvPr>
        </p:nvSpPr>
        <p:spPr>
          <a:xfrm>
            <a:off x="838200" y="88900"/>
            <a:ext cx="10515600" cy="1325563"/>
          </a:xfrm>
        </p:spPr>
        <p:txBody>
          <a:bodyPr>
            <a:normAutofit/>
          </a:bodyPr>
          <a:lstStyle/>
          <a:p>
            <a:pPr algn="ctr"/>
            <a:r>
              <a:rPr lang="en-GB" sz="2400" dirty="0"/>
              <a:t>SCANNING</a:t>
            </a:r>
            <a:br>
              <a:rPr lang="en-GB" sz="2400" b="1" dirty="0">
                <a:solidFill>
                  <a:schemeClr val="accent6"/>
                </a:solidFill>
              </a:rPr>
            </a:br>
            <a:r>
              <a:rPr lang="en-GB" sz="2400" b="1" dirty="0">
                <a:solidFill>
                  <a:schemeClr val="accent6"/>
                </a:solidFill>
              </a:rPr>
              <a:t>SCAN </a:t>
            </a:r>
            <a:r>
              <a:rPr lang="en-GB" sz="2400" b="1" dirty="0"/>
              <a:t>–</a:t>
            </a:r>
            <a:r>
              <a:rPr lang="en-GB" sz="2400" b="1" dirty="0">
                <a:solidFill>
                  <a:schemeClr val="accent6"/>
                </a:solidFill>
              </a:rPr>
              <a:t> </a:t>
            </a:r>
            <a:r>
              <a:rPr lang="en-GB" sz="2400" b="1" dirty="0">
                <a:solidFill>
                  <a:schemeClr val="accent2"/>
                </a:solidFill>
              </a:rPr>
              <a:t>tab</a:t>
            </a:r>
            <a:r>
              <a:rPr lang="sv-SE" sz="2400" b="1" dirty="0">
                <a:solidFill>
                  <a:schemeClr val="accent2"/>
                </a:solidFill>
              </a:rPr>
              <a:t> I.</a:t>
            </a:r>
            <a:r>
              <a:rPr lang="fr-FR" sz="2400" b="1" dirty="0">
                <a:solidFill>
                  <a:schemeClr val="accent2"/>
                </a:solidFill>
              </a:rPr>
              <a:t> A, G, P, D, K scanning</a:t>
            </a:r>
            <a:endParaRPr lang="en-BE" sz="2400" dirty="0"/>
          </a:p>
        </p:txBody>
      </p:sp>
      <p:sp>
        <p:nvSpPr>
          <p:cNvPr id="3" name="Content Placeholder 5">
            <a:extLst>
              <a:ext uri="{FF2B5EF4-FFF2-40B4-BE49-F238E27FC236}">
                <a16:creationId xmlns:a16="http://schemas.microsoft.com/office/drawing/2014/main" id="{EF9A65EE-4010-6ECA-25D3-A36E13826B74}"/>
              </a:ext>
            </a:extLst>
          </p:cNvPr>
          <p:cNvSpPr txBox="1">
            <a:spLocks/>
          </p:cNvSpPr>
          <p:nvPr/>
        </p:nvSpPr>
        <p:spPr>
          <a:xfrm>
            <a:off x="272559" y="1253331"/>
            <a:ext cx="1164688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u="sng" dirty="0"/>
              <a:t>Research questions</a:t>
            </a:r>
          </a:p>
          <a:p>
            <a:pPr marL="742950" lvl="1" indent="-285750"/>
            <a:r>
              <a:rPr lang="en-GB" sz="1200" dirty="0"/>
              <a:t>Do overall tile parameters (charge, hydrophobicity) or the exact AA sequence determine activity? </a:t>
            </a:r>
          </a:p>
          <a:p>
            <a:pPr marL="742950" lvl="1" indent="-285750"/>
            <a:r>
              <a:rPr lang="en-GB" sz="1200" dirty="0"/>
              <a:t>Can particular key residues or even motifs be identified in the 4AA intervals for tiles in which the activity was significantly altered? For example a reoccurring di- or tripeptide.</a:t>
            </a:r>
            <a:br>
              <a:rPr lang="en-GB" sz="1200" dirty="0"/>
            </a:br>
            <a:endParaRPr lang="en-GB" sz="1200" dirty="0"/>
          </a:p>
          <a:p>
            <a:pPr marL="0" indent="0">
              <a:buFont typeface="Arial" panose="020B0604020202020204" pitchFamily="34" charset="0"/>
              <a:buNone/>
            </a:pPr>
            <a:r>
              <a:rPr lang="en-GB" sz="1200" u="sng" dirty="0"/>
              <a:t>Content</a:t>
            </a:r>
            <a:br>
              <a:rPr lang="en-GB" sz="1200" u="sng" dirty="0"/>
            </a:br>
            <a:endParaRPr lang="en-GB" sz="1200" u="sng" dirty="0"/>
          </a:p>
          <a:p>
            <a:pPr marL="0" indent="0">
              <a:buFont typeface="Arial" panose="020B0604020202020204" pitchFamily="34" charset="0"/>
              <a:buNone/>
            </a:pPr>
            <a:r>
              <a:rPr lang="en-GB" sz="1200" dirty="0"/>
              <a:t>4AA blocks		XXXX </a:t>
            </a:r>
            <a:r>
              <a:rPr lang="en-GB" sz="1200" dirty="0">
                <a:sym typeface="Wingdings" panose="05000000000000000000" pitchFamily="2" charset="2"/>
              </a:rPr>
              <a:t> AAA</a:t>
            </a:r>
            <a:r>
              <a:rPr lang="en-GB" sz="1200" dirty="0"/>
              <a:t>A /GGGG / PPPP / DDDD / KKKK 		Single block or combination of 2 blocks		</a:t>
            </a:r>
          </a:p>
          <a:p>
            <a:pPr marL="0" indent="0">
              <a:buFont typeface="Arial" panose="020B0604020202020204" pitchFamily="34" charset="0"/>
              <a:buNone/>
            </a:pPr>
            <a:endParaRPr lang="en-GB" sz="1200" dirty="0"/>
          </a:p>
          <a:p>
            <a:pPr marL="0" indent="0">
              <a:buNone/>
            </a:pPr>
            <a:r>
              <a:rPr lang="en-GB" sz="1200" u="sng" dirty="0"/>
              <a:t>Remark</a:t>
            </a:r>
          </a:p>
          <a:p>
            <a:r>
              <a:rPr lang="en-GB" sz="1200" dirty="0"/>
              <a:t>Tiles designed regardless of the presence of phosphosites. </a:t>
            </a:r>
          </a:p>
          <a:p>
            <a:r>
              <a:rPr lang="en-GB" sz="1200" dirty="0"/>
              <a:t>Category redundant? </a:t>
            </a:r>
          </a:p>
          <a:p>
            <a:pPr marL="0" indent="0">
              <a:buNone/>
            </a:pPr>
            <a:endParaRPr lang="en-GB" sz="1200" dirty="0"/>
          </a:p>
          <a:p>
            <a:pPr marL="0" indent="0">
              <a:buNone/>
            </a:pPr>
            <a:r>
              <a:rPr lang="en-GB" sz="1200" dirty="0"/>
              <a:t>														</a:t>
            </a:r>
            <a:br>
              <a:rPr lang="en-GB" sz="1200" dirty="0"/>
            </a:br>
            <a:r>
              <a:rPr lang="en-GB" sz="1200" dirty="0"/>
              <a:t>			</a:t>
            </a:r>
          </a:p>
        </p:txBody>
      </p:sp>
    </p:spTree>
    <p:extLst>
      <p:ext uri="{BB962C8B-B14F-4D97-AF65-F5344CB8AC3E}">
        <p14:creationId xmlns:p14="http://schemas.microsoft.com/office/powerpoint/2010/main" val="3455189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830559-1B39-1F90-7869-05337AD35F4E}"/>
              </a:ext>
            </a:extLst>
          </p:cNvPr>
          <p:cNvSpPr txBox="1"/>
          <p:nvPr/>
        </p:nvSpPr>
        <p:spPr>
          <a:xfrm>
            <a:off x="425781" y="399344"/>
            <a:ext cx="10934700" cy="3139321"/>
          </a:xfrm>
          <a:prstGeom prst="rect">
            <a:avLst/>
          </a:prstGeom>
          <a:noFill/>
        </p:spPr>
        <p:txBody>
          <a:bodyPr wrap="square">
            <a:spAutoFit/>
          </a:bodyPr>
          <a:lstStyle/>
          <a:p>
            <a:pPr marL="0" indent="0">
              <a:buFont typeface="Arial" panose="020B0604020202020204" pitchFamily="34" charset="0"/>
              <a:buNone/>
            </a:pPr>
            <a:r>
              <a:rPr lang="en-GB" sz="1100" u="sng" dirty="0"/>
              <a:t>Titles </a:t>
            </a:r>
            <a:r>
              <a:rPr lang="en-GB" sz="1100" u="sng" dirty="0">
                <a:solidFill>
                  <a:schemeClr val="accent6"/>
                </a:solidFill>
              </a:rPr>
              <a:t>SCAN </a:t>
            </a:r>
            <a:r>
              <a:rPr lang="en-GB" sz="1100" u="sng" dirty="0"/>
              <a:t>–</a:t>
            </a:r>
            <a:r>
              <a:rPr lang="en-GB" sz="1100" u="sng" dirty="0">
                <a:solidFill>
                  <a:schemeClr val="accent6"/>
                </a:solidFill>
              </a:rPr>
              <a:t> </a:t>
            </a:r>
            <a:r>
              <a:rPr lang="en-GB" sz="1100" u="sng" dirty="0">
                <a:solidFill>
                  <a:schemeClr val="accent2"/>
                </a:solidFill>
              </a:rPr>
              <a:t>tab </a:t>
            </a:r>
            <a:r>
              <a:rPr lang="sv-SE" sz="1100" u="sng" dirty="0">
                <a:solidFill>
                  <a:schemeClr val="accent2"/>
                </a:solidFill>
              </a:rPr>
              <a:t>I.</a:t>
            </a:r>
            <a:r>
              <a:rPr lang="fr-FR" sz="1100" u="sng" dirty="0">
                <a:solidFill>
                  <a:schemeClr val="accent2"/>
                </a:solidFill>
              </a:rPr>
              <a:t> A, G, P, D, K scanning  </a:t>
            </a:r>
            <a:r>
              <a:rPr lang="en-GB" sz="1100" u="sng" dirty="0"/>
              <a:t>(1/1)</a:t>
            </a:r>
          </a:p>
          <a:p>
            <a:pPr marL="0" indent="0">
              <a:buFont typeface="Arial" panose="020B0604020202020204" pitchFamily="34" charset="0"/>
              <a:buNone/>
            </a:pPr>
            <a:endParaRPr lang="en-GB" sz="1100" u="sng" dirty="0"/>
          </a:p>
          <a:p>
            <a:pPr marL="0" indent="0">
              <a:buFont typeface="Arial" panose="020B0604020202020204" pitchFamily="34" charset="0"/>
              <a:buNone/>
            </a:pPr>
            <a:r>
              <a:rPr lang="en-GB" sz="1100" b="1" i="0" u="none" strike="noStrike" dirty="0">
                <a:solidFill>
                  <a:srgbClr val="000000"/>
                </a:solidFill>
                <a:effectLst/>
                <a:latin typeface="Calibri" panose="020F0502020204030204" pitchFamily="34" charset="0"/>
              </a:rPr>
              <a:t>I1. 	R1-R4 per four residues Ala (A) scan of the entire tile</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I1a. 	R1-R4 per four residues Ala (A) scan of the entire tile: single</a:t>
            </a:r>
            <a:r>
              <a:rPr lang="en-GB" sz="1100" dirty="0"/>
              <a:t> </a:t>
            </a:r>
            <a:endParaRPr lang="en-GB" sz="1100"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I1b. 	R1-R4 per four residues Ala (A) scan of the entire tile: combinatorial</a:t>
            </a:r>
            <a:r>
              <a:rPr lang="en-GB" sz="1100" dirty="0"/>
              <a:t> </a:t>
            </a:r>
            <a:endParaRPr lang="en-GB" sz="1100" dirty="0">
              <a:solidFill>
                <a:srgbClr val="000000"/>
              </a:solidFill>
              <a:latin typeface="Calibri" panose="020F0502020204030204" pitchFamily="34" charset="0"/>
            </a:endParaRPr>
          </a:p>
          <a:p>
            <a:pPr marL="0" indent="0">
              <a:buFont typeface="Arial" panose="020B0604020202020204" pitchFamily="34" charset="0"/>
              <a:buNone/>
            </a:pPr>
            <a:r>
              <a:rPr lang="en-GB" sz="1100" b="1" i="0" u="none" strike="noStrike" dirty="0">
                <a:solidFill>
                  <a:srgbClr val="000000"/>
                </a:solidFill>
                <a:effectLst/>
                <a:latin typeface="Calibri" panose="020F0502020204030204" pitchFamily="34" charset="0"/>
              </a:rPr>
              <a:t>I2. 	R1-R4 per four residues </a:t>
            </a:r>
            <a:r>
              <a:rPr lang="en-GB" sz="1100" b="1" i="0" u="none" strike="noStrike" dirty="0" err="1">
                <a:solidFill>
                  <a:srgbClr val="000000"/>
                </a:solidFill>
                <a:effectLst/>
                <a:latin typeface="Calibri" panose="020F0502020204030204" pitchFamily="34" charset="0"/>
              </a:rPr>
              <a:t>Gly</a:t>
            </a:r>
            <a:r>
              <a:rPr lang="en-GB" sz="1100" b="1" i="0" u="none" strike="noStrike" dirty="0">
                <a:solidFill>
                  <a:srgbClr val="000000"/>
                </a:solidFill>
                <a:effectLst/>
                <a:latin typeface="Calibri" panose="020F0502020204030204" pitchFamily="34" charset="0"/>
              </a:rPr>
              <a:t> (G) scan of the entire tile</a:t>
            </a:r>
            <a:r>
              <a:rPr lang="en-GB" sz="1100" b="1" dirty="0"/>
              <a:t> </a:t>
            </a:r>
            <a:endParaRPr lang="en-GB" sz="1100" b="1"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I2a. 	R1-R4 per four residues </a:t>
            </a:r>
            <a:r>
              <a:rPr lang="en-GB" sz="1100" i="0" u="none" strike="noStrike" dirty="0" err="1">
                <a:solidFill>
                  <a:srgbClr val="000000"/>
                </a:solidFill>
                <a:effectLst/>
                <a:latin typeface="Calibri" panose="020F0502020204030204" pitchFamily="34" charset="0"/>
              </a:rPr>
              <a:t>Gly</a:t>
            </a:r>
            <a:r>
              <a:rPr lang="en-GB" sz="1100" i="0" u="none" strike="noStrike" dirty="0">
                <a:solidFill>
                  <a:srgbClr val="000000"/>
                </a:solidFill>
                <a:effectLst/>
                <a:latin typeface="Calibri" panose="020F0502020204030204" pitchFamily="34" charset="0"/>
              </a:rPr>
              <a:t> (G)  scan of the entire tile: single</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I2b. 	R1-R4 per four residues </a:t>
            </a:r>
            <a:r>
              <a:rPr lang="en-GB" sz="1100" i="0" u="none" strike="noStrike" dirty="0" err="1">
                <a:solidFill>
                  <a:srgbClr val="000000"/>
                </a:solidFill>
                <a:effectLst/>
                <a:latin typeface="Calibri" panose="020F0502020204030204" pitchFamily="34" charset="0"/>
              </a:rPr>
              <a:t>Gly</a:t>
            </a:r>
            <a:r>
              <a:rPr lang="en-GB" sz="1100" i="0" u="none" strike="noStrike" dirty="0">
                <a:solidFill>
                  <a:srgbClr val="000000"/>
                </a:solidFill>
                <a:effectLst/>
                <a:latin typeface="Calibri" panose="020F0502020204030204" pitchFamily="34" charset="0"/>
              </a:rPr>
              <a:t> (G) scan of the entire tile: combinatorial</a:t>
            </a:r>
            <a:r>
              <a:rPr lang="en-GB" sz="1100" dirty="0"/>
              <a:t> </a:t>
            </a:r>
            <a:endParaRPr lang="en-GB" sz="1100" dirty="0">
              <a:solidFill>
                <a:srgbClr val="000000"/>
              </a:solidFill>
              <a:latin typeface="Calibri" panose="020F0502020204030204" pitchFamily="34" charset="0"/>
            </a:endParaRPr>
          </a:p>
          <a:p>
            <a:pPr marL="0" indent="0">
              <a:buFont typeface="Arial" panose="020B0604020202020204" pitchFamily="34" charset="0"/>
              <a:buNone/>
            </a:pPr>
            <a:r>
              <a:rPr lang="en-GB" sz="1100" b="1" i="0" u="none" strike="noStrike" dirty="0">
                <a:solidFill>
                  <a:srgbClr val="000000"/>
                </a:solidFill>
                <a:effectLst/>
                <a:latin typeface="Calibri" panose="020F0502020204030204" pitchFamily="34" charset="0"/>
              </a:rPr>
              <a:t>I3. 	R1-R4 per four residues Pro (P) scan of the entire tile</a:t>
            </a:r>
            <a:r>
              <a:rPr lang="en-GB" sz="1100" b="1" dirty="0"/>
              <a:t> </a:t>
            </a:r>
            <a:endParaRPr lang="en-GB" sz="1100" b="1"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I3a. 	R1-R4 per four residues Pro (P) scan of the entire tile: single</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I3b. 	R1-R4 per four residues Pro (P) scan of the entire tile: combinatorial</a:t>
            </a:r>
            <a:r>
              <a:rPr lang="en-GB" sz="1100" dirty="0"/>
              <a:t> </a:t>
            </a:r>
            <a:endParaRPr lang="en-GB" sz="1100" dirty="0">
              <a:solidFill>
                <a:srgbClr val="000000"/>
              </a:solidFill>
              <a:latin typeface="Calibri" panose="020F0502020204030204" pitchFamily="34" charset="0"/>
            </a:endParaRPr>
          </a:p>
          <a:p>
            <a:pPr marL="0" indent="0">
              <a:buFont typeface="Arial" panose="020B0604020202020204" pitchFamily="34" charset="0"/>
              <a:buNone/>
            </a:pPr>
            <a:r>
              <a:rPr lang="en-GB" sz="1100" b="1" i="0" u="none" strike="noStrike" dirty="0">
                <a:solidFill>
                  <a:srgbClr val="000000"/>
                </a:solidFill>
                <a:effectLst/>
                <a:latin typeface="Calibri" panose="020F0502020204030204" pitchFamily="34" charset="0"/>
              </a:rPr>
              <a:t>I4. 	R1-R4 per four residues Asp (D) scan of the entire tile</a:t>
            </a:r>
            <a:r>
              <a:rPr lang="en-GB" sz="1100" b="1" dirty="0"/>
              <a:t> </a:t>
            </a:r>
            <a:endParaRPr lang="en-GB" sz="1100" b="1"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I4a. 	R1-R4 per four residues Asp (D) scan of the entire tile: single</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I4b. 	R1-R4 per four residues Asp (D) scan of the entire tile: combinatorial</a:t>
            </a:r>
            <a:r>
              <a:rPr lang="en-GB" sz="1100" dirty="0"/>
              <a:t> </a:t>
            </a:r>
            <a:endParaRPr lang="en-GB" sz="1100" dirty="0">
              <a:solidFill>
                <a:srgbClr val="000000"/>
              </a:solidFill>
              <a:latin typeface="Calibri" panose="020F0502020204030204" pitchFamily="34" charset="0"/>
            </a:endParaRPr>
          </a:p>
          <a:p>
            <a:pPr marL="0" indent="0">
              <a:buFont typeface="Arial" panose="020B0604020202020204" pitchFamily="34" charset="0"/>
              <a:buNone/>
            </a:pPr>
            <a:r>
              <a:rPr lang="en-GB" sz="1100" b="1" i="0" u="none" strike="noStrike" dirty="0">
                <a:solidFill>
                  <a:srgbClr val="000000"/>
                </a:solidFill>
                <a:effectLst/>
                <a:latin typeface="Calibri" panose="020F0502020204030204" pitchFamily="34" charset="0"/>
              </a:rPr>
              <a:t>I5. 	R1-R4 per four residues Lys (K) scan of the entire tile</a:t>
            </a:r>
            <a:r>
              <a:rPr lang="en-GB" sz="1100" b="1" dirty="0"/>
              <a:t> </a:t>
            </a:r>
            <a:endParaRPr lang="en-GB" sz="1100" b="1"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I5a. 	R1-R4 per four residues Lys (K) scan of the entire tile: single</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I5b. 	R1-R4 per four residues Lys (K) scan of the entire tile: combinatorial</a:t>
            </a:r>
            <a:r>
              <a:rPr lang="en-GB" sz="1100" dirty="0"/>
              <a:t>  </a:t>
            </a:r>
            <a:endParaRPr lang="en-GB" sz="1100" u="sng" dirty="0"/>
          </a:p>
          <a:p>
            <a:pPr marL="0" indent="0">
              <a:buFont typeface="Arial" panose="020B0604020202020204" pitchFamily="34" charset="0"/>
              <a:buNone/>
            </a:pPr>
            <a:endParaRPr lang="en-GB" sz="1100" u="sng" dirty="0"/>
          </a:p>
        </p:txBody>
      </p:sp>
    </p:spTree>
    <p:extLst>
      <p:ext uri="{BB962C8B-B14F-4D97-AF65-F5344CB8AC3E}">
        <p14:creationId xmlns:p14="http://schemas.microsoft.com/office/powerpoint/2010/main" val="2975276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a:extLst>
              <a:ext uri="{FF2B5EF4-FFF2-40B4-BE49-F238E27FC236}">
                <a16:creationId xmlns:a16="http://schemas.microsoft.com/office/drawing/2014/main" id="{51218D80-CD5B-33E3-9548-9C11175D3824}"/>
              </a:ext>
            </a:extLst>
          </p:cNvPr>
          <p:cNvSpPr txBox="1">
            <a:spLocks/>
          </p:cNvSpPr>
          <p:nvPr/>
        </p:nvSpPr>
        <p:spPr>
          <a:xfrm>
            <a:off x="436921" y="1253331"/>
            <a:ext cx="11646882"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u="sng" dirty="0"/>
              <a:t>Research questions</a:t>
            </a:r>
          </a:p>
          <a:p>
            <a:pPr marL="742950" lvl="1" indent="-285750"/>
            <a:r>
              <a:rPr lang="en-GB" sz="1200" dirty="0"/>
              <a:t>Do overall tile parameters (charge, hydrophobicity) or the exact AA sequence determine activity? </a:t>
            </a:r>
          </a:p>
          <a:p>
            <a:pPr marL="742950" lvl="1" indent="-285750"/>
            <a:r>
              <a:rPr lang="en-GB" sz="1200" dirty="0"/>
              <a:t>Can particular key residues or even motifs be identified? For example a reoccurring di- or tripeptide.</a:t>
            </a:r>
            <a:br>
              <a:rPr lang="en-GB" sz="1200" dirty="0"/>
            </a:br>
            <a:endParaRPr lang="en-GB" sz="1200" dirty="0"/>
          </a:p>
          <a:p>
            <a:pPr marL="0" indent="0">
              <a:buFont typeface="Arial" panose="020B0604020202020204" pitchFamily="34" charset="0"/>
              <a:buNone/>
            </a:pPr>
            <a:r>
              <a:rPr lang="en-GB" sz="1200" u="sng" dirty="0"/>
              <a:t>Content</a:t>
            </a:r>
            <a:br>
              <a:rPr lang="en-GB" sz="1200" u="sng" dirty="0"/>
            </a:br>
            <a:endParaRPr lang="en-GB" sz="1200" u="sng" dirty="0"/>
          </a:p>
          <a:p>
            <a:pPr marL="0" indent="0">
              <a:buFont typeface="Arial" panose="020B0604020202020204" pitchFamily="34" charset="0"/>
              <a:buNone/>
            </a:pPr>
            <a:endParaRPr lang="en-GB" sz="1200" u="sng" dirty="0"/>
          </a:p>
          <a:p>
            <a:pPr marL="0" indent="0">
              <a:buFont typeface="Arial" panose="020B0604020202020204" pitchFamily="34" charset="0"/>
              <a:buNone/>
            </a:pPr>
            <a:endParaRPr lang="en-GB" sz="1200" dirty="0"/>
          </a:p>
          <a:p>
            <a:pPr marL="0" indent="0">
              <a:buFont typeface="Arial" panose="020B0604020202020204" pitchFamily="34" charset="0"/>
              <a:buNone/>
            </a:pPr>
            <a:endParaRPr lang="en-GB" sz="1200" dirty="0"/>
          </a:p>
          <a:p>
            <a:pPr marL="0" indent="0">
              <a:buFont typeface="Arial" panose="020B0604020202020204" pitchFamily="34" charset="0"/>
              <a:buNone/>
            </a:pPr>
            <a:endParaRPr lang="en-GB" sz="1200" dirty="0"/>
          </a:p>
          <a:p>
            <a:pPr marL="0" indent="0">
              <a:buFont typeface="Arial" panose="020B0604020202020204" pitchFamily="34" charset="0"/>
              <a:buNone/>
            </a:pPr>
            <a:endParaRPr lang="en-GB" sz="1200" dirty="0"/>
          </a:p>
          <a:p>
            <a:pPr marL="0" indent="0">
              <a:buFont typeface="Arial" panose="020B0604020202020204" pitchFamily="34" charset="0"/>
              <a:buNone/>
            </a:pPr>
            <a:br>
              <a:rPr lang="en-GB" sz="1200" dirty="0"/>
            </a:br>
            <a:endParaRPr lang="en-GB" sz="1200" dirty="0"/>
          </a:p>
          <a:p>
            <a:pPr marL="0" indent="0">
              <a:buFont typeface="Arial" panose="020B0604020202020204" pitchFamily="34" charset="0"/>
              <a:buNone/>
            </a:pPr>
            <a:endParaRPr lang="en-GB" sz="1200" dirty="0"/>
          </a:p>
          <a:p>
            <a:pPr marL="0" indent="0">
              <a:buNone/>
            </a:pPr>
            <a:r>
              <a:rPr lang="en-GB" sz="1200" u="sng" dirty="0"/>
              <a:t>Remark</a:t>
            </a:r>
          </a:p>
          <a:p>
            <a:r>
              <a:rPr lang="en-GB" sz="1200" dirty="0"/>
              <a:t>Only category ‘Jordan’ used in second library. Category ‘Margot’ was not included in the Twist order. </a:t>
            </a:r>
          </a:p>
          <a:p>
            <a:r>
              <a:rPr lang="en-GB" sz="1200" dirty="0"/>
              <a:t>Shuffle variants do not alter the overall parameters of tiles. The total tile composition is unaltered (same AAs), but the residue's relative positions are changed.</a:t>
            </a:r>
          </a:p>
          <a:p>
            <a:r>
              <a:rPr lang="en-GB" sz="1200" dirty="0"/>
              <a:t>Series that was designed by Margot does not take phosphosites into account. They are shuffled like the rest of the tile sequences. </a:t>
            </a:r>
            <a:r>
              <a:rPr lang="en-GB" sz="1200" dirty="0">
                <a:solidFill>
                  <a:srgbClr val="FF0000"/>
                </a:solidFill>
              </a:rPr>
              <a:t>Did Jordan take phosphosites into account?</a:t>
            </a:r>
            <a:r>
              <a:rPr lang="en-GB" sz="1200" dirty="0"/>
              <a:t>  </a:t>
            </a:r>
          </a:p>
          <a:p>
            <a:pPr marL="0" indent="0">
              <a:buNone/>
            </a:pPr>
            <a:r>
              <a:rPr lang="en-GB" sz="1200" dirty="0"/>
              <a:t>			</a:t>
            </a:r>
          </a:p>
        </p:txBody>
      </p:sp>
      <p:sp>
        <p:nvSpPr>
          <p:cNvPr id="6" name="Title 1">
            <a:extLst>
              <a:ext uri="{FF2B5EF4-FFF2-40B4-BE49-F238E27FC236}">
                <a16:creationId xmlns:a16="http://schemas.microsoft.com/office/drawing/2014/main" id="{CA22AC39-5087-FD7D-5994-48D93C5AA4D4}"/>
              </a:ext>
            </a:extLst>
          </p:cNvPr>
          <p:cNvSpPr>
            <a:spLocks noGrp="1"/>
          </p:cNvSpPr>
          <p:nvPr>
            <p:ph type="title"/>
          </p:nvPr>
        </p:nvSpPr>
        <p:spPr>
          <a:xfrm>
            <a:off x="838200" y="88900"/>
            <a:ext cx="10515600" cy="1325563"/>
          </a:xfrm>
        </p:spPr>
        <p:txBody>
          <a:bodyPr>
            <a:normAutofit/>
          </a:bodyPr>
          <a:lstStyle/>
          <a:p>
            <a:pPr algn="ctr"/>
            <a:r>
              <a:rPr lang="en-GB" sz="2400" dirty="0"/>
              <a:t>SHUFFLE</a:t>
            </a:r>
            <a:br>
              <a:rPr lang="en-GB" sz="2400" b="1" dirty="0">
                <a:solidFill>
                  <a:schemeClr val="accent6"/>
                </a:solidFill>
              </a:rPr>
            </a:br>
            <a:r>
              <a:rPr lang="en-GB" sz="2400" b="1" dirty="0">
                <a:solidFill>
                  <a:schemeClr val="accent6"/>
                </a:solidFill>
              </a:rPr>
              <a:t>SHU </a:t>
            </a:r>
            <a:r>
              <a:rPr lang="en-GB" sz="2400" b="1" dirty="0"/>
              <a:t>–</a:t>
            </a:r>
            <a:r>
              <a:rPr lang="en-GB" sz="2400" b="1" dirty="0">
                <a:solidFill>
                  <a:schemeClr val="accent6"/>
                </a:solidFill>
              </a:rPr>
              <a:t> </a:t>
            </a:r>
            <a:r>
              <a:rPr lang="en-GB" sz="2400" b="1" dirty="0">
                <a:solidFill>
                  <a:schemeClr val="accent2"/>
                </a:solidFill>
              </a:rPr>
              <a:t>tab</a:t>
            </a:r>
            <a:r>
              <a:rPr lang="sv-SE" sz="2400" b="1" dirty="0">
                <a:solidFill>
                  <a:schemeClr val="accent2"/>
                </a:solidFill>
              </a:rPr>
              <a:t> J.</a:t>
            </a:r>
            <a:r>
              <a:rPr lang="fr-FR" sz="2400" b="1" dirty="0">
                <a:solidFill>
                  <a:schemeClr val="accent2"/>
                </a:solidFill>
              </a:rPr>
              <a:t> </a:t>
            </a:r>
            <a:r>
              <a:rPr lang="fr-FR" sz="2400" b="1" dirty="0" err="1">
                <a:solidFill>
                  <a:schemeClr val="accent2"/>
                </a:solidFill>
              </a:rPr>
              <a:t>Shuffle</a:t>
            </a:r>
            <a:r>
              <a:rPr lang="fr-FR" sz="2400" b="1" dirty="0">
                <a:solidFill>
                  <a:schemeClr val="accent2"/>
                </a:solidFill>
              </a:rPr>
              <a:t> scanning</a:t>
            </a:r>
            <a:endParaRPr lang="en-BE" sz="2400" dirty="0"/>
          </a:p>
        </p:txBody>
      </p:sp>
      <p:graphicFrame>
        <p:nvGraphicFramePr>
          <p:cNvPr id="8" name="Table 8">
            <a:extLst>
              <a:ext uri="{FF2B5EF4-FFF2-40B4-BE49-F238E27FC236}">
                <a16:creationId xmlns:a16="http://schemas.microsoft.com/office/drawing/2014/main" id="{8E0662C4-1AE0-E315-E97E-9EA09A4CDAF9}"/>
              </a:ext>
            </a:extLst>
          </p:cNvPr>
          <p:cNvGraphicFramePr>
            <a:graphicFrameLocks noGrp="1"/>
          </p:cNvGraphicFramePr>
          <p:nvPr>
            <p:extLst>
              <p:ext uri="{D42A27DB-BD31-4B8C-83A1-F6EECF244321}">
                <p14:modId xmlns:p14="http://schemas.microsoft.com/office/powerpoint/2010/main" val="3783445166"/>
              </p:ext>
            </p:extLst>
          </p:nvPr>
        </p:nvGraphicFramePr>
        <p:xfrm>
          <a:off x="436921" y="2578894"/>
          <a:ext cx="8128000" cy="194056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48975791"/>
                    </a:ext>
                  </a:extLst>
                </a:gridCol>
                <a:gridCol w="4064000">
                  <a:extLst>
                    <a:ext uri="{9D8B030D-6E8A-4147-A177-3AD203B41FA5}">
                      <a16:colId xmlns:a16="http://schemas.microsoft.com/office/drawing/2014/main" val="1012752267"/>
                    </a:ext>
                  </a:extLst>
                </a:gridCol>
              </a:tblGrid>
              <a:tr h="370840">
                <a:tc>
                  <a:txBody>
                    <a:bodyPr/>
                    <a:lstStyle/>
                    <a:p>
                      <a:pPr algn="ctr"/>
                      <a:r>
                        <a:rPr lang="en-GB" sz="1200" b="0" dirty="0"/>
                        <a:t>Category ‘Margot’</a:t>
                      </a:r>
                      <a:endParaRPr lang="en-BE" sz="1200" b="0" dirty="0"/>
                    </a:p>
                  </a:txBody>
                  <a:tcPr anchor="ctr">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Category ‘Jordan’</a:t>
                      </a:r>
                    </a:p>
                    <a:p>
                      <a:pPr algn="ctr"/>
                      <a:endParaRPr lang="en-BE" sz="12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65418979"/>
                  </a:ext>
                </a:extLst>
              </a:tr>
              <a:tr h="370840">
                <a:tc>
                  <a:txBody>
                    <a:bodyPr/>
                    <a:lstStyle/>
                    <a:p>
                      <a:pPr algn="ctr"/>
                      <a:r>
                        <a:rPr lang="en-GB" sz="1200" dirty="0"/>
                        <a:t>5AA block</a:t>
                      </a:r>
                      <a:endParaRPr lang="en-BE" sz="1200" dirty="0"/>
                    </a:p>
                  </a:txBody>
                  <a:tcPr anchor="ctr">
                    <a:lnR w="12700" cap="flat" cmpd="sng" algn="ctr">
                      <a:solidFill>
                        <a:schemeClr val="tx1"/>
                      </a:solidFill>
                      <a:prstDash val="solid"/>
                      <a:round/>
                      <a:headEnd type="none" w="med" len="med"/>
                      <a:tailEnd type="none" w="med" len="med"/>
                    </a:lnR>
                  </a:tcPr>
                </a:tc>
                <a:tc>
                  <a:txBody>
                    <a:bodyPr/>
                    <a:lstStyle/>
                    <a:p>
                      <a:pPr algn="ctr"/>
                      <a:r>
                        <a:rPr lang="en-GB" sz="1200" dirty="0"/>
                        <a:t>2-4-6-8-10AA 	</a:t>
                      </a:r>
                      <a:endParaRPr lang="en-BE" sz="12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72425395"/>
                  </a:ext>
                </a:extLst>
              </a:tr>
              <a:tr h="370840">
                <a:tc>
                  <a:txBody>
                    <a:bodyPr/>
                    <a:lstStyle/>
                    <a:p>
                      <a:pPr algn="ctr"/>
                      <a:r>
                        <a:rPr lang="en-GB" sz="1200" dirty="0"/>
                        <a:t>Single block, combination of 2 blocks or an entire tile </a:t>
                      </a:r>
                      <a:endParaRPr lang="en-BE" sz="1200" dirty="0"/>
                    </a:p>
                  </a:txBody>
                  <a:tcPr anchor="ctr">
                    <a:lnR w="12700" cap="flat" cmpd="sng" algn="ctr">
                      <a:solidFill>
                        <a:schemeClr val="tx1"/>
                      </a:solidFill>
                      <a:prstDash val="solid"/>
                      <a:round/>
                      <a:headEnd type="none" w="med" len="med"/>
                      <a:tailEnd type="none" w="med" len="med"/>
                    </a:lnR>
                  </a:tcPr>
                </a:tc>
                <a:tc>
                  <a:txBody>
                    <a:bodyPr/>
                    <a:lstStyle/>
                    <a:p>
                      <a:pPr algn="ctr"/>
                      <a:r>
                        <a:rPr lang="en-GB" sz="1200" dirty="0"/>
                        <a:t>Sliding windows with 2AA jumps</a:t>
                      </a:r>
                      <a:endParaRPr lang="en-BE" sz="12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61628422"/>
                  </a:ext>
                </a:extLst>
              </a:tr>
              <a:tr h="370840">
                <a:tc>
                  <a:txBody>
                    <a:bodyPr/>
                    <a:lstStyle/>
                    <a:p>
                      <a:pPr algn="ctr"/>
                      <a:r>
                        <a:rPr lang="en-GB" sz="1200" dirty="0"/>
                        <a:t>Tiles in R1-R3-R4</a:t>
                      </a:r>
                      <a:endParaRPr lang="en-BE" sz="1200" dirty="0"/>
                    </a:p>
                  </a:txBody>
                  <a:tcPr anchor="ctr">
                    <a:lnR w="12700" cap="flat" cmpd="sng" algn="ctr">
                      <a:solidFill>
                        <a:schemeClr val="tx1"/>
                      </a:solidFill>
                      <a:prstDash val="solid"/>
                      <a:round/>
                      <a:headEnd type="none" w="med" len="med"/>
                      <a:tailEnd type="none" w="med" len="med"/>
                    </a:lnR>
                  </a:tcPr>
                </a:tc>
                <a:tc>
                  <a:txBody>
                    <a:bodyPr/>
                    <a:lstStyle/>
                    <a:p>
                      <a:pPr algn="ctr"/>
                      <a:r>
                        <a:rPr lang="en-GB" sz="1200" dirty="0"/>
                        <a:t>Tiles 33-35 </a:t>
                      </a:r>
                      <a:endParaRPr lang="en-BE" sz="12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7693541"/>
                  </a:ext>
                </a:extLst>
              </a:tr>
              <a:tr h="370840">
                <a:tc>
                  <a:txBody>
                    <a:bodyPr/>
                    <a:lstStyle/>
                    <a:p>
                      <a:pPr algn="ctr"/>
                      <a:r>
                        <a:rPr lang="en-GB" sz="1200" dirty="0"/>
                        <a:t>3 repeats</a:t>
                      </a:r>
                      <a:endParaRPr lang="en-BE" sz="1200" dirty="0"/>
                    </a:p>
                  </a:txBody>
                  <a:tcPr anchor="ctr">
                    <a:lnR w="12700" cap="flat" cmpd="sng" algn="ctr">
                      <a:solidFill>
                        <a:schemeClr val="tx1"/>
                      </a:solidFill>
                      <a:prstDash val="solid"/>
                      <a:round/>
                      <a:headEnd type="none" w="med" len="med"/>
                      <a:tailEnd type="none" w="med" len="med"/>
                    </a:lnR>
                  </a:tcPr>
                </a:tc>
                <a:tc>
                  <a:txBody>
                    <a:bodyPr/>
                    <a:lstStyle/>
                    <a:p>
                      <a:pPr algn="ctr"/>
                      <a:r>
                        <a:rPr lang="en-GB" sz="1200" dirty="0"/>
                        <a:t>10 repeats</a:t>
                      </a:r>
                      <a:endParaRPr lang="en-BE" sz="12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76987754"/>
                  </a:ext>
                </a:extLst>
              </a:tr>
            </a:tbl>
          </a:graphicData>
        </a:graphic>
      </p:graphicFrame>
    </p:spTree>
    <p:extLst>
      <p:ext uri="{BB962C8B-B14F-4D97-AF65-F5344CB8AC3E}">
        <p14:creationId xmlns:p14="http://schemas.microsoft.com/office/powerpoint/2010/main" val="3091226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791782-F8DA-2782-0BC4-594C19BB78F6}"/>
              </a:ext>
            </a:extLst>
          </p:cNvPr>
          <p:cNvSpPr txBox="1"/>
          <p:nvPr/>
        </p:nvSpPr>
        <p:spPr>
          <a:xfrm>
            <a:off x="425781" y="399344"/>
            <a:ext cx="10934700" cy="2800767"/>
          </a:xfrm>
          <a:prstGeom prst="rect">
            <a:avLst/>
          </a:prstGeom>
          <a:noFill/>
        </p:spPr>
        <p:txBody>
          <a:bodyPr wrap="square">
            <a:spAutoFit/>
          </a:bodyPr>
          <a:lstStyle/>
          <a:p>
            <a:pPr marL="0" indent="0">
              <a:buFont typeface="Arial" panose="020B0604020202020204" pitchFamily="34" charset="0"/>
              <a:buNone/>
            </a:pPr>
            <a:r>
              <a:rPr lang="en-GB" sz="1100" u="sng" dirty="0"/>
              <a:t>Titles </a:t>
            </a:r>
            <a:r>
              <a:rPr lang="en-GB" sz="1100" u="sng" dirty="0">
                <a:solidFill>
                  <a:schemeClr val="accent6"/>
                </a:solidFill>
              </a:rPr>
              <a:t>SHU </a:t>
            </a:r>
            <a:r>
              <a:rPr lang="en-GB" sz="1100" u="sng" dirty="0"/>
              <a:t>–</a:t>
            </a:r>
            <a:r>
              <a:rPr lang="en-GB" sz="1100" u="sng" dirty="0">
                <a:solidFill>
                  <a:schemeClr val="accent6"/>
                </a:solidFill>
              </a:rPr>
              <a:t> </a:t>
            </a:r>
            <a:r>
              <a:rPr lang="en-GB" sz="1100" u="sng" dirty="0">
                <a:solidFill>
                  <a:schemeClr val="accent2"/>
                </a:solidFill>
              </a:rPr>
              <a:t>tab </a:t>
            </a:r>
            <a:r>
              <a:rPr lang="sv-SE" sz="1100" u="sng" dirty="0">
                <a:solidFill>
                  <a:schemeClr val="accent2"/>
                </a:solidFill>
              </a:rPr>
              <a:t>J.</a:t>
            </a:r>
            <a:r>
              <a:rPr lang="fr-FR" sz="1100" u="sng" dirty="0">
                <a:solidFill>
                  <a:schemeClr val="accent2"/>
                </a:solidFill>
              </a:rPr>
              <a:t> </a:t>
            </a:r>
            <a:r>
              <a:rPr lang="fr-FR" sz="1100" u="sng" dirty="0" err="1">
                <a:solidFill>
                  <a:schemeClr val="accent2"/>
                </a:solidFill>
              </a:rPr>
              <a:t>Shuffle</a:t>
            </a:r>
            <a:r>
              <a:rPr lang="fr-FR" sz="1100" u="sng" dirty="0">
                <a:solidFill>
                  <a:schemeClr val="accent2"/>
                </a:solidFill>
              </a:rPr>
              <a:t> scanning  </a:t>
            </a:r>
            <a:r>
              <a:rPr lang="en-GB" sz="1100" u="sng" dirty="0"/>
              <a:t>(1/1)</a:t>
            </a:r>
          </a:p>
          <a:p>
            <a:pPr marL="0" indent="0">
              <a:buFont typeface="Arial" panose="020B0604020202020204" pitchFamily="34" charset="0"/>
              <a:buNone/>
            </a:pPr>
            <a:endParaRPr lang="en-US" sz="1100" b="1" i="0" u="none" strike="noStrike" dirty="0">
              <a:solidFill>
                <a:srgbClr val="000000"/>
              </a:solidFill>
              <a:effectLst/>
              <a:latin typeface="Calibri" panose="020F0502020204030204" pitchFamily="34" charset="0"/>
            </a:endParaRPr>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J1. 	R1 shuffle tiles</a:t>
            </a:r>
            <a:r>
              <a:rPr lang="en-US" sz="1100" b="1" dirty="0"/>
              <a:t> </a:t>
            </a:r>
          </a:p>
          <a:p>
            <a:pPr marL="0" indent="0">
              <a:buFont typeface="Arial" panose="020B0604020202020204" pitchFamily="34" charset="0"/>
              <a:buNone/>
            </a:pPr>
            <a:r>
              <a:rPr lang="pt-BR" sz="1100" i="0" u="none" strike="noStrike" dirty="0">
                <a:solidFill>
                  <a:srgbClr val="000000"/>
                </a:solidFill>
                <a:effectLst/>
                <a:latin typeface="Calibri" panose="020F0502020204030204" pitchFamily="34" charset="0"/>
              </a:rPr>
              <a:t>J1a. 	R1 shuffle tiles: single </a:t>
            </a:r>
          </a:p>
          <a:p>
            <a:pPr marL="0" indent="0">
              <a:buFont typeface="Arial" panose="020B0604020202020204" pitchFamily="34" charset="0"/>
              <a:buNone/>
            </a:pPr>
            <a:r>
              <a:rPr lang="pt-BR" sz="1100" i="0" u="none" strike="noStrike" dirty="0">
                <a:solidFill>
                  <a:srgbClr val="000000"/>
                </a:solidFill>
                <a:effectLst/>
                <a:latin typeface="Calibri" panose="020F0502020204030204" pitchFamily="34" charset="0"/>
              </a:rPr>
              <a:t>J1b.	R1 shuffle tiles: combinatorial</a:t>
            </a:r>
            <a:r>
              <a:rPr lang="pt-BR" sz="1100" dirty="0"/>
              <a:t> </a:t>
            </a: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J1c. 	R1 shuffle tiles: full</a:t>
            </a:r>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J2. 	R3 shuffle tiles</a:t>
            </a:r>
            <a:endParaRPr lang="en-US" sz="1100" b="1" dirty="0">
              <a:solidFill>
                <a:srgbClr val="000000"/>
              </a:solidFill>
              <a:latin typeface="Calibri" panose="020F0502020204030204" pitchFamily="34" charset="0"/>
            </a:endParaRPr>
          </a:p>
          <a:p>
            <a:pPr marL="0" indent="0">
              <a:buFont typeface="Arial" panose="020B0604020202020204" pitchFamily="34" charset="0"/>
              <a:buNone/>
            </a:pPr>
            <a:r>
              <a:rPr lang="pt-BR" sz="1100" i="0" u="none" strike="noStrike" dirty="0">
                <a:solidFill>
                  <a:srgbClr val="000000"/>
                </a:solidFill>
                <a:effectLst/>
                <a:latin typeface="Calibri" panose="020F0502020204030204" pitchFamily="34" charset="0"/>
              </a:rPr>
              <a:t>J2a. 	R3 shuffle tiles: single</a:t>
            </a:r>
            <a:br>
              <a:rPr lang="en-US" sz="1100" i="0" u="none" strike="noStrike" dirty="0">
                <a:solidFill>
                  <a:srgbClr val="000000"/>
                </a:solidFill>
                <a:effectLst/>
                <a:latin typeface="Calibri" panose="020F0502020204030204" pitchFamily="34" charset="0"/>
              </a:rPr>
            </a:br>
            <a:r>
              <a:rPr lang="pt-BR" sz="1100" i="0" u="none" strike="noStrike" dirty="0">
                <a:solidFill>
                  <a:srgbClr val="000000"/>
                </a:solidFill>
                <a:effectLst/>
                <a:latin typeface="Calibri" panose="020F0502020204030204" pitchFamily="34" charset="0"/>
              </a:rPr>
              <a:t>J2b. 	R3 shuffle tiles: combinatorial</a:t>
            </a:r>
            <a:endParaRPr lang="en-US" sz="1100" i="0" u="none" strike="noStrike" dirty="0">
              <a:solidFill>
                <a:srgbClr val="000000"/>
              </a:solidFill>
              <a:effectLst/>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J2c. 	R3 shuffle tiles: full</a:t>
            </a:r>
            <a:endParaRPr lang="en-US" sz="1100" dirty="0">
              <a:solidFill>
                <a:srgbClr val="000000"/>
              </a:solidFill>
              <a:latin typeface="Calibri" panose="020F0502020204030204" pitchFamily="34" charset="0"/>
            </a:endParaRPr>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J3. 	R4 shuffle tiles</a:t>
            </a:r>
          </a:p>
          <a:p>
            <a:pPr marL="0" indent="0">
              <a:buFont typeface="Arial" panose="020B0604020202020204" pitchFamily="34" charset="0"/>
              <a:buNone/>
            </a:pPr>
            <a:r>
              <a:rPr lang="pt-BR" sz="1100" i="0" u="none" strike="noStrike" dirty="0">
                <a:solidFill>
                  <a:srgbClr val="000000"/>
                </a:solidFill>
                <a:effectLst/>
                <a:latin typeface="Calibri" panose="020F0502020204030204" pitchFamily="34" charset="0"/>
              </a:rPr>
              <a:t>J3a. 	R4 shuffle tiles: single</a:t>
            </a:r>
            <a:endParaRPr lang="en-US" sz="1100" dirty="0">
              <a:solidFill>
                <a:srgbClr val="000000"/>
              </a:solidFill>
              <a:latin typeface="Calibri" panose="020F0502020204030204" pitchFamily="34" charset="0"/>
            </a:endParaRPr>
          </a:p>
          <a:p>
            <a:pPr marL="0" indent="0">
              <a:buFont typeface="Arial" panose="020B0604020202020204" pitchFamily="34" charset="0"/>
              <a:buNone/>
            </a:pPr>
            <a:r>
              <a:rPr lang="pt-BR" sz="1100" i="0" u="none" strike="noStrike" dirty="0">
                <a:solidFill>
                  <a:srgbClr val="000000"/>
                </a:solidFill>
                <a:effectLst/>
                <a:latin typeface="Calibri" panose="020F0502020204030204" pitchFamily="34" charset="0"/>
              </a:rPr>
              <a:t>J3b. 	R4 shuffle tiles: combinatorial</a:t>
            </a:r>
            <a:endParaRPr lang="en-US" sz="1100" i="0" u="none" strike="noStrike" dirty="0">
              <a:solidFill>
                <a:srgbClr val="000000"/>
              </a:solidFill>
              <a:effectLst/>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J3c. 	R4 shuffle tiles: full</a:t>
            </a:r>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J4. 	Shuffle tiles Jordan (3573)</a:t>
            </a:r>
            <a:r>
              <a:rPr lang="en-US" sz="1100" b="1" dirty="0"/>
              <a:t> </a:t>
            </a:r>
            <a:r>
              <a:rPr lang="en-US" sz="1100" b="1" i="0" u="none" strike="noStrike" dirty="0">
                <a:solidFill>
                  <a:srgbClr val="000000"/>
                </a:solidFill>
                <a:effectLst/>
                <a:latin typeface="Calibri" panose="020F0502020204030204" pitchFamily="34" charset="0"/>
              </a:rPr>
              <a:t> </a:t>
            </a:r>
            <a:r>
              <a:rPr lang="en-US" sz="1100" b="1" dirty="0"/>
              <a:t> </a:t>
            </a:r>
            <a:r>
              <a:rPr lang="en-US" sz="1100" b="1" i="0" u="none" strike="noStrike" dirty="0">
                <a:solidFill>
                  <a:srgbClr val="000000"/>
                </a:solidFill>
                <a:effectLst/>
                <a:latin typeface="Calibri" panose="020F0502020204030204" pitchFamily="34" charset="0"/>
              </a:rPr>
              <a:t> </a:t>
            </a:r>
            <a:r>
              <a:rPr lang="en-US" sz="1100" b="1" dirty="0"/>
              <a:t> </a:t>
            </a:r>
            <a:r>
              <a:rPr lang="en-US" sz="1100" b="1" i="0" u="none" strike="noStrike" dirty="0">
                <a:solidFill>
                  <a:srgbClr val="000000"/>
                </a:solidFill>
                <a:effectLst/>
                <a:latin typeface="Calibri" panose="020F0502020204030204" pitchFamily="34" charset="0"/>
              </a:rPr>
              <a:t> </a:t>
            </a:r>
            <a:r>
              <a:rPr lang="en-US" sz="1100" b="1" dirty="0"/>
              <a:t> </a:t>
            </a:r>
            <a:r>
              <a:rPr lang="en-US" sz="1100" b="1" i="0" u="none" strike="noStrike" dirty="0">
                <a:solidFill>
                  <a:srgbClr val="000000"/>
                </a:solidFill>
                <a:effectLst/>
                <a:latin typeface="Calibri" panose="020F0502020204030204" pitchFamily="34" charset="0"/>
              </a:rPr>
              <a:t> </a:t>
            </a:r>
            <a:r>
              <a:rPr lang="en-US" sz="1100" b="1" dirty="0"/>
              <a:t> </a:t>
            </a:r>
            <a:r>
              <a:rPr lang="en-US" sz="1100" b="1" i="0" u="none" strike="noStrike" dirty="0">
                <a:solidFill>
                  <a:srgbClr val="000000"/>
                </a:solidFill>
                <a:effectLst/>
                <a:latin typeface="Calibri" panose="020F0502020204030204" pitchFamily="34" charset="0"/>
              </a:rPr>
              <a:t> </a:t>
            </a:r>
            <a:endParaRPr lang="en-US" sz="1100" b="1" dirty="0">
              <a:solidFill>
                <a:srgbClr val="000000"/>
              </a:solidFill>
              <a:latin typeface="Calibri" panose="020F0502020204030204" pitchFamily="34" charset="0"/>
            </a:endParaRPr>
          </a:p>
          <a:p>
            <a:pPr marL="0" indent="0">
              <a:buFont typeface="Arial" panose="020B0604020202020204" pitchFamily="34" charset="0"/>
              <a:buNone/>
            </a:pPr>
            <a:endParaRPr lang="en-GB" sz="1100" u="sng" dirty="0"/>
          </a:p>
        </p:txBody>
      </p:sp>
    </p:spTree>
    <p:extLst>
      <p:ext uri="{BB962C8B-B14F-4D97-AF65-F5344CB8AC3E}">
        <p14:creationId xmlns:p14="http://schemas.microsoft.com/office/powerpoint/2010/main" val="1626752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4943-2370-DE58-8831-B65055249C12}"/>
              </a:ext>
            </a:extLst>
          </p:cNvPr>
          <p:cNvSpPr>
            <a:spLocks noGrp="1"/>
          </p:cNvSpPr>
          <p:nvPr>
            <p:ph type="title"/>
          </p:nvPr>
        </p:nvSpPr>
        <p:spPr/>
        <p:txBody>
          <a:bodyPr>
            <a:normAutofit/>
          </a:bodyPr>
          <a:lstStyle/>
          <a:p>
            <a:pPr algn="ctr"/>
            <a:r>
              <a:rPr lang="en-GB" sz="2400" dirty="0"/>
              <a:t>HELICITY</a:t>
            </a:r>
            <a:br>
              <a:rPr lang="en-GB" sz="2400" b="1" dirty="0">
                <a:solidFill>
                  <a:schemeClr val="accent6"/>
                </a:solidFill>
              </a:rPr>
            </a:br>
            <a:r>
              <a:rPr lang="en-GB" sz="2400" b="1" dirty="0">
                <a:solidFill>
                  <a:schemeClr val="accent6"/>
                </a:solidFill>
              </a:rPr>
              <a:t>HEL </a:t>
            </a:r>
            <a:r>
              <a:rPr lang="en-GB" sz="2400" b="1" dirty="0"/>
              <a:t>–</a:t>
            </a:r>
            <a:r>
              <a:rPr lang="en-GB" sz="2400" b="1" dirty="0">
                <a:solidFill>
                  <a:schemeClr val="accent6"/>
                </a:solidFill>
              </a:rPr>
              <a:t> </a:t>
            </a:r>
            <a:r>
              <a:rPr lang="en-GB" sz="2400" b="1" dirty="0">
                <a:solidFill>
                  <a:schemeClr val="accent2"/>
                </a:solidFill>
              </a:rPr>
              <a:t>tab</a:t>
            </a:r>
            <a:r>
              <a:rPr lang="sv-SE" sz="2400" b="1" dirty="0">
                <a:solidFill>
                  <a:schemeClr val="accent2"/>
                </a:solidFill>
              </a:rPr>
              <a:t> K.</a:t>
            </a:r>
            <a:r>
              <a:rPr lang="fr-FR" sz="2400" b="1" dirty="0">
                <a:solidFill>
                  <a:schemeClr val="accent2"/>
                </a:solidFill>
              </a:rPr>
              <a:t> </a:t>
            </a:r>
            <a:r>
              <a:rPr lang="fr-FR" sz="2400" b="1" dirty="0" err="1">
                <a:solidFill>
                  <a:schemeClr val="accent2"/>
                </a:solidFill>
              </a:rPr>
              <a:t>Helicity</a:t>
            </a:r>
            <a:r>
              <a:rPr lang="fr-FR" sz="2400" b="1" dirty="0">
                <a:solidFill>
                  <a:schemeClr val="accent2"/>
                </a:solidFill>
              </a:rPr>
              <a:t> variants</a:t>
            </a:r>
            <a:endParaRPr lang="en-BE" sz="2400" dirty="0"/>
          </a:p>
        </p:txBody>
      </p:sp>
      <p:sp>
        <p:nvSpPr>
          <p:cNvPr id="3" name="Content Placeholder 5">
            <a:extLst>
              <a:ext uri="{FF2B5EF4-FFF2-40B4-BE49-F238E27FC236}">
                <a16:creationId xmlns:a16="http://schemas.microsoft.com/office/drawing/2014/main" id="{4BAF6D9F-62F7-514B-5EB7-BEAB5EB80AA8}"/>
              </a:ext>
            </a:extLst>
          </p:cNvPr>
          <p:cNvSpPr txBox="1">
            <a:spLocks/>
          </p:cNvSpPr>
          <p:nvPr/>
        </p:nvSpPr>
        <p:spPr>
          <a:xfrm>
            <a:off x="370676" y="1690688"/>
            <a:ext cx="114506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u="sng" dirty="0"/>
              <a:t>Research questions</a:t>
            </a:r>
          </a:p>
          <a:p>
            <a:pPr marL="742950" lvl="1" indent="-285750"/>
            <a:r>
              <a:rPr lang="en-GB" sz="1200" dirty="0"/>
              <a:t>Is helicity key to the AD’s functioning? </a:t>
            </a:r>
          </a:p>
          <a:p>
            <a:pPr marL="742950" lvl="1" indent="-285750"/>
            <a:r>
              <a:rPr lang="en-GB" sz="1200" dirty="0"/>
              <a:t>Does any helicity comply with these prerequisites or does the exact helix’ protein sequence play a role? </a:t>
            </a:r>
          </a:p>
          <a:p>
            <a:pPr marL="742950" lvl="1" indent="-285750"/>
            <a:r>
              <a:rPr lang="en-GB" sz="1200" dirty="0"/>
              <a:t>Do all (putative) helical secondary structures (H1, H2 and H3) play a role or is merely H1 important?</a:t>
            </a:r>
          </a:p>
          <a:p>
            <a:pPr marL="742950" lvl="1" indent="-285750"/>
            <a:r>
              <a:rPr lang="en-GB" sz="1200" dirty="0"/>
              <a:t>Does the phosphorylation state effect helicity? </a:t>
            </a:r>
            <a:br>
              <a:rPr lang="en-GB" sz="1200" dirty="0"/>
            </a:br>
            <a:endParaRPr lang="en-GB" sz="1200" dirty="0"/>
          </a:p>
          <a:p>
            <a:pPr marL="0" indent="0">
              <a:buFont typeface="Arial" panose="020B0604020202020204" pitchFamily="34" charset="0"/>
              <a:buNone/>
            </a:pPr>
            <a:r>
              <a:rPr lang="en-GB" sz="1200" u="sng" dirty="0"/>
              <a:t>Content</a:t>
            </a:r>
          </a:p>
          <a:p>
            <a:pPr marL="0" indent="0">
              <a:buFont typeface="Arial" panose="020B0604020202020204" pitchFamily="34" charset="0"/>
              <a:buNone/>
            </a:pPr>
            <a:r>
              <a:rPr lang="en-GB" sz="1200" dirty="0"/>
              <a:t>H1 replaced by other SOG1 helices: H1, H2, H3, H2+3 ± GP, H4, H5	WT, mut (</a:t>
            </a:r>
            <a:r>
              <a:rPr lang="en-GB" sz="1200" dirty="0" err="1"/>
              <a:t>conff</a:t>
            </a:r>
            <a:r>
              <a:rPr lang="en-GB" sz="1200" dirty="0"/>
              <a:t>), </a:t>
            </a:r>
            <a:r>
              <a:rPr lang="en-GB" sz="1200" dirty="0" err="1"/>
              <a:t>mim</a:t>
            </a:r>
            <a:r>
              <a:rPr lang="en-GB" sz="1200" dirty="0"/>
              <a:t> (</a:t>
            </a:r>
            <a:r>
              <a:rPr lang="en-GB" sz="1200" dirty="0" err="1"/>
              <a:t>conff</a:t>
            </a:r>
            <a:r>
              <a:rPr lang="en-GB" sz="1200" dirty="0"/>
              <a:t>; -1 and -2)		Helix intact</a:t>
            </a:r>
          </a:p>
          <a:p>
            <a:pPr marL="0" indent="0">
              <a:buNone/>
            </a:pPr>
            <a:r>
              <a:rPr lang="en-GB" sz="1200" dirty="0"/>
              <a:t>H1 replaced by prokaryotic non-SOG1 helices		WT, mut (</a:t>
            </a:r>
            <a:r>
              <a:rPr lang="en-GB" sz="1200" dirty="0" err="1"/>
              <a:t>conff</a:t>
            </a:r>
            <a:r>
              <a:rPr lang="en-GB" sz="1200" dirty="0"/>
              <a:t>), </a:t>
            </a:r>
            <a:r>
              <a:rPr lang="en-GB" sz="1200" dirty="0" err="1"/>
              <a:t>mim</a:t>
            </a:r>
            <a:r>
              <a:rPr lang="en-GB" sz="1200" dirty="0"/>
              <a:t> (</a:t>
            </a:r>
            <a:r>
              <a:rPr lang="en-GB" sz="1200" dirty="0" err="1"/>
              <a:t>conff</a:t>
            </a:r>
            <a:r>
              <a:rPr lang="en-GB" sz="1200" dirty="0"/>
              <a:t>; -1 and -2)	 	Helix intact</a:t>
            </a:r>
          </a:p>
          <a:p>
            <a:pPr marL="0" indent="0">
              <a:buFont typeface="Arial" panose="020B0604020202020204" pitchFamily="34" charset="0"/>
              <a:buNone/>
            </a:pPr>
            <a:r>
              <a:rPr lang="en-GB" sz="1200" dirty="0"/>
              <a:t>H1-Zaragoza variants 				WT				Helix and/or motif intact</a:t>
            </a:r>
          </a:p>
          <a:p>
            <a:pPr marL="0" indent="0">
              <a:buNone/>
            </a:pPr>
            <a:endParaRPr lang="en-GB" sz="1200" u="sng" dirty="0"/>
          </a:p>
          <a:p>
            <a:pPr marL="0" indent="0">
              <a:buNone/>
            </a:pPr>
            <a:r>
              <a:rPr lang="en-GB" sz="1200" u="sng" dirty="0"/>
              <a:t>Remark</a:t>
            </a:r>
          </a:p>
          <a:p>
            <a:r>
              <a:rPr lang="en-GB" sz="1200" dirty="0"/>
              <a:t>In category K2d. , three out of six tiles might be redundant because they were not included in prior categories (K2a.-b.-c.). See also the red remark in the Excel file “Visit2_V8_summary”.  Remove these if wanted. </a:t>
            </a:r>
          </a:p>
          <a:p>
            <a:pPr marL="0" indent="0">
              <a:buNone/>
            </a:pPr>
            <a:endParaRPr lang="en-GB" sz="1200" dirty="0"/>
          </a:p>
        </p:txBody>
      </p:sp>
    </p:spTree>
    <p:extLst>
      <p:ext uri="{BB962C8B-B14F-4D97-AF65-F5344CB8AC3E}">
        <p14:creationId xmlns:p14="http://schemas.microsoft.com/office/powerpoint/2010/main" val="1250704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5009FD-82EB-54F4-CBDB-505F976E2136}"/>
              </a:ext>
            </a:extLst>
          </p:cNvPr>
          <p:cNvSpPr txBox="1"/>
          <p:nvPr/>
        </p:nvSpPr>
        <p:spPr>
          <a:xfrm>
            <a:off x="372441" y="399344"/>
            <a:ext cx="10934700" cy="2970044"/>
          </a:xfrm>
          <a:prstGeom prst="rect">
            <a:avLst/>
          </a:prstGeom>
          <a:noFill/>
        </p:spPr>
        <p:txBody>
          <a:bodyPr wrap="square">
            <a:spAutoFit/>
          </a:bodyPr>
          <a:lstStyle/>
          <a:p>
            <a:pPr marL="0" indent="0">
              <a:buFont typeface="Arial" panose="020B0604020202020204" pitchFamily="34" charset="0"/>
              <a:buNone/>
            </a:pPr>
            <a:r>
              <a:rPr lang="en-GB" sz="1100" u="sng" dirty="0"/>
              <a:t>Titles </a:t>
            </a:r>
            <a:r>
              <a:rPr lang="en-GB" sz="1100" u="sng" dirty="0">
                <a:solidFill>
                  <a:schemeClr val="accent6"/>
                </a:solidFill>
              </a:rPr>
              <a:t>HEL </a:t>
            </a:r>
            <a:r>
              <a:rPr lang="en-GB" sz="1100" u="sng" dirty="0"/>
              <a:t>–</a:t>
            </a:r>
            <a:r>
              <a:rPr lang="en-GB" sz="1100" u="sng" dirty="0">
                <a:solidFill>
                  <a:schemeClr val="accent6"/>
                </a:solidFill>
              </a:rPr>
              <a:t> </a:t>
            </a:r>
            <a:r>
              <a:rPr lang="en-GB" sz="1100" u="sng" dirty="0">
                <a:solidFill>
                  <a:schemeClr val="accent2"/>
                </a:solidFill>
              </a:rPr>
              <a:t>tab </a:t>
            </a:r>
            <a:r>
              <a:rPr lang="sv-SE" sz="1100" u="sng" dirty="0">
                <a:solidFill>
                  <a:schemeClr val="accent2"/>
                </a:solidFill>
              </a:rPr>
              <a:t>K.</a:t>
            </a:r>
            <a:r>
              <a:rPr lang="fr-FR" sz="1100" u="sng" dirty="0">
                <a:solidFill>
                  <a:schemeClr val="accent2"/>
                </a:solidFill>
              </a:rPr>
              <a:t> </a:t>
            </a:r>
            <a:r>
              <a:rPr lang="fr-FR" sz="1100" u="sng" dirty="0" err="1">
                <a:solidFill>
                  <a:schemeClr val="accent2"/>
                </a:solidFill>
              </a:rPr>
              <a:t>Helicity</a:t>
            </a:r>
            <a:r>
              <a:rPr lang="fr-FR" sz="1100" u="sng" dirty="0">
                <a:solidFill>
                  <a:schemeClr val="accent2"/>
                </a:solidFill>
              </a:rPr>
              <a:t> variants  </a:t>
            </a:r>
            <a:r>
              <a:rPr lang="en-GB" sz="1100" u="sng" dirty="0"/>
              <a:t>(1/1)</a:t>
            </a:r>
          </a:p>
          <a:p>
            <a:pPr marL="0" indent="0">
              <a:buFont typeface="Arial" panose="020B0604020202020204" pitchFamily="34" charset="0"/>
              <a:buNone/>
            </a:pPr>
            <a:endParaRPr lang="en-US" sz="1100" i="0" u="none" strike="noStrike" dirty="0">
              <a:solidFill>
                <a:srgbClr val="000000"/>
              </a:solidFill>
              <a:effectLst/>
              <a:latin typeface="Calibri" panose="020F0502020204030204" pitchFamily="34" charset="0"/>
            </a:endParaRPr>
          </a:p>
          <a:p>
            <a:pPr marL="0" indent="0">
              <a:buFont typeface="Arial" panose="020B0604020202020204" pitchFamily="34" charset="0"/>
              <a:buNone/>
            </a:pPr>
            <a:r>
              <a:rPr lang="en-GB" sz="1100" b="1" i="0" u="none" strike="noStrike" dirty="0">
                <a:solidFill>
                  <a:srgbClr val="000000"/>
                </a:solidFill>
                <a:effectLst/>
                <a:latin typeface="Calibri" panose="020F0502020204030204" pitchFamily="34" charset="0"/>
              </a:rPr>
              <a:t>K1. 	Replace Arabidopsis thaliana SOG1 C-terminal helix H1 in region 3 (R3) with SOG1 helices</a:t>
            </a: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K1a. 	H1 --&gt; H1</a:t>
            </a:r>
            <a:r>
              <a:rPr lang="en-US" sz="1100" dirty="0"/>
              <a:t> </a:t>
            </a:r>
            <a:r>
              <a:rPr lang="en-GB" sz="1100" dirty="0"/>
              <a:t> </a:t>
            </a: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K1b.	H1 --&gt; H2</a:t>
            </a:r>
            <a:r>
              <a:rPr lang="en-US" sz="1100" dirty="0"/>
              <a:t> </a:t>
            </a:r>
            <a:endParaRPr lang="en-GB" sz="1100" dirty="0"/>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K1c. 	H1 --&gt; H3</a:t>
            </a:r>
            <a:r>
              <a:rPr lang="en-US" sz="1100" dirty="0"/>
              <a:t> </a:t>
            </a:r>
            <a:endParaRPr lang="en-GB" sz="1100" dirty="0"/>
          </a:p>
          <a:p>
            <a:pPr marL="0" indent="0">
              <a:buFont typeface="Arial" panose="020B0604020202020204" pitchFamily="34" charset="0"/>
              <a:buNone/>
            </a:pPr>
            <a:r>
              <a:rPr lang="pt-BR" sz="1100" i="0" u="none" strike="noStrike" dirty="0">
                <a:solidFill>
                  <a:srgbClr val="000000"/>
                </a:solidFill>
                <a:effectLst/>
                <a:latin typeface="Calibri" panose="020F0502020204030204" pitchFamily="34" charset="0"/>
              </a:rPr>
              <a:t>K1d. 	H1 --&gt; H2 + H3 including GP</a:t>
            </a:r>
            <a:r>
              <a:rPr lang="pt-BR" sz="1100" dirty="0"/>
              <a:t> </a:t>
            </a:r>
            <a:endParaRPr lang="en-GB" sz="1100" dirty="0"/>
          </a:p>
          <a:p>
            <a:pPr marL="0" indent="0">
              <a:buFont typeface="Arial" panose="020B0604020202020204" pitchFamily="34" charset="0"/>
              <a:buNone/>
            </a:pPr>
            <a:r>
              <a:rPr lang="pt-BR" sz="1100" i="0" u="none" strike="noStrike" dirty="0">
                <a:solidFill>
                  <a:srgbClr val="000000"/>
                </a:solidFill>
                <a:effectLst/>
                <a:latin typeface="Calibri" panose="020F0502020204030204" pitchFamily="34" charset="0"/>
              </a:rPr>
              <a:t>K1e. 	H1 --&gt; H2 + H3 excluding GP</a:t>
            </a:r>
            <a:r>
              <a:rPr lang="pt-BR" sz="1100" dirty="0"/>
              <a:t> </a:t>
            </a:r>
            <a:endParaRPr lang="en-GB" sz="1100" dirty="0"/>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K1f. 	H1 --&gt; H4</a:t>
            </a:r>
            <a:r>
              <a:rPr lang="en-US" sz="1100" dirty="0"/>
              <a:t> </a:t>
            </a:r>
            <a:endParaRPr lang="en-GB" sz="1100" dirty="0"/>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K1g. 	H1 --&gt; H5</a:t>
            </a:r>
            <a:r>
              <a:rPr lang="en-US" sz="1100" dirty="0"/>
              <a:t> </a:t>
            </a:r>
            <a:endParaRPr lang="en-GB" sz="1100" dirty="0"/>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K2. 	Replace Arabidopsis thaliana SOG1 C-terminal helix H1 in region 3 (R3) with non-SOG1 helices ( prokaryotic confirmed helices (15AA between PS)).</a:t>
            </a:r>
            <a:r>
              <a:rPr lang="en-US" sz="1100" b="1" dirty="0"/>
              <a:t> </a:t>
            </a:r>
            <a:endParaRPr lang="en-GB" sz="1100" b="1" dirty="0"/>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K2a. 	Prokaryotic helices - WT </a:t>
            </a:r>
            <a:r>
              <a:rPr lang="en-US" sz="1100" i="0" u="none" strike="noStrike" dirty="0" err="1">
                <a:solidFill>
                  <a:srgbClr val="000000"/>
                </a:solidFill>
                <a:effectLst/>
                <a:latin typeface="Calibri" panose="020F0502020204030204" pitchFamily="34" charset="0"/>
              </a:rPr>
              <a:t>bg</a:t>
            </a:r>
            <a:r>
              <a:rPr lang="en-US" sz="1100" dirty="0"/>
              <a:t> </a:t>
            </a:r>
            <a:endParaRPr lang="en-GB" sz="1100" dirty="0"/>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K2b. 	Prokaryotic helices - Confirmed PS mut  </a:t>
            </a:r>
            <a:r>
              <a:rPr lang="en-GB" sz="1100" i="0" u="none" strike="noStrike" dirty="0" err="1">
                <a:solidFill>
                  <a:srgbClr val="000000"/>
                </a:solidFill>
                <a:effectLst/>
                <a:latin typeface="Calibri" panose="020F0502020204030204" pitchFamily="34" charset="0"/>
              </a:rPr>
              <a:t>bg</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K2c. 	Prokaryotic helices - Confirmed PS </a:t>
            </a:r>
            <a:r>
              <a:rPr lang="en-GB" sz="1100" i="0" u="none" strike="noStrike" dirty="0" err="1">
                <a:solidFill>
                  <a:srgbClr val="000000"/>
                </a:solidFill>
                <a:effectLst/>
                <a:latin typeface="Calibri" panose="020F0502020204030204" pitchFamily="34" charset="0"/>
              </a:rPr>
              <a:t>mim</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(single charge)</a:t>
            </a:r>
            <a:r>
              <a:rPr lang="en-GB" sz="1100"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K2d. 	Prokaryotic helices - Confirmed PS </a:t>
            </a:r>
            <a:r>
              <a:rPr lang="en-GB" sz="1100" i="0" u="none" strike="noStrike" dirty="0" err="1">
                <a:solidFill>
                  <a:srgbClr val="000000"/>
                </a:solidFill>
                <a:effectLst/>
                <a:latin typeface="Calibri" panose="020F0502020204030204" pitchFamily="34" charset="0"/>
              </a:rPr>
              <a:t>mim</a:t>
            </a:r>
            <a:r>
              <a:rPr lang="en-GB" sz="1100" i="0" u="none" strike="noStrike" dirty="0">
                <a:solidFill>
                  <a:srgbClr val="000000"/>
                </a:solidFill>
                <a:effectLst/>
                <a:latin typeface="Calibri" panose="020F0502020204030204" pitchFamily="34" charset="0"/>
              </a:rPr>
              <a:t>  </a:t>
            </a:r>
            <a:r>
              <a:rPr lang="en-GB" sz="1100" i="0" u="none" strike="noStrike" dirty="0" err="1">
                <a:solidFill>
                  <a:srgbClr val="000000"/>
                </a:solidFill>
                <a:effectLst/>
                <a:latin typeface="Calibri" panose="020F0502020204030204" pitchFamily="34" charset="0"/>
              </a:rPr>
              <a:t>bg</a:t>
            </a:r>
            <a:r>
              <a:rPr lang="en-GB" sz="1100" i="0" u="none" strike="noStrike" dirty="0">
                <a:solidFill>
                  <a:srgbClr val="000000"/>
                </a:solidFill>
                <a:effectLst/>
                <a:latin typeface="Calibri" panose="020F0502020204030204" pitchFamily="34" charset="0"/>
              </a:rPr>
              <a:t> (single and double charge)</a:t>
            </a:r>
            <a:r>
              <a:rPr lang="en-GB" sz="1100" dirty="0"/>
              <a:t> </a:t>
            </a:r>
          </a:p>
          <a:p>
            <a:pPr marL="0" indent="0">
              <a:buFont typeface="Arial" panose="020B0604020202020204" pitchFamily="34" charset="0"/>
              <a:buNone/>
            </a:pPr>
            <a:r>
              <a:rPr lang="sv-SE" sz="1100" b="1" i="0" u="none" strike="noStrike" dirty="0">
                <a:solidFill>
                  <a:srgbClr val="000000"/>
                </a:solidFill>
                <a:effectLst/>
                <a:latin typeface="Calibri" panose="020F0502020204030204" pitchFamily="34" charset="0"/>
              </a:rPr>
              <a:t>K3. 	In planta Zaragoza helix mutant</a:t>
            </a:r>
            <a:r>
              <a:rPr lang="sv-SE" sz="1100" b="1" dirty="0"/>
              <a:t> </a:t>
            </a:r>
            <a:endParaRPr lang="en-GB" sz="1100" b="1" dirty="0"/>
          </a:p>
          <a:p>
            <a:pPr marL="0" indent="0">
              <a:buFont typeface="Arial" panose="020B0604020202020204" pitchFamily="34" charset="0"/>
              <a:buNone/>
            </a:pPr>
            <a:endParaRPr lang="en-GB" sz="1100" u="sng" dirty="0"/>
          </a:p>
        </p:txBody>
      </p:sp>
    </p:spTree>
    <p:extLst>
      <p:ext uri="{BB962C8B-B14F-4D97-AF65-F5344CB8AC3E}">
        <p14:creationId xmlns:p14="http://schemas.microsoft.com/office/powerpoint/2010/main" val="2560443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4943-2370-DE58-8831-B65055249C12}"/>
              </a:ext>
            </a:extLst>
          </p:cNvPr>
          <p:cNvSpPr>
            <a:spLocks noGrp="1"/>
          </p:cNvSpPr>
          <p:nvPr>
            <p:ph type="title"/>
          </p:nvPr>
        </p:nvSpPr>
        <p:spPr>
          <a:xfrm>
            <a:off x="838200" y="365125"/>
            <a:ext cx="10515600" cy="931015"/>
          </a:xfrm>
        </p:spPr>
        <p:txBody>
          <a:bodyPr>
            <a:normAutofit/>
          </a:bodyPr>
          <a:lstStyle/>
          <a:p>
            <a:pPr algn="ctr"/>
            <a:r>
              <a:rPr lang="en-GB" sz="2400" dirty="0"/>
              <a:t>EXTENDED ACIDIC EXPOSURE THEOREM </a:t>
            </a:r>
            <a:br>
              <a:rPr lang="en-GB" sz="2400" dirty="0"/>
            </a:br>
            <a:r>
              <a:rPr lang="en-GB" sz="2400" b="1" dirty="0">
                <a:solidFill>
                  <a:schemeClr val="accent6"/>
                </a:solidFill>
              </a:rPr>
              <a:t>EAEM </a:t>
            </a:r>
            <a:r>
              <a:rPr lang="en-GB" sz="2400" b="1" dirty="0"/>
              <a:t>–</a:t>
            </a:r>
            <a:r>
              <a:rPr lang="en-GB" sz="2400" b="1" dirty="0">
                <a:solidFill>
                  <a:schemeClr val="accent6"/>
                </a:solidFill>
              </a:rPr>
              <a:t> </a:t>
            </a:r>
            <a:r>
              <a:rPr lang="en-GB" sz="2400" b="1" dirty="0">
                <a:solidFill>
                  <a:schemeClr val="accent2"/>
                </a:solidFill>
              </a:rPr>
              <a:t>L. </a:t>
            </a:r>
            <a:r>
              <a:rPr lang="en-GB" sz="2400" b="1" dirty="0" err="1">
                <a:solidFill>
                  <a:schemeClr val="accent2"/>
                </a:solidFill>
              </a:rPr>
              <a:t>Ext.Exp.Theor</a:t>
            </a:r>
            <a:r>
              <a:rPr lang="en-GB" sz="2400" b="1" dirty="0">
                <a:solidFill>
                  <a:schemeClr val="accent2"/>
                </a:solidFill>
              </a:rPr>
              <a:t>.</a:t>
            </a:r>
            <a:endParaRPr lang="en-BE" sz="2400" dirty="0">
              <a:solidFill>
                <a:schemeClr val="accent2"/>
              </a:solidFill>
            </a:endParaRPr>
          </a:p>
        </p:txBody>
      </p:sp>
      <p:sp>
        <p:nvSpPr>
          <p:cNvPr id="3" name="Content Placeholder 5">
            <a:extLst>
              <a:ext uri="{FF2B5EF4-FFF2-40B4-BE49-F238E27FC236}">
                <a16:creationId xmlns:a16="http://schemas.microsoft.com/office/drawing/2014/main" id="{4FEA0451-E955-450E-3A77-8A7A4A099BA6}"/>
              </a:ext>
            </a:extLst>
          </p:cNvPr>
          <p:cNvSpPr txBox="1">
            <a:spLocks/>
          </p:cNvSpPr>
          <p:nvPr/>
        </p:nvSpPr>
        <p:spPr>
          <a:xfrm>
            <a:off x="417871" y="1607419"/>
            <a:ext cx="11450647" cy="48854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u="sng" dirty="0"/>
              <a:t>Research questions</a:t>
            </a:r>
          </a:p>
          <a:p>
            <a:pPr marL="742950" lvl="1" indent="-285750"/>
            <a:r>
              <a:rPr lang="en-GB" sz="1200" dirty="0"/>
              <a:t>Can we confirm the EAEM using sequences from transcription factors with a known AD and a confirmed role in its activity for phosphosites nearby? </a:t>
            </a:r>
          </a:p>
          <a:p>
            <a:pPr marL="742950" lvl="1" indent="-285750"/>
            <a:r>
              <a:rPr lang="en-GB" sz="1200" dirty="0"/>
              <a:t>Is this technique applicable to protein sequences from all kingdoms? </a:t>
            </a:r>
          </a:p>
          <a:p>
            <a:pPr marL="742950" lvl="1" indent="-285750"/>
            <a:r>
              <a:rPr lang="en-GB" sz="1200" dirty="0"/>
              <a:t>Can this technique be used as an initial screen to identify putative key phosphorylation sites without having any prior knowledge about the TFs functioning? </a:t>
            </a:r>
            <a:br>
              <a:rPr lang="en-GB" sz="1200" dirty="0"/>
            </a:br>
            <a:endParaRPr lang="en-GB" sz="1200" dirty="0"/>
          </a:p>
          <a:p>
            <a:pPr marL="0" indent="0">
              <a:buNone/>
            </a:pPr>
            <a:r>
              <a:rPr lang="en-GB" sz="1200" u="sng" dirty="0"/>
              <a:t>Content</a:t>
            </a:r>
            <a:endParaRPr lang="en-GB" sz="1200" dirty="0"/>
          </a:p>
          <a:p>
            <a:pPr marL="0" indent="0">
              <a:buFont typeface="Arial" panose="020B0604020202020204" pitchFamily="34" charset="0"/>
              <a:buNone/>
            </a:pPr>
            <a:endParaRPr lang="en-GB" sz="1200" dirty="0"/>
          </a:p>
          <a:p>
            <a:pPr marL="0" indent="0">
              <a:buFont typeface="Arial" panose="020B0604020202020204" pitchFamily="34" charset="0"/>
              <a:buNone/>
            </a:pPr>
            <a:endParaRPr lang="en-GB" sz="1200" dirty="0"/>
          </a:p>
          <a:p>
            <a:pPr marL="0" indent="0">
              <a:buFont typeface="Arial" panose="020B0604020202020204" pitchFamily="34" charset="0"/>
              <a:buNone/>
            </a:pPr>
            <a:endParaRPr lang="en-GB" sz="1200" dirty="0"/>
          </a:p>
          <a:p>
            <a:pPr marL="0" indent="0">
              <a:buFont typeface="Arial" panose="020B0604020202020204" pitchFamily="34" charset="0"/>
              <a:buNone/>
            </a:pPr>
            <a:endParaRPr lang="en-GB" sz="1200" dirty="0"/>
          </a:p>
          <a:p>
            <a:pPr marL="0" indent="0">
              <a:buFont typeface="Arial" panose="020B0604020202020204" pitchFamily="34" charset="0"/>
              <a:buNone/>
            </a:pPr>
            <a:endParaRPr lang="en-GB" sz="1200" dirty="0"/>
          </a:p>
          <a:p>
            <a:pPr marL="0" indent="0">
              <a:buFont typeface="Arial" panose="020B0604020202020204" pitchFamily="34" charset="0"/>
              <a:buNone/>
            </a:pPr>
            <a:endParaRPr lang="en-GB" sz="1200" dirty="0"/>
          </a:p>
          <a:p>
            <a:pPr marL="0" indent="0">
              <a:buFont typeface="Arial" panose="020B0604020202020204" pitchFamily="34" charset="0"/>
              <a:buNone/>
            </a:pPr>
            <a:endParaRPr lang="en-GB" sz="1200" dirty="0"/>
          </a:p>
          <a:p>
            <a:pPr marL="0" indent="0">
              <a:buFont typeface="Arial" panose="020B0604020202020204" pitchFamily="34" charset="0"/>
              <a:buNone/>
            </a:pPr>
            <a:r>
              <a:rPr lang="en-GB" sz="1200" u="sng" dirty="0"/>
              <a:t>Remark</a:t>
            </a:r>
            <a:r>
              <a:rPr lang="en-GB" sz="1200" dirty="0"/>
              <a:t> </a:t>
            </a:r>
          </a:p>
          <a:p>
            <a:r>
              <a:rPr lang="en-GB" sz="1200" dirty="0"/>
              <a:t>Yeast category: GCN4 section encompasses the GCN4 library that Max added (GCN4 orthologs and </a:t>
            </a:r>
            <a:r>
              <a:rPr lang="en-GB" sz="1200" dirty="0" err="1"/>
              <a:t>phosphovariants</a:t>
            </a:r>
            <a:r>
              <a:rPr lang="en-GB" sz="1200" dirty="0"/>
              <a:t>). </a:t>
            </a:r>
          </a:p>
          <a:p>
            <a:r>
              <a:rPr lang="en-GB" sz="1200" dirty="0"/>
              <a:t>Plant category: HSFA2 section might be redundant because no </a:t>
            </a:r>
            <a:r>
              <a:rPr lang="en-GB" sz="1200" dirty="0" err="1"/>
              <a:t>phosphovariants</a:t>
            </a:r>
            <a:r>
              <a:rPr lang="en-GB" sz="1200" dirty="0"/>
              <a:t> were added. </a:t>
            </a:r>
          </a:p>
          <a:p>
            <a:pPr marL="0" indent="0">
              <a:buNone/>
            </a:pPr>
            <a:endParaRPr lang="en-GB" sz="1200" dirty="0"/>
          </a:p>
          <a:p>
            <a:endParaRPr lang="en-BE" sz="1200" dirty="0"/>
          </a:p>
          <a:p>
            <a:endParaRPr lang="en-BE" sz="1200" dirty="0"/>
          </a:p>
        </p:txBody>
      </p:sp>
      <p:graphicFrame>
        <p:nvGraphicFramePr>
          <p:cNvPr id="4" name="Table 4">
            <a:extLst>
              <a:ext uri="{FF2B5EF4-FFF2-40B4-BE49-F238E27FC236}">
                <a16:creationId xmlns:a16="http://schemas.microsoft.com/office/drawing/2014/main" id="{83F7E646-423A-C380-CE95-9D1F7783FE6E}"/>
              </a:ext>
            </a:extLst>
          </p:cNvPr>
          <p:cNvGraphicFramePr>
            <a:graphicFrameLocks noGrp="1"/>
          </p:cNvGraphicFramePr>
          <p:nvPr>
            <p:extLst>
              <p:ext uri="{D42A27DB-BD31-4B8C-83A1-F6EECF244321}">
                <p14:modId xmlns:p14="http://schemas.microsoft.com/office/powerpoint/2010/main" val="2280181379"/>
              </p:ext>
            </p:extLst>
          </p:nvPr>
        </p:nvGraphicFramePr>
        <p:xfrm>
          <a:off x="1614748" y="3018982"/>
          <a:ext cx="8128000" cy="165100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3585386143"/>
                    </a:ext>
                  </a:extLst>
                </a:gridCol>
                <a:gridCol w="2032000">
                  <a:extLst>
                    <a:ext uri="{9D8B030D-6E8A-4147-A177-3AD203B41FA5}">
                      <a16:colId xmlns:a16="http://schemas.microsoft.com/office/drawing/2014/main" val="2307888643"/>
                    </a:ext>
                  </a:extLst>
                </a:gridCol>
                <a:gridCol w="2032000">
                  <a:extLst>
                    <a:ext uri="{9D8B030D-6E8A-4147-A177-3AD203B41FA5}">
                      <a16:colId xmlns:a16="http://schemas.microsoft.com/office/drawing/2014/main" val="1143160061"/>
                    </a:ext>
                  </a:extLst>
                </a:gridCol>
                <a:gridCol w="2032000">
                  <a:extLst>
                    <a:ext uri="{9D8B030D-6E8A-4147-A177-3AD203B41FA5}">
                      <a16:colId xmlns:a16="http://schemas.microsoft.com/office/drawing/2014/main" val="2005928870"/>
                    </a:ext>
                  </a:extLst>
                </a:gridCol>
              </a:tblGrid>
              <a:tr h="370840">
                <a:tc>
                  <a:txBody>
                    <a:bodyPr/>
                    <a:lstStyle/>
                    <a:p>
                      <a:pPr algn="ctr"/>
                      <a:r>
                        <a:rPr lang="en-GB" sz="1200" dirty="0"/>
                        <a:t> VIRAL</a:t>
                      </a:r>
                      <a:endParaRPr lang="en-BE" sz="1200"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1200" dirty="0"/>
                        <a:t>YEAST</a:t>
                      </a:r>
                      <a:endParaRPr lang="en-BE"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1200" dirty="0"/>
                        <a:t>HUMAN</a:t>
                      </a:r>
                      <a:endParaRPr lang="en-BE"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1200" dirty="0"/>
                        <a:t>PLANT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86085007"/>
                  </a:ext>
                </a:extLst>
              </a:tr>
              <a:tr h="370840">
                <a:tc>
                  <a:txBody>
                    <a:bodyPr/>
                    <a:lstStyle/>
                    <a:p>
                      <a:pPr algn="ctr"/>
                      <a:r>
                        <a:rPr lang="en-GB" sz="1200" dirty="0"/>
                        <a:t>VP16 from HSV1 </a:t>
                      </a:r>
                      <a:br>
                        <a:rPr lang="en-GB" sz="1200" dirty="0"/>
                      </a:br>
                      <a:r>
                        <a:rPr lang="en-GB" sz="1000" dirty="0"/>
                        <a:t>WT +</a:t>
                      </a:r>
                      <a:r>
                        <a:rPr lang="en-GB" sz="1000" dirty="0" err="1"/>
                        <a:t>PsV</a:t>
                      </a:r>
                      <a:endParaRPr lang="en-BE" sz="1200"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1200" dirty="0"/>
                        <a:t>MSN2 from </a:t>
                      </a:r>
                      <a:r>
                        <a:rPr lang="en-GB" sz="1200" dirty="0" err="1"/>
                        <a:t>S.c.</a:t>
                      </a:r>
                      <a:r>
                        <a:rPr lang="en-GB" sz="1200" dirty="0"/>
                        <a:t> </a:t>
                      </a:r>
                      <a:br>
                        <a:rPr lang="en-GB" sz="1200" dirty="0"/>
                      </a:br>
                      <a:r>
                        <a:rPr lang="en-GB" sz="1000" dirty="0"/>
                        <a:t>WT +</a:t>
                      </a:r>
                      <a:r>
                        <a:rPr lang="en-GB" sz="1000" dirty="0" err="1"/>
                        <a:t>PsV</a:t>
                      </a:r>
                      <a:endParaRPr lang="en-BE"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1200" dirty="0"/>
                        <a:t>P53 from </a:t>
                      </a:r>
                      <a:r>
                        <a:rPr lang="en-GB" sz="1200" dirty="0" err="1"/>
                        <a:t>H.s.</a:t>
                      </a:r>
                      <a:r>
                        <a:rPr lang="en-GB" sz="1200" dirty="0"/>
                        <a:t> </a:t>
                      </a:r>
                      <a:br>
                        <a:rPr lang="en-GB" sz="1200" dirty="0"/>
                      </a:br>
                      <a:r>
                        <a:rPr lang="en-GB" sz="1000" dirty="0"/>
                        <a:t>WT +</a:t>
                      </a:r>
                      <a:r>
                        <a:rPr lang="en-GB" sz="1000" dirty="0" err="1"/>
                        <a:t>PsV</a:t>
                      </a:r>
                      <a:endParaRPr lang="en-BE"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1200" dirty="0"/>
                        <a:t>PIF3 from </a:t>
                      </a:r>
                      <a:r>
                        <a:rPr lang="en-GB" sz="1200" dirty="0" err="1"/>
                        <a:t>A.t.</a:t>
                      </a:r>
                      <a:r>
                        <a:rPr lang="en-GB" sz="1200" dirty="0"/>
                        <a:t> </a:t>
                      </a:r>
                      <a:br>
                        <a:rPr lang="en-GB" sz="1200" dirty="0"/>
                      </a:br>
                      <a:r>
                        <a:rPr lang="en-GB" sz="1000" dirty="0"/>
                        <a:t>WT +</a:t>
                      </a:r>
                      <a:r>
                        <a:rPr lang="en-GB" sz="1000" dirty="0" err="1"/>
                        <a:t>PsV</a:t>
                      </a:r>
                      <a:endParaRPr lang="en-BE"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41410951"/>
                  </a:ext>
                </a:extLst>
              </a:tr>
              <a:tr h="370840">
                <a:tc>
                  <a:txBody>
                    <a:bodyPr/>
                    <a:lstStyle/>
                    <a:p>
                      <a:pPr algn="ctr"/>
                      <a:r>
                        <a:rPr lang="en-GB" sz="1200" dirty="0"/>
                        <a:t>EBNA2 from HHV4 </a:t>
                      </a:r>
                      <a:br>
                        <a:rPr lang="en-GB" sz="1200" dirty="0"/>
                      </a:br>
                      <a:r>
                        <a:rPr lang="en-GB" sz="1000" dirty="0"/>
                        <a:t>WT +</a:t>
                      </a:r>
                      <a:r>
                        <a:rPr lang="en-GB" sz="1000" dirty="0" err="1"/>
                        <a:t>PsV</a:t>
                      </a:r>
                      <a:endParaRPr lang="en-BE" sz="1000"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1200" dirty="0"/>
                        <a:t>HCM1 from </a:t>
                      </a:r>
                      <a:r>
                        <a:rPr lang="en-GB" sz="1200" dirty="0" err="1"/>
                        <a:t>S.c.</a:t>
                      </a:r>
                      <a:r>
                        <a:rPr lang="en-GB" sz="1200" dirty="0"/>
                        <a:t> </a:t>
                      </a:r>
                      <a:br>
                        <a:rPr lang="en-GB" sz="1200" dirty="0"/>
                      </a:br>
                      <a:r>
                        <a:rPr lang="en-GB" sz="1000" dirty="0"/>
                        <a:t>WT +</a:t>
                      </a:r>
                      <a:r>
                        <a:rPr lang="en-GB" sz="1000" dirty="0" err="1"/>
                        <a:t>PsV</a:t>
                      </a:r>
                      <a:endParaRPr lang="en-BE"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1200" dirty="0"/>
                        <a:t>AR from </a:t>
                      </a:r>
                      <a:r>
                        <a:rPr lang="en-GB" sz="1200" dirty="0" err="1"/>
                        <a:t>H.s.</a:t>
                      </a:r>
                      <a:r>
                        <a:rPr lang="en-GB" sz="1200" dirty="0"/>
                        <a:t> </a:t>
                      </a:r>
                      <a:br>
                        <a:rPr lang="en-GB" sz="1200" dirty="0"/>
                      </a:br>
                      <a:r>
                        <a:rPr lang="en-GB" sz="1000" dirty="0"/>
                        <a:t>WT +</a:t>
                      </a:r>
                      <a:r>
                        <a:rPr lang="en-GB" sz="1000" dirty="0" err="1"/>
                        <a:t>PsV</a:t>
                      </a:r>
                      <a:endParaRPr lang="en-BE"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1200" dirty="0"/>
                        <a:t>E2FA from </a:t>
                      </a:r>
                      <a:r>
                        <a:rPr lang="en-GB" sz="1200" dirty="0" err="1"/>
                        <a:t>A.t.</a:t>
                      </a:r>
                      <a:r>
                        <a:rPr lang="en-GB" sz="1200" dirty="0"/>
                        <a:t> </a:t>
                      </a:r>
                      <a:br>
                        <a:rPr lang="en-GB" sz="1200" dirty="0"/>
                      </a:br>
                      <a:r>
                        <a:rPr lang="en-GB" sz="1000" dirty="0"/>
                        <a:t>WT +</a:t>
                      </a:r>
                      <a:r>
                        <a:rPr lang="en-GB" sz="1000" dirty="0" err="1"/>
                        <a:t>PsV</a:t>
                      </a:r>
                      <a:endParaRPr lang="en-BE"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13790431"/>
                  </a:ext>
                </a:extLst>
              </a:tr>
              <a:tr h="370840">
                <a:tc>
                  <a:txBody>
                    <a:bodyPr/>
                    <a:lstStyle/>
                    <a:p>
                      <a:pPr algn="ctr"/>
                      <a:endParaRPr lang="en-BE" sz="1200"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1200" dirty="0"/>
                        <a:t>GCN4 from </a:t>
                      </a:r>
                      <a:r>
                        <a:rPr lang="en-GB" sz="1200" dirty="0" err="1"/>
                        <a:t>S.c.</a:t>
                      </a:r>
                      <a:r>
                        <a:rPr lang="en-GB" sz="1200" dirty="0"/>
                        <a:t> </a:t>
                      </a:r>
                      <a:br>
                        <a:rPr lang="en-GB" sz="1200" dirty="0"/>
                      </a:br>
                      <a:r>
                        <a:rPr lang="en-GB" sz="1000" dirty="0"/>
                        <a:t>WT </a:t>
                      </a:r>
                      <a:r>
                        <a:rPr lang="en-GB" sz="1000" dirty="0">
                          <a:solidFill>
                            <a:srgbClr val="FF0000"/>
                          </a:solidFill>
                        </a:rPr>
                        <a:t>+ lGCN4 library Max</a:t>
                      </a:r>
                      <a:endParaRPr lang="en-BE" sz="1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BE"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1200" dirty="0"/>
                        <a:t>HSFA2 from </a:t>
                      </a:r>
                      <a:r>
                        <a:rPr lang="en-GB" sz="1200" dirty="0" err="1"/>
                        <a:t>A.t.</a:t>
                      </a:r>
                      <a:br>
                        <a:rPr lang="en-GB" sz="1200" dirty="0"/>
                      </a:br>
                      <a:r>
                        <a:rPr lang="en-GB" sz="1000" dirty="0"/>
                        <a:t>WT only  </a:t>
                      </a:r>
                      <a:endParaRPr lang="en-BE"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46785127"/>
                  </a:ext>
                </a:extLst>
              </a:tr>
            </a:tbl>
          </a:graphicData>
        </a:graphic>
      </p:graphicFrame>
    </p:spTree>
    <p:extLst>
      <p:ext uri="{BB962C8B-B14F-4D97-AF65-F5344CB8AC3E}">
        <p14:creationId xmlns:p14="http://schemas.microsoft.com/office/powerpoint/2010/main" val="28616082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B33B36-5E26-06AE-C9F3-F181DF3CDA42}"/>
              </a:ext>
            </a:extLst>
          </p:cNvPr>
          <p:cNvSpPr txBox="1"/>
          <p:nvPr/>
        </p:nvSpPr>
        <p:spPr>
          <a:xfrm>
            <a:off x="372441" y="399344"/>
            <a:ext cx="10934700" cy="600164"/>
          </a:xfrm>
          <a:prstGeom prst="rect">
            <a:avLst/>
          </a:prstGeom>
          <a:noFill/>
        </p:spPr>
        <p:txBody>
          <a:bodyPr wrap="square">
            <a:spAutoFit/>
          </a:bodyPr>
          <a:lstStyle/>
          <a:p>
            <a:pPr marL="0" indent="0">
              <a:buFont typeface="Arial" panose="020B0604020202020204" pitchFamily="34" charset="0"/>
              <a:buNone/>
            </a:pPr>
            <a:r>
              <a:rPr lang="en-GB" sz="1100" u="sng" dirty="0"/>
              <a:t>Titles </a:t>
            </a:r>
            <a:r>
              <a:rPr lang="en-GB" sz="1100" u="sng" dirty="0">
                <a:solidFill>
                  <a:schemeClr val="accent6"/>
                </a:solidFill>
              </a:rPr>
              <a:t>EAEM </a:t>
            </a:r>
            <a:r>
              <a:rPr lang="en-GB" sz="1100" u="sng" dirty="0"/>
              <a:t>–</a:t>
            </a:r>
            <a:r>
              <a:rPr lang="en-GB" sz="1100" u="sng" dirty="0">
                <a:solidFill>
                  <a:schemeClr val="accent6"/>
                </a:solidFill>
              </a:rPr>
              <a:t> </a:t>
            </a:r>
            <a:r>
              <a:rPr lang="en-GB" sz="1100" u="sng" dirty="0">
                <a:solidFill>
                  <a:schemeClr val="accent2"/>
                </a:solidFill>
              </a:rPr>
              <a:t>tab L</a:t>
            </a:r>
            <a:r>
              <a:rPr lang="sv-SE" sz="1100" u="sng" dirty="0">
                <a:solidFill>
                  <a:schemeClr val="accent2"/>
                </a:solidFill>
              </a:rPr>
              <a:t>.</a:t>
            </a:r>
            <a:r>
              <a:rPr lang="fr-FR" sz="1100" u="sng" dirty="0">
                <a:solidFill>
                  <a:schemeClr val="accent2"/>
                </a:solidFill>
              </a:rPr>
              <a:t> </a:t>
            </a:r>
            <a:r>
              <a:rPr lang="fr-FR" sz="1100" u="sng" dirty="0" err="1">
                <a:solidFill>
                  <a:schemeClr val="accent2"/>
                </a:solidFill>
              </a:rPr>
              <a:t>Ext.Exp.Theor</a:t>
            </a:r>
            <a:r>
              <a:rPr lang="fr-FR" sz="1100" u="sng" dirty="0">
                <a:solidFill>
                  <a:schemeClr val="accent2"/>
                </a:solidFill>
              </a:rPr>
              <a:t>. </a:t>
            </a:r>
            <a:r>
              <a:rPr lang="en-GB" sz="1100" u="sng" dirty="0"/>
              <a:t>(1/1)</a:t>
            </a:r>
          </a:p>
          <a:p>
            <a:pPr marL="0" indent="0">
              <a:buFont typeface="Arial" panose="020B0604020202020204" pitchFamily="34" charset="0"/>
              <a:buNone/>
            </a:pPr>
            <a:endParaRPr lang="en-US" sz="1100" i="0" u="none" strike="noStrike" dirty="0">
              <a:solidFill>
                <a:srgbClr val="000000"/>
              </a:solidFill>
              <a:effectLst/>
              <a:latin typeface="Calibri" panose="020F0502020204030204" pitchFamily="34" charset="0"/>
            </a:endParaRPr>
          </a:p>
          <a:p>
            <a:pPr marL="0" indent="0">
              <a:buFont typeface="Arial" panose="020B0604020202020204" pitchFamily="34" charset="0"/>
              <a:buNone/>
            </a:pPr>
            <a:endParaRPr lang="en-GB" sz="1100" u="sng" dirty="0"/>
          </a:p>
        </p:txBody>
      </p:sp>
      <p:sp>
        <p:nvSpPr>
          <p:cNvPr id="5" name="TextBox 4">
            <a:extLst>
              <a:ext uri="{FF2B5EF4-FFF2-40B4-BE49-F238E27FC236}">
                <a16:creationId xmlns:a16="http://schemas.microsoft.com/office/drawing/2014/main" id="{BE7EF2EB-24D5-7FD0-519A-2FCE44168E58}"/>
              </a:ext>
            </a:extLst>
          </p:cNvPr>
          <p:cNvSpPr txBox="1"/>
          <p:nvPr/>
        </p:nvSpPr>
        <p:spPr>
          <a:xfrm>
            <a:off x="372441" y="780178"/>
            <a:ext cx="6094268" cy="5678478"/>
          </a:xfrm>
          <a:prstGeom prst="rect">
            <a:avLst/>
          </a:prstGeom>
          <a:noFill/>
        </p:spPr>
        <p:txBody>
          <a:bodyPr wrap="square">
            <a:spAutoFit/>
          </a:bodyPr>
          <a:lstStyle/>
          <a:p>
            <a:r>
              <a:rPr lang="en-US" sz="1100" b="1" i="0" u="none" strike="noStrike" dirty="0">
                <a:solidFill>
                  <a:srgbClr val="000000"/>
                </a:solidFill>
                <a:effectLst/>
                <a:latin typeface="Calibri" panose="020F0502020204030204" pitchFamily="34" charset="0"/>
              </a:rPr>
              <a:t>L1. 		Viral origin</a:t>
            </a:r>
          </a:p>
          <a:p>
            <a:r>
              <a:rPr lang="en-US" sz="1100" i="0" u="none" strike="noStrike" dirty="0">
                <a:solidFill>
                  <a:srgbClr val="000000"/>
                </a:solidFill>
                <a:effectLst/>
                <a:latin typeface="Calibri" panose="020F0502020204030204" pitchFamily="34" charset="0"/>
              </a:rPr>
              <a:t>L1a. 		VP16 from HSV1</a:t>
            </a:r>
            <a:r>
              <a:rPr lang="en-US" sz="1100" dirty="0"/>
              <a:t> </a:t>
            </a:r>
            <a:endParaRPr lang="en-US" sz="1100" dirty="0">
              <a:solidFill>
                <a:srgbClr val="000000"/>
              </a:solidFill>
              <a:latin typeface="Calibri" panose="020F0502020204030204" pitchFamily="34" charset="0"/>
            </a:endParaRPr>
          </a:p>
          <a:p>
            <a:r>
              <a:rPr lang="en-GB" sz="1100" i="0" u="none" strike="noStrike" dirty="0">
                <a:solidFill>
                  <a:srgbClr val="000000"/>
                </a:solidFill>
                <a:effectLst/>
                <a:latin typeface="Calibri" panose="020F0502020204030204" pitchFamily="34" charset="0"/>
              </a:rPr>
              <a:t>	L1a-1. 	VP16 (HSV1): full length WT</a:t>
            </a:r>
            <a:r>
              <a:rPr lang="en-GB" sz="1100" dirty="0"/>
              <a:t> </a:t>
            </a:r>
            <a:endParaRPr lang="en-US" sz="1100" dirty="0">
              <a:solidFill>
                <a:srgbClr val="000000"/>
              </a:solidFill>
              <a:latin typeface="Calibri" panose="020F0502020204030204" pitchFamily="34" charset="0"/>
            </a:endParaRPr>
          </a:p>
          <a:p>
            <a:r>
              <a:rPr lang="en-GB" sz="1100" i="0" u="none" strike="noStrike" dirty="0">
                <a:solidFill>
                  <a:srgbClr val="000000"/>
                </a:solidFill>
                <a:effectLst/>
                <a:latin typeface="Calibri" panose="020F0502020204030204" pitchFamily="34" charset="0"/>
              </a:rPr>
              <a:t>	L1a-2. 	VP16 (HSV1): AD and PS variants</a:t>
            </a:r>
          </a:p>
          <a:p>
            <a:r>
              <a:rPr lang="en-US" sz="1100" i="0" u="none" strike="noStrike" dirty="0">
                <a:solidFill>
                  <a:srgbClr val="000000"/>
                </a:solidFill>
                <a:effectLst/>
                <a:latin typeface="Calibri" panose="020F0502020204030204" pitchFamily="34" charset="0"/>
              </a:rPr>
              <a:t>L1b. 		EBNA2 from HHV4</a:t>
            </a:r>
            <a:r>
              <a:rPr lang="en-US" sz="1100" dirty="0"/>
              <a:t> </a:t>
            </a:r>
            <a:endParaRPr lang="en-GB" sz="1100" dirty="0">
              <a:solidFill>
                <a:srgbClr val="000000"/>
              </a:solidFill>
              <a:latin typeface="Calibri" panose="020F0502020204030204" pitchFamily="34" charset="0"/>
            </a:endParaRPr>
          </a:p>
          <a:p>
            <a:r>
              <a:rPr lang="en-US" sz="1100" i="0" u="none" strike="noStrike" dirty="0">
                <a:solidFill>
                  <a:srgbClr val="000000"/>
                </a:solidFill>
                <a:effectLst/>
                <a:latin typeface="Calibri" panose="020F0502020204030204" pitchFamily="34" charset="0"/>
              </a:rPr>
              <a:t>	L1b-1. 	EBNA2 (HHV4): full length WT</a:t>
            </a:r>
            <a:r>
              <a:rPr lang="en-US" sz="1100" dirty="0"/>
              <a:t> </a:t>
            </a:r>
            <a:endParaRPr lang="en-GB" sz="1100" dirty="0">
              <a:solidFill>
                <a:srgbClr val="000000"/>
              </a:solidFill>
              <a:latin typeface="Calibri" panose="020F0502020204030204" pitchFamily="34" charset="0"/>
            </a:endParaRPr>
          </a:p>
          <a:p>
            <a:r>
              <a:rPr lang="en-GB" sz="1100" i="0" u="none" strike="noStrike" dirty="0">
                <a:solidFill>
                  <a:srgbClr val="000000"/>
                </a:solidFill>
                <a:effectLst/>
                <a:latin typeface="Calibri" panose="020F0502020204030204" pitchFamily="34" charset="0"/>
              </a:rPr>
              <a:t>	L1b-2. 	EBNA2 (HHV4): AD and  PS variants</a:t>
            </a:r>
            <a:r>
              <a:rPr lang="en-GB" sz="1100" dirty="0"/>
              <a:t> </a:t>
            </a:r>
            <a:endParaRPr lang="en-GB" sz="1100" dirty="0">
              <a:solidFill>
                <a:srgbClr val="000000"/>
              </a:solidFill>
              <a:latin typeface="Calibri" panose="020F0502020204030204" pitchFamily="34" charset="0"/>
            </a:endParaRPr>
          </a:p>
          <a:p>
            <a:r>
              <a:rPr lang="en-US" sz="1100" b="1" i="0" u="none" strike="noStrike" dirty="0">
                <a:solidFill>
                  <a:srgbClr val="000000"/>
                </a:solidFill>
                <a:effectLst/>
                <a:latin typeface="Calibri" panose="020F0502020204030204" pitchFamily="34" charset="0"/>
              </a:rPr>
              <a:t>L2. 		Yeast origin</a:t>
            </a:r>
            <a:r>
              <a:rPr lang="en-US" sz="1100" b="1" dirty="0"/>
              <a:t> </a:t>
            </a:r>
            <a:endParaRPr lang="en-GB" sz="1100" b="1" dirty="0">
              <a:solidFill>
                <a:srgbClr val="000000"/>
              </a:solidFill>
              <a:latin typeface="Calibri" panose="020F0502020204030204" pitchFamily="34" charset="0"/>
            </a:endParaRPr>
          </a:p>
          <a:p>
            <a:r>
              <a:rPr lang="en-GB" sz="1100" i="0" u="none" strike="noStrike" dirty="0">
                <a:solidFill>
                  <a:srgbClr val="000000"/>
                </a:solidFill>
                <a:effectLst/>
                <a:latin typeface="Calibri" panose="020F0502020204030204" pitchFamily="34" charset="0"/>
              </a:rPr>
              <a:t>L2a. 		MSN2 from </a:t>
            </a:r>
            <a:r>
              <a:rPr lang="en-GB" sz="1100" i="0" u="none" strike="noStrike" dirty="0" err="1">
                <a:solidFill>
                  <a:srgbClr val="000000"/>
                </a:solidFill>
                <a:effectLst/>
                <a:latin typeface="Calibri" panose="020F0502020204030204" pitchFamily="34" charset="0"/>
              </a:rPr>
              <a:t>S.c.</a:t>
            </a:r>
            <a:r>
              <a:rPr lang="en-GB" sz="1100" dirty="0"/>
              <a:t> </a:t>
            </a:r>
            <a:endParaRPr lang="en-GB" sz="1100" dirty="0">
              <a:solidFill>
                <a:srgbClr val="000000"/>
              </a:solidFill>
              <a:latin typeface="Calibri" panose="020F0502020204030204" pitchFamily="34" charset="0"/>
            </a:endParaRPr>
          </a:p>
          <a:p>
            <a:r>
              <a:rPr lang="en-GB" sz="1100" i="0" u="none" strike="noStrike" dirty="0">
                <a:solidFill>
                  <a:srgbClr val="000000"/>
                </a:solidFill>
                <a:effectLst/>
                <a:latin typeface="Calibri" panose="020F0502020204030204" pitchFamily="34" charset="0"/>
              </a:rPr>
              <a:t>	L2a-1. 	MSN2 (</a:t>
            </a:r>
            <a:r>
              <a:rPr lang="en-GB" sz="1100" i="0" u="none" strike="noStrike" dirty="0" err="1">
                <a:solidFill>
                  <a:srgbClr val="000000"/>
                </a:solidFill>
                <a:effectLst/>
                <a:latin typeface="Calibri" panose="020F0502020204030204" pitchFamily="34" charset="0"/>
              </a:rPr>
              <a:t>S.c.</a:t>
            </a:r>
            <a:r>
              <a:rPr lang="en-GB" sz="1100" i="0" u="none" strike="noStrike" dirty="0">
                <a:solidFill>
                  <a:srgbClr val="000000"/>
                </a:solidFill>
                <a:effectLst/>
                <a:latin typeface="Calibri" panose="020F0502020204030204" pitchFamily="34" charset="0"/>
              </a:rPr>
              <a:t>): full length WT</a:t>
            </a:r>
            <a:r>
              <a:rPr lang="en-GB" sz="1100" dirty="0"/>
              <a:t> </a:t>
            </a:r>
            <a:endParaRPr lang="en-GB" sz="1100" dirty="0">
              <a:solidFill>
                <a:srgbClr val="000000"/>
              </a:solidFill>
              <a:latin typeface="Calibri" panose="020F0502020204030204" pitchFamily="34" charset="0"/>
            </a:endParaRPr>
          </a:p>
          <a:p>
            <a:r>
              <a:rPr lang="en-GB" sz="1100" i="0" u="none" strike="noStrike" dirty="0">
                <a:solidFill>
                  <a:srgbClr val="000000"/>
                </a:solidFill>
                <a:effectLst/>
                <a:latin typeface="Calibri" panose="020F0502020204030204" pitchFamily="34" charset="0"/>
              </a:rPr>
              <a:t>	L2a-2. 	MSN2 (</a:t>
            </a:r>
            <a:r>
              <a:rPr lang="en-GB" sz="1100" i="0" u="none" strike="noStrike" dirty="0" err="1">
                <a:solidFill>
                  <a:srgbClr val="000000"/>
                </a:solidFill>
                <a:effectLst/>
                <a:latin typeface="Calibri" panose="020F0502020204030204" pitchFamily="34" charset="0"/>
              </a:rPr>
              <a:t>S.c.</a:t>
            </a:r>
            <a:r>
              <a:rPr lang="en-GB" sz="1100" i="0" u="none" strike="noStrike" dirty="0">
                <a:solidFill>
                  <a:srgbClr val="000000"/>
                </a:solidFill>
                <a:effectLst/>
                <a:latin typeface="Calibri" panose="020F0502020204030204" pitchFamily="34" charset="0"/>
              </a:rPr>
              <a:t>): AD and  PS variants</a:t>
            </a:r>
            <a:r>
              <a:rPr lang="en-GB" sz="1100" dirty="0"/>
              <a:t> </a:t>
            </a:r>
            <a:endParaRPr lang="en-GB" sz="1100" dirty="0">
              <a:solidFill>
                <a:srgbClr val="000000"/>
              </a:solidFill>
              <a:latin typeface="Calibri" panose="020F0502020204030204" pitchFamily="34" charset="0"/>
            </a:endParaRPr>
          </a:p>
          <a:p>
            <a:r>
              <a:rPr lang="en-GB" sz="1100" i="0" u="none" strike="noStrike" dirty="0">
                <a:solidFill>
                  <a:srgbClr val="000000"/>
                </a:solidFill>
                <a:effectLst/>
                <a:latin typeface="Calibri" panose="020F0502020204030204" pitchFamily="34" charset="0"/>
              </a:rPr>
              <a:t>L2b. 		HCM1 from </a:t>
            </a:r>
            <a:r>
              <a:rPr lang="en-GB" sz="1100" i="0" u="none" strike="noStrike" dirty="0" err="1">
                <a:solidFill>
                  <a:srgbClr val="000000"/>
                </a:solidFill>
                <a:effectLst/>
                <a:latin typeface="Calibri" panose="020F0502020204030204" pitchFamily="34" charset="0"/>
              </a:rPr>
              <a:t>S.c.</a:t>
            </a:r>
            <a:r>
              <a:rPr lang="en-GB" sz="1100" dirty="0"/>
              <a:t> </a:t>
            </a:r>
            <a:endParaRPr lang="en-GB" sz="1100" dirty="0">
              <a:solidFill>
                <a:srgbClr val="000000"/>
              </a:solidFill>
              <a:latin typeface="Calibri" panose="020F0502020204030204" pitchFamily="34" charset="0"/>
            </a:endParaRPr>
          </a:p>
          <a:p>
            <a:r>
              <a:rPr lang="en-GB" sz="1100" i="0" u="none" strike="noStrike" dirty="0">
                <a:solidFill>
                  <a:srgbClr val="000000"/>
                </a:solidFill>
                <a:effectLst/>
                <a:latin typeface="Calibri" panose="020F0502020204030204" pitchFamily="34" charset="0"/>
              </a:rPr>
              <a:t>	L2b-1. 	HCM1 (</a:t>
            </a:r>
            <a:r>
              <a:rPr lang="en-GB" sz="1100" i="0" u="none" strike="noStrike" dirty="0" err="1">
                <a:solidFill>
                  <a:srgbClr val="000000"/>
                </a:solidFill>
                <a:effectLst/>
                <a:latin typeface="Calibri" panose="020F0502020204030204" pitchFamily="34" charset="0"/>
              </a:rPr>
              <a:t>S.c</a:t>
            </a:r>
            <a:r>
              <a:rPr lang="en-GB" sz="1100" i="0" u="none" strike="noStrike" dirty="0">
                <a:solidFill>
                  <a:srgbClr val="000000"/>
                </a:solidFill>
                <a:effectLst/>
                <a:latin typeface="Calibri" panose="020F0502020204030204" pitchFamily="34" charset="0"/>
              </a:rPr>
              <a:t>): full length WT</a:t>
            </a:r>
            <a:r>
              <a:rPr lang="en-GB" sz="1100" dirty="0"/>
              <a:t> </a:t>
            </a:r>
            <a:endParaRPr lang="en-GB" sz="1100" dirty="0">
              <a:solidFill>
                <a:srgbClr val="000000"/>
              </a:solidFill>
              <a:latin typeface="Calibri" panose="020F0502020204030204" pitchFamily="34" charset="0"/>
            </a:endParaRPr>
          </a:p>
          <a:p>
            <a:r>
              <a:rPr lang="en-GB" sz="1100" i="0" u="none" strike="noStrike" dirty="0">
                <a:solidFill>
                  <a:srgbClr val="000000"/>
                </a:solidFill>
                <a:effectLst/>
                <a:latin typeface="Calibri" panose="020F0502020204030204" pitchFamily="34" charset="0"/>
              </a:rPr>
              <a:t>	L2b-2. 	HCM1 (</a:t>
            </a:r>
            <a:r>
              <a:rPr lang="en-GB" sz="1100" i="0" u="none" strike="noStrike" dirty="0" err="1">
                <a:solidFill>
                  <a:srgbClr val="000000"/>
                </a:solidFill>
                <a:effectLst/>
                <a:latin typeface="Calibri" panose="020F0502020204030204" pitchFamily="34" charset="0"/>
              </a:rPr>
              <a:t>S.c</a:t>
            </a:r>
            <a:r>
              <a:rPr lang="en-GB" sz="1100" i="0" u="none" strike="noStrike" dirty="0">
                <a:solidFill>
                  <a:srgbClr val="000000"/>
                </a:solidFill>
                <a:effectLst/>
                <a:latin typeface="Calibri" panose="020F0502020204030204" pitchFamily="34" charset="0"/>
              </a:rPr>
              <a:t>): AD and  PS variants</a:t>
            </a:r>
            <a:r>
              <a:rPr lang="en-GB" sz="1100" dirty="0"/>
              <a:t> </a:t>
            </a:r>
            <a:endParaRPr lang="en-GB" sz="1100" dirty="0">
              <a:solidFill>
                <a:srgbClr val="000000"/>
              </a:solidFill>
              <a:latin typeface="Calibri" panose="020F0502020204030204" pitchFamily="34" charset="0"/>
            </a:endParaRPr>
          </a:p>
          <a:p>
            <a:r>
              <a:rPr lang="en-GB" sz="1100" i="0" u="none" strike="noStrike" dirty="0">
                <a:solidFill>
                  <a:srgbClr val="000000"/>
                </a:solidFill>
                <a:effectLst/>
                <a:latin typeface="Calibri" panose="020F0502020204030204" pitchFamily="34" charset="0"/>
              </a:rPr>
              <a:t>L2c. 		GCN4 from </a:t>
            </a:r>
            <a:r>
              <a:rPr lang="en-GB" sz="1100" i="0" u="none" strike="noStrike" dirty="0" err="1">
                <a:solidFill>
                  <a:srgbClr val="000000"/>
                </a:solidFill>
                <a:effectLst/>
                <a:latin typeface="Calibri" panose="020F0502020204030204" pitchFamily="34" charset="0"/>
              </a:rPr>
              <a:t>S.c.</a:t>
            </a:r>
            <a:r>
              <a:rPr lang="en-GB" sz="1100" i="0" u="none" strike="noStrike" dirty="0">
                <a:solidFill>
                  <a:srgbClr val="000000"/>
                </a:solidFill>
                <a:effectLst/>
                <a:latin typeface="Calibri" panose="020F0502020204030204" pitchFamily="34" charset="0"/>
              </a:rPr>
              <a:t> </a:t>
            </a:r>
          </a:p>
          <a:p>
            <a:r>
              <a:rPr lang="en-GB" sz="1100" i="0" u="none" strike="noStrike" dirty="0">
                <a:solidFill>
                  <a:srgbClr val="000000"/>
                </a:solidFill>
                <a:effectLst/>
                <a:latin typeface="Calibri" panose="020F0502020204030204" pitchFamily="34" charset="0"/>
              </a:rPr>
              <a:t>	L2c-1. 	GCN4 (</a:t>
            </a:r>
            <a:r>
              <a:rPr lang="en-GB" sz="1100" i="0" u="none" strike="noStrike" dirty="0" err="1">
                <a:solidFill>
                  <a:srgbClr val="000000"/>
                </a:solidFill>
                <a:effectLst/>
                <a:latin typeface="Calibri" panose="020F0502020204030204" pitchFamily="34" charset="0"/>
              </a:rPr>
              <a:t>S.c</a:t>
            </a:r>
            <a:r>
              <a:rPr lang="en-GB" sz="1100" i="0" u="none" strike="noStrike" dirty="0">
                <a:solidFill>
                  <a:srgbClr val="000000"/>
                </a:solidFill>
                <a:effectLst/>
                <a:latin typeface="Calibri" panose="020F0502020204030204" pitchFamily="34" charset="0"/>
              </a:rPr>
              <a:t>): full length WT</a:t>
            </a:r>
            <a:r>
              <a:rPr lang="en-GB" sz="1100" dirty="0"/>
              <a:t> </a:t>
            </a:r>
            <a:endParaRPr lang="en-GB" sz="1100" dirty="0">
              <a:solidFill>
                <a:srgbClr val="000000"/>
              </a:solidFill>
              <a:latin typeface="Calibri" panose="020F0502020204030204" pitchFamily="34" charset="0"/>
            </a:endParaRPr>
          </a:p>
          <a:p>
            <a:r>
              <a:rPr lang="en-GB" sz="1100" i="0" u="none" strike="noStrike" dirty="0">
                <a:solidFill>
                  <a:srgbClr val="000000"/>
                </a:solidFill>
                <a:effectLst/>
                <a:latin typeface="Calibri" panose="020F0502020204030204" pitchFamily="34" charset="0"/>
              </a:rPr>
              <a:t>	L2c-2. 	GCN4 (</a:t>
            </a:r>
            <a:r>
              <a:rPr lang="en-GB" sz="1100" i="0" u="none" strike="noStrike" dirty="0" err="1">
                <a:solidFill>
                  <a:srgbClr val="000000"/>
                </a:solidFill>
                <a:effectLst/>
                <a:latin typeface="Calibri" panose="020F0502020204030204" pitchFamily="34" charset="0"/>
              </a:rPr>
              <a:t>S.c</a:t>
            </a:r>
            <a:r>
              <a:rPr lang="en-GB" sz="1100" i="0" u="none" strike="noStrike" dirty="0">
                <a:solidFill>
                  <a:srgbClr val="000000"/>
                </a:solidFill>
                <a:effectLst/>
                <a:latin typeface="Calibri" panose="020F0502020204030204" pitchFamily="34" charset="0"/>
              </a:rPr>
              <a:t>): GCN4 library Max</a:t>
            </a:r>
            <a:r>
              <a:rPr lang="en-GB" sz="1100" dirty="0"/>
              <a:t> </a:t>
            </a:r>
            <a:endParaRPr lang="en-GB" sz="1100" dirty="0">
              <a:solidFill>
                <a:srgbClr val="000000"/>
              </a:solidFill>
              <a:latin typeface="Calibri" panose="020F0502020204030204" pitchFamily="34" charset="0"/>
            </a:endParaRPr>
          </a:p>
          <a:p>
            <a:r>
              <a:rPr lang="en-US" sz="1100" b="1" i="0" u="none" strike="noStrike" dirty="0">
                <a:solidFill>
                  <a:srgbClr val="000000"/>
                </a:solidFill>
                <a:effectLst/>
                <a:latin typeface="Calibri" panose="020F0502020204030204" pitchFamily="34" charset="0"/>
              </a:rPr>
              <a:t>L3. 		Human origin</a:t>
            </a:r>
            <a:r>
              <a:rPr lang="en-US" sz="1100" b="1" dirty="0"/>
              <a:t> </a:t>
            </a:r>
            <a:endParaRPr lang="en-GB" sz="1100" b="1" dirty="0">
              <a:solidFill>
                <a:srgbClr val="000000"/>
              </a:solidFill>
              <a:latin typeface="Calibri" panose="020F0502020204030204" pitchFamily="34" charset="0"/>
            </a:endParaRPr>
          </a:p>
          <a:p>
            <a:r>
              <a:rPr lang="en-GB" sz="1100" i="0" u="none" strike="noStrike" dirty="0">
                <a:solidFill>
                  <a:srgbClr val="000000"/>
                </a:solidFill>
                <a:effectLst/>
                <a:latin typeface="Calibri" panose="020F0502020204030204" pitchFamily="34" charset="0"/>
              </a:rPr>
              <a:t>L3a. 		P53 from </a:t>
            </a:r>
            <a:r>
              <a:rPr lang="en-GB" sz="1100" i="0" u="none" strike="noStrike" dirty="0" err="1">
                <a:solidFill>
                  <a:srgbClr val="000000"/>
                </a:solidFill>
                <a:effectLst/>
                <a:latin typeface="Calibri" panose="020F0502020204030204" pitchFamily="34" charset="0"/>
              </a:rPr>
              <a:t>H.s.</a:t>
            </a:r>
            <a:r>
              <a:rPr lang="en-GB" sz="1100" i="0" u="none" strike="noStrike" dirty="0">
                <a:solidFill>
                  <a:srgbClr val="000000"/>
                </a:solidFill>
                <a:effectLst/>
                <a:latin typeface="Calibri" panose="020F0502020204030204" pitchFamily="34" charset="0"/>
              </a:rPr>
              <a:t> </a:t>
            </a:r>
          </a:p>
          <a:p>
            <a:r>
              <a:rPr lang="en-GB" sz="1100" i="0" u="none" strike="noStrike" dirty="0">
                <a:solidFill>
                  <a:srgbClr val="000000"/>
                </a:solidFill>
                <a:effectLst/>
                <a:latin typeface="Calibri" panose="020F0502020204030204" pitchFamily="34" charset="0"/>
              </a:rPr>
              <a:t>	L3a-1. 	P53 (</a:t>
            </a:r>
            <a:r>
              <a:rPr lang="en-GB" sz="1100" i="0" u="none" strike="noStrike" dirty="0" err="1">
                <a:solidFill>
                  <a:srgbClr val="000000"/>
                </a:solidFill>
                <a:effectLst/>
                <a:latin typeface="Calibri" panose="020F0502020204030204" pitchFamily="34" charset="0"/>
              </a:rPr>
              <a:t>H.s.</a:t>
            </a:r>
            <a:r>
              <a:rPr lang="en-GB" sz="1100" i="0" u="none" strike="noStrike" dirty="0">
                <a:solidFill>
                  <a:srgbClr val="000000"/>
                </a:solidFill>
                <a:effectLst/>
                <a:latin typeface="Calibri" panose="020F0502020204030204" pitchFamily="34" charset="0"/>
              </a:rPr>
              <a:t>): full length WT</a:t>
            </a:r>
            <a:r>
              <a:rPr lang="en-GB" sz="1100" dirty="0"/>
              <a:t> </a:t>
            </a:r>
            <a:endParaRPr lang="en-GB" sz="1100" dirty="0">
              <a:solidFill>
                <a:srgbClr val="000000"/>
              </a:solidFill>
              <a:latin typeface="Calibri" panose="020F0502020204030204" pitchFamily="34" charset="0"/>
            </a:endParaRPr>
          </a:p>
          <a:p>
            <a:r>
              <a:rPr lang="en-GB" sz="1100" i="0" u="none" strike="noStrike" dirty="0">
                <a:solidFill>
                  <a:srgbClr val="000000"/>
                </a:solidFill>
                <a:effectLst/>
                <a:latin typeface="Calibri" panose="020F0502020204030204" pitchFamily="34" charset="0"/>
              </a:rPr>
              <a:t>	L3a-2. 	P53 (</a:t>
            </a:r>
            <a:r>
              <a:rPr lang="en-GB" sz="1100" i="0" u="none" strike="noStrike" dirty="0" err="1">
                <a:solidFill>
                  <a:srgbClr val="000000"/>
                </a:solidFill>
                <a:effectLst/>
                <a:latin typeface="Calibri" panose="020F0502020204030204" pitchFamily="34" charset="0"/>
              </a:rPr>
              <a:t>H.s.</a:t>
            </a:r>
            <a:r>
              <a:rPr lang="en-GB" sz="1100" i="0" u="none" strike="noStrike" dirty="0">
                <a:solidFill>
                  <a:srgbClr val="000000"/>
                </a:solidFill>
                <a:effectLst/>
                <a:latin typeface="Calibri" panose="020F0502020204030204" pitchFamily="34" charset="0"/>
              </a:rPr>
              <a:t>): AD and  PS variants</a:t>
            </a:r>
            <a:r>
              <a:rPr lang="en-GB" sz="1100" dirty="0"/>
              <a:t> </a:t>
            </a:r>
            <a:endParaRPr lang="en-GB" sz="1100" dirty="0">
              <a:solidFill>
                <a:srgbClr val="000000"/>
              </a:solidFill>
              <a:latin typeface="Calibri" panose="020F0502020204030204" pitchFamily="34" charset="0"/>
            </a:endParaRPr>
          </a:p>
          <a:p>
            <a:r>
              <a:rPr lang="sv-SE" sz="1100" i="0" u="none" strike="noStrike" dirty="0">
                <a:solidFill>
                  <a:srgbClr val="000000"/>
                </a:solidFill>
                <a:effectLst/>
                <a:latin typeface="Calibri" panose="020F0502020204030204" pitchFamily="34" charset="0"/>
              </a:rPr>
              <a:t>L3b. 		Androgen Recptor (AR) from H.s. </a:t>
            </a:r>
            <a:r>
              <a:rPr lang="en-GB" sz="1100" dirty="0"/>
              <a:t> </a:t>
            </a:r>
            <a:r>
              <a:rPr lang="en-US" sz="1100" dirty="0"/>
              <a:t> </a:t>
            </a:r>
          </a:p>
          <a:p>
            <a:r>
              <a:rPr lang="en-GB" sz="1100" i="0" u="none" strike="noStrike" dirty="0">
                <a:solidFill>
                  <a:srgbClr val="000000"/>
                </a:solidFill>
                <a:effectLst/>
                <a:latin typeface="Calibri" panose="020F0502020204030204" pitchFamily="34" charset="0"/>
              </a:rPr>
              <a:t>	L3b-1. 	AR (</a:t>
            </a:r>
            <a:r>
              <a:rPr lang="en-GB" sz="1100" i="0" u="none" strike="noStrike" dirty="0" err="1">
                <a:solidFill>
                  <a:srgbClr val="000000"/>
                </a:solidFill>
                <a:effectLst/>
                <a:latin typeface="Calibri" panose="020F0502020204030204" pitchFamily="34" charset="0"/>
              </a:rPr>
              <a:t>H.s.</a:t>
            </a:r>
            <a:r>
              <a:rPr lang="en-GB" sz="1100" i="0" u="none" strike="noStrike" dirty="0">
                <a:solidFill>
                  <a:srgbClr val="000000"/>
                </a:solidFill>
                <a:effectLst/>
                <a:latin typeface="Calibri" panose="020F0502020204030204" pitchFamily="34" charset="0"/>
              </a:rPr>
              <a:t>): full length WT</a:t>
            </a:r>
            <a:r>
              <a:rPr lang="en-GB" sz="1100" dirty="0"/>
              <a:t> </a:t>
            </a:r>
            <a:endParaRPr lang="en-US" sz="1100" dirty="0"/>
          </a:p>
          <a:p>
            <a:r>
              <a:rPr lang="en-GB" sz="1100" i="0" u="none" strike="noStrike" dirty="0">
                <a:solidFill>
                  <a:srgbClr val="000000"/>
                </a:solidFill>
                <a:effectLst/>
                <a:latin typeface="Calibri" panose="020F0502020204030204" pitchFamily="34" charset="0"/>
              </a:rPr>
              <a:t>	L3b-2. 	AR (</a:t>
            </a:r>
            <a:r>
              <a:rPr lang="en-GB" sz="1100" i="0" u="none" strike="noStrike" dirty="0" err="1">
                <a:solidFill>
                  <a:srgbClr val="000000"/>
                </a:solidFill>
                <a:effectLst/>
                <a:latin typeface="Calibri" panose="020F0502020204030204" pitchFamily="34" charset="0"/>
              </a:rPr>
              <a:t>H.s.</a:t>
            </a:r>
            <a:r>
              <a:rPr lang="en-GB" sz="1100" i="0" u="none" strike="noStrike" dirty="0">
                <a:solidFill>
                  <a:srgbClr val="000000"/>
                </a:solidFill>
                <a:effectLst/>
                <a:latin typeface="Calibri" panose="020F0502020204030204" pitchFamily="34" charset="0"/>
              </a:rPr>
              <a:t>): AD and  PS variants</a:t>
            </a:r>
            <a:r>
              <a:rPr lang="en-GB" sz="1100" dirty="0"/>
              <a:t> </a:t>
            </a:r>
            <a:endParaRPr lang="en-US" sz="1100" dirty="0"/>
          </a:p>
          <a:p>
            <a:r>
              <a:rPr lang="en-US" sz="1100" b="1" i="0" u="none" strike="noStrike" dirty="0">
                <a:solidFill>
                  <a:srgbClr val="000000"/>
                </a:solidFill>
                <a:effectLst/>
                <a:latin typeface="Calibri" panose="020F0502020204030204" pitchFamily="34" charset="0"/>
              </a:rPr>
              <a:t>L4. 		Arabidopsis origin</a:t>
            </a:r>
            <a:r>
              <a:rPr lang="en-US" sz="1100" b="1" dirty="0"/>
              <a:t> </a:t>
            </a:r>
          </a:p>
          <a:p>
            <a:r>
              <a:rPr lang="en-GB" sz="1100" i="0" u="none" strike="noStrike" dirty="0">
                <a:solidFill>
                  <a:srgbClr val="000000"/>
                </a:solidFill>
                <a:effectLst/>
                <a:latin typeface="Calibri" panose="020F0502020204030204" pitchFamily="34" charset="0"/>
              </a:rPr>
              <a:t>L4a. 		PIF3 from </a:t>
            </a:r>
            <a:r>
              <a:rPr lang="en-GB" sz="1100" i="0" u="none" strike="noStrike" dirty="0" err="1">
                <a:solidFill>
                  <a:srgbClr val="000000"/>
                </a:solidFill>
                <a:effectLst/>
                <a:latin typeface="Calibri" panose="020F0502020204030204" pitchFamily="34" charset="0"/>
              </a:rPr>
              <a:t>A.t.</a:t>
            </a:r>
            <a:r>
              <a:rPr lang="en-GB" sz="1100" i="0" u="none" strike="noStrike" dirty="0">
                <a:solidFill>
                  <a:srgbClr val="000000"/>
                </a:solidFill>
                <a:effectLst/>
                <a:latin typeface="Calibri" panose="020F0502020204030204" pitchFamily="34" charset="0"/>
              </a:rPr>
              <a:t> </a:t>
            </a:r>
            <a:endParaRPr lang="en-US" sz="1100" i="0" u="none" strike="noStrike" dirty="0">
              <a:solidFill>
                <a:srgbClr val="000000"/>
              </a:solidFill>
              <a:effectLst/>
              <a:latin typeface="Calibri" panose="020F0502020204030204" pitchFamily="34" charset="0"/>
            </a:endParaRPr>
          </a:p>
          <a:p>
            <a:r>
              <a:rPr lang="en-GB" sz="1100" i="0" u="none" strike="noStrike" dirty="0">
                <a:solidFill>
                  <a:srgbClr val="000000"/>
                </a:solidFill>
                <a:effectLst/>
                <a:latin typeface="Calibri" panose="020F0502020204030204" pitchFamily="34" charset="0"/>
              </a:rPr>
              <a:t>	L4a-1. 	PIF3 (</a:t>
            </a:r>
            <a:r>
              <a:rPr lang="en-GB" sz="1100" i="0" u="none" strike="noStrike" dirty="0" err="1">
                <a:solidFill>
                  <a:srgbClr val="000000"/>
                </a:solidFill>
                <a:effectLst/>
                <a:latin typeface="Calibri" panose="020F0502020204030204" pitchFamily="34" charset="0"/>
              </a:rPr>
              <a:t>A.t.</a:t>
            </a:r>
            <a:r>
              <a:rPr lang="en-GB" sz="1100" i="0" u="none" strike="noStrike" dirty="0">
                <a:solidFill>
                  <a:srgbClr val="000000"/>
                </a:solidFill>
                <a:effectLst/>
                <a:latin typeface="Calibri" panose="020F0502020204030204" pitchFamily="34" charset="0"/>
              </a:rPr>
              <a:t>): full length WT</a:t>
            </a:r>
            <a:r>
              <a:rPr lang="en-GB" sz="1100" dirty="0"/>
              <a:t> </a:t>
            </a:r>
            <a:endParaRPr lang="en-US" sz="1100" dirty="0">
              <a:solidFill>
                <a:srgbClr val="000000"/>
              </a:solidFill>
              <a:latin typeface="Calibri" panose="020F0502020204030204" pitchFamily="34" charset="0"/>
            </a:endParaRPr>
          </a:p>
          <a:p>
            <a:r>
              <a:rPr lang="en-GB" sz="1100" i="0" u="none" strike="noStrike" dirty="0">
                <a:solidFill>
                  <a:srgbClr val="000000"/>
                </a:solidFill>
                <a:effectLst/>
                <a:latin typeface="Calibri" panose="020F0502020204030204" pitchFamily="34" charset="0"/>
              </a:rPr>
              <a:t>	L4a-2. 	PIF3 (</a:t>
            </a:r>
            <a:r>
              <a:rPr lang="en-GB" sz="1100" i="0" u="none" strike="noStrike" dirty="0" err="1">
                <a:solidFill>
                  <a:srgbClr val="000000"/>
                </a:solidFill>
                <a:effectLst/>
                <a:latin typeface="Calibri" panose="020F0502020204030204" pitchFamily="34" charset="0"/>
              </a:rPr>
              <a:t>A.t.</a:t>
            </a:r>
            <a:r>
              <a:rPr lang="en-GB" sz="1100" i="0" u="none" strike="noStrike" dirty="0">
                <a:solidFill>
                  <a:srgbClr val="000000"/>
                </a:solidFill>
                <a:effectLst/>
                <a:latin typeface="Calibri" panose="020F0502020204030204" pitchFamily="34" charset="0"/>
              </a:rPr>
              <a:t>): AD and  PS variants</a:t>
            </a:r>
            <a:r>
              <a:rPr lang="en-GB" sz="1100" dirty="0"/>
              <a:t> </a:t>
            </a:r>
            <a:endParaRPr lang="en-US" sz="1100" dirty="0">
              <a:solidFill>
                <a:srgbClr val="000000"/>
              </a:solidFill>
              <a:latin typeface="Calibri" panose="020F0502020204030204" pitchFamily="34" charset="0"/>
            </a:endParaRPr>
          </a:p>
          <a:p>
            <a:r>
              <a:rPr lang="it-IT" sz="1100" i="0" u="none" strike="noStrike" dirty="0">
                <a:solidFill>
                  <a:srgbClr val="000000"/>
                </a:solidFill>
                <a:effectLst/>
                <a:latin typeface="Calibri" panose="020F0502020204030204" pitchFamily="34" charset="0"/>
              </a:rPr>
              <a:t>L4b.		E2FA from A.t. </a:t>
            </a:r>
            <a:endParaRPr lang="en-US" sz="1100" i="0" u="none" strike="noStrike" dirty="0">
              <a:solidFill>
                <a:srgbClr val="000000"/>
              </a:solidFill>
              <a:effectLst/>
              <a:latin typeface="Calibri" panose="020F0502020204030204" pitchFamily="34" charset="0"/>
            </a:endParaRPr>
          </a:p>
          <a:p>
            <a:r>
              <a:rPr lang="en-GB" sz="1100" i="0" u="none" strike="noStrike" dirty="0">
                <a:solidFill>
                  <a:srgbClr val="000000"/>
                </a:solidFill>
                <a:effectLst/>
                <a:latin typeface="Calibri" panose="020F0502020204030204" pitchFamily="34" charset="0"/>
              </a:rPr>
              <a:t>	L4b-1. 	E2FA (</a:t>
            </a:r>
            <a:r>
              <a:rPr lang="en-GB" sz="1100" i="0" u="none" strike="noStrike" dirty="0" err="1">
                <a:solidFill>
                  <a:srgbClr val="000000"/>
                </a:solidFill>
                <a:effectLst/>
                <a:latin typeface="Calibri" panose="020F0502020204030204" pitchFamily="34" charset="0"/>
              </a:rPr>
              <a:t>A.t.</a:t>
            </a:r>
            <a:r>
              <a:rPr lang="en-GB" sz="1100" i="0" u="none" strike="noStrike" dirty="0">
                <a:solidFill>
                  <a:srgbClr val="000000"/>
                </a:solidFill>
                <a:effectLst/>
                <a:latin typeface="Calibri" panose="020F0502020204030204" pitchFamily="34" charset="0"/>
              </a:rPr>
              <a:t>): full length WT</a:t>
            </a:r>
            <a:r>
              <a:rPr lang="en-GB" sz="1100" dirty="0"/>
              <a:t> </a:t>
            </a:r>
          </a:p>
          <a:p>
            <a:r>
              <a:rPr lang="en-US" sz="1100" i="0" u="none" strike="noStrike" dirty="0">
                <a:solidFill>
                  <a:srgbClr val="000000"/>
                </a:solidFill>
                <a:effectLst/>
                <a:latin typeface="Calibri" panose="020F0502020204030204" pitchFamily="34" charset="0"/>
              </a:rPr>
              <a:t>	L4b-2. 	E2FA (</a:t>
            </a:r>
            <a:r>
              <a:rPr lang="en-US" sz="1100" i="0" u="none" strike="noStrike" dirty="0" err="1">
                <a:solidFill>
                  <a:srgbClr val="000000"/>
                </a:solidFill>
                <a:effectLst/>
                <a:latin typeface="Calibri" panose="020F0502020204030204" pitchFamily="34" charset="0"/>
              </a:rPr>
              <a:t>A.t.</a:t>
            </a:r>
            <a:r>
              <a:rPr lang="en-US" sz="1100" i="0" u="none" strike="noStrike" dirty="0">
                <a:solidFill>
                  <a:srgbClr val="000000"/>
                </a:solidFill>
                <a:effectLst/>
                <a:latin typeface="Calibri" panose="020F0502020204030204" pitchFamily="34" charset="0"/>
              </a:rPr>
              <a:t>): AD and  PS variants</a:t>
            </a:r>
            <a:r>
              <a:rPr lang="en-US" sz="1100" dirty="0"/>
              <a:t> </a:t>
            </a:r>
            <a:endParaRPr lang="en-GB" sz="1100" dirty="0"/>
          </a:p>
          <a:p>
            <a:r>
              <a:rPr lang="en-GB" sz="1100" i="0" u="none" strike="noStrike" dirty="0">
                <a:solidFill>
                  <a:srgbClr val="000000"/>
                </a:solidFill>
                <a:effectLst/>
                <a:latin typeface="Calibri" panose="020F0502020204030204" pitchFamily="34" charset="0"/>
              </a:rPr>
              <a:t>L4c. 		HSFA2 from </a:t>
            </a:r>
            <a:r>
              <a:rPr lang="en-GB" sz="1100" i="0" u="none" strike="noStrike" dirty="0" err="1">
                <a:solidFill>
                  <a:srgbClr val="000000"/>
                </a:solidFill>
                <a:effectLst/>
                <a:latin typeface="Calibri" panose="020F0502020204030204" pitchFamily="34" charset="0"/>
              </a:rPr>
              <a:t>A.t.</a:t>
            </a:r>
            <a:r>
              <a:rPr lang="en-GB" sz="1100" i="0" u="none" strike="noStrike" dirty="0">
                <a:solidFill>
                  <a:srgbClr val="000000"/>
                </a:solidFill>
                <a:effectLst/>
                <a:latin typeface="Calibri" panose="020F0502020204030204" pitchFamily="34" charset="0"/>
              </a:rPr>
              <a:t> </a:t>
            </a:r>
          </a:p>
          <a:p>
            <a:r>
              <a:rPr lang="en-GB" sz="1100" i="0" u="none" strike="noStrike" dirty="0">
                <a:solidFill>
                  <a:srgbClr val="000000"/>
                </a:solidFill>
                <a:effectLst/>
                <a:latin typeface="Calibri" panose="020F0502020204030204" pitchFamily="34" charset="0"/>
              </a:rPr>
              <a:t>	L4c-1. 	HSFA2 (</a:t>
            </a:r>
            <a:r>
              <a:rPr lang="en-GB" sz="1100" i="0" u="none" strike="noStrike" dirty="0" err="1">
                <a:solidFill>
                  <a:srgbClr val="000000"/>
                </a:solidFill>
                <a:effectLst/>
                <a:latin typeface="Calibri" panose="020F0502020204030204" pitchFamily="34" charset="0"/>
              </a:rPr>
              <a:t>A.t.</a:t>
            </a:r>
            <a:r>
              <a:rPr lang="en-GB" sz="1100" i="0" u="none" strike="noStrike" dirty="0">
                <a:solidFill>
                  <a:srgbClr val="000000"/>
                </a:solidFill>
                <a:effectLst/>
                <a:latin typeface="Calibri" panose="020F0502020204030204" pitchFamily="34" charset="0"/>
              </a:rPr>
              <a:t>): full length WT</a:t>
            </a:r>
            <a:r>
              <a:rPr lang="en-GB" sz="1100" dirty="0"/>
              <a:t> </a:t>
            </a:r>
            <a:endParaRPr lang="en-BE" sz="1100" dirty="0"/>
          </a:p>
        </p:txBody>
      </p:sp>
    </p:spTree>
    <p:extLst>
      <p:ext uri="{BB962C8B-B14F-4D97-AF65-F5344CB8AC3E}">
        <p14:creationId xmlns:p14="http://schemas.microsoft.com/office/powerpoint/2010/main" val="356448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4943-2370-DE58-8831-B65055249C12}"/>
              </a:ext>
            </a:extLst>
          </p:cNvPr>
          <p:cNvSpPr>
            <a:spLocks noGrp="1"/>
          </p:cNvSpPr>
          <p:nvPr>
            <p:ph type="title"/>
          </p:nvPr>
        </p:nvSpPr>
        <p:spPr>
          <a:xfrm>
            <a:off x="838200" y="116551"/>
            <a:ext cx="10515600" cy="904382"/>
          </a:xfrm>
        </p:spPr>
        <p:txBody>
          <a:bodyPr>
            <a:normAutofit/>
          </a:bodyPr>
          <a:lstStyle/>
          <a:p>
            <a:pPr algn="ctr"/>
            <a:r>
              <a:rPr lang="en-GB" sz="2400" dirty="0"/>
              <a:t>SOG1 ORTHOLOG</a:t>
            </a:r>
            <a:br>
              <a:rPr lang="en-GB" sz="2400" dirty="0"/>
            </a:br>
            <a:r>
              <a:rPr lang="en-GB" sz="2400" b="1" dirty="0">
                <a:solidFill>
                  <a:schemeClr val="accent6"/>
                </a:solidFill>
              </a:rPr>
              <a:t>ORT </a:t>
            </a:r>
            <a:r>
              <a:rPr lang="en-GB" sz="2400" b="1" dirty="0"/>
              <a:t>–</a:t>
            </a:r>
            <a:r>
              <a:rPr lang="en-GB" sz="2400" b="1" dirty="0">
                <a:solidFill>
                  <a:schemeClr val="accent6"/>
                </a:solidFill>
              </a:rPr>
              <a:t> </a:t>
            </a:r>
            <a:r>
              <a:rPr lang="en-GB" sz="2400" b="1" dirty="0">
                <a:solidFill>
                  <a:schemeClr val="accent2"/>
                </a:solidFill>
              </a:rPr>
              <a:t>M. SOG1 orthologs + PS variants </a:t>
            </a:r>
            <a:endParaRPr lang="en-BE" sz="2400" dirty="0"/>
          </a:p>
        </p:txBody>
      </p:sp>
      <p:sp>
        <p:nvSpPr>
          <p:cNvPr id="3" name="Content Placeholder 5">
            <a:extLst>
              <a:ext uri="{FF2B5EF4-FFF2-40B4-BE49-F238E27FC236}">
                <a16:creationId xmlns:a16="http://schemas.microsoft.com/office/drawing/2014/main" id="{2C13EA39-645B-2F39-0268-B05572B31B28}"/>
              </a:ext>
            </a:extLst>
          </p:cNvPr>
          <p:cNvSpPr txBox="1">
            <a:spLocks/>
          </p:cNvSpPr>
          <p:nvPr/>
        </p:nvSpPr>
        <p:spPr>
          <a:xfrm>
            <a:off x="453381" y="1253330"/>
            <a:ext cx="11450647" cy="5316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u="sng" dirty="0"/>
              <a:t>Research questions</a:t>
            </a:r>
          </a:p>
          <a:p>
            <a:pPr marL="742950" lvl="1" indent="-285750"/>
            <a:r>
              <a:rPr lang="en-GB" sz="1200" dirty="0"/>
              <a:t>Is the location and/or sequence and/or secondary structure of the SOG1 ADs conserved within the plant kingdom? </a:t>
            </a:r>
          </a:p>
          <a:p>
            <a:pPr marL="742950" lvl="1" indent="-285750"/>
            <a:r>
              <a:rPr lang="en-GB" sz="1200" dirty="0"/>
              <a:t>Is the putative phosphorylation dependence of AD activity also detected in these species? </a:t>
            </a:r>
            <a:r>
              <a:rPr lang="en-GB" sz="1200" dirty="0">
                <a:solidFill>
                  <a:schemeClr val="accent6"/>
                </a:solidFill>
              </a:rPr>
              <a:t>~ EAEM category  </a:t>
            </a:r>
            <a:br>
              <a:rPr lang="en-GB" sz="1200" dirty="0">
                <a:solidFill>
                  <a:schemeClr val="accent6"/>
                </a:solidFill>
              </a:rPr>
            </a:br>
            <a:endParaRPr lang="en-GB" sz="1200" dirty="0">
              <a:solidFill>
                <a:schemeClr val="accent6"/>
              </a:solidFill>
            </a:endParaRPr>
          </a:p>
          <a:p>
            <a:pPr marL="0" indent="0">
              <a:buNone/>
            </a:pPr>
            <a:r>
              <a:rPr lang="en-GB" sz="1200" u="sng" dirty="0"/>
              <a:t>Content</a:t>
            </a:r>
            <a:r>
              <a:rPr lang="en-GB" sz="1200" dirty="0"/>
              <a:t> </a:t>
            </a:r>
          </a:p>
          <a:p>
            <a:pPr marL="0" indent="0">
              <a:buFont typeface="Arial" panose="020B0604020202020204" pitchFamily="34" charset="0"/>
              <a:buNone/>
            </a:pPr>
            <a:r>
              <a:rPr lang="en-GB" sz="1200" dirty="0"/>
              <a:t>16 species in total: </a:t>
            </a:r>
            <a:r>
              <a:rPr lang="en-GB" sz="1000" dirty="0"/>
              <a:t>(* = present in library 1 also)</a:t>
            </a:r>
          </a:p>
          <a:p>
            <a:pPr marL="0" indent="0">
              <a:buFont typeface="Arial" panose="020B0604020202020204" pitchFamily="34" charset="0"/>
              <a:buNone/>
            </a:pPr>
            <a:r>
              <a:rPr lang="en-GB" sz="1200" dirty="0"/>
              <a:t>	B. </a:t>
            </a:r>
            <a:r>
              <a:rPr lang="en-GB" sz="1200" dirty="0" err="1"/>
              <a:t>rapa</a:t>
            </a:r>
            <a:r>
              <a:rPr lang="en-GB" sz="1200" dirty="0"/>
              <a:t>		M. polymorpha* 	A. thaliana 		S. </a:t>
            </a:r>
            <a:r>
              <a:rPr lang="en-GB" sz="1200" dirty="0" err="1"/>
              <a:t>bicolor</a:t>
            </a:r>
            <a:r>
              <a:rPr lang="en-GB" sz="1200" dirty="0"/>
              <a:t>					</a:t>
            </a:r>
            <a:br>
              <a:rPr lang="en-GB" sz="1200" dirty="0"/>
            </a:br>
            <a:r>
              <a:rPr lang="en-GB" sz="1200" dirty="0"/>
              <a:t>	A. </a:t>
            </a:r>
            <a:r>
              <a:rPr lang="en-GB" sz="1200" dirty="0" err="1"/>
              <a:t>trichopoda</a:t>
            </a:r>
            <a:r>
              <a:rPr lang="en-GB" sz="1200" dirty="0"/>
              <a:t> 		V. vinifera		O. sativa* 		P. </a:t>
            </a:r>
            <a:r>
              <a:rPr lang="en-GB" sz="1200" dirty="0" err="1"/>
              <a:t>trichocarpa</a:t>
            </a:r>
            <a:r>
              <a:rPr lang="en-GB" sz="1200" dirty="0"/>
              <a:t>*			</a:t>
            </a:r>
            <a:br>
              <a:rPr lang="en-GB" sz="1200" dirty="0"/>
            </a:br>
            <a:r>
              <a:rPr lang="en-GB" sz="1200" dirty="0"/>
              <a:t>	Z. mays*		G. Max 		N. </a:t>
            </a:r>
            <a:r>
              <a:rPr lang="en-GB" sz="1200" dirty="0" err="1"/>
              <a:t>bonucifera</a:t>
            </a:r>
            <a:r>
              <a:rPr lang="en-GB" sz="1200" dirty="0"/>
              <a:t> 		S. </a:t>
            </a:r>
            <a:r>
              <a:rPr lang="en-GB" sz="1200" dirty="0" err="1"/>
              <a:t>moellendorffii</a:t>
            </a:r>
            <a:br>
              <a:rPr lang="en-GB" sz="1200" dirty="0"/>
            </a:br>
            <a:r>
              <a:rPr lang="en-GB" sz="1200" dirty="0"/>
              <a:t>	P. patens* 		B. </a:t>
            </a:r>
            <a:r>
              <a:rPr lang="en-GB" sz="1200" dirty="0" err="1"/>
              <a:t>distachyon</a:t>
            </a:r>
            <a:r>
              <a:rPr lang="en-GB" sz="1200" dirty="0"/>
              <a:t> 		E. grandis		N. tabacum 	</a:t>
            </a:r>
            <a:endParaRPr lang="en-GB" sz="1200" u="sng" dirty="0"/>
          </a:p>
          <a:p>
            <a:pPr marL="0" indent="0">
              <a:buNone/>
            </a:pPr>
            <a:endParaRPr lang="en-GB" sz="1200" dirty="0"/>
          </a:p>
          <a:p>
            <a:pPr marL="0" indent="0">
              <a:buNone/>
            </a:pPr>
            <a:r>
              <a:rPr lang="en-GB" sz="1200" dirty="0"/>
              <a:t>Basic tiles 			full length WT</a:t>
            </a:r>
          </a:p>
          <a:p>
            <a:pPr marL="0" indent="0">
              <a:buNone/>
            </a:pPr>
            <a:r>
              <a:rPr lang="en-GB" sz="1200" dirty="0"/>
              <a:t>Phosphosite variants tiles		 SQ, TP(P) </a:t>
            </a:r>
            <a:r>
              <a:rPr lang="en-GB" sz="1200" dirty="0">
                <a:sym typeface="Wingdings" panose="05000000000000000000" pitchFamily="2" charset="2"/>
              </a:rPr>
              <a:t> AQ, AP(P) and DQ, DP(P)		single (s) and full (f)</a:t>
            </a:r>
            <a:endParaRPr lang="en-GB" sz="1200" dirty="0"/>
          </a:p>
          <a:p>
            <a:pPr marL="0" indent="0">
              <a:buFont typeface="Arial" panose="020B0604020202020204" pitchFamily="34" charset="0"/>
              <a:buNone/>
            </a:pPr>
            <a:endParaRPr lang="en-GB" sz="1200" u="sng" dirty="0"/>
          </a:p>
          <a:p>
            <a:pPr marL="0" indent="0">
              <a:buFont typeface="Arial" panose="020B0604020202020204" pitchFamily="34" charset="0"/>
              <a:buNone/>
            </a:pPr>
            <a:r>
              <a:rPr lang="en-GB" sz="1200" u="sng" dirty="0"/>
              <a:t>Remark</a:t>
            </a:r>
            <a:r>
              <a:rPr lang="en-GB" sz="1200" dirty="0"/>
              <a:t> </a:t>
            </a:r>
          </a:p>
          <a:p>
            <a:r>
              <a:rPr lang="en-GB" sz="1200" dirty="0"/>
              <a:t>No functional phosphosites have been reported in literature for SOG1 orthologs. Therefore, we extrapolate the knowledge of Arabidopsis thaliana SOG1 to the other species and assume that SQ, TP(P) di- and tripeptides are putative phosphosites in ortholog sequences. </a:t>
            </a:r>
          </a:p>
          <a:p>
            <a:r>
              <a:rPr lang="en-GB" sz="1200" dirty="0"/>
              <a:t>Phylogenetics were very complicated: alignment-based (NAC domain versus IDR), presence phosphosites, database version etc. Therefore, the origin of each sequence is added to its name in the Excel file “Visit2_V8_summary”.  </a:t>
            </a:r>
          </a:p>
          <a:p>
            <a:r>
              <a:rPr lang="en-GB" sz="1200" dirty="0" err="1"/>
              <a:t>Selanginella</a:t>
            </a:r>
            <a:r>
              <a:rPr lang="en-GB" sz="1200" dirty="0"/>
              <a:t> sequence is questionable: no </a:t>
            </a:r>
            <a:r>
              <a:rPr lang="en-GB" sz="1200" dirty="0" err="1"/>
              <a:t>startcodon</a:t>
            </a:r>
            <a:r>
              <a:rPr lang="en-GB" sz="1200" dirty="0"/>
              <a:t> for Met (M) and very short. Be critical when taking conclusions. </a:t>
            </a:r>
          </a:p>
          <a:p>
            <a:endParaRPr lang="en-GB" sz="1200" dirty="0"/>
          </a:p>
          <a:p>
            <a:pPr marL="0" indent="0">
              <a:buFont typeface="Arial" panose="020B0604020202020204" pitchFamily="34" charset="0"/>
              <a:buNone/>
            </a:pPr>
            <a:endParaRPr lang="en-GB" sz="1200" dirty="0"/>
          </a:p>
        </p:txBody>
      </p:sp>
    </p:spTree>
    <p:extLst>
      <p:ext uri="{BB962C8B-B14F-4D97-AF65-F5344CB8AC3E}">
        <p14:creationId xmlns:p14="http://schemas.microsoft.com/office/powerpoint/2010/main" val="28680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7969E0-6FD4-4809-8B9F-525D7C99F704}"/>
              </a:ext>
            </a:extLst>
          </p:cNvPr>
          <p:cNvSpPr/>
          <p:nvPr/>
        </p:nvSpPr>
        <p:spPr>
          <a:xfrm>
            <a:off x="1076737" y="3188629"/>
            <a:ext cx="1418978" cy="246221"/>
          </a:xfrm>
          <a:prstGeom prst="rect">
            <a:avLst/>
          </a:prstGeom>
        </p:spPr>
        <p:txBody>
          <a:bodyPr wrap="none">
            <a:spAutoFit/>
          </a:bodyPr>
          <a:lstStyle/>
          <a:p>
            <a:pPr>
              <a:spcAft>
                <a:spcPts val="800"/>
              </a:spcAft>
            </a:pPr>
            <a:r>
              <a:rPr lang="en-GB" sz="1000" dirty="0">
                <a:solidFill>
                  <a:schemeClr val="bg1">
                    <a:lumMod val="50000"/>
                  </a:schemeClr>
                </a:solidFill>
                <a:ea typeface="Calibri" panose="020F0502020204030204" pitchFamily="34" charset="0"/>
                <a:cs typeface="Courier New" panose="02070309020205020404" pitchFamily="49" charset="0"/>
              </a:rPr>
              <a:t>res 1-57 [57 aa]; </a:t>
            </a:r>
            <a:r>
              <a:rPr lang="en-GB" sz="1000" dirty="0" err="1">
                <a:solidFill>
                  <a:schemeClr val="bg1">
                    <a:lumMod val="50000"/>
                  </a:schemeClr>
                </a:solidFill>
                <a:ea typeface="Calibri" panose="020F0502020204030204" pitchFamily="34" charset="0"/>
                <a:cs typeface="Courier New" panose="02070309020205020404" pitchFamily="49" charset="0"/>
              </a:rPr>
              <a:t>pI</a:t>
            </a:r>
            <a:r>
              <a:rPr lang="en-GB" sz="1000" dirty="0">
                <a:solidFill>
                  <a:schemeClr val="bg1">
                    <a:lumMod val="50000"/>
                  </a:schemeClr>
                </a:solidFill>
                <a:ea typeface="Calibri" panose="020F0502020204030204" pitchFamily="34" charset="0"/>
                <a:cs typeface="Courier New" panose="02070309020205020404" pitchFamily="49" charset="0"/>
              </a:rPr>
              <a:t> 8,91</a:t>
            </a:r>
          </a:p>
        </p:txBody>
      </p:sp>
      <p:sp>
        <p:nvSpPr>
          <p:cNvPr id="3" name="Rectangle 2">
            <a:extLst>
              <a:ext uri="{FF2B5EF4-FFF2-40B4-BE49-F238E27FC236}">
                <a16:creationId xmlns:a16="http://schemas.microsoft.com/office/drawing/2014/main" id="{4CF654E6-915B-4F10-B5B9-445F5EEBA423}"/>
              </a:ext>
            </a:extLst>
          </p:cNvPr>
          <p:cNvSpPr/>
          <p:nvPr/>
        </p:nvSpPr>
        <p:spPr>
          <a:xfrm>
            <a:off x="1192131" y="4139003"/>
            <a:ext cx="1616148" cy="246221"/>
          </a:xfrm>
          <a:prstGeom prst="rect">
            <a:avLst/>
          </a:prstGeom>
        </p:spPr>
        <p:txBody>
          <a:bodyPr wrap="none">
            <a:spAutoFit/>
          </a:bodyPr>
          <a:lstStyle/>
          <a:p>
            <a:pPr algn="ctr">
              <a:spcAft>
                <a:spcPts val="800"/>
              </a:spcAft>
            </a:pPr>
            <a:r>
              <a:rPr lang="en-GB" sz="1000" dirty="0">
                <a:solidFill>
                  <a:schemeClr val="bg1">
                    <a:lumMod val="50000"/>
                  </a:schemeClr>
                </a:solidFill>
                <a:ea typeface="Calibri" panose="020F0502020204030204" pitchFamily="34" charset="0"/>
                <a:cs typeface="Courier New" panose="02070309020205020404" pitchFamily="49" charset="0"/>
              </a:rPr>
              <a:t>res 58-211 [154 aa]; </a:t>
            </a:r>
            <a:r>
              <a:rPr lang="en-GB" sz="1000" dirty="0" err="1">
                <a:solidFill>
                  <a:schemeClr val="bg1">
                    <a:lumMod val="50000"/>
                  </a:schemeClr>
                </a:solidFill>
                <a:ea typeface="Calibri" panose="020F0502020204030204" pitchFamily="34" charset="0"/>
                <a:cs typeface="Courier New" panose="02070309020205020404" pitchFamily="49" charset="0"/>
              </a:rPr>
              <a:t>pI</a:t>
            </a:r>
            <a:r>
              <a:rPr lang="en-GB" sz="1000" dirty="0">
                <a:solidFill>
                  <a:schemeClr val="bg1">
                    <a:lumMod val="50000"/>
                  </a:schemeClr>
                </a:solidFill>
                <a:ea typeface="Calibri" panose="020F0502020204030204" pitchFamily="34" charset="0"/>
                <a:cs typeface="Courier New" panose="02070309020205020404" pitchFamily="49" charset="0"/>
              </a:rPr>
              <a:t> 9,28</a:t>
            </a:r>
            <a:endParaRPr lang="en-BE" sz="1000" dirty="0">
              <a:solidFill>
                <a:schemeClr val="bg1">
                  <a:lumMod val="50000"/>
                </a:schemeClr>
              </a:solidFill>
              <a:ea typeface="Times New Roman" panose="02020603050405020304" pitchFamily="18" charset="0"/>
              <a:cs typeface="Courier New" panose="02070309020205020404" pitchFamily="49" charset="0"/>
            </a:endParaRPr>
          </a:p>
        </p:txBody>
      </p:sp>
      <p:sp>
        <p:nvSpPr>
          <p:cNvPr id="4" name="Rectangle 3">
            <a:extLst>
              <a:ext uri="{FF2B5EF4-FFF2-40B4-BE49-F238E27FC236}">
                <a16:creationId xmlns:a16="http://schemas.microsoft.com/office/drawing/2014/main" id="{EC5D393F-ED3E-4245-9733-6A8603B85CCE}"/>
              </a:ext>
            </a:extLst>
          </p:cNvPr>
          <p:cNvSpPr/>
          <p:nvPr/>
        </p:nvSpPr>
        <p:spPr>
          <a:xfrm>
            <a:off x="1159269" y="5519257"/>
            <a:ext cx="1681871" cy="246221"/>
          </a:xfrm>
          <a:prstGeom prst="rect">
            <a:avLst/>
          </a:prstGeom>
          <a:noFill/>
        </p:spPr>
        <p:txBody>
          <a:bodyPr wrap="none">
            <a:spAutoFit/>
          </a:bodyPr>
          <a:lstStyle/>
          <a:p>
            <a:r>
              <a:rPr lang="en-GB" sz="1000" dirty="0">
                <a:solidFill>
                  <a:schemeClr val="bg1">
                    <a:lumMod val="50000"/>
                  </a:schemeClr>
                </a:solidFill>
                <a:ea typeface="Times New Roman" panose="02020603050405020304" pitchFamily="18" charset="0"/>
              </a:rPr>
              <a:t>res 212-449 [238 aa]; </a:t>
            </a:r>
            <a:r>
              <a:rPr lang="en-GB" sz="1000" dirty="0" err="1">
                <a:solidFill>
                  <a:schemeClr val="bg1">
                    <a:lumMod val="50000"/>
                  </a:schemeClr>
                </a:solidFill>
                <a:ea typeface="Times New Roman" panose="02020603050405020304" pitchFamily="18" charset="0"/>
              </a:rPr>
              <a:t>pI</a:t>
            </a:r>
            <a:r>
              <a:rPr lang="en-GB" sz="1000" dirty="0">
                <a:solidFill>
                  <a:schemeClr val="bg1">
                    <a:lumMod val="50000"/>
                  </a:schemeClr>
                </a:solidFill>
                <a:ea typeface="Times New Roman" panose="02020603050405020304" pitchFamily="18" charset="0"/>
              </a:rPr>
              <a:t> 4,47</a:t>
            </a:r>
            <a:endParaRPr lang="en-BE" sz="1000" dirty="0">
              <a:solidFill>
                <a:schemeClr val="bg1">
                  <a:lumMod val="50000"/>
                </a:schemeClr>
              </a:solidFill>
              <a:ea typeface="Times New Roman" panose="02020603050405020304" pitchFamily="18" charset="0"/>
            </a:endParaRPr>
          </a:p>
        </p:txBody>
      </p:sp>
      <p:grpSp>
        <p:nvGrpSpPr>
          <p:cNvPr id="5" name="Group 4">
            <a:extLst>
              <a:ext uri="{FF2B5EF4-FFF2-40B4-BE49-F238E27FC236}">
                <a16:creationId xmlns:a16="http://schemas.microsoft.com/office/drawing/2014/main" id="{1578EF0E-C6D3-4AAB-8472-E397D9E42324}"/>
              </a:ext>
            </a:extLst>
          </p:cNvPr>
          <p:cNvGrpSpPr/>
          <p:nvPr/>
        </p:nvGrpSpPr>
        <p:grpSpPr>
          <a:xfrm>
            <a:off x="535602" y="2896308"/>
            <a:ext cx="2987791" cy="286360"/>
            <a:chOff x="4419600" y="402771"/>
            <a:chExt cx="3886200" cy="250372"/>
          </a:xfrm>
          <a:noFill/>
        </p:grpSpPr>
        <p:sp>
          <p:nvSpPr>
            <p:cNvPr id="6" name="Rectangle 5">
              <a:extLst>
                <a:ext uri="{FF2B5EF4-FFF2-40B4-BE49-F238E27FC236}">
                  <a16:creationId xmlns:a16="http://schemas.microsoft.com/office/drawing/2014/main" id="{4BB13312-8E14-4504-86F3-A819CA28C38A}"/>
                </a:ext>
              </a:extLst>
            </p:cNvPr>
            <p:cNvSpPr/>
            <p:nvPr/>
          </p:nvSpPr>
          <p:spPr>
            <a:xfrm>
              <a:off x="4419600" y="402771"/>
              <a:ext cx="544286" cy="250372"/>
            </a:xfrm>
            <a:prstGeom prst="rect">
              <a:avLst/>
            </a:prstGeom>
            <a:grpFill/>
            <a:ln w="19050">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t>NTD</a:t>
              </a:r>
              <a:endParaRPr lang="en-BE" sz="1000" dirty="0"/>
            </a:p>
          </p:txBody>
        </p:sp>
        <p:sp>
          <p:nvSpPr>
            <p:cNvPr id="7" name="Rectangle 6">
              <a:extLst>
                <a:ext uri="{FF2B5EF4-FFF2-40B4-BE49-F238E27FC236}">
                  <a16:creationId xmlns:a16="http://schemas.microsoft.com/office/drawing/2014/main" id="{61EDDC9F-AFEA-49F1-9B1C-8E38AF2E3CDA}"/>
                </a:ext>
              </a:extLst>
            </p:cNvPr>
            <p:cNvSpPr/>
            <p:nvPr/>
          </p:nvSpPr>
          <p:spPr>
            <a:xfrm>
              <a:off x="5007429" y="402771"/>
              <a:ext cx="1273628" cy="250372"/>
            </a:xfrm>
            <a:prstGeom prst="rect">
              <a:avLst/>
            </a:prstGeom>
            <a:grp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t>NAC</a:t>
              </a:r>
              <a:endParaRPr lang="en-BE" sz="1000" dirty="0"/>
            </a:p>
          </p:txBody>
        </p:sp>
        <p:sp>
          <p:nvSpPr>
            <p:cNvPr id="8" name="Rectangle 7">
              <a:extLst>
                <a:ext uri="{FF2B5EF4-FFF2-40B4-BE49-F238E27FC236}">
                  <a16:creationId xmlns:a16="http://schemas.microsoft.com/office/drawing/2014/main" id="{80198B33-9DF9-461D-8952-E3D341ED61FD}"/>
                </a:ext>
              </a:extLst>
            </p:cNvPr>
            <p:cNvSpPr/>
            <p:nvPr/>
          </p:nvSpPr>
          <p:spPr>
            <a:xfrm>
              <a:off x="6324600" y="402771"/>
              <a:ext cx="1981200" cy="250372"/>
            </a:xfrm>
            <a:prstGeom prst="rect">
              <a:avLst/>
            </a:prstGeom>
            <a:grp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t>CTD</a:t>
              </a:r>
              <a:endParaRPr lang="en-BE" sz="1000" dirty="0"/>
            </a:p>
          </p:txBody>
        </p:sp>
      </p:grpSp>
      <p:grpSp>
        <p:nvGrpSpPr>
          <p:cNvPr id="9" name="Group 8">
            <a:extLst>
              <a:ext uri="{FF2B5EF4-FFF2-40B4-BE49-F238E27FC236}">
                <a16:creationId xmlns:a16="http://schemas.microsoft.com/office/drawing/2014/main" id="{F7D013FC-8A06-4D53-ADE0-4F11DFF72785}"/>
              </a:ext>
            </a:extLst>
          </p:cNvPr>
          <p:cNvGrpSpPr/>
          <p:nvPr/>
        </p:nvGrpSpPr>
        <p:grpSpPr>
          <a:xfrm>
            <a:off x="535602" y="3834064"/>
            <a:ext cx="2987791" cy="286360"/>
            <a:chOff x="4419600" y="402771"/>
            <a:chExt cx="3886200" cy="250372"/>
          </a:xfrm>
          <a:noFill/>
        </p:grpSpPr>
        <p:sp>
          <p:nvSpPr>
            <p:cNvPr id="10" name="Rectangle 9">
              <a:extLst>
                <a:ext uri="{FF2B5EF4-FFF2-40B4-BE49-F238E27FC236}">
                  <a16:creationId xmlns:a16="http://schemas.microsoft.com/office/drawing/2014/main" id="{E287CDF0-D7A6-47E4-8394-489D13E3EC2A}"/>
                </a:ext>
              </a:extLst>
            </p:cNvPr>
            <p:cNvSpPr/>
            <p:nvPr/>
          </p:nvSpPr>
          <p:spPr>
            <a:xfrm>
              <a:off x="4419600" y="402771"/>
              <a:ext cx="544286" cy="250372"/>
            </a:xfrm>
            <a:prstGeom prst="rect">
              <a:avLst/>
            </a:prstGeom>
            <a:grp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t>NTD</a:t>
              </a:r>
              <a:endParaRPr lang="en-BE" sz="1000" dirty="0"/>
            </a:p>
          </p:txBody>
        </p:sp>
        <p:sp>
          <p:nvSpPr>
            <p:cNvPr id="11" name="Rectangle 10">
              <a:extLst>
                <a:ext uri="{FF2B5EF4-FFF2-40B4-BE49-F238E27FC236}">
                  <a16:creationId xmlns:a16="http://schemas.microsoft.com/office/drawing/2014/main" id="{C5DFC564-9E6C-415D-97A5-F435FA8C6F49}"/>
                </a:ext>
              </a:extLst>
            </p:cNvPr>
            <p:cNvSpPr/>
            <p:nvPr/>
          </p:nvSpPr>
          <p:spPr>
            <a:xfrm>
              <a:off x="5007429" y="402771"/>
              <a:ext cx="1273628" cy="250372"/>
            </a:xfrm>
            <a:prstGeom prst="rect">
              <a:avLst/>
            </a:prstGeom>
            <a:grpFill/>
            <a:ln w="19050">
              <a:solidFill>
                <a:srgbClr val="E6CDFF"/>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t>NAC</a:t>
              </a:r>
              <a:endParaRPr lang="en-BE" sz="1000" dirty="0"/>
            </a:p>
          </p:txBody>
        </p:sp>
        <p:sp>
          <p:nvSpPr>
            <p:cNvPr id="12" name="Rectangle 11">
              <a:extLst>
                <a:ext uri="{FF2B5EF4-FFF2-40B4-BE49-F238E27FC236}">
                  <a16:creationId xmlns:a16="http://schemas.microsoft.com/office/drawing/2014/main" id="{CC0B0982-90B2-4039-88AD-7928717A6971}"/>
                </a:ext>
              </a:extLst>
            </p:cNvPr>
            <p:cNvSpPr/>
            <p:nvPr/>
          </p:nvSpPr>
          <p:spPr>
            <a:xfrm>
              <a:off x="6324600" y="402771"/>
              <a:ext cx="1981200" cy="250372"/>
            </a:xfrm>
            <a:prstGeom prst="rect">
              <a:avLst/>
            </a:prstGeom>
            <a:grp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t>CTD</a:t>
              </a:r>
              <a:endParaRPr lang="en-BE" sz="1000" dirty="0"/>
            </a:p>
          </p:txBody>
        </p:sp>
      </p:grpSp>
      <p:grpSp>
        <p:nvGrpSpPr>
          <p:cNvPr id="13" name="Group 12">
            <a:extLst>
              <a:ext uri="{FF2B5EF4-FFF2-40B4-BE49-F238E27FC236}">
                <a16:creationId xmlns:a16="http://schemas.microsoft.com/office/drawing/2014/main" id="{C7C85F2B-92FF-4B83-BA22-8B8BF6A508A9}"/>
              </a:ext>
            </a:extLst>
          </p:cNvPr>
          <p:cNvGrpSpPr/>
          <p:nvPr/>
        </p:nvGrpSpPr>
        <p:grpSpPr>
          <a:xfrm>
            <a:off x="535602" y="5216111"/>
            <a:ext cx="2987791" cy="286360"/>
            <a:chOff x="4419600" y="402771"/>
            <a:chExt cx="3886200" cy="250372"/>
          </a:xfrm>
          <a:noFill/>
        </p:grpSpPr>
        <p:sp>
          <p:nvSpPr>
            <p:cNvPr id="14" name="Rectangle 13">
              <a:extLst>
                <a:ext uri="{FF2B5EF4-FFF2-40B4-BE49-F238E27FC236}">
                  <a16:creationId xmlns:a16="http://schemas.microsoft.com/office/drawing/2014/main" id="{9AADECEC-7730-42DB-B5A8-E27B00BC9FC0}"/>
                </a:ext>
              </a:extLst>
            </p:cNvPr>
            <p:cNvSpPr/>
            <p:nvPr/>
          </p:nvSpPr>
          <p:spPr>
            <a:xfrm>
              <a:off x="4419600" y="402771"/>
              <a:ext cx="544286" cy="250372"/>
            </a:xfrm>
            <a:prstGeom prst="rect">
              <a:avLst/>
            </a:prstGeom>
            <a:grp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t>NTD</a:t>
              </a:r>
              <a:endParaRPr lang="en-BE" sz="1000" dirty="0"/>
            </a:p>
          </p:txBody>
        </p:sp>
        <p:sp>
          <p:nvSpPr>
            <p:cNvPr id="15" name="Rectangle 14">
              <a:extLst>
                <a:ext uri="{FF2B5EF4-FFF2-40B4-BE49-F238E27FC236}">
                  <a16:creationId xmlns:a16="http://schemas.microsoft.com/office/drawing/2014/main" id="{154D67BD-1E44-417E-BF23-23C1F5E435AC}"/>
                </a:ext>
              </a:extLst>
            </p:cNvPr>
            <p:cNvSpPr/>
            <p:nvPr/>
          </p:nvSpPr>
          <p:spPr>
            <a:xfrm>
              <a:off x="5007429" y="402771"/>
              <a:ext cx="1273628" cy="250372"/>
            </a:xfrm>
            <a:prstGeom prst="rect">
              <a:avLst/>
            </a:prstGeom>
            <a:grpFill/>
            <a:ln w="1270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t>NAC</a:t>
              </a:r>
              <a:endParaRPr lang="en-BE" sz="1000" dirty="0"/>
            </a:p>
          </p:txBody>
        </p:sp>
        <p:sp>
          <p:nvSpPr>
            <p:cNvPr id="16" name="Rectangle 15">
              <a:extLst>
                <a:ext uri="{FF2B5EF4-FFF2-40B4-BE49-F238E27FC236}">
                  <a16:creationId xmlns:a16="http://schemas.microsoft.com/office/drawing/2014/main" id="{72EFE71E-4F25-41DE-A476-7578BF9168BD}"/>
                </a:ext>
              </a:extLst>
            </p:cNvPr>
            <p:cNvSpPr/>
            <p:nvPr/>
          </p:nvSpPr>
          <p:spPr>
            <a:xfrm>
              <a:off x="6324600" y="402771"/>
              <a:ext cx="1981200" cy="250372"/>
            </a:xfrm>
            <a:prstGeom prst="rect">
              <a:avLst/>
            </a:prstGeom>
            <a:grpFill/>
            <a:ln w="19050">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t>CTD</a:t>
              </a:r>
              <a:endParaRPr lang="en-BE" sz="1000" dirty="0"/>
            </a:p>
          </p:txBody>
        </p:sp>
      </p:grpSp>
      <p:sp>
        <p:nvSpPr>
          <p:cNvPr id="17" name="TextBox 16">
            <a:extLst>
              <a:ext uri="{FF2B5EF4-FFF2-40B4-BE49-F238E27FC236}">
                <a16:creationId xmlns:a16="http://schemas.microsoft.com/office/drawing/2014/main" id="{65D1D0BA-5B08-4D32-A829-D8FB4E2C88C6}"/>
              </a:ext>
            </a:extLst>
          </p:cNvPr>
          <p:cNvSpPr txBox="1"/>
          <p:nvPr/>
        </p:nvSpPr>
        <p:spPr>
          <a:xfrm>
            <a:off x="0" y="881164"/>
            <a:ext cx="12192000" cy="1600438"/>
          </a:xfrm>
          <a:prstGeom prst="rect">
            <a:avLst/>
          </a:prstGeom>
          <a:noFill/>
        </p:spPr>
        <p:txBody>
          <a:bodyPr wrap="square">
            <a:spAutoFit/>
          </a:bodyPr>
          <a:lstStyle/>
          <a:p>
            <a:pPr algn="ctr"/>
            <a:r>
              <a:rPr lang="en-GB" sz="1400" dirty="0">
                <a:ea typeface="Times New Roman" panose="02020603050405020304" pitchFamily="18" charset="0"/>
              </a:rPr>
              <a:t>Regions abbreviated as R1-R4. Basic tiles encompassed in these regions written between brackets. </a:t>
            </a:r>
            <a:br>
              <a:rPr lang="en-GB" sz="1400" dirty="0">
                <a:ea typeface="Times New Roman" panose="02020603050405020304" pitchFamily="18" charset="0"/>
              </a:rPr>
            </a:br>
            <a:endParaRPr lang="en-GB" sz="1400" dirty="0">
              <a:ea typeface="Times New Roman" panose="02020603050405020304" pitchFamily="18" charset="0"/>
            </a:endParaRPr>
          </a:p>
          <a:p>
            <a:pPr algn="ctr"/>
            <a:r>
              <a:rPr lang="en-GB" sz="1400" dirty="0">
                <a:ea typeface="Times New Roman" panose="02020603050405020304" pitchFamily="18" charset="0"/>
              </a:rPr>
              <a:t>Remark: In reality, regions R1 and R2 were oftentimes excluded from tile categories in this library due to the limited number of tiles</a:t>
            </a:r>
          </a:p>
          <a:p>
            <a:pPr algn="ctr"/>
            <a:endParaRPr lang="en-GB" sz="1400" dirty="0">
              <a:solidFill>
                <a:srgbClr val="92D050"/>
              </a:solidFill>
              <a:ea typeface="Times New Roman" panose="02020603050405020304" pitchFamily="18" charset="0"/>
            </a:endParaRPr>
          </a:p>
          <a:p>
            <a:pPr algn="ctr"/>
            <a:r>
              <a:rPr lang="en-GB" sz="1400" dirty="0">
                <a:solidFill>
                  <a:srgbClr val="92D050"/>
                </a:solidFill>
                <a:ea typeface="Times New Roman" panose="02020603050405020304" pitchFamily="18" charset="0"/>
              </a:rPr>
              <a:t>Green</a:t>
            </a:r>
            <a:r>
              <a:rPr lang="en-GB" sz="1400" dirty="0">
                <a:solidFill>
                  <a:srgbClr val="00B0F0"/>
                </a:solidFill>
                <a:ea typeface="Times New Roman" panose="02020603050405020304" pitchFamily="18" charset="0"/>
              </a:rPr>
              <a:t> </a:t>
            </a:r>
            <a:r>
              <a:rPr lang="en-GB" sz="1400" dirty="0">
                <a:solidFill>
                  <a:schemeClr val="bg1">
                    <a:lumMod val="50000"/>
                  </a:schemeClr>
                </a:solidFill>
                <a:ea typeface="Times New Roman" panose="02020603050405020304" pitchFamily="18" charset="0"/>
              </a:rPr>
              <a:t>= Confirmed  phosphosites</a:t>
            </a:r>
          </a:p>
          <a:p>
            <a:pPr algn="ctr"/>
            <a:r>
              <a:rPr lang="en-GB" sz="1400" dirty="0">
                <a:solidFill>
                  <a:srgbClr val="FF0000"/>
                </a:solidFill>
              </a:rPr>
              <a:t>Red</a:t>
            </a:r>
            <a:r>
              <a:rPr lang="en-GB" sz="1400" dirty="0">
                <a:solidFill>
                  <a:schemeClr val="bg1">
                    <a:lumMod val="50000"/>
                  </a:schemeClr>
                </a:solidFill>
              </a:rPr>
              <a:t> or </a:t>
            </a:r>
            <a:r>
              <a:rPr lang="en-GB" sz="1400" u="sng" dirty="0">
                <a:solidFill>
                  <a:schemeClr val="bg1">
                    <a:lumMod val="50000"/>
                  </a:schemeClr>
                </a:solidFill>
                <a:uFill>
                  <a:solidFill>
                    <a:srgbClr val="FF0000"/>
                  </a:solidFill>
                </a:uFill>
              </a:rPr>
              <a:t>red underlined </a:t>
            </a:r>
            <a:r>
              <a:rPr lang="en-GB" sz="1400" dirty="0">
                <a:solidFill>
                  <a:schemeClr val="bg1">
                    <a:lumMod val="50000"/>
                  </a:schemeClr>
                </a:solidFill>
              </a:rPr>
              <a:t>= </a:t>
            </a:r>
            <a:r>
              <a:rPr lang="en-GB" sz="1400" dirty="0">
                <a:solidFill>
                  <a:schemeClr val="bg1">
                    <a:lumMod val="50000"/>
                  </a:schemeClr>
                </a:solidFill>
                <a:effectLst/>
                <a:ea typeface="Times New Roman" panose="02020603050405020304" pitchFamily="18" charset="0"/>
              </a:rPr>
              <a:t>Predicted phosphosites using </a:t>
            </a:r>
            <a:r>
              <a:rPr lang="en-GB" sz="1400" dirty="0" err="1">
                <a:solidFill>
                  <a:schemeClr val="bg1">
                    <a:lumMod val="50000"/>
                  </a:schemeClr>
                </a:solidFill>
                <a:effectLst/>
                <a:ea typeface="Times New Roman" panose="02020603050405020304" pitchFamily="18" charset="0"/>
              </a:rPr>
              <a:t>Phos</a:t>
            </a:r>
            <a:r>
              <a:rPr lang="en-GB" sz="1400" dirty="0" err="1">
                <a:solidFill>
                  <a:schemeClr val="bg1">
                    <a:lumMod val="50000"/>
                  </a:schemeClr>
                </a:solidFill>
                <a:ea typeface="Times New Roman" panose="02020603050405020304" pitchFamily="18" charset="0"/>
              </a:rPr>
              <a:t>PhAt</a:t>
            </a:r>
            <a:r>
              <a:rPr lang="en-GB" sz="1400" dirty="0">
                <a:solidFill>
                  <a:schemeClr val="bg1">
                    <a:lumMod val="50000"/>
                  </a:schemeClr>
                </a:solidFill>
                <a:ea typeface="Times New Roman" panose="02020603050405020304" pitchFamily="18" charset="0"/>
              </a:rPr>
              <a:t> and the </a:t>
            </a:r>
            <a:r>
              <a:rPr lang="en-BE" sz="1400" dirty="0">
                <a:solidFill>
                  <a:schemeClr val="bg1">
                    <a:lumMod val="50000"/>
                  </a:schemeClr>
                </a:solidFill>
                <a:effectLst/>
                <a:ea typeface="Times New Roman" panose="02020603050405020304" pitchFamily="18" charset="0"/>
              </a:rPr>
              <a:t>Eukaryotic Linear Motif (ELM) Resource</a:t>
            </a:r>
            <a:r>
              <a:rPr lang="en-GB" sz="1400" dirty="0">
                <a:solidFill>
                  <a:schemeClr val="bg1">
                    <a:lumMod val="50000"/>
                  </a:schemeClr>
                </a:solidFill>
                <a:ea typeface="Times New Roman" panose="02020603050405020304" pitchFamily="18" charset="0"/>
              </a:rPr>
              <a:t> </a:t>
            </a:r>
          </a:p>
          <a:p>
            <a:pPr algn="ctr"/>
            <a:r>
              <a:rPr lang="en-GB" sz="1400" u="sng" dirty="0">
                <a:solidFill>
                  <a:schemeClr val="bg1">
                    <a:lumMod val="50000"/>
                  </a:schemeClr>
                </a:solidFill>
                <a:uFill>
                  <a:solidFill>
                    <a:schemeClr val="tx1"/>
                  </a:solidFill>
                </a:uFill>
                <a:ea typeface="Times New Roman" panose="02020603050405020304" pitchFamily="18" charset="0"/>
              </a:rPr>
              <a:t>Underlined</a:t>
            </a:r>
            <a:r>
              <a:rPr lang="en-GB" sz="1400" dirty="0">
                <a:solidFill>
                  <a:schemeClr val="bg1">
                    <a:lumMod val="50000"/>
                  </a:schemeClr>
                </a:solidFill>
                <a:ea typeface="Times New Roman" panose="02020603050405020304" pitchFamily="18" charset="0"/>
              </a:rPr>
              <a:t> = Leftover Ser (S), </a:t>
            </a:r>
            <a:r>
              <a:rPr lang="en-GB" sz="1400" dirty="0" err="1">
                <a:solidFill>
                  <a:schemeClr val="bg1">
                    <a:lumMod val="50000"/>
                  </a:schemeClr>
                </a:solidFill>
                <a:ea typeface="Times New Roman" panose="02020603050405020304" pitchFamily="18" charset="0"/>
              </a:rPr>
              <a:t>Thr</a:t>
            </a:r>
            <a:r>
              <a:rPr lang="en-GB" sz="1400" dirty="0">
                <a:solidFill>
                  <a:schemeClr val="bg1">
                    <a:lumMod val="50000"/>
                  </a:schemeClr>
                </a:solidFill>
                <a:ea typeface="Times New Roman" panose="02020603050405020304" pitchFamily="18" charset="0"/>
              </a:rPr>
              <a:t> (T) and Tyr (Y) residues, non-putative phosphosites</a:t>
            </a:r>
          </a:p>
        </p:txBody>
      </p:sp>
      <p:sp>
        <p:nvSpPr>
          <p:cNvPr id="18" name="Rectangle 17">
            <a:extLst>
              <a:ext uri="{FF2B5EF4-FFF2-40B4-BE49-F238E27FC236}">
                <a16:creationId xmlns:a16="http://schemas.microsoft.com/office/drawing/2014/main" id="{15B4CF44-CB5C-4028-A228-5168ACA5B1FF}"/>
              </a:ext>
            </a:extLst>
          </p:cNvPr>
          <p:cNvSpPr/>
          <p:nvPr/>
        </p:nvSpPr>
        <p:spPr>
          <a:xfrm>
            <a:off x="4135454" y="2879787"/>
            <a:ext cx="6199505" cy="330346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spcAft>
                <a:spcPts val="800"/>
              </a:spcAft>
            </a:pPr>
            <a:r>
              <a:rPr lang="en-BE" sz="1400" dirty="0">
                <a:solidFill>
                  <a:schemeClr val="tx1"/>
                </a:solidFill>
                <a:latin typeface="Courier New" panose="02070309020205020404" pitchFamily="49" charset="0"/>
                <a:ea typeface="Calibri" panose="020F0502020204030204" pitchFamily="34" charset="0"/>
                <a:cs typeface="Courier New" panose="02070309020205020404" pitchFamily="49" charset="0"/>
              </a:rPr>
              <a:t>MAGR</a:t>
            </a:r>
            <a:r>
              <a:rPr lang="en-BE" sz="1400" u="sng" dirty="0">
                <a:solidFill>
                  <a:schemeClr val="tx1"/>
                </a:solidFill>
                <a:latin typeface="Courier New" panose="02070309020205020404" pitchFamily="49" charset="0"/>
                <a:ea typeface="Calibri" panose="020F0502020204030204" pitchFamily="34" charset="0"/>
                <a:cs typeface="Courier New" panose="02070309020205020404" pitchFamily="49" charset="0"/>
              </a:rPr>
              <a:t>S</a:t>
            </a:r>
            <a:r>
              <a:rPr lang="en-BE" sz="1400" dirty="0">
                <a:solidFill>
                  <a:schemeClr val="tx1"/>
                </a:solidFill>
                <a:latin typeface="Courier New" panose="02070309020205020404" pitchFamily="49" charset="0"/>
                <a:ea typeface="Calibri" panose="020F0502020204030204" pitchFamily="34" charset="0"/>
                <a:cs typeface="Courier New" panose="02070309020205020404" pitchFamily="49" charset="0"/>
              </a:rPr>
              <a:t>WLID</a:t>
            </a:r>
            <a:r>
              <a:rPr lang="en-BE" sz="1400" dirty="0">
                <a:solidFill>
                  <a:srgbClr val="FF0000"/>
                </a:solidFill>
                <a:latin typeface="Courier New" panose="02070309020205020404" pitchFamily="49" charset="0"/>
                <a:ea typeface="Calibri" panose="020F0502020204030204" pitchFamily="34" charset="0"/>
                <a:cs typeface="Courier New" panose="02070309020205020404" pitchFamily="49" charset="0"/>
              </a:rPr>
              <a:t>S</a:t>
            </a:r>
            <a:r>
              <a:rPr lang="en-GB" sz="1400" dirty="0">
                <a:solidFill>
                  <a:schemeClr val="bg1">
                    <a:lumMod val="50000"/>
                  </a:schemeClr>
                </a:solidFill>
                <a:latin typeface="Courier New" panose="02070309020205020404" pitchFamily="49" charset="0"/>
                <a:ea typeface="Calibri" panose="020F0502020204030204" pitchFamily="34" charset="0"/>
                <a:cs typeface="Courier New" panose="02070309020205020404" pitchFamily="49" charset="0"/>
              </a:rPr>
              <a:t> </a:t>
            </a:r>
            <a:r>
              <a:rPr lang="en-BE" sz="1400" dirty="0">
                <a:solidFill>
                  <a:schemeClr val="tx1"/>
                </a:solidFill>
                <a:latin typeface="Courier New" panose="02070309020205020404" pitchFamily="49" charset="0"/>
                <a:ea typeface="Calibri" panose="020F0502020204030204" pitchFamily="34" charset="0"/>
                <a:cs typeface="Courier New" panose="02070309020205020404" pitchFamily="49" charset="0"/>
              </a:rPr>
              <a:t>NRIA</a:t>
            </a:r>
            <a:r>
              <a:rPr lang="en-BE" sz="1400" dirty="0">
                <a:solidFill>
                  <a:srgbClr val="FF0000"/>
                </a:solidFill>
                <a:latin typeface="Courier New" panose="02070309020205020404" pitchFamily="49" charset="0"/>
                <a:ea typeface="Calibri" panose="020F0502020204030204" pitchFamily="34" charset="0"/>
                <a:cs typeface="Courier New" panose="02070309020205020404" pitchFamily="49" charset="0"/>
              </a:rPr>
              <a:t>T</a:t>
            </a:r>
            <a:r>
              <a:rPr lang="en-BE" sz="1400" dirty="0">
                <a:solidFill>
                  <a:schemeClr val="tx1"/>
                </a:solidFill>
                <a:latin typeface="Courier New" panose="02070309020205020404" pitchFamily="49" charset="0"/>
                <a:ea typeface="Calibri" panose="020F0502020204030204" pitchFamily="34" charset="0"/>
                <a:cs typeface="Courier New" panose="02070309020205020404" pitchFamily="49" charset="0"/>
              </a:rPr>
              <a:t>KIM</a:t>
            </a:r>
            <a:r>
              <a:rPr lang="en-BE" sz="1400" dirty="0">
                <a:solidFill>
                  <a:srgbClr val="FF0000"/>
                </a:solidFill>
                <a:latin typeface="Courier New" panose="02070309020205020404" pitchFamily="49" charset="0"/>
                <a:ea typeface="Calibri" panose="020F0502020204030204" pitchFamily="34" charset="0"/>
                <a:cs typeface="Courier New" panose="02070309020205020404" pitchFamily="49" charset="0"/>
              </a:rPr>
              <a:t>S</a:t>
            </a:r>
            <a:r>
              <a:rPr lang="en-BE" sz="1400" dirty="0">
                <a:solidFill>
                  <a:schemeClr val="tx1"/>
                </a:solidFill>
                <a:latin typeface="Courier New" panose="02070309020205020404" pitchFamily="49" charset="0"/>
                <a:ea typeface="Calibri" panose="020F0502020204030204" pitchFamily="34" charset="0"/>
                <a:cs typeface="Courier New" panose="02070309020205020404" pitchFamily="49" charset="0"/>
              </a:rPr>
              <a:t>A</a:t>
            </a:r>
            <a:r>
              <a:rPr lang="en-GB" sz="1400" dirty="0">
                <a:solidFill>
                  <a:schemeClr val="bg1">
                    <a:lumMod val="50000"/>
                  </a:schemeClr>
                </a:solidFill>
                <a:latin typeface="Courier New" panose="02070309020205020404" pitchFamily="49" charset="0"/>
                <a:ea typeface="Calibri" panose="020F0502020204030204" pitchFamily="34" charset="0"/>
                <a:cs typeface="Courier New" panose="02070309020205020404" pitchFamily="49" charset="0"/>
              </a:rPr>
              <a:t> </a:t>
            </a:r>
            <a:r>
              <a:rPr lang="en-BE" sz="1400" dirty="0">
                <a:solidFill>
                  <a:srgbClr val="FF0000"/>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S</a:t>
            </a:r>
            <a:r>
              <a:rPr lang="en-BE"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A</a:t>
            </a:r>
            <a:r>
              <a:rPr lang="en-BE" sz="1400" dirty="0">
                <a:solidFill>
                  <a:srgbClr val="FF0000"/>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SS</a:t>
            </a:r>
            <a:r>
              <a:rPr lang="en-BE"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DPRQVV</a:t>
            </a:r>
            <a:r>
              <a:rPr lang="en-GB"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 </a:t>
            </a:r>
            <a:r>
              <a:rPr lang="en-BE"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WK</a:t>
            </a:r>
            <a:r>
              <a:rPr lang="en-BE" sz="1400" dirty="0">
                <a:solidFill>
                  <a:srgbClr val="FF0000"/>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S</a:t>
            </a:r>
            <a:r>
              <a:rPr lang="en-BE"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NP</a:t>
            </a:r>
            <a:r>
              <a:rPr lang="en-BE" sz="1400" dirty="0">
                <a:solidFill>
                  <a:srgbClr val="FF0000"/>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S</a:t>
            </a:r>
            <a:r>
              <a:rPr lang="en-BE"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RHCP</a:t>
            </a:r>
            <a:r>
              <a:rPr lang="en-GB"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 </a:t>
            </a:r>
            <a:r>
              <a:rPr lang="en-BE"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KCQHVIDN</a:t>
            </a:r>
            <a:r>
              <a:rPr lang="en-BE" sz="1400" u="sng"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S</a:t>
            </a:r>
            <a:r>
              <a:rPr lang="en-BE"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D</a:t>
            </a:r>
            <a:r>
              <a:rPr lang="en-GB"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 </a:t>
            </a:r>
            <a:br>
              <a:rPr lang="en-GB" sz="1400" dirty="0">
                <a:solidFill>
                  <a:schemeClr val="bg1">
                    <a:lumMod val="50000"/>
                  </a:schemeClr>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br>
            <a:r>
              <a:rPr lang="en-BE"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VVDDWPG</a:t>
            </a:r>
            <a:endParaRPr lang="en-GB"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endParaRPr>
          </a:p>
          <a:p>
            <a:pPr>
              <a:spcAft>
                <a:spcPts val="800"/>
              </a:spcAft>
            </a:pPr>
            <a:endParaRPr lang="en-GB" sz="1400" dirty="0">
              <a:solidFill>
                <a:schemeClr val="bg1">
                  <a:lumMod val="50000"/>
                </a:schemeClr>
              </a:solidFill>
              <a:highlight>
                <a:srgbClr val="C0C0C0"/>
              </a:highlight>
              <a:latin typeface="Courier New" panose="02070309020205020404" pitchFamily="49" charset="0"/>
              <a:ea typeface="Calibri" panose="020F0502020204030204" pitchFamily="34" charset="0"/>
              <a:cs typeface="Courier New" panose="02070309020205020404" pitchFamily="49" charset="0"/>
            </a:endParaRPr>
          </a:p>
          <a:p>
            <a:pPr>
              <a:spcAft>
                <a:spcPts val="800"/>
              </a:spcAft>
            </a:pPr>
            <a:r>
              <a:rPr lang="en-BE"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LPRGVKFDP</a:t>
            </a:r>
            <a:r>
              <a:rPr lang="en-BE" sz="1400" dirty="0">
                <a:solidFill>
                  <a:srgbClr val="FF0000"/>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S</a:t>
            </a:r>
            <a:r>
              <a:rPr lang="en-BE" sz="1400" dirty="0">
                <a:solidFill>
                  <a:schemeClr val="bg1">
                    <a:lumMod val="50000"/>
                  </a:schemeClr>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 </a:t>
            </a:r>
            <a:r>
              <a:rPr lang="en-BE"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DPEIIWHLLA K</a:t>
            </a:r>
            <a:r>
              <a:rPr lang="en-BE" sz="1400" dirty="0">
                <a:solidFill>
                  <a:srgbClr val="FF0000"/>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S</a:t>
            </a:r>
            <a:r>
              <a:rPr lang="en-BE"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GL</a:t>
            </a:r>
            <a:r>
              <a:rPr lang="en-BE" sz="1400" dirty="0">
                <a:solidFill>
                  <a:srgbClr val="FF0000"/>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S</a:t>
            </a:r>
            <a:r>
              <a:rPr lang="en-BE"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GL</a:t>
            </a:r>
            <a:r>
              <a:rPr lang="en-BE" sz="1400" dirty="0">
                <a:solidFill>
                  <a:srgbClr val="FF0000"/>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SS</a:t>
            </a:r>
            <a:r>
              <a:rPr lang="en-BE"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H PFIDEFIP</a:t>
            </a:r>
            <a:r>
              <a:rPr lang="en-BE" sz="1400" u="sng" dirty="0">
                <a:solidFill>
                  <a:srgbClr val="92D050"/>
                </a:solidFill>
                <a:highlight>
                  <a:srgbClr val="C0C0C0"/>
                </a:highlight>
                <a:uFill>
                  <a:solidFill>
                    <a:srgbClr val="FF0000"/>
                  </a:solidFill>
                </a:uFill>
                <a:latin typeface="Courier New" panose="02070309020205020404" pitchFamily="49" charset="0"/>
                <a:ea typeface="Calibri" panose="020F0502020204030204" pitchFamily="34" charset="0"/>
                <a:cs typeface="Courier New" panose="02070309020205020404" pitchFamily="49" charset="0"/>
              </a:rPr>
              <a:t>T</a:t>
            </a:r>
            <a:r>
              <a:rPr lang="en-BE"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V NQDDGIC</a:t>
            </a:r>
            <a:r>
              <a:rPr lang="en-BE" sz="1400" u="sng"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Y</a:t>
            </a:r>
            <a:r>
              <a:rPr lang="en-BE" sz="1400" dirty="0">
                <a:solidFill>
                  <a:srgbClr val="FF0000"/>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T</a:t>
            </a:r>
            <a:r>
              <a:rPr lang="en-BE"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H</a:t>
            </a:r>
            <a:r>
              <a:rPr lang="en-GB" sz="1400" dirty="0">
                <a:solidFill>
                  <a:schemeClr val="bg1">
                    <a:lumMod val="50000"/>
                  </a:schemeClr>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 </a:t>
            </a:r>
            <a:br>
              <a:rPr lang="en-GB" sz="1400" dirty="0">
                <a:solidFill>
                  <a:schemeClr val="bg1">
                    <a:lumMod val="50000"/>
                  </a:schemeClr>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br>
            <a:r>
              <a:rPr lang="en-BE"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PKNLPGVK</a:t>
            </a:r>
            <a:r>
              <a:rPr lang="en-BE" sz="1400" dirty="0">
                <a:solidFill>
                  <a:srgbClr val="FF0000"/>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S</a:t>
            </a:r>
            <a:r>
              <a:rPr lang="en-BE"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D G</a:t>
            </a:r>
            <a:r>
              <a:rPr lang="en-BE" sz="1400" u="sng"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T</a:t>
            </a:r>
            <a:r>
              <a:rPr lang="en-BE"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V</a:t>
            </a:r>
            <a:r>
              <a:rPr lang="en-BE" sz="1400" dirty="0">
                <a:solidFill>
                  <a:srgbClr val="FF0000"/>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S</a:t>
            </a:r>
            <a:r>
              <a:rPr lang="en-BE"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HFFHKA IKA</a:t>
            </a:r>
            <a:r>
              <a:rPr lang="en-BE" sz="1400" dirty="0">
                <a:solidFill>
                  <a:srgbClr val="FF0000"/>
                </a:solidFill>
                <a:latin typeface="Courier New" panose="02070309020205020404" pitchFamily="49" charset="0"/>
                <a:ea typeface="Calibri" panose="020F0502020204030204" pitchFamily="34" charset="0"/>
                <a:cs typeface="Courier New" panose="02070309020205020404" pitchFamily="49" charset="0"/>
              </a:rPr>
              <a:t>YST</a:t>
            </a:r>
            <a:r>
              <a:rPr lang="en-BE" sz="1400" dirty="0">
                <a:solidFill>
                  <a:schemeClr val="tx1"/>
                </a:solidFill>
                <a:latin typeface="Courier New" panose="02070309020205020404" pitchFamily="49" charset="0"/>
                <a:ea typeface="Calibri" panose="020F0502020204030204" pitchFamily="34" charset="0"/>
                <a:cs typeface="Courier New" panose="02070309020205020404" pitchFamily="49" charset="0"/>
              </a:rPr>
              <a:t>G</a:t>
            </a:r>
            <a:r>
              <a:rPr lang="en-BE" sz="1400" dirty="0">
                <a:solidFill>
                  <a:srgbClr val="FF0000"/>
                </a:solidFill>
                <a:latin typeface="Courier New" panose="02070309020205020404" pitchFamily="49" charset="0"/>
                <a:ea typeface="Calibri" panose="020F0502020204030204" pitchFamily="34" charset="0"/>
                <a:cs typeface="Courier New" panose="02070309020205020404" pitchFamily="49" charset="0"/>
              </a:rPr>
              <a:t>T</a:t>
            </a:r>
            <a:r>
              <a:rPr lang="en-BE" sz="1400" dirty="0">
                <a:solidFill>
                  <a:schemeClr val="tx1"/>
                </a:solidFill>
                <a:latin typeface="Courier New" panose="02070309020205020404" pitchFamily="49" charset="0"/>
                <a:ea typeface="Calibri" panose="020F0502020204030204" pitchFamily="34" charset="0"/>
                <a:cs typeface="Courier New" panose="02070309020205020404" pitchFamily="49" charset="0"/>
              </a:rPr>
              <a:t>RK RRKIHDDDFG DVRWHK</a:t>
            </a:r>
            <a:r>
              <a:rPr lang="en-BE" sz="1400" dirty="0">
                <a:solidFill>
                  <a:srgbClr val="FF0000"/>
                </a:solidFill>
                <a:latin typeface="Courier New" panose="02070309020205020404" pitchFamily="49" charset="0"/>
                <a:ea typeface="Calibri" panose="020F0502020204030204" pitchFamily="34" charset="0"/>
                <a:cs typeface="Courier New" panose="02070309020205020404" pitchFamily="49" charset="0"/>
              </a:rPr>
              <a:t>T</a:t>
            </a:r>
            <a:r>
              <a:rPr lang="en-BE" sz="1400" dirty="0">
                <a:solidFill>
                  <a:schemeClr val="tx1"/>
                </a:solidFill>
                <a:latin typeface="Courier New" panose="02070309020205020404" pitchFamily="49" charset="0"/>
                <a:ea typeface="Calibri" panose="020F0502020204030204" pitchFamily="34" charset="0"/>
                <a:cs typeface="Courier New" panose="02070309020205020404" pitchFamily="49" charset="0"/>
              </a:rPr>
              <a:t>GR</a:t>
            </a:r>
            <a:r>
              <a:rPr lang="en-BE" sz="1400" dirty="0">
                <a:solidFill>
                  <a:srgbClr val="FF0000"/>
                </a:solidFill>
                <a:latin typeface="Courier New" panose="02070309020205020404" pitchFamily="49" charset="0"/>
                <a:ea typeface="Calibri" panose="020F0502020204030204" pitchFamily="34" charset="0"/>
                <a:cs typeface="Courier New" panose="02070309020205020404" pitchFamily="49" charset="0"/>
              </a:rPr>
              <a:t>T</a:t>
            </a:r>
            <a:r>
              <a:rPr lang="en-GB" sz="1400" dirty="0">
                <a:solidFill>
                  <a:schemeClr val="bg1">
                    <a:lumMod val="50000"/>
                  </a:schemeClr>
                </a:solidFill>
                <a:latin typeface="Courier New" panose="02070309020205020404" pitchFamily="49" charset="0"/>
                <a:ea typeface="Calibri" panose="020F0502020204030204" pitchFamily="34" charset="0"/>
                <a:cs typeface="Courier New" panose="02070309020205020404" pitchFamily="49" charset="0"/>
              </a:rPr>
              <a:t> </a:t>
            </a:r>
            <a:br>
              <a:rPr lang="en-GB" sz="1400" dirty="0">
                <a:solidFill>
                  <a:schemeClr val="bg1">
                    <a:lumMod val="50000"/>
                  </a:schemeClr>
                </a:solidFill>
                <a:latin typeface="Courier New" panose="02070309020205020404" pitchFamily="49" charset="0"/>
                <a:ea typeface="Calibri" panose="020F0502020204030204" pitchFamily="34" charset="0"/>
                <a:cs typeface="Courier New" panose="02070309020205020404" pitchFamily="49" charset="0"/>
              </a:rPr>
            </a:br>
            <a:r>
              <a:rPr lang="en-BE" sz="1400" dirty="0">
                <a:solidFill>
                  <a:schemeClr val="tx1"/>
                </a:solidFill>
                <a:latin typeface="Courier New" panose="02070309020205020404" pitchFamily="49" charset="0"/>
                <a:ea typeface="Calibri" panose="020F0502020204030204" pitchFamily="34" charset="0"/>
                <a:cs typeface="Courier New" panose="02070309020205020404" pitchFamily="49" charset="0"/>
              </a:rPr>
              <a:t>KPVVLDGVQR</a:t>
            </a:r>
            <a:r>
              <a:rPr lang="en-GB" sz="1400" dirty="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BE" sz="1400" dirty="0">
                <a:solidFill>
                  <a:schemeClr val="tx1"/>
                </a:solidFill>
                <a:latin typeface="Courier New" panose="02070309020205020404" pitchFamily="49" charset="0"/>
                <a:ea typeface="Calibri" panose="020F0502020204030204" pitchFamily="34" charset="0"/>
                <a:cs typeface="Courier New" panose="02070309020205020404" pitchFamily="49" charset="0"/>
              </a:rPr>
              <a:t>GCKKIMVL</a:t>
            </a:r>
            <a:r>
              <a:rPr lang="en-BE" sz="1400" u="sng" dirty="0">
                <a:solidFill>
                  <a:schemeClr val="tx1"/>
                </a:solidFill>
                <a:latin typeface="Courier New" panose="02070309020205020404" pitchFamily="49" charset="0"/>
                <a:ea typeface="Calibri" panose="020F0502020204030204" pitchFamily="34" charset="0"/>
                <a:cs typeface="Courier New" panose="02070309020205020404" pitchFamily="49" charset="0"/>
              </a:rPr>
              <a:t>Y</a:t>
            </a:r>
            <a:r>
              <a:rPr lang="en-BE" sz="1400" dirty="0">
                <a:solidFill>
                  <a:schemeClr val="tx1"/>
                </a:solidFill>
                <a:latin typeface="Courier New" panose="02070309020205020404" pitchFamily="49" charset="0"/>
                <a:ea typeface="Calibri" panose="020F0502020204030204" pitchFamily="34" charset="0"/>
                <a:cs typeface="Courier New" panose="02070309020205020404" pitchFamily="49" charset="0"/>
              </a:rPr>
              <a:t>G</a:t>
            </a:r>
            <a:r>
              <a:rPr lang="en-GB" sz="1400" dirty="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BE" sz="1400" dirty="0">
                <a:solidFill>
                  <a:schemeClr val="tx1"/>
                </a:solidFill>
                <a:latin typeface="Courier New" panose="02070309020205020404" pitchFamily="49" charset="0"/>
                <a:ea typeface="Calibri" panose="020F0502020204030204" pitchFamily="34" charset="0"/>
                <a:cs typeface="Courier New" panose="02070309020205020404" pitchFamily="49" charset="0"/>
              </a:rPr>
              <a:t>GKAVK</a:t>
            </a:r>
            <a:r>
              <a:rPr lang="en-BE" sz="1400" dirty="0">
                <a:solidFill>
                  <a:srgbClr val="FF0000"/>
                </a:solidFill>
                <a:latin typeface="Courier New" panose="02070309020205020404" pitchFamily="49" charset="0"/>
                <a:ea typeface="Calibri" panose="020F0502020204030204" pitchFamily="34" charset="0"/>
                <a:cs typeface="Courier New" panose="02070309020205020404" pitchFamily="49" charset="0"/>
              </a:rPr>
              <a:t>T</a:t>
            </a:r>
            <a:r>
              <a:rPr lang="en-BE" sz="1400" dirty="0">
                <a:solidFill>
                  <a:schemeClr val="tx1"/>
                </a:solidFill>
                <a:latin typeface="Courier New" panose="02070309020205020404" pitchFamily="49" charset="0"/>
                <a:ea typeface="Calibri" panose="020F0502020204030204" pitchFamily="34" charset="0"/>
                <a:cs typeface="Courier New" panose="02070309020205020404" pitchFamily="49" charset="0"/>
              </a:rPr>
              <a:t>NWVM</a:t>
            </a:r>
            <a:r>
              <a:rPr lang="en-GB" sz="1400" dirty="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BE" sz="1400" dirty="0">
                <a:solidFill>
                  <a:schemeClr val="tx1"/>
                </a:solidFill>
                <a:latin typeface="Courier New" panose="02070309020205020404" pitchFamily="49" charset="0"/>
                <a:ea typeface="Calibri" panose="020F0502020204030204" pitchFamily="34" charset="0"/>
                <a:cs typeface="Courier New" panose="02070309020205020404" pitchFamily="49" charset="0"/>
              </a:rPr>
              <a:t>HQ</a:t>
            </a:r>
            <a:r>
              <a:rPr lang="en-BE" sz="1400" u="sng" dirty="0">
                <a:solidFill>
                  <a:schemeClr val="tx1"/>
                </a:solidFill>
                <a:latin typeface="Courier New" panose="02070309020205020404" pitchFamily="49" charset="0"/>
                <a:ea typeface="Calibri" panose="020F0502020204030204" pitchFamily="34" charset="0"/>
                <a:cs typeface="Courier New" panose="02070309020205020404" pitchFamily="49" charset="0"/>
              </a:rPr>
              <a:t>Y</a:t>
            </a:r>
            <a:r>
              <a:rPr lang="en-BE" sz="1400" dirty="0">
                <a:solidFill>
                  <a:schemeClr val="tx1"/>
                </a:solidFill>
                <a:latin typeface="Courier New" panose="02070309020205020404" pitchFamily="49" charset="0"/>
                <a:ea typeface="Calibri" panose="020F0502020204030204" pitchFamily="34" charset="0"/>
                <a:cs typeface="Courier New" panose="02070309020205020404" pitchFamily="49" charset="0"/>
              </a:rPr>
              <a:t>HLGIEED</a:t>
            </a:r>
            <a:r>
              <a:rPr lang="en-GB" sz="1400" dirty="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BE"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EKEGD</a:t>
            </a:r>
            <a:r>
              <a:rPr lang="en-BE" sz="1400" dirty="0">
                <a:solidFill>
                  <a:srgbClr val="FF0000"/>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Y</a:t>
            </a:r>
            <a:r>
              <a:rPr lang="en-BE"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VV</a:t>
            </a:r>
            <a:r>
              <a:rPr lang="en-BE" sz="1400" u="sng"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S</a:t>
            </a:r>
            <a:r>
              <a:rPr lang="en-BE"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K</a:t>
            </a:r>
            <a:r>
              <a:rPr lang="en-GB"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 </a:t>
            </a:r>
            <a:br>
              <a:rPr lang="en-GB"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br>
            <a:r>
              <a:rPr lang="en-BE"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IF</a:t>
            </a:r>
            <a:r>
              <a:rPr lang="en-BE" sz="1400" u="sng"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Y</a:t>
            </a:r>
            <a:r>
              <a:rPr lang="en-BE"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rPr>
              <a:t>Q</a:t>
            </a:r>
            <a:endParaRPr lang="en-GB"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endParaRPr>
          </a:p>
          <a:p>
            <a:pPr>
              <a:spcAft>
                <a:spcPts val="800"/>
              </a:spcAft>
            </a:pPr>
            <a:endParaRPr lang="en-GB"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endParaRPr>
          </a:p>
          <a:p>
            <a:r>
              <a:rPr lang="en-BE" sz="1400" dirty="0">
                <a:solidFill>
                  <a:schemeClr val="tx1"/>
                </a:solidFill>
                <a:highlight>
                  <a:srgbClr val="C0C0C0"/>
                </a:highlight>
                <a:latin typeface="Courier New" panose="02070309020205020404" pitchFamily="49" charset="0"/>
                <a:ea typeface="Times New Roman" panose="02020603050405020304" pitchFamily="18" charset="0"/>
              </a:rPr>
              <a:t>QPQQLVVKRG DKAEQEV</a:t>
            </a:r>
            <a:r>
              <a:rPr lang="en-BE" sz="1400" dirty="0">
                <a:solidFill>
                  <a:srgbClr val="FF0000"/>
                </a:solidFill>
                <a:highlight>
                  <a:srgbClr val="C0C0C0"/>
                </a:highlight>
                <a:latin typeface="Courier New" panose="02070309020205020404" pitchFamily="49" charset="0"/>
                <a:ea typeface="Times New Roman" panose="02020603050405020304" pitchFamily="18" charset="0"/>
              </a:rPr>
              <a:t>S</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ED IFAAV</a:t>
            </a:r>
            <a:r>
              <a:rPr lang="en-BE" sz="1400" u="sng" dirty="0">
                <a:solidFill>
                  <a:srgbClr val="92D050"/>
                </a:solidFill>
                <a:highlight>
                  <a:srgbClr val="C0C0C0"/>
                </a:highlight>
                <a:uFill>
                  <a:solidFill>
                    <a:srgbClr val="FF0000"/>
                  </a:solidFill>
                </a:uFill>
                <a:latin typeface="Courier New" panose="02070309020205020404" pitchFamily="49" charset="0"/>
                <a:ea typeface="Times New Roman" panose="02020603050405020304" pitchFamily="18" charset="0"/>
              </a:rPr>
              <a:t>T</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P</a:t>
            </a:r>
            <a:r>
              <a:rPr lang="en-BE" sz="1400" dirty="0">
                <a:solidFill>
                  <a:srgbClr val="FF0000"/>
                </a:solidFill>
                <a:highlight>
                  <a:srgbClr val="C0C0C0"/>
                </a:highlight>
                <a:latin typeface="Courier New" panose="02070309020205020404" pitchFamily="49" charset="0"/>
                <a:ea typeface="Times New Roman" panose="02020603050405020304" pitchFamily="18" charset="0"/>
              </a:rPr>
              <a:t>T</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AD PV</a:t>
            </a:r>
            <a:r>
              <a:rPr lang="en-BE" sz="1400" u="sng" dirty="0">
                <a:solidFill>
                  <a:srgbClr val="92D050"/>
                </a:solidFill>
                <a:highlight>
                  <a:srgbClr val="C0C0C0"/>
                </a:highlight>
                <a:uFill>
                  <a:solidFill>
                    <a:srgbClr val="FF0000"/>
                  </a:solidFill>
                </a:uFill>
                <a:latin typeface="Courier New" panose="02070309020205020404" pitchFamily="49" charset="0"/>
                <a:ea typeface="Times New Roman" panose="02020603050405020304" pitchFamily="18" charset="0"/>
              </a:rPr>
              <a:t>T</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PKLA</a:t>
            </a:r>
            <a:r>
              <a:rPr lang="en-BE" sz="1400" u="sng" dirty="0">
                <a:solidFill>
                  <a:srgbClr val="92D050"/>
                </a:solidFill>
                <a:highlight>
                  <a:srgbClr val="C0C0C0"/>
                </a:highlight>
                <a:uFill>
                  <a:solidFill>
                    <a:srgbClr val="FF0000"/>
                  </a:solidFill>
                </a:uFill>
                <a:latin typeface="Courier New" panose="02070309020205020404" pitchFamily="49" charset="0"/>
                <a:ea typeface="Times New Roman" panose="02020603050405020304" pitchFamily="18" charset="0"/>
              </a:rPr>
              <a:t>T</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PE PRNAVRIC</a:t>
            </a:r>
            <a:r>
              <a:rPr lang="en-BE" sz="1400" dirty="0">
                <a:solidFill>
                  <a:srgbClr val="FF0000"/>
                </a:solidFill>
                <a:highlight>
                  <a:srgbClr val="C0C0C0"/>
                </a:highlight>
                <a:latin typeface="Courier New" panose="02070309020205020404" pitchFamily="49" charset="0"/>
                <a:ea typeface="Times New Roman" panose="02020603050405020304" pitchFamily="18" charset="0"/>
              </a:rPr>
              <a:t>S</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D</a:t>
            </a:r>
            <a:endParaRPr lang="en-BE" sz="1400" dirty="0">
              <a:solidFill>
                <a:schemeClr val="tx1"/>
              </a:solidFill>
              <a:highlight>
                <a:srgbClr val="C0C0C0"/>
              </a:highlight>
              <a:latin typeface="Times New Roman" panose="02020603050405020304" pitchFamily="18" charset="0"/>
              <a:ea typeface="Times New Roman" panose="02020603050405020304" pitchFamily="18" charset="0"/>
            </a:endParaRPr>
          </a:p>
          <a:p>
            <a:r>
              <a:rPr lang="en-BE" sz="1400" dirty="0">
                <a:solidFill>
                  <a:srgbClr val="FF0000"/>
                </a:solidFill>
                <a:highlight>
                  <a:srgbClr val="C0C0C0"/>
                </a:highlight>
                <a:latin typeface="Courier New" panose="02070309020205020404" pitchFamily="49" charset="0"/>
                <a:ea typeface="Times New Roman" panose="02020603050405020304" pitchFamily="18" charset="0"/>
              </a:rPr>
              <a:t>S</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HIA</a:t>
            </a:r>
            <a:r>
              <a:rPr lang="en-BE" sz="1400" dirty="0">
                <a:solidFill>
                  <a:srgbClr val="FF0000"/>
                </a:solidFill>
                <a:highlight>
                  <a:srgbClr val="C0C0C0"/>
                </a:highlight>
                <a:latin typeface="Courier New" panose="02070309020205020404" pitchFamily="49" charset="0"/>
                <a:ea typeface="Times New Roman" panose="02020603050405020304" pitchFamily="18" charset="0"/>
              </a:rPr>
              <a:t>S</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D</a:t>
            </a:r>
            <a:r>
              <a:rPr lang="en-BE" sz="1400" dirty="0">
                <a:solidFill>
                  <a:srgbClr val="FF0000"/>
                </a:solidFill>
                <a:highlight>
                  <a:srgbClr val="C0C0C0"/>
                </a:highlight>
                <a:latin typeface="Courier New" panose="02070309020205020404" pitchFamily="49" charset="0"/>
                <a:ea typeface="Times New Roman" panose="02020603050405020304" pitchFamily="18" charset="0"/>
              </a:rPr>
              <a:t>Y</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V</a:t>
            </a:r>
            <a:r>
              <a:rPr lang="en-BE" sz="1400" dirty="0">
                <a:solidFill>
                  <a:srgbClr val="FF0000"/>
                </a:solidFill>
                <a:highlight>
                  <a:srgbClr val="C0C0C0"/>
                </a:highlight>
                <a:latin typeface="Courier New" panose="02070309020205020404" pitchFamily="49" charset="0"/>
                <a:ea typeface="Times New Roman" panose="02020603050405020304" pitchFamily="18" charset="0"/>
              </a:rPr>
              <a:t>T</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P </a:t>
            </a:r>
            <a:r>
              <a:rPr lang="en-BE" sz="1400" dirty="0">
                <a:solidFill>
                  <a:srgbClr val="FF0000"/>
                </a:solidFill>
                <a:highlight>
                  <a:srgbClr val="C0C0C0"/>
                </a:highlight>
                <a:latin typeface="Courier New" panose="02070309020205020404" pitchFamily="49" charset="0"/>
                <a:ea typeface="Times New Roman" panose="02020603050405020304" pitchFamily="18" charset="0"/>
              </a:rPr>
              <a:t>S</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D</a:t>
            </a:r>
            <a:r>
              <a:rPr lang="en-BE" sz="1400" dirty="0">
                <a:solidFill>
                  <a:srgbClr val="FF0000"/>
                </a:solidFill>
                <a:highlight>
                  <a:srgbClr val="C0C0C0"/>
                </a:highlight>
                <a:latin typeface="Courier New" panose="02070309020205020404" pitchFamily="49" charset="0"/>
                <a:ea typeface="Times New Roman" panose="02020603050405020304" pitchFamily="18" charset="0"/>
              </a:rPr>
              <a:t>Y</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V</a:t>
            </a:r>
            <a:r>
              <a:rPr lang="en-BE" sz="1400" dirty="0">
                <a:solidFill>
                  <a:srgbClr val="FF0000"/>
                </a:solidFill>
                <a:highlight>
                  <a:srgbClr val="C0C0C0"/>
                </a:highlight>
                <a:latin typeface="Courier New" panose="02070309020205020404" pitchFamily="49" charset="0"/>
                <a:ea typeface="Times New Roman" panose="02020603050405020304" pitchFamily="18" charset="0"/>
              </a:rPr>
              <a:t>S</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AHEV</a:t>
            </a:r>
            <a:r>
              <a:rPr lang="en-BE" sz="1400" dirty="0">
                <a:solidFill>
                  <a:srgbClr val="FF0000"/>
                </a:solidFill>
                <a:latin typeface="Courier New" panose="02070309020205020404" pitchFamily="49" charset="0"/>
                <a:ea typeface="Times New Roman" panose="02020603050405020304" pitchFamily="18" charset="0"/>
              </a:rPr>
              <a:t>S</a:t>
            </a:r>
            <a:r>
              <a:rPr lang="en-BE" sz="1400" dirty="0">
                <a:solidFill>
                  <a:schemeClr val="tx1"/>
                </a:solidFill>
                <a:latin typeface="Courier New" panose="02070309020205020404" pitchFamily="49" charset="0"/>
                <a:ea typeface="Times New Roman" panose="02020603050405020304" pitchFamily="18" charset="0"/>
              </a:rPr>
              <a:t> LAE</a:t>
            </a:r>
            <a:r>
              <a:rPr lang="en-BE" sz="1400" dirty="0">
                <a:solidFill>
                  <a:srgbClr val="FF0000"/>
                </a:solidFill>
                <a:latin typeface="Courier New" panose="02070309020205020404" pitchFamily="49" charset="0"/>
                <a:ea typeface="Times New Roman" panose="02020603050405020304" pitchFamily="18" charset="0"/>
              </a:rPr>
              <a:t>TS</a:t>
            </a:r>
            <a:r>
              <a:rPr lang="en-BE" sz="1400" dirty="0">
                <a:solidFill>
                  <a:schemeClr val="tx1"/>
                </a:solidFill>
                <a:latin typeface="Courier New" panose="02070309020205020404" pitchFamily="49" charset="0"/>
                <a:ea typeface="Times New Roman" panose="02020603050405020304" pitchFamily="18" charset="0"/>
              </a:rPr>
              <a:t>EVMCM EDEVQ</a:t>
            </a:r>
            <a:r>
              <a:rPr lang="en-BE" sz="1400" u="sng" dirty="0">
                <a:solidFill>
                  <a:schemeClr val="tx1"/>
                </a:solidFill>
                <a:latin typeface="Courier New" panose="02070309020205020404" pitchFamily="49" charset="0"/>
                <a:ea typeface="Times New Roman" panose="02020603050405020304" pitchFamily="18" charset="0"/>
              </a:rPr>
              <a:t>S</a:t>
            </a:r>
            <a:r>
              <a:rPr lang="en-BE" sz="1400" dirty="0">
                <a:solidFill>
                  <a:schemeClr val="tx1"/>
                </a:solidFill>
                <a:latin typeface="Courier New" panose="02070309020205020404" pitchFamily="49" charset="0"/>
                <a:ea typeface="Times New Roman" panose="02020603050405020304" pitchFamily="18" charset="0"/>
              </a:rPr>
              <a:t>IQPN HERP</a:t>
            </a:r>
            <a:r>
              <a:rPr lang="en-BE" sz="1400" dirty="0">
                <a:solidFill>
                  <a:srgbClr val="FF0000"/>
                </a:solidFill>
                <a:latin typeface="Courier New" panose="02070309020205020404" pitchFamily="49" charset="0"/>
                <a:ea typeface="Times New Roman" panose="02020603050405020304" pitchFamily="18" charset="0"/>
              </a:rPr>
              <a:t>SS</a:t>
            </a:r>
            <a:r>
              <a:rPr lang="en-BE" sz="1400" dirty="0">
                <a:solidFill>
                  <a:schemeClr val="tx1"/>
                </a:solidFill>
                <a:latin typeface="Courier New" panose="02070309020205020404" pitchFamily="49" charset="0"/>
                <a:ea typeface="Times New Roman" panose="02020603050405020304" pitchFamily="18" charset="0"/>
              </a:rPr>
              <a:t>GPE</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L</a:t>
            </a:r>
            <a:endParaRPr lang="en-BE" sz="1400" dirty="0">
              <a:solidFill>
                <a:schemeClr val="tx1"/>
              </a:solidFill>
              <a:highlight>
                <a:srgbClr val="C0C0C0"/>
              </a:highlight>
              <a:latin typeface="Times New Roman" panose="02020603050405020304" pitchFamily="18" charset="0"/>
              <a:ea typeface="Times New Roman" panose="02020603050405020304" pitchFamily="18" charset="0"/>
            </a:endParaRPr>
          </a:p>
          <a:p>
            <a:r>
              <a:rPr lang="en-BE" sz="1400" dirty="0">
                <a:solidFill>
                  <a:schemeClr val="tx1"/>
                </a:solidFill>
                <a:highlight>
                  <a:srgbClr val="C0C0C0"/>
                </a:highlight>
                <a:latin typeface="Courier New" panose="02070309020205020404" pitchFamily="49" charset="0"/>
                <a:ea typeface="Times New Roman" panose="02020603050405020304" pitchFamily="18" charset="0"/>
              </a:rPr>
              <a:t>EHGLENGAKE MLDDKEEQEK DRDNENQGEE DP</a:t>
            </a:r>
            <a:r>
              <a:rPr lang="en-BE" sz="1400" dirty="0">
                <a:solidFill>
                  <a:srgbClr val="FF0000"/>
                </a:solidFill>
                <a:highlight>
                  <a:srgbClr val="C0C0C0"/>
                </a:highlight>
                <a:latin typeface="Courier New" panose="02070309020205020404" pitchFamily="49" charset="0"/>
                <a:ea typeface="Times New Roman" panose="02020603050405020304" pitchFamily="18" charset="0"/>
              </a:rPr>
              <a:t>T</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WFD</a:t>
            </a:r>
            <a:r>
              <a:rPr lang="en-BE" sz="1400" dirty="0">
                <a:solidFill>
                  <a:srgbClr val="FF0000"/>
                </a:solidFill>
                <a:highlight>
                  <a:srgbClr val="C0C0C0"/>
                </a:highlight>
                <a:latin typeface="Courier New" panose="02070309020205020404" pitchFamily="49" charset="0"/>
                <a:ea typeface="Times New Roman" panose="02020603050405020304" pitchFamily="18" charset="0"/>
              </a:rPr>
              <a:t>S</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G</a:t>
            </a:r>
            <a:r>
              <a:rPr lang="en-BE" sz="1400" u="sng" dirty="0">
                <a:solidFill>
                  <a:srgbClr val="92D050"/>
                </a:solidFill>
                <a:highlight>
                  <a:srgbClr val="C0C0C0"/>
                </a:highlight>
                <a:uFill>
                  <a:solidFill>
                    <a:srgbClr val="FF0000"/>
                  </a:solidFill>
                </a:uFill>
                <a:latin typeface="Courier New" panose="02070309020205020404" pitchFamily="49" charset="0"/>
                <a:ea typeface="Times New Roman" panose="02020603050405020304" pitchFamily="18" charset="0"/>
              </a:rPr>
              <a:t>S</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Q FILN</a:t>
            </a:r>
            <a:r>
              <a:rPr lang="en-BE" sz="1400" u="sng" dirty="0">
                <a:solidFill>
                  <a:srgbClr val="92D050"/>
                </a:solidFill>
                <a:highlight>
                  <a:srgbClr val="C0C0C0"/>
                </a:highlight>
                <a:uFill>
                  <a:solidFill>
                    <a:srgbClr val="FF0000"/>
                  </a:solidFill>
                </a:uFill>
                <a:latin typeface="Courier New" panose="02070309020205020404" pitchFamily="49" charset="0"/>
                <a:ea typeface="Times New Roman" panose="02020603050405020304" pitchFamily="18" charset="0"/>
              </a:rPr>
              <a:t>S</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QQLVE</a:t>
            </a:r>
            <a:endParaRPr lang="en-BE" sz="1400" dirty="0">
              <a:solidFill>
                <a:schemeClr val="tx1"/>
              </a:solidFill>
              <a:highlight>
                <a:srgbClr val="C0C0C0"/>
              </a:highlight>
              <a:latin typeface="Times New Roman" panose="02020603050405020304" pitchFamily="18" charset="0"/>
              <a:ea typeface="Times New Roman" panose="02020603050405020304" pitchFamily="18" charset="0"/>
            </a:endParaRPr>
          </a:p>
          <a:p>
            <a:r>
              <a:rPr lang="en-BE" sz="1400" dirty="0">
                <a:solidFill>
                  <a:schemeClr val="tx1"/>
                </a:solidFill>
                <a:highlight>
                  <a:srgbClr val="C0C0C0"/>
                </a:highlight>
                <a:latin typeface="Courier New" panose="02070309020205020404" pitchFamily="49" charset="0"/>
                <a:ea typeface="Times New Roman" panose="02020603050405020304" pitchFamily="18" charset="0"/>
              </a:rPr>
              <a:t>AL</a:t>
            </a:r>
            <a:r>
              <a:rPr lang="en-BE" sz="1400" u="sng" dirty="0">
                <a:solidFill>
                  <a:schemeClr val="tx1"/>
                </a:solidFill>
                <a:highlight>
                  <a:srgbClr val="C0C0C0"/>
                </a:highlight>
                <a:latin typeface="Courier New" panose="02070309020205020404" pitchFamily="49" charset="0"/>
                <a:ea typeface="Times New Roman" panose="02020603050405020304" pitchFamily="18" charset="0"/>
              </a:rPr>
              <a:t>S</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LCDDLLG </a:t>
            </a:r>
            <a:r>
              <a:rPr lang="en-BE" sz="1400" u="sng" dirty="0">
                <a:solidFill>
                  <a:srgbClr val="92D050"/>
                </a:solidFill>
                <a:highlight>
                  <a:srgbClr val="C0C0C0"/>
                </a:highlight>
                <a:uFill>
                  <a:solidFill>
                    <a:srgbClr val="FF0000"/>
                  </a:solidFill>
                </a:uFill>
                <a:latin typeface="Courier New" panose="02070309020205020404" pitchFamily="49" charset="0"/>
                <a:ea typeface="Times New Roman" panose="02020603050405020304" pitchFamily="18" charset="0"/>
              </a:rPr>
              <a:t>S</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QDREEN</a:t>
            </a:r>
            <a:r>
              <a:rPr lang="en-BE" sz="1400" dirty="0">
                <a:solidFill>
                  <a:srgbClr val="FF0000"/>
                </a:solidFill>
                <a:highlight>
                  <a:srgbClr val="C0C0C0"/>
                </a:highlight>
                <a:latin typeface="Courier New" panose="02070309020205020404" pitchFamily="49" charset="0"/>
                <a:ea typeface="Times New Roman" panose="02020603050405020304" pitchFamily="18" charset="0"/>
              </a:rPr>
              <a:t>T</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N</a:t>
            </a:r>
            <a:r>
              <a:rPr lang="en-BE" sz="1400" dirty="0">
                <a:solidFill>
                  <a:srgbClr val="FF0000"/>
                </a:solidFill>
                <a:highlight>
                  <a:srgbClr val="C0C0C0"/>
                </a:highlight>
                <a:latin typeface="Courier New" panose="02070309020205020404" pitchFamily="49" charset="0"/>
                <a:ea typeface="Times New Roman" panose="02020603050405020304" pitchFamily="18" charset="0"/>
              </a:rPr>
              <a:t>S</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 G</a:t>
            </a:r>
            <a:r>
              <a:rPr lang="en-BE" sz="1400" dirty="0">
                <a:solidFill>
                  <a:srgbClr val="FF0000"/>
                </a:solidFill>
                <a:highlight>
                  <a:srgbClr val="C0C0C0"/>
                </a:highlight>
                <a:latin typeface="Courier New" panose="02070309020205020404" pitchFamily="49" charset="0"/>
                <a:ea typeface="Times New Roman" panose="02020603050405020304" pitchFamily="18" charset="0"/>
              </a:rPr>
              <a:t>S</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LKDKQPCI AD</a:t>
            </a:r>
            <a:r>
              <a:rPr lang="en-BE" sz="1400" u="sng" dirty="0">
                <a:solidFill>
                  <a:schemeClr val="tx1"/>
                </a:solidFill>
                <a:highlight>
                  <a:srgbClr val="C0C0C0"/>
                </a:highlight>
                <a:latin typeface="Courier New" panose="02070309020205020404" pitchFamily="49" charset="0"/>
                <a:ea typeface="Times New Roman" panose="02020603050405020304" pitchFamily="18" charset="0"/>
              </a:rPr>
              <a:t>Y</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AHLGPED FKRDLEECQK</a:t>
            </a:r>
            <a:endParaRPr lang="en-BE" sz="1400" dirty="0">
              <a:solidFill>
                <a:schemeClr val="tx1"/>
              </a:solidFill>
              <a:highlight>
                <a:srgbClr val="C0C0C0"/>
              </a:highlight>
              <a:latin typeface="Times New Roman" panose="02020603050405020304" pitchFamily="18" charset="0"/>
              <a:ea typeface="Times New Roman" panose="02020603050405020304" pitchFamily="18" charset="0"/>
            </a:endParaRPr>
          </a:p>
          <a:p>
            <a:r>
              <a:rPr lang="en-BE" sz="1400" dirty="0">
                <a:solidFill>
                  <a:schemeClr val="tx1"/>
                </a:solidFill>
                <a:highlight>
                  <a:srgbClr val="C0C0C0"/>
                </a:highlight>
                <a:latin typeface="Courier New" panose="02070309020205020404" pitchFamily="49" charset="0"/>
                <a:ea typeface="Times New Roman" panose="02020603050405020304" pitchFamily="18" charset="0"/>
              </a:rPr>
              <a:t>IVLDP</a:t>
            </a:r>
            <a:r>
              <a:rPr lang="en-BE" sz="1400" dirty="0">
                <a:solidFill>
                  <a:srgbClr val="FF0000"/>
                </a:solidFill>
                <a:highlight>
                  <a:srgbClr val="C0C0C0"/>
                </a:highlight>
                <a:latin typeface="Courier New" panose="02070309020205020404" pitchFamily="49" charset="0"/>
                <a:ea typeface="Times New Roman" panose="02020603050405020304" pitchFamily="18" charset="0"/>
              </a:rPr>
              <a:t>S</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NIEL D</a:t>
            </a:r>
            <a:r>
              <a:rPr lang="en-BE" sz="1400" u="sng" dirty="0">
                <a:solidFill>
                  <a:srgbClr val="92D050"/>
                </a:solidFill>
                <a:highlight>
                  <a:srgbClr val="C0C0C0"/>
                </a:highlight>
                <a:uFill>
                  <a:solidFill>
                    <a:srgbClr val="FF0000"/>
                  </a:solidFill>
                </a:uFill>
                <a:latin typeface="Courier New" panose="02070309020205020404" pitchFamily="49" charset="0"/>
                <a:ea typeface="Times New Roman" panose="02020603050405020304" pitchFamily="18" charset="0"/>
              </a:rPr>
              <a:t>T</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PPEFRL</a:t>
            </a:r>
            <a:r>
              <a:rPr lang="en-BE" sz="1400" u="sng" dirty="0">
                <a:solidFill>
                  <a:srgbClr val="92D050"/>
                </a:solidFill>
                <a:highlight>
                  <a:srgbClr val="C0C0C0"/>
                </a:highlight>
                <a:uFill>
                  <a:solidFill>
                    <a:srgbClr val="FF0000"/>
                  </a:solidFill>
                </a:uFill>
                <a:latin typeface="Courier New" panose="02070309020205020404" pitchFamily="49" charset="0"/>
                <a:ea typeface="Times New Roman" panose="02020603050405020304" pitchFamily="18" charset="0"/>
              </a:rPr>
              <a:t>S</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Q LEFG</a:t>
            </a:r>
            <a:r>
              <a:rPr lang="en-BE" sz="1400" u="sng" dirty="0">
                <a:solidFill>
                  <a:srgbClr val="92D050"/>
                </a:solidFill>
                <a:highlight>
                  <a:srgbClr val="C0C0C0"/>
                </a:highlight>
                <a:uFill>
                  <a:solidFill>
                    <a:srgbClr val="FF0000"/>
                  </a:solidFill>
                </a:uFill>
                <a:latin typeface="Courier New" panose="02070309020205020404" pitchFamily="49" charset="0"/>
                <a:ea typeface="Times New Roman" panose="02020603050405020304" pitchFamily="18" charset="0"/>
              </a:rPr>
              <a:t>S</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QD</a:t>
            </a:r>
            <a:r>
              <a:rPr lang="en-BE" sz="1400" dirty="0">
                <a:solidFill>
                  <a:srgbClr val="FF0000"/>
                </a:solidFill>
                <a:highlight>
                  <a:srgbClr val="C0C0C0"/>
                </a:highlight>
                <a:latin typeface="Courier New" panose="02070309020205020404" pitchFamily="49" charset="0"/>
                <a:ea typeface="Times New Roman" panose="02020603050405020304" pitchFamily="18" charset="0"/>
              </a:rPr>
              <a:t>S</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FL AWG</a:t>
            </a:r>
            <a:r>
              <a:rPr lang="en-BE" sz="1400" u="sng" dirty="0">
                <a:solidFill>
                  <a:schemeClr val="tx1"/>
                </a:solidFill>
                <a:highlight>
                  <a:srgbClr val="C0C0C0"/>
                </a:highlight>
                <a:latin typeface="Courier New" panose="02070309020205020404" pitchFamily="49" charset="0"/>
                <a:ea typeface="Times New Roman" panose="02020603050405020304" pitchFamily="18" charset="0"/>
              </a:rPr>
              <a:t>T</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GK</a:t>
            </a:r>
            <a:r>
              <a:rPr lang="en-BE" sz="1400" u="sng" dirty="0">
                <a:solidFill>
                  <a:schemeClr val="tx1"/>
                </a:solidFill>
                <a:highlight>
                  <a:srgbClr val="C0C0C0"/>
                </a:highlight>
                <a:latin typeface="Courier New" panose="02070309020205020404" pitchFamily="49" charset="0"/>
                <a:ea typeface="Times New Roman" panose="02020603050405020304" pitchFamily="18" charset="0"/>
              </a:rPr>
              <a:t>T</a:t>
            </a:r>
            <a:r>
              <a:rPr lang="en-BE" sz="1400" dirty="0">
                <a:solidFill>
                  <a:schemeClr val="tx1"/>
                </a:solidFill>
                <a:highlight>
                  <a:srgbClr val="C0C0C0"/>
                </a:highlight>
                <a:latin typeface="Courier New" panose="02070309020205020404" pitchFamily="49" charset="0"/>
                <a:ea typeface="Times New Roman" panose="02020603050405020304" pitchFamily="18" charset="0"/>
              </a:rPr>
              <a:t>D</a:t>
            </a:r>
            <a:endParaRPr lang="en-GB" sz="1400" dirty="0">
              <a:solidFill>
                <a:schemeClr val="tx1"/>
              </a:solidFill>
              <a:highlight>
                <a:srgbClr val="C0C0C0"/>
              </a:highlight>
              <a:latin typeface="Courier New" panose="02070309020205020404" pitchFamily="49" charset="0"/>
              <a:ea typeface="Calibri" panose="020F0502020204030204" pitchFamily="34" charset="0"/>
              <a:cs typeface="Courier New" panose="02070309020205020404" pitchFamily="49" charset="0"/>
            </a:endParaRPr>
          </a:p>
        </p:txBody>
      </p:sp>
      <p:sp>
        <p:nvSpPr>
          <p:cNvPr id="19" name="TextBox 18">
            <a:extLst>
              <a:ext uri="{FF2B5EF4-FFF2-40B4-BE49-F238E27FC236}">
                <a16:creationId xmlns:a16="http://schemas.microsoft.com/office/drawing/2014/main" id="{AA5DDC2A-3110-40EA-B3B8-F98D2A773B17}"/>
              </a:ext>
            </a:extLst>
          </p:cNvPr>
          <p:cNvSpPr txBox="1"/>
          <p:nvPr/>
        </p:nvSpPr>
        <p:spPr>
          <a:xfrm>
            <a:off x="10334959" y="3065518"/>
            <a:ext cx="1535854" cy="523220"/>
          </a:xfrm>
          <a:prstGeom prst="rect">
            <a:avLst/>
          </a:prstGeom>
          <a:solidFill>
            <a:srgbClr val="FFFFFF"/>
          </a:solidFill>
          <a:ln>
            <a:solidFill>
              <a:schemeClr val="tx1"/>
            </a:solidFill>
          </a:ln>
        </p:spPr>
        <p:txBody>
          <a:bodyPr wrap="square" rtlCol="0">
            <a:spAutoFit/>
          </a:bodyPr>
          <a:lstStyle/>
          <a:p>
            <a:pPr algn="ctr"/>
            <a:r>
              <a:rPr lang="en-GB" sz="1400" dirty="0"/>
              <a:t>TAD1  + New PS</a:t>
            </a:r>
            <a:br>
              <a:rPr lang="en-GB" sz="1400" dirty="0"/>
            </a:br>
            <a:r>
              <a:rPr lang="en-GB" sz="1400" dirty="0"/>
              <a:t>(3-10)</a:t>
            </a:r>
            <a:endParaRPr lang="en-BE" sz="1400" dirty="0"/>
          </a:p>
        </p:txBody>
      </p:sp>
      <p:sp>
        <p:nvSpPr>
          <p:cNvPr id="20" name="TextBox 19">
            <a:extLst>
              <a:ext uri="{FF2B5EF4-FFF2-40B4-BE49-F238E27FC236}">
                <a16:creationId xmlns:a16="http://schemas.microsoft.com/office/drawing/2014/main" id="{6423831B-EE12-4689-9272-2068CF7543E1}"/>
              </a:ext>
            </a:extLst>
          </p:cNvPr>
          <p:cNvSpPr txBox="1"/>
          <p:nvPr/>
        </p:nvSpPr>
        <p:spPr>
          <a:xfrm>
            <a:off x="10334959" y="5359291"/>
            <a:ext cx="1535854" cy="523220"/>
          </a:xfrm>
          <a:prstGeom prst="rect">
            <a:avLst/>
          </a:prstGeom>
          <a:noFill/>
          <a:ln>
            <a:solidFill>
              <a:schemeClr val="tx1"/>
            </a:solidFill>
          </a:ln>
        </p:spPr>
        <p:txBody>
          <a:bodyPr wrap="square" rtlCol="0">
            <a:spAutoFit/>
          </a:bodyPr>
          <a:lstStyle/>
          <a:p>
            <a:pPr algn="ctr"/>
            <a:r>
              <a:rPr lang="en-GB" sz="1400" dirty="0"/>
              <a:t>TAD2</a:t>
            </a:r>
            <a:br>
              <a:rPr lang="en-GB" sz="1400" dirty="0"/>
            </a:br>
            <a:r>
              <a:rPr lang="en-GB" sz="1400" dirty="0"/>
              <a:t>(32-38)</a:t>
            </a:r>
            <a:endParaRPr lang="en-BE" sz="1400" dirty="0"/>
          </a:p>
        </p:txBody>
      </p:sp>
      <p:sp>
        <p:nvSpPr>
          <p:cNvPr id="21" name="TextBox 20">
            <a:extLst>
              <a:ext uri="{FF2B5EF4-FFF2-40B4-BE49-F238E27FC236}">
                <a16:creationId xmlns:a16="http://schemas.microsoft.com/office/drawing/2014/main" id="{A6C5977C-3AA7-4A11-8A8E-7035AB7F7E10}"/>
              </a:ext>
            </a:extLst>
          </p:cNvPr>
          <p:cNvSpPr txBox="1"/>
          <p:nvPr/>
        </p:nvSpPr>
        <p:spPr>
          <a:xfrm>
            <a:off x="10334959" y="5971058"/>
            <a:ext cx="1535853" cy="523220"/>
          </a:xfrm>
          <a:prstGeom prst="rect">
            <a:avLst/>
          </a:prstGeom>
          <a:noFill/>
          <a:ln>
            <a:solidFill>
              <a:schemeClr val="tx1"/>
            </a:solidFill>
          </a:ln>
        </p:spPr>
        <p:txBody>
          <a:bodyPr wrap="square" rtlCol="0">
            <a:spAutoFit/>
          </a:bodyPr>
          <a:lstStyle/>
          <a:p>
            <a:pPr algn="ctr"/>
            <a:r>
              <a:rPr lang="en-GB" sz="1400" dirty="0"/>
              <a:t>TAD3</a:t>
            </a:r>
            <a:br>
              <a:rPr lang="en-GB" sz="1400" dirty="0"/>
            </a:br>
            <a:r>
              <a:rPr lang="en-GB" sz="1400" dirty="0"/>
              <a:t>(40-42)</a:t>
            </a:r>
            <a:endParaRPr lang="en-BE" sz="1400" dirty="0"/>
          </a:p>
        </p:txBody>
      </p:sp>
      <p:sp>
        <p:nvSpPr>
          <p:cNvPr id="22" name="TextBox 21">
            <a:extLst>
              <a:ext uri="{FF2B5EF4-FFF2-40B4-BE49-F238E27FC236}">
                <a16:creationId xmlns:a16="http://schemas.microsoft.com/office/drawing/2014/main" id="{BCD251F9-9982-4C52-85C9-5A1EECE5CD6D}"/>
              </a:ext>
            </a:extLst>
          </p:cNvPr>
          <p:cNvSpPr txBox="1"/>
          <p:nvPr/>
        </p:nvSpPr>
        <p:spPr>
          <a:xfrm>
            <a:off x="10334959" y="4747524"/>
            <a:ext cx="1535853" cy="523220"/>
          </a:xfrm>
          <a:prstGeom prst="rect">
            <a:avLst/>
          </a:prstGeom>
          <a:noFill/>
          <a:ln>
            <a:solidFill>
              <a:schemeClr val="tx1"/>
            </a:solidFill>
          </a:ln>
        </p:spPr>
        <p:txBody>
          <a:bodyPr wrap="square" rtlCol="0">
            <a:spAutoFit/>
          </a:bodyPr>
          <a:lstStyle/>
          <a:p>
            <a:pPr algn="ctr"/>
            <a:r>
              <a:rPr lang="en-GB" sz="1400" dirty="0"/>
              <a:t>New PS </a:t>
            </a:r>
            <a:br>
              <a:rPr lang="en-GB" sz="1400" dirty="0"/>
            </a:br>
            <a:r>
              <a:rPr lang="en-GB" sz="1400" dirty="0"/>
              <a:t>(21-25)</a:t>
            </a:r>
            <a:endParaRPr lang="en-BE" sz="1400" dirty="0"/>
          </a:p>
        </p:txBody>
      </p:sp>
      <p:sp>
        <p:nvSpPr>
          <p:cNvPr id="24" name="TextBox 23">
            <a:extLst>
              <a:ext uri="{FF2B5EF4-FFF2-40B4-BE49-F238E27FC236}">
                <a16:creationId xmlns:a16="http://schemas.microsoft.com/office/drawing/2014/main" id="{F9065AA8-5524-EB85-1E7A-3705AA63046E}"/>
              </a:ext>
            </a:extLst>
          </p:cNvPr>
          <p:cNvSpPr txBox="1"/>
          <p:nvPr/>
        </p:nvSpPr>
        <p:spPr>
          <a:xfrm>
            <a:off x="10447761" y="3263680"/>
            <a:ext cx="431528" cy="369332"/>
          </a:xfrm>
          <a:prstGeom prst="rect">
            <a:avLst/>
          </a:prstGeom>
          <a:noFill/>
        </p:spPr>
        <p:txBody>
          <a:bodyPr wrap="none" rtlCol="0">
            <a:spAutoFit/>
          </a:bodyPr>
          <a:lstStyle/>
          <a:p>
            <a:r>
              <a:rPr lang="en-GB" b="1" dirty="0">
                <a:solidFill>
                  <a:srgbClr val="FF0000"/>
                </a:solidFill>
              </a:rPr>
              <a:t>R1</a:t>
            </a:r>
            <a:endParaRPr lang="en-BE" b="1" dirty="0">
              <a:solidFill>
                <a:srgbClr val="FF0000"/>
              </a:solidFill>
            </a:endParaRPr>
          </a:p>
        </p:txBody>
      </p:sp>
      <p:sp>
        <p:nvSpPr>
          <p:cNvPr id="25" name="TextBox 24">
            <a:extLst>
              <a:ext uri="{FF2B5EF4-FFF2-40B4-BE49-F238E27FC236}">
                <a16:creationId xmlns:a16="http://schemas.microsoft.com/office/drawing/2014/main" id="{4D72D0FB-B3DE-366C-D0D9-23B3EC5D231D}"/>
              </a:ext>
            </a:extLst>
          </p:cNvPr>
          <p:cNvSpPr txBox="1"/>
          <p:nvPr/>
        </p:nvSpPr>
        <p:spPr>
          <a:xfrm>
            <a:off x="10334959" y="4824468"/>
            <a:ext cx="431528" cy="369332"/>
          </a:xfrm>
          <a:prstGeom prst="rect">
            <a:avLst/>
          </a:prstGeom>
          <a:noFill/>
        </p:spPr>
        <p:txBody>
          <a:bodyPr wrap="none" rtlCol="0">
            <a:spAutoFit/>
          </a:bodyPr>
          <a:lstStyle/>
          <a:p>
            <a:r>
              <a:rPr lang="en-GB" b="1" dirty="0">
                <a:solidFill>
                  <a:srgbClr val="FF0000"/>
                </a:solidFill>
              </a:rPr>
              <a:t>R2</a:t>
            </a:r>
            <a:endParaRPr lang="en-BE" b="1" dirty="0">
              <a:solidFill>
                <a:srgbClr val="FF0000"/>
              </a:solidFill>
            </a:endParaRPr>
          </a:p>
        </p:txBody>
      </p:sp>
      <p:sp>
        <p:nvSpPr>
          <p:cNvPr id="26" name="TextBox 25">
            <a:extLst>
              <a:ext uri="{FF2B5EF4-FFF2-40B4-BE49-F238E27FC236}">
                <a16:creationId xmlns:a16="http://schemas.microsoft.com/office/drawing/2014/main" id="{4E40E069-EEB5-4636-7350-31963EF9395B}"/>
              </a:ext>
            </a:extLst>
          </p:cNvPr>
          <p:cNvSpPr txBox="1"/>
          <p:nvPr/>
        </p:nvSpPr>
        <p:spPr>
          <a:xfrm>
            <a:off x="10365229" y="5442518"/>
            <a:ext cx="431528" cy="369332"/>
          </a:xfrm>
          <a:prstGeom prst="rect">
            <a:avLst/>
          </a:prstGeom>
          <a:noFill/>
        </p:spPr>
        <p:txBody>
          <a:bodyPr wrap="none" rtlCol="0">
            <a:spAutoFit/>
          </a:bodyPr>
          <a:lstStyle/>
          <a:p>
            <a:r>
              <a:rPr lang="en-GB" b="1" dirty="0">
                <a:solidFill>
                  <a:srgbClr val="FF0000"/>
                </a:solidFill>
              </a:rPr>
              <a:t>R3</a:t>
            </a:r>
            <a:endParaRPr lang="en-BE" b="1" dirty="0">
              <a:solidFill>
                <a:srgbClr val="FF0000"/>
              </a:solidFill>
            </a:endParaRPr>
          </a:p>
        </p:txBody>
      </p:sp>
      <p:sp>
        <p:nvSpPr>
          <p:cNvPr id="27" name="TextBox 26">
            <a:extLst>
              <a:ext uri="{FF2B5EF4-FFF2-40B4-BE49-F238E27FC236}">
                <a16:creationId xmlns:a16="http://schemas.microsoft.com/office/drawing/2014/main" id="{DAA2FECE-DE94-189D-67BD-BFE5F868F734}"/>
              </a:ext>
            </a:extLst>
          </p:cNvPr>
          <p:cNvSpPr txBox="1"/>
          <p:nvPr/>
        </p:nvSpPr>
        <p:spPr>
          <a:xfrm>
            <a:off x="10365229" y="6048002"/>
            <a:ext cx="431528" cy="369332"/>
          </a:xfrm>
          <a:prstGeom prst="rect">
            <a:avLst/>
          </a:prstGeom>
          <a:noFill/>
        </p:spPr>
        <p:txBody>
          <a:bodyPr wrap="none" rtlCol="0">
            <a:spAutoFit/>
          </a:bodyPr>
          <a:lstStyle/>
          <a:p>
            <a:r>
              <a:rPr lang="en-GB" b="1" dirty="0">
                <a:solidFill>
                  <a:srgbClr val="FF0000"/>
                </a:solidFill>
              </a:rPr>
              <a:t>R4</a:t>
            </a:r>
            <a:endParaRPr lang="en-BE" b="1" dirty="0">
              <a:solidFill>
                <a:srgbClr val="FF0000"/>
              </a:solidFill>
            </a:endParaRPr>
          </a:p>
        </p:txBody>
      </p:sp>
      <p:sp>
        <p:nvSpPr>
          <p:cNvPr id="23" name="Title 1">
            <a:extLst>
              <a:ext uri="{FF2B5EF4-FFF2-40B4-BE49-F238E27FC236}">
                <a16:creationId xmlns:a16="http://schemas.microsoft.com/office/drawing/2014/main" id="{36927D12-6C9F-48AF-972F-28364988C846}"/>
              </a:ext>
            </a:extLst>
          </p:cNvPr>
          <p:cNvSpPr txBox="1">
            <a:spLocks/>
          </p:cNvSpPr>
          <p:nvPr/>
        </p:nvSpPr>
        <p:spPr>
          <a:xfrm>
            <a:off x="838200" y="152750"/>
            <a:ext cx="10515600" cy="681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dirty="0"/>
              <a:t>Four regions of interest in the SOG1 protein sequence</a:t>
            </a:r>
            <a:endParaRPr lang="en-BE" sz="3600" dirty="0"/>
          </a:p>
        </p:txBody>
      </p:sp>
    </p:spTree>
    <p:extLst>
      <p:ext uri="{BB962C8B-B14F-4D97-AF65-F5344CB8AC3E}">
        <p14:creationId xmlns:p14="http://schemas.microsoft.com/office/powerpoint/2010/main" val="3136788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FE9C6FC9-0590-08B6-209C-65400C7B3EA6}"/>
              </a:ext>
            </a:extLst>
          </p:cNvPr>
          <p:cNvGraphicFramePr>
            <a:graphicFrameLocks noGrp="1"/>
          </p:cNvGraphicFramePr>
          <p:nvPr>
            <p:extLst>
              <p:ext uri="{D42A27DB-BD31-4B8C-83A1-F6EECF244321}">
                <p14:modId xmlns:p14="http://schemas.microsoft.com/office/powerpoint/2010/main" val="3837695679"/>
              </p:ext>
            </p:extLst>
          </p:nvPr>
        </p:nvGraphicFramePr>
        <p:xfrm>
          <a:off x="156594" y="637540"/>
          <a:ext cx="11797282" cy="5582920"/>
        </p:xfrm>
        <a:graphic>
          <a:graphicData uri="http://schemas.openxmlformats.org/drawingml/2006/table">
            <a:tbl>
              <a:tblPr firstRow="1" bandRow="1">
                <a:tableStyleId>{5940675A-B579-460E-94D1-54222C63F5DA}</a:tableStyleId>
              </a:tblPr>
              <a:tblGrid>
                <a:gridCol w="1938906">
                  <a:extLst>
                    <a:ext uri="{9D8B030D-6E8A-4147-A177-3AD203B41FA5}">
                      <a16:colId xmlns:a16="http://schemas.microsoft.com/office/drawing/2014/main" val="2989487620"/>
                    </a:ext>
                  </a:extLst>
                </a:gridCol>
                <a:gridCol w="2085975">
                  <a:extLst>
                    <a:ext uri="{9D8B030D-6E8A-4147-A177-3AD203B41FA5}">
                      <a16:colId xmlns:a16="http://schemas.microsoft.com/office/drawing/2014/main" val="2504453393"/>
                    </a:ext>
                  </a:extLst>
                </a:gridCol>
                <a:gridCol w="1219200">
                  <a:extLst>
                    <a:ext uri="{9D8B030D-6E8A-4147-A177-3AD203B41FA5}">
                      <a16:colId xmlns:a16="http://schemas.microsoft.com/office/drawing/2014/main" val="232429640"/>
                    </a:ext>
                  </a:extLst>
                </a:gridCol>
                <a:gridCol w="1790700">
                  <a:extLst>
                    <a:ext uri="{9D8B030D-6E8A-4147-A177-3AD203B41FA5}">
                      <a16:colId xmlns:a16="http://schemas.microsoft.com/office/drawing/2014/main" val="300602602"/>
                    </a:ext>
                  </a:extLst>
                </a:gridCol>
                <a:gridCol w="2171700">
                  <a:extLst>
                    <a:ext uri="{9D8B030D-6E8A-4147-A177-3AD203B41FA5}">
                      <a16:colId xmlns:a16="http://schemas.microsoft.com/office/drawing/2014/main" val="3893880374"/>
                    </a:ext>
                  </a:extLst>
                </a:gridCol>
                <a:gridCol w="2590801">
                  <a:extLst>
                    <a:ext uri="{9D8B030D-6E8A-4147-A177-3AD203B41FA5}">
                      <a16:colId xmlns:a16="http://schemas.microsoft.com/office/drawing/2014/main" val="3113225643"/>
                    </a:ext>
                  </a:extLst>
                </a:gridCol>
              </a:tblGrid>
              <a:tr h="370840">
                <a:tc gridSpan="6">
                  <a:txBody>
                    <a:bodyPr/>
                    <a:lstStyle/>
                    <a:p>
                      <a:pPr algn="ctr"/>
                      <a:r>
                        <a:rPr lang="en-GB" sz="1200" dirty="0"/>
                        <a:t>Embryophytes </a:t>
                      </a:r>
                      <a:br>
                        <a:rPr lang="en-GB" sz="1200" dirty="0"/>
                      </a:br>
                      <a:r>
                        <a:rPr lang="en-GB" sz="1200" dirty="0"/>
                        <a:t>(land plants)</a:t>
                      </a:r>
                      <a:endParaRPr lang="en-BE" sz="1200" dirty="0"/>
                    </a:p>
                  </a:txBody>
                  <a:tcPr anchor="ctr">
                    <a:solidFill>
                      <a:schemeClr val="bg1"/>
                    </a:solidFill>
                  </a:tcPr>
                </a:tc>
                <a:tc hMerge="1">
                  <a:txBody>
                    <a:bodyPr/>
                    <a:lstStyle/>
                    <a:p>
                      <a:endParaRPr lang="en-BE" sz="1200" dirty="0"/>
                    </a:p>
                  </a:txBody>
                  <a:tcPr/>
                </a:tc>
                <a:tc hMerge="1">
                  <a:txBody>
                    <a:bodyPr/>
                    <a:lstStyle/>
                    <a:p>
                      <a:endParaRPr lang="en-BE"/>
                    </a:p>
                  </a:txBody>
                  <a:tcPr/>
                </a:tc>
                <a:tc hMerge="1">
                  <a:txBody>
                    <a:bodyPr/>
                    <a:lstStyle/>
                    <a:p>
                      <a:endParaRPr lang="en-BE"/>
                    </a:p>
                  </a:txBody>
                  <a:tcPr/>
                </a:tc>
                <a:tc hMerge="1">
                  <a:txBody>
                    <a:bodyPr/>
                    <a:lstStyle/>
                    <a:p>
                      <a:endParaRPr lang="en-BE"/>
                    </a:p>
                  </a:txBody>
                  <a:tcPr/>
                </a:tc>
                <a:tc hMerge="1">
                  <a:txBody>
                    <a:bodyPr/>
                    <a:lstStyle/>
                    <a:p>
                      <a:endParaRPr lang="en-BE" sz="1200" dirty="0"/>
                    </a:p>
                  </a:txBody>
                  <a:tcPr/>
                </a:tc>
                <a:extLst>
                  <a:ext uri="{0D108BD9-81ED-4DB2-BD59-A6C34878D82A}">
                    <a16:rowId xmlns:a16="http://schemas.microsoft.com/office/drawing/2014/main" val="38399292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Bryophytes </a:t>
                      </a:r>
                      <a:br>
                        <a:rPr lang="en-GB" sz="1200" dirty="0"/>
                      </a:br>
                      <a:r>
                        <a:rPr lang="en-GB" sz="1200" dirty="0"/>
                        <a:t>(non-vascular plants)</a:t>
                      </a:r>
                      <a:endParaRPr lang="en-BE" sz="1200" dirty="0"/>
                    </a:p>
                  </a:txBody>
                  <a:tcPr anchor="ctr">
                    <a:solidFill>
                      <a:schemeClr val="bg1"/>
                    </a:solidFill>
                  </a:tcPr>
                </a:tc>
                <a:tc gridSpan="5">
                  <a:txBody>
                    <a:bodyPr/>
                    <a:lstStyle/>
                    <a:p>
                      <a:pPr algn="ctr"/>
                      <a:r>
                        <a:rPr lang="en-GB" sz="1200" dirty="0"/>
                        <a:t>Tracheophytes </a:t>
                      </a:r>
                      <a:br>
                        <a:rPr lang="en-GB" sz="1200" dirty="0"/>
                      </a:br>
                      <a:r>
                        <a:rPr lang="en-GB" sz="1200" dirty="0"/>
                        <a:t>(vascular plants)</a:t>
                      </a:r>
                      <a:endParaRPr lang="en-BE" sz="1200" dirty="0"/>
                    </a:p>
                  </a:txBody>
                  <a:tcPr anchor="ctr">
                    <a:solidFill>
                      <a:schemeClr val="bg1"/>
                    </a:solidFill>
                  </a:tcPr>
                </a:tc>
                <a:tc hMerge="1">
                  <a:txBody>
                    <a:bodyPr/>
                    <a:lstStyle/>
                    <a:p>
                      <a:endParaRPr lang="en-BE" dirty="0"/>
                    </a:p>
                  </a:txBody>
                  <a:tcPr/>
                </a:tc>
                <a:tc hMerge="1">
                  <a:txBody>
                    <a:bodyPr/>
                    <a:lstStyle/>
                    <a:p>
                      <a:endParaRPr lang="en-BE" sz="1200" dirty="0"/>
                    </a:p>
                  </a:txBody>
                  <a:tcPr/>
                </a:tc>
                <a:tc hMerge="1">
                  <a:txBody>
                    <a:bodyPr/>
                    <a:lstStyle/>
                    <a:p>
                      <a:endParaRPr lang="en-BE" sz="1200" dirty="0"/>
                    </a:p>
                  </a:txBody>
                  <a:tcPr/>
                </a:tc>
                <a:tc hMerge="1">
                  <a:txBody>
                    <a:bodyPr/>
                    <a:lstStyle/>
                    <a:p>
                      <a:endParaRPr lang="en-BE" sz="1200" dirty="0"/>
                    </a:p>
                  </a:txBody>
                  <a:tcPr/>
                </a:tc>
                <a:extLst>
                  <a:ext uri="{0D108BD9-81ED-4DB2-BD59-A6C34878D82A}">
                    <a16:rowId xmlns:a16="http://schemas.microsoft.com/office/drawing/2014/main" val="1309644526"/>
                  </a:ext>
                </a:extLst>
              </a:tr>
              <a:tr h="370840">
                <a:tc rowSpan="4">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t>MOSSES</a:t>
                      </a:r>
                      <a:endParaRPr lang="en-BE" sz="1200" dirty="0"/>
                    </a:p>
                    <a:p>
                      <a:pPr marL="171450" indent="-171450">
                        <a:buFont typeface="Arial" panose="020B0604020202020204" pitchFamily="34" charset="0"/>
                        <a:buChar char="•"/>
                      </a:pPr>
                      <a:r>
                        <a:rPr lang="en-GB" sz="1200" b="1" i="1" dirty="0"/>
                        <a:t>Marchantia polymorpha</a:t>
                      </a:r>
                      <a:br>
                        <a:rPr lang="en-GB" sz="1200" dirty="0"/>
                      </a:br>
                      <a:r>
                        <a:rPr lang="en-GB" sz="1200" dirty="0"/>
                        <a:t>(umbrella liverwort)</a:t>
                      </a:r>
                    </a:p>
                    <a:p>
                      <a:pPr marL="171450" indent="-171450">
                        <a:buFont typeface="Arial" panose="020B0604020202020204" pitchFamily="34" charset="0"/>
                        <a:buChar char="•"/>
                      </a:pPr>
                      <a:r>
                        <a:rPr lang="en-GB" sz="1200" b="1" i="1" dirty="0" err="1"/>
                        <a:t>Physcomitrium</a:t>
                      </a:r>
                      <a:r>
                        <a:rPr lang="en-GB" sz="1200" b="1" i="1" dirty="0"/>
                        <a:t> patens</a:t>
                      </a:r>
                      <a:br>
                        <a:rPr lang="en-GB" sz="1200" dirty="0"/>
                      </a:br>
                      <a:r>
                        <a:rPr lang="en-GB" sz="1200" dirty="0"/>
                        <a:t>(spreading </a:t>
                      </a:r>
                      <a:r>
                        <a:rPr lang="en-GB" sz="1200" dirty="0" err="1"/>
                        <a:t>earthmoss</a:t>
                      </a:r>
                      <a:r>
                        <a:rPr lang="en-GB" sz="1200" dirty="0"/>
                        <a:t>)</a:t>
                      </a:r>
                      <a:endParaRPr lang="en-BE" sz="1200" dirty="0"/>
                    </a:p>
                    <a:p>
                      <a:endParaRPr lang="en-BE" sz="1200" dirty="0"/>
                    </a:p>
                  </a:txBody>
                  <a:tcPr>
                    <a:solidFill>
                      <a:schemeClr val="bg1"/>
                    </a:solidFill>
                  </a:tcPr>
                </a:tc>
                <a:tc rowSpan="4">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t>FERNS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i="1" dirty="0" err="1"/>
                        <a:t>Selanginella</a:t>
                      </a:r>
                      <a:r>
                        <a:rPr lang="en-GB" sz="1200" b="1" i="1" dirty="0"/>
                        <a:t> </a:t>
                      </a:r>
                      <a:r>
                        <a:rPr lang="en-GB" sz="1200" b="1" i="1" dirty="0" err="1"/>
                        <a:t>moellendorffii</a:t>
                      </a:r>
                      <a:br>
                        <a:rPr lang="en-GB" sz="1200" dirty="0"/>
                      </a:br>
                      <a:r>
                        <a:rPr lang="en-GB" sz="1200" dirty="0"/>
                        <a:t>(fern-like spike moss)</a:t>
                      </a:r>
                      <a:endParaRPr lang="en-BE" sz="1200" dirty="0"/>
                    </a:p>
                    <a:p>
                      <a:endParaRPr lang="en-BE" sz="1200" dirty="0"/>
                    </a:p>
                  </a:txBody>
                  <a:tcPr>
                    <a:solidFill>
                      <a:schemeClr val="bg1"/>
                    </a:solidFill>
                  </a:tcPr>
                </a:tc>
                <a:tc gridSpan="4">
                  <a:txBody>
                    <a:bodyPr/>
                    <a:lstStyle/>
                    <a:p>
                      <a:pPr algn="ctr"/>
                      <a:r>
                        <a:rPr lang="en-GB" sz="1200" dirty="0"/>
                        <a:t>Spermatophytes </a:t>
                      </a:r>
                      <a:br>
                        <a:rPr lang="en-GB" sz="1200" dirty="0"/>
                      </a:br>
                      <a:r>
                        <a:rPr lang="en-GB" sz="1200" dirty="0"/>
                        <a:t>(seed plants)</a:t>
                      </a:r>
                      <a:endParaRPr lang="en-BE" sz="1200" dirty="0"/>
                    </a:p>
                  </a:txBody>
                  <a:tcPr>
                    <a:solidFill>
                      <a:schemeClr val="bg1"/>
                    </a:solidFill>
                  </a:tcPr>
                </a:tc>
                <a:tc hMerge="1">
                  <a:txBody>
                    <a:bodyPr/>
                    <a:lstStyle/>
                    <a:p>
                      <a:endParaRPr lang="en-BE" sz="1200" dirty="0"/>
                    </a:p>
                  </a:txBody>
                  <a:tcPr/>
                </a:tc>
                <a:tc hMerge="1">
                  <a:txBody>
                    <a:bodyPr/>
                    <a:lstStyle/>
                    <a:p>
                      <a:endParaRPr lang="en-BE" sz="1200" dirty="0"/>
                    </a:p>
                  </a:txBody>
                  <a:tcPr/>
                </a:tc>
                <a:tc hMerge="1">
                  <a:txBody>
                    <a:bodyPr/>
                    <a:lstStyle/>
                    <a:p>
                      <a:endParaRPr lang="en-BE" dirty="0"/>
                    </a:p>
                  </a:txBody>
                  <a:tcPr/>
                </a:tc>
                <a:extLst>
                  <a:ext uri="{0D108BD9-81ED-4DB2-BD59-A6C34878D82A}">
                    <a16:rowId xmlns:a16="http://schemas.microsoft.com/office/drawing/2014/main" val="694190524"/>
                  </a:ext>
                </a:extLst>
              </a:tr>
              <a:tr h="370840">
                <a:tc vMerge="1">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BE" sz="1200" i="1" dirty="0"/>
                    </a:p>
                  </a:txBody>
                  <a:tcPr/>
                </a:tc>
                <a:tc vMerge="1">
                  <a:txBody>
                    <a:bodyPr/>
                    <a:lstStyle/>
                    <a:p>
                      <a:pPr marL="171450" indent="-171450">
                        <a:buFont typeface="Arial" panose="020B0604020202020204" pitchFamily="34" charset="0"/>
                        <a:buChar char="•"/>
                      </a:pPr>
                      <a:endParaRPr lang="en-BE" sz="1200" dirty="0"/>
                    </a:p>
                  </a:txBody>
                  <a:tcPr/>
                </a:tc>
                <a:tc gridSpan="4">
                  <a:txBody>
                    <a:bodyPr/>
                    <a:lstStyle/>
                    <a:p>
                      <a:pPr algn="ctr"/>
                      <a:r>
                        <a:rPr lang="en-GB" sz="1200" dirty="0"/>
                        <a:t>Magnoliophytes </a:t>
                      </a:r>
                      <a:br>
                        <a:rPr lang="en-GB" sz="1200" dirty="0"/>
                      </a:br>
                      <a:r>
                        <a:rPr lang="en-GB" sz="1200" dirty="0"/>
                        <a:t>(flowering plants)</a:t>
                      </a:r>
                      <a:endParaRPr lang="en-BE" sz="1200" dirty="0"/>
                    </a:p>
                  </a:txBody>
                  <a:tcPr>
                    <a:solidFill>
                      <a:schemeClr val="bg1"/>
                    </a:solidFill>
                  </a:tcPr>
                </a:tc>
                <a:tc hMerge="1">
                  <a:txBody>
                    <a:bodyPr/>
                    <a:lstStyle/>
                    <a:p>
                      <a:endParaRPr lang="en-BE" sz="1200" dirty="0"/>
                    </a:p>
                  </a:txBody>
                  <a:tcPr/>
                </a:tc>
                <a:tc hMerge="1">
                  <a:txBody>
                    <a:bodyPr/>
                    <a:lstStyle/>
                    <a:p>
                      <a:endParaRPr lang="en-BE" sz="1200" dirty="0"/>
                    </a:p>
                  </a:txBody>
                  <a:tcPr/>
                </a:tc>
                <a:tc hMerge="1">
                  <a:txBody>
                    <a:bodyPr/>
                    <a:lstStyle/>
                    <a:p>
                      <a:endParaRPr lang="en-BE" dirty="0"/>
                    </a:p>
                  </a:txBody>
                  <a:tcPr/>
                </a:tc>
                <a:extLst>
                  <a:ext uri="{0D108BD9-81ED-4DB2-BD59-A6C34878D82A}">
                    <a16:rowId xmlns:a16="http://schemas.microsoft.com/office/drawing/2014/main" val="979748388"/>
                  </a:ext>
                </a:extLst>
              </a:tr>
              <a:tr h="370840">
                <a:tc vMerge="1">
                  <a:txBody>
                    <a:bodyPr/>
                    <a:lstStyle/>
                    <a:p>
                      <a:endParaRPr lang="en-BE" sz="1200" dirty="0"/>
                    </a:p>
                  </a:txBody>
                  <a:tcPr/>
                </a:tc>
                <a:tc vMerge="1">
                  <a:txBody>
                    <a:bodyPr/>
                    <a:lstStyle/>
                    <a:p>
                      <a:endParaRPr lang="en-BE" sz="1200" dirty="0"/>
                    </a:p>
                  </a:txBody>
                  <a:tcPr/>
                </a:tc>
                <a:tc rowSpan="2">
                  <a:txBody>
                    <a:bodyPr/>
                    <a:lstStyle/>
                    <a:p>
                      <a:r>
                        <a:rPr lang="en-GB" sz="1200" dirty="0"/>
                        <a:t>Gymnosperms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i="1" dirty="0"/>
                        <a:t>/</a:t>
                      </a:r>
                      <a:endParaRPr lang="en-BE" sz="1200" dirty="0"/>
                    </a:p>
                  </a:txBody>
                  <a:tcPr>
                    <a:solidFill>
                      <a:schemeClr val="bg1"/>
                    </a:solidFill>
                  </a:tcPr>
                </a:tc>
                <a:tc gridSpan="3">
                  <a:txBody>
                    <a:bodyPr/>
                    <a:lstStyle/>
                    <a:p>
                      <a:pPr algn="ctr"/>
                      <a:r>
                        <a:rPr lang="en-GB" sz="1200" dirty="0"/>
                        <a:t>Angiosperms</a:t>
                      </a:r>
                      <a:endParaRPr lang="en-BE" sz="1200" dirty="0"/>
                    </a:p>
                  </a:txBody>
                  <a:tcPr>
                    <a:solidFill>
                      <a:schemeClr val="bg1"/>
                    </a:solidFill>
                  </a:tcPr>
                </a:tc>
                <a:tc hMerge="1">
                  <a:txBody>
                    <a:bodyPr/>
                    <a:lstStyle/>
                    <a:p>
                      <a:endParaRPr lang="en-BE" sz="1200" dirty="0"/>
                    </a:p>
                  </a:txBody>
                  <a:tcPr/>
                </a:tc>
                <a:tc hMerge="1">
                  <a:txBody>
                    <a:bodyPr/>
                    <a:lstStyle/>
                    <a:p>
                      <a:endParaRPr lang="en-BE" sz="1200" dirty="0"/>
                    </a:p>
                  </a:txBody>
                  <a:tcPr/>
                </a:tc>
                <a:extLst>
                  <a:ext uri="{0D108BD9-81ED-4DB2-BD59-A6C34878D82A}">
                    <a16:rowId xmlns:a16="http://schemas.microsoft.com/office/drawing/2014/main" val="3579770522"/>
                  </a:ext>
                </a:extLst>
              </a:tr>
              <a:tr h="370840">
                <a:tc vMerge="1">
                  <a:txBody>
                    <a:bodyPr/>
                    <a:lstStyle/>
                    <a:p>
                      <a:endParaRPr lang="en-BE" sz="1200" dirty="0"/>
                    </a:p>
                  </a:txBody>
                  <a:tcPr/>
                </a:tc>
                <a:tc vMerge="1">
                  <a:txBody>
                    <a:bodyPr/>
                    <a:lstStyle/>
                    <a:p>
                      <a:endParaRPr lang="en-BE" sz="1200" dirty="0"/>
                    </a:p>
                  </a:txBody>
                  <a:tcPr/>
                </a:tc>
                <a:tc vMerge="1">
                  <a:txBody>
                    <a:bodyPr/>
                    <a:lstStyle/>
                    <a:p>
                      <a:endParaRPr lang="en-BE" dirty="0"/>
                    </a:p>
                  </a:txBody>
                  <a:tcPr/>
                </a:tc>
                <a:tc>
                  <a:txBody>
                    <a:bodyPr/>
                    <a:lstStyle/>
                    <a:p>
                      <a:r>
                        <a:rPr lang="en-GB" sz="1200" dirty="0" err="1"/>
                        <a:t>Amborellales</a:t>
                      </a:r>
                      <a:endParaRPr lang="en-GB"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i="1" dirty="0" err="1"/>
                        <a:t>Amborella</a:t>
                      </a:r>
                      <a:r>
                        <a:rPr lang="en-GB" sz="1200" b="1" i="1" dirty="0"/>
                        <a:t> </a:t>
                      </a:r>
                      <a:r>
                        <a:rPr lang="en-GB" sz="1200" b="1" i="1" dirty="0" err="1"/>
                        <a:t>trichopoda</a:t>
                      </a:r>
                      <a:br>
                        <a:rPr lang="en-GB" sz="1200" dirty="0"/>
                      </a:br>
                      <a:r>
                        <a:rPr lang="en-GB" sz="1200" dirty="0"/>
                        <a:t>(</a:t>
                      </a:r>
                      <a:r>
                        <a:rPr lang="en-GB" sz="1200" dirty="0" err="1"/>
                        <a:t>caledonia</a:t>
                      </a:r>
                      <a:r>
                        <a:rPr lang="en-GB" sz="1200" dirty="0"/>
                        <a:t> tree)</a:t>
                      </a:r>
                      <a:endParaRPr lang="en-BE" sz="1200" dirty="0"/>
                    </a:p>
                    <a:p>
                      <a:endParaRPr lang="en-BE" sz="1200" dirty="0"/>
                    </a:p>
                  </a:txBody>
                  <a:tcPr>
                    <a:solidFill>
                      <a:schemeClr val="bg1"/>
                    </a:solidFill>
                  </a:tcPr>
                </a:tc>
                <a:tc>
                  <a:txBody>
                    <a:bodyPr/>
                    <a:lstStyle/>
                    <a:p>
                      <a:r>
                        <a:rPr lang="en-GB" sz="1200" dirty="0"/>
                        <a:t>Monocots</a:t>
                      </a:r>
                    </a:p>
                    <a:p>
                      <a:pPr marL="171450" indent="-171450">
                        <a:buFont typeface="Arial" panose="020B0604020202020204" pitchFamily="34" charset="0"/>
                        <a:buChar char="•"/>
                      </a:pPr>
                      <a:r>
                        <a:rPr lang="en-GB" sz="1200" b="1" i="1" dirty="0" err="1"/>
                        <a:t>Brachypodium</a:t>
                      </a:r>
                      <a:r>
                        <a:rPr lang="en-GB" sz="1200" b="1" i="1" dirty="0"/>
                        <a:t> </a:t>
                      </a:r>
                      <a:r>
                        <a:rPr lang="en-GB" sz="1200" b="1" i="1" dirty="0" err="1"/>
                        <a:t>distachyon</a:t>
                      </a:r>
                      <a:br>
                        <a:rPr lang="en-GB" sz="1200" dirty="0"/>
                      </a:br>
                      <a:r>
                        <a:rPr lang="en-GB" sz="1200" dirty="0"/>
                        <a:t>(stiff brome)</a:t>
                      </a:r>
                    </a:p>
                    <a:p>
                      <a:pPr marL="171450" indent="-171450">
                        <a:buFont typeface="Arial" panose="020B0604020202020204" pitchFamily="34" charset="0"/>
                        <a:buChar char="•"/>
                      </a:pPr>
                      <a:r>
                        <a:rPr lang="en-GB" sz="1200" b="1" i="1" dirty="0" err="1"/>
                        <a:t>Zea</a:t>
                      </a:r>
                      <a:r>
                        <a:rPr lang="en-GB" sz="1200" b="1" i="1" dirty="0"/>
                        <a:t> mays</a:t>
                      </a:r>
                      <a:br>
                        <a:rPr lang="en-GB" sz="1200" dirty="0"/>
                      </a:br>
                      <a:r>
                        <a:rPr lang="en-GB" sz="1200" dirty="0"/>
                        <a:t>(maize)</a:t>
                      </a:r>
                    </a:p>
                    <a:p>
                      <a:pPr marL="171450" indent="-171450">
                        <a:buFont typeface="Arial" panose="020B0604020202020204" pitchFamily="34" charset="0"/>
                        <a:buChar char="•"/>
                      </a:pPr>
                      <a:r>
                        <a:rPr lang="en-GB" sz="1200" b="1" i="1" dirty="0"/>
                        <a:t>Sorghum </a:t>
                      </a:r>
                      <a:r>
                        <a:rPr lang="en-GB" sz="1200" b="1" i="1" dirty="0" err="1"/>
                        <a:t>bicolor</a:t>
                      </a:r>
                      <a:br>
                        <a:rPr lang="en-GB" sz="1200" dirty="0"/>
                      </a:br>
                      <a:r>
                        <a:rPr lang="en-GB" sz="1200" dirty="0"/>
                        <a:t>(sorghum, great millet)</a:t>
                      </a:r>
                    </a:p>
                    <a:p>
                      <a:pPr marL="171450" indent="-171450">
                        <a:buFont typeface="Arial" panose="020B0604020202020204" pitchFamily="34" charset="0"/>
                        <a:buChar char="•"/>
                      </a:pPr>
                      <a:r>
                        <a:rPr lang="en-GB" sz="1200" b="1" i="1" dirty="0"/>
                        <a:t>Oryza sativa</a:t>
                      </a:r>
                      <a:br>
                        <a:rPr lang="en-GB" sz="1200" dirty="0"/>
                      </a:br>
                      <a:r>
                        <a:rPr lang="en-GB" sz="1200" dirty="0"/>
                        <a:t>(rice)</a:t>
                      </a:r>
                      <a:endParaRPr lang="en-BE" sz="1200" dirty="0"/>
                    </a:p>
                  </a:txBody>
                  <a:tcPr>
                    <a:solidFill>
                      <a:schemeClr val="bg1"/>
                    </a:solidFill>
                  </a:tcPr>
                </a:tc>
                <a:tc>
                  <a:txBody>
                    <a:bodyPr/>
                    <a:lstStyle/>
                    <a:p>
                      <a:r>
                        <a:rPr lang="en-GB" sz="1200" dirty="0"/>
                        <a:t>Eudicots</a:t>
                      </a:r>
                    </a:p>
                    <a:p>
                      <a:pPr marL="171450" indent="-171450">
                        <a:buFont typeface="Arial" panose="020B0604020202020204" pitchFamily="34" charset="0"/>
                        <a:buChar char="•"/>
                      </a:pPr>
                      <a:r>
                        <a:rPr lang="en-GB" sz="1200" b="1" i="1" dirty="0"/>
                        <a:t>Glycine max</a:t>
                      </a:r>
                      <a:br>
                        <a:rPr lang="en-GB" sz="1200" dirty="0"/>
                      </a:br>
                      <a:r>
                        <a:rPr lang="en-GB" sz="1200" dirty="0"/>
                        <a:t>(soy bean)</a:t>
                      </a:r>
                    </a:p>
                    <a:p>
                      <a:pPr marL="171450" indent="-171450">
                        <a:buFont typeface="Arial" panose="020B0604020202020204" pitchFamily="34" charset="0"/>
                        <a:buChar char="•"/>
                      </a:pPr>
                      <a:r>
                        <a:rPr lang="en-GB" sz="1200" b="1" i="1" dirty="0"/>
                        <a:t>Nelumbo nucifera</a:t>
                      </a:r>
                      <a:br>
                        <a:rPr lang="en-GB" sz="1200" dirty="0"/>
                      </a:br>
                      <a:r>
                        <a:rPr lang="en-GB" sz="1200" dirty="0"/>
                        <a:t>(</a:t>
                      </a:r>
                      <a:r>
                        <a:rPr lang="en-GB" sz="1200" dirty="0" err="1"/>
                        <a:t>indian</a:t>
                      </a:r>
                      <a:r>
                        <a:rPr lang="en-GB" sz="1200" dirty="0"/>
                        <a:t> lotus)</a:t>
                      </a:r>
                    </a:p>
                    <a:p>
                      <a:pPr marL="171450" indent="-171450">
                        <a:buFont typeface="Arial" panose="020B0604020202020204" pitchFamily="34" charset="0"/>
                        <a:buChar char="•"/>
                      </a:pPr>
                      <a:r>
                        <a:rPr lang="en-GB" sz="1200" b="1" i="1" dirty="0"/>
                        <a:t>Vitis vinifera</a:t>
                      </a:r>
                      <a:br>
                        <a:rPr lang="en-GB" sz="1200" dirty="0"/>
                      </a:br>
                      <a:r>
                        <a:rPr lang="en-GB" sz="1200" dirty="0"/>
                        <a:t>(grape vine)</a:t>
                      </a:r>
                    </a:p>
                    <a:p>
                      <a:pPr marL="171450" indent="-171450">
                        <a:buFont typeface="Arial" panose="020B0604020202020204" pitchFamily="34" charset="0"/>
                        <a:buChar char="•"/>
                      </a:pPr>
                      <a:r>
                        <a:rPr lang="en-GB" sz="1200" b="1" i="1" dirty="0"/>
                        <a:t>Nicotiana tabacum</a:t>
                      </a:r>
                      <a:br>
                        <a:rPr lang="en-GB" sz="1200" dirty="0"/>
                      </a:br>
                      <a:r>
                        <a:rPr lang="en-GB" sz="1200" dirty="0"/>
                        <a:t>(tobacco)</a:t>
                      </a:r>
                    </a:p>
                    <a:p>
                      <a:pPr marL="171450" indent="-171450">
                        <a:buFont typeface="Arial" panose="020B0604020202020204" pitchFamily="34" charset="0"/>
                        <a:buChar char="•"/>
                      </a:pPr>
                      <a:r>
                        <a:rPr lang="en-GB" sz="1200" b="1" i="1" dirty="0"/>
                        <a:t>Brassica </a:t>
                      </a:r>
                      <a:r>
                        <a:rPr lang="en-GB" sz="1200" b="1" i="1" dirty="0" err="1"/>
                        <a:t>rapa</a:t>
                      </a:r>
                      <a:br>
                        <a:rPr lang="en-GB" sz="1200" dirty="0"/>
                      </a:br>
                      <a:r>
                        <a:rPr lang="en-GB" sz="1200" dirty="0"/>
                        <a:t>(rapeseed and cabbage cultivars)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i="1" dirty="0"/>
                        <a:t>Arabidopsis thaliana</a:t>
                      </a:r>
                      <a:br>
                        <a:rPr lang="en-GB" sz="1200" dirty="0"/>
                      </a:br>
                      <a:r>
                        <a:rPr lang="en-GB" sz="1200" dirty="0"/>
                        <a:t>(</a:t>
                      </a:r>
                      <a:r>
                        <a:rPr lang="en-GB" sz="1200" dirty="0" err="1"/>
                        <a:t>thale</a:t>
                      </a:r>
                      <a:r>
                        <a:rPr lang="en-GB" sz="1200" dirty="0"/>
                        <a:t> cress)</a:t>
                      </a:r>
                    </a:p>
                    <a:p>
                      <a:pPr marL="171450" indent="-171450">
                        <a:buFont typeface="Arial" panose="020B0604020202020204" pitchFamily="34" charset="0"/>
                        <a:buChar char="•"/>
                      </a:pPr>
                      <a:r>
                        <a:rPr lang="en-GB" sz="1200" b="1" i="1" dirty="0"/>
                        <a:t>Populus </a:t>
                      </a:r>
                      <a:r>
                        <a:rPr lang="en-GB" sz="1200" b="1" i="1" dirty="0" err="1"/>
                        <a:t>trichocarpa</a:t>
                      </a:r>
                      <a:br>
                        <a:rPr lang="en-GB" sz="1200" dirty="0"/>
                      </a:br>
                      <a:r>
                        <a:rPr lang="en-GB" sz="1200" dirty="0"/>
                        <a:t>(black cottonwood, California poplar)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i="1" dirty="0"/>
                        <a:t>Eucalyptus grandis</a:t>
                      </a:r>
                      <a:br>
                        <a:rPr lang="en-GB" sz="1200" dirty="0"/>
                      </a:br>
                      <a:r>
                        <a:rPr lang="en-GB" sz="1200" dirty="0"/>
                        <a:t>(flooded gum, rose gum)</a:t>
                      </a:r>
                    </a:p>
                  </a:txBody>
                  <a:tcPr>
                    <a:solidFill>
                      <a:schemeClr val="bg1"/>
                    </a:solidFill>
                  </a:tcPr>
                </a:tc>
                <a:extLst>
                  <a:ext uri="{0D108BD9-81ED-4DB2-BD59-A6C34878D82A}">
                    <a16:rowId xmlns:a16="http://schemas.microsoft.com/office/drawing/2014/main" val="2882591513"/>
                  </a:ext>
                </a:extLst>
              </a:tr>
            </a:tbl>
          </a:graphicData>
        </a:graphic>
      </p:graphicFrame>
    </p:spTree>
    <p:extLst>
      <p:ext uri="{BB962C8B-B14F-4D97-AF65-F5344CB8AC3E}">
        <p14:creationId xmlns:p14="http://schemas.microsoft.com/office/powerpoint/2010/main" val="4186777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05CF9F-3707-097B-ADA3-B16D416AD5DA}"/>
              </a:ext>
            </a:extLst>
          </p:cNvPr>
          <p:cNvSpPr txBox="1"/>
          <p:nvPr/>
        </p:nvSpPr>
        <p:spPr>
          <a:xfrm>
            <a:off x="372441" y="399344"/>
            <a:ext cx="10934700" cy="5678478"/>
          </a:xfrm>
          <a:prstGeom prst="rect">
            <a:avLst/>
          </a:prstGeom>
          <a:noFill/>
        </p:spPr>
        <p:txBody>
          <a:bodyPr wrap="square">
            <a:spAutoFit/>
          </a:bodyPr>
          <a:lstStyle/>
          <a:p>
            <a:pPr marL="0" indent="0">
              <a:buFont typeface="Arial" panose="020B0604020202020204" pitchFamily="34" charset="0"/>
              <a:buNone/>
            </a:pPr>
            <a:r>
              <a:rPr lang="en-GB" sz="1100" u="sng" dirty="0"/>
              <a:t>Titles </a:t>
            </a:r>
            <a:r>
              <a:rPr lang="en-GB" sz="1100" u="sng" dirty="0">
                <a:solidFill>
                  <a:schemeClr val="accent6"/>
                </a:solidFill>
              </a:rPr>
              <a:t>ORT </a:t>
            </a:r>
            <a:r>
              <a:rPr lang="en-GB" sz="1100" u="sng" dirty="0"/>
              <a:t>–</a:t>
            </a:r>
            <a:r>
              <a:rPr lang="en-GB" sz="1100" u="sng" dirty="0">
                <a:solidFill>
                  <a:schemeClr val="accent6"/>
                </a:solidFill>
              </a:rPr>
              <a:t> </a:t>
            </a:r>
            <a:r>
              <a:rPr lang="en-GB" sz="1100" u="sng" dirty="0">
                <a:solidFill>
                  <a:schemeClr val="accent2"/>
                </a:solidFill>
              </a:rPr>
              <a:t>tab M</a:t>
            </a:r>
            <a:r>
              <a:rPr lang="sv-SE" sz="1100" u="sng" dirty="0">
                <a:solidFill>
                  <a:schemeClr val="accent2"/>
                </a:solidFill>
              </a:rPr>
              <a:t>.</a:t>
            </a:r>
            <a:r>
              <a:rPr lang="fr-FR" sz="1100" u="sng" dirty="0">
                <a:solidFill>
                  <a:schemeClr val="accent2"/>
                </a:solidFill>
              </a:rPr>
              <a:t> SOG1 </a:t>
            </a:r>
            <a:r>
              <a:rPr lang="fr-FR" sz="1100" u="sng" dirty="0" err="1">
                <a:solidFill>
                  <a:schemeClr val="accent2"/>
                </a:solidFill>
              </a:rPr>
              <a:t>orthologs</a:t>
            </a:r>
            <a:r>
              <a:rPr lang="fr-FR" sz="1100" u="sng" dirty="0">
                <a:solidFill>
                  <a:schemeClr val="accent2"/>
                </a:solidFill>
              </a:rPr>
              <a:t> + PS variants. </a:t>
            </a:r>
            <a:r>
              <a:rPr lang="en-GB" sz="1100" u="sng" dirty="0"/>
              <a:t>(1/2)</a:t>
            </a:r>
          </a:p>
          <a:p>
            <a:pPr marL="0" indent="0">
              <a:buFont typeface="Arial" panose="020B0604020202020204" pitchFamily="34" charset="0"/>
              <a:buNone/>
            </a:pPr>
            <a:endParaRPr lang="en-GB" sz="1100" u="sng" dirty="0"/>
          </a:p>
          <a:p>
            <a:pPr marL="0" indent="0">
              <a:buFont typeface="Arial" panose="020B0604020202020204" pitchFamily="34" charset="0"/>
              <a:buNone/>
            </a:pPr>
            <a:r>
              <a:rPr lang="pt-BR" sz="1100" b="1" i="0" u="none" strike="noStrike" dirty="0">
                <a:solidFill>
                  <a:srgbClr val="000000"/>
                </a:solidFill>
                <a:effectLst/>
                <a:latin typeface="Calibri" panose="020F0502020204030204" pitchFamily="34" charset="0"/>
              </a:rPr>
              <a:t>M1. 	</a:t>
            </a:r>
            <a:r>
              <a:rPr lang="pt-BR" sz="1100" b="1" i="1" u="none" strike="noStrike" dirty="0">
                <a:solidFill>
                  <a:srgbClr val="000000"/>
                </a:solidFill>
                <a:effectLst/>
                <a:latin typeface="Calibri" panose="020F0502020204030204" pitchFamily="34" charset="0"/>
              </a:rPr>
              <a:t>B.rapa_Brara.G00896.1.p_Macovei</a:t>
            </a: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M1a. 	Wild type B. </a:t>
            </a:r>
            <a:r>
              <a:rPr lang="en-US" sz="1100" i="0" u="none" strike="noStrike" dirty="0" err="1">
                <a:solidFill>
                  <a:srgbClr val="000000"/>
                </a:solidFill>
                <a:effectLst/>
                <a:latin typeface="Calibri" panose="020F0502020204030204" pitchFamily="34" charset="0"/>
              </a:rPr>
              <a:t>rapa</a:t>
            </a:r>
            <a:r>
              <a:rPr lang="en-US" sz="1100" dirty="0"/>
              <a:t> </a:t>
            </a:r>
            <a:endParaRPr lang="pt-BR" sz="1100" i="1" dirty="0">
              <a:solidFill>
                <a:srgbClr val="000000"/>
              </a:solidFill>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M1b. 	PS variant </a:t>
            </a:r>
            <a:r>
              <a:rPr lang="en-US" sz="1100" i="0" u="none" strike="noStrike" dirty="0" err="1">
                <a:solidFill>
                  <a:srgbClr val="000000"/>
                </a:solidFill>
                <a:effectLst/>
                <a:latin typeface="Calibri" panose="020F0502020204030204" pitchFamily="34" charset="0"/>
              </a:rPr>
              <a:t>B.rapa</a:t>
            </a:r>
            <a:r>
              <a:rPr lang="en-US" sz="1100" dirty="0"/>
              <a:t> </a:t>
            </a:r>
            <a:endParaRPr lang="pt-BR" sz="1100" i="1" dirty="0">
              <a:solidFill>
                <a:srgbClr val="000000"/>
              </a:solidFill>
              <a:latin typeface="Calibri" panose="020F0502020204030204" pitchFamily="34" charset="0"/>
            </a:endParaRPr>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M2.	S.bicolor_Sobic.010G111800.2.p_Macovei</a:t>
            </a:r>
            <a:r>
              <a:rPr lang="en-US" sz="1100" b="1" dirty="0"/>
              <a:t> </a:t>
            </a:r>
            <a:endParaRPr lang="pt-BR" sz="1100" b="1" i="1" dirty="0">
              <a:solidFill>
                <a:srgbClr val="000000"/>
              </a:solidFill>
              <a:latin typeface="Calibri" panose="020F0502020204030204" pitchFamily="34" charset="0"/>
            </a:endParaRP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M2a. 	Wild type </a:t>
            </a:r>
            <a:r>
              <a:rPr lang="en-GB" sz="1100" i="0" u="none" strike="noStrike" dirty="0" err="1">
                <a:solidFill>
                  <a:srgbClr val="000000"/>
                </a:solidFill>
                <a:effectLst/>
                <a:latin typeface="Calibri" panose="020F0502020204030204" pitchFamily="34" charset="0"/>
              </a:rPr>
              <a:t>S.bicolor</a:t>
            </a:r>
            <a:r>
              <a:rPr lang="en-GB" sz="1100" dirty="0"/>
              <a:t> </a:t>
            </a:r>
            <a:endParaRPr lang="pt-BR" sz="1100" i="1" dirty="0">
              <a:solidFill>
                <a:srgbClr val="000000"/>
              </a:solidFill>
              <a:latin typeface="Calibri" panose="020F0502020204030204" pitchFamily="34" charset="0"/>
            </a:endParaRPr>
          </a:p>
          <a:p>
            <a:pPr marL="0" indent="0">
              <a:buFont typeface="Arial" panose="020B0604020202020204" pitchFamily="34" charset="0"/>
              <a:buNone/>
            </a:pPr>
            <a:r>
              <a:rPr lang="sv-SE" sz="1100" i="0" u="none" strike="noStrike" dirty="0">
                <a:solidFill>
                  <a:srgbClr val="000000"/>
                </a:solidFill>
                <a:effectLst/>
                <a:latin typeface="Calibri" panose="020F0502020204030204" pitchFamily="34" charset="0"/>
              </a:rPr>
              <a:t>M2b. 	PS variant S.bicolor</a:t>
            </a:r>
            <a:r>
              <a:rPr lang="sv-SE" sz="1100" dirty="0"/>
              <a:t> </a:t>
            </a:r>
            <a:r>
              <a:rPr lang="pt-BR" sz="1100" dirty="0"/>
              <a:t> </a:t>
            </a:r>
            <a:endParaRPr lang="en-US" sz="1100" i="0" u="none" strike="noStrike" dirty="0">
              <a:solidFill>
                <a:srgbClr val="000000"/>
              </a:solidFill>
              <a:effectLst/>
              <a:latin typeface="Calibri" panose="020F0502020204030204" pitchFamily="34" charset="0"/>
            </a:endParaRPr>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M3. 	E.grandis_Eucgr.G02349.1.p_Macovei</a:t>
            </a:r>
            <a:r>
              <a:rPr lang="en-US" sz="1100" b="1"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M3a. 	Wild type E. grandis</a:t>
            </a:r>
            <a:r>
              <a:rPr lang="en-GB" sz="1100" dirty="0"/>
              <a:t> </a:t>
            </a:r>
            <a:endParaRPr lang="en-US" sz="1100" dirty="0"/>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M3b. 	PS variant </a:t>
            </a:r>
            <a:r>
              <a:rPr lang="en-US" sz="1100" i="0" u="none" strike="noStrike" dirty="0" err="1">
                <a:solidFill>
                  <a:srgbClr val="000000"/>
                </a:solidFill>
                <a:effectLst/>
                <a:latin typeface="Calibri" panose="020F0502020204030204" pitchFamily="34" charset="0"/>
              </a:rPr>
              <a:t>E.grandis</a:t>
            </a:r>
            <a:r>
              <a:rPr lang="en-US" sz="1100" dirty="0"/>
              <a:t> </a:t>
            </a:r>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M4. 	</a:t>
            </a:r>
            <a:r>
              <a:rPr lang="en-US" sz="1100" b="1" i="0" u="none" strike="noStrike" dirty="0" err="1">
                <a:solidFill>
                  <a:srgbClr val="000000"/>
                </a:solidFill>
                <a:effectLst/>
                <a:latin typeface="Calibri" panose="020F0502020204030204" pitchFamily="34" charset="0"/>
              </a:rPr>
              <a:t>V.vinifera</a:t>
            </a:r>
            <a:r>
              <a:rPr lang="en-US" sz="1100" b="1" i="0" u="none" strike="noStrike" dirty="0">
                <a:solidFill>
                  <a:srgbClr val="000000"/>
                </a:solidFill>
                <a:effectLst/>
                <a:latin typeface="Calibri" panose="020F0502020204030204" pitchFamily="34" charset="0"/>
              </a:rPr>
              <a:t> peptide_GSVIVT01011954001_Macovei</a:t>
            </a:r>
            <a:r>
              <a:rPr lang="en-US" sz="1100" b="1" dirty="0"/>
              <a:t> </a:t>
            </a: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M4a. 	Wild type </a:t>
            </a:r>
            <a:r>
              <a:rPr lang="en-US" sz="1100" i="0" u="none" strike="noStrike" dirty="0" err="1">
                <a:solidFill>
                  <a:srgbClr val="000000"/>
                </a:solidFill>
                <a:effectLst/>
                <a:latin typeface="Calibri" panose="020F0502020204030204" pitchFamily="34" charset="0"/>
              </a:rPr>
              <a:t>V.vinifera</a:t>
            </a:r>
            <a:r>
              <a:rPr lang="en-US" sz="1100" dirty="0"/>
              <a:t> </a:t>
            </a: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M4b. 	PS variant </a:t>
            </a:r>
            <a:r>
              <a:rPr lang="en-US" sz="1100" i="0" u="none" strike="noStrike" dirty="0" err="1">
                <a:solidFill>
                  <a:srgbClr val="000000"/>
                </a:solidFill>
                <a:effectLst/>
                <a:latin typeface="Calibri" panose="020F0502020204030204" pitchFamily="34" charset="0"/>
              </a:rPr>
              <a:t>V.vinifera</a:t>
            </a:r>
            <a:r>
              <a:rPr lang="en-US" sz="1100" dirty="0"/>
              <a:t> </a:t>
            </a:r>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M5. 	PopulusTrichocarpaSOG1_LiM5</a:t>
            </a:r>
            <a:r>
              <a:rPr lang="en-US" sz="1100" b="1" dirty="0"/>
              <a:t> </a:t>
            </a: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M5a. 	Wild type </a:t>
            </a:r>
            <a:r>
              <a:rPr lang="en-US" sz="1100" i="0" u="none" strike="noStrike" dirty="0" err="1">
                <a:solidFill>
                  <a:srgbClr val="000000"/>
                </a:solidFill>
                <a:effectLst/>
                <a:latin typeface="Calibri" panose="020F0502020204030204" pitchFamily="34" charset="0"/>
              </a:rPr>
              <a:t>P.trichocarpa</a:t>
            </a:r>
            <a:r>
              <a:rPr lang="en-US" sz="1100" dirty="0"/>
              <a:t> </a:t>
            </a:r>
          </a:p>
          <a:p>
            <a:pPr marL="0" indent="0">
              <a:buFont typeface="Arial" panose="020B0604020202020204" pitchFamily="34" charset="0"/>
              <a:buNone/>
            </a:pPr>
            <a:r>
              <a:rPr lang="fr-FR" sz="1100" i="0" u="none" strike="noStrike" dirty="0">
                <a:solidFill>
                  <a:srgbClr val="000000"/>
                </a:solidFill>
                <a:effectLst/>
                <a:latin typeface="Calibri" panose="020F0502020204030204" pitchFamily="34" charset="0"/>
              </a:rPr>
              <a:t>M5b.	PS variant </a:t>
            </a:r>
            <a:r>
              <a:rPr lang="fr-FR" sz="1100" i="0" u="none" strike="noStrike" dirty="0" err="1">
                <a:solidFill>
                  <a:srgbClr val="000000"/>
                </a:solidFill>
                <a:effectLst/>
                <a:latin typeface="Calibri" panose="020F0502020204030204" pitchFamily="34" charset="0"/>
              </a:rPr>
              <a:t>P.trichocarpa</a:t>
            </a:r>
            <a:r>
              <a:rPr lang="fr-FR" sz="1100" dirty="0"/>
              <a:t> </a:t>
            </a:r>
            <a:endParaRPr lang="en-US" sz="1100" dirty="0"/>
          </a:p>
          <a:p>
            <a:pPr marL="0" indent="0">
              <a:buFont typeface="Arial" panose="020B0604020202020204" pitchFamily="34" charset="0"/>
              <a:buNone/>
            </a:pPr>
            <a:r>
              <a:rPr lang="pt-BR" sz="1100" b="1" i="0" u="none" strike="noStrike" dirty="0">
                <a:solidFill>
                  <a:srgbClr val="000000"/>
                </a:solidFill>
                <a:effectLst/>
                <a:latin typeface="Calibri" panose="020F0502020204030204" pitchFamily="34" charset="0"/>
              </a:rPr>
              <a:t>M6. 	Nicotianatabacum(tobacco)_A0A1S3X2K2_TAIR</a:t>
            </a:r>
            <a:r>
              <a:rPr lang="pt-BR" sz="1100" b="1" dirty="0"/>
              <a:t> </a:t>
            </a:r>
            <a:endParaRPr lang="en-US" sz="1100" b="1" dirty="0"/>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M6a. 	Wild type </a:t>
            </a:r>
            <a:r>
              <a:rPr lang="en-GB" sz="1100" i="0" u="none" strike="noStrike" dirty="0" err="1">
                <a:solidFill>
                  <a:srgbClr val="000000"/>
                </a:solidFill>
                <a:effectLst/>
                <a:latin typeface="Calibri" panose="020F0502020204030204" pitchFamily="34" charset="0"/>
              </a:rPr>
              <a:t>N.tabacum</a:t>
            </a:r>
            <a:r>
              <a:rPr lang="en-GB" sz="1100" dirty="0"/>
              <a:t> </a:t>
            </a:r>
            <a:endParaRPr lang="en-US" sz="1100" dirty="0"/>
          </a:p>
          <a:p>
            <a:pPr marL="0" indent="0">
              <a:buFont typeface="Arial" panose="020B0604020202020204" pitchFamily="34" charset="0"/>
              <a:buNone/>
            </a:pPr>
            <a:r>
              <a:rPr lang="sv-SE" sz="1100" i="0" u="none" strike="noStrike" dirty="0">
                <a:solidFill>
                  <a:srgbClr val="000000"/>
                </a:solidFill>
                <a:effectLst/>
                <a:latin typeface="Calibri" panose="020F0502020204030204" pitchFamily="34" charset="0"/>
              </a:rPr>
              <a:t>M6b. 	PS variant N.tabacum</a:t>
            </a:r>
            <a:r>
              <a:rPr lang="sv-SE" sz="1100" dirty="0"/>
              <a:t> </a:t>
            </a:r>
            <a:endParaRPr lang="en-US" sz="1100" dirty="0"/>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M7. 	G.max_Glyma.10G204700.1.p_Macovei</a:t>
            </a:r>
            <a:r>
              <a:rPr lang="en-US" sz="1100" b="1" dirty="0"/>
              <a:t> </a:t>
            </a: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M7a. 	Wild type </a:t>
            </a:r>
            <a:r>
              <a:rPr lang="en-US" sz="1100" i="0" u="none" strike="noStrike" dirty="0" err="1">
                <a:solidFill>
                  <a:srgbClr val="000000"/>
                </a:solidFill>
                <a:effectLst/>
                <a:latin typeface="Calibri" panose="020F0502020204030204" pitchFamily="34" charset="0"/>
              </a:rPr>
              <a:t>G.max</a:t>
            </a:r>
            <a:r>
              <a:rPr lang="en-US" sz="1100" dirty="0"/>
              <a:t> </a:t>
            </a:r>
          </a:p>
          <a:p>
            <a:pPr marL="0" indent="0">
              <a:buFont typeface="Arial" panose="020B0604020202020204" pitchFamily="34" charset="0"/>
              <a:buNone/>
            </a:pPr>
            <a:r>
              <a:rPr lang="sv-SE" sz="1100" i="0" u="none" strike="noStrike" dirty="0">
                <a:solidFill>
                  <a:srgbClr val="000000"/>
                </a:solidFill>
                <a:effectLst/>
                <a:latin typeface="Calibri" panose="020F0502020204030204" pitchFamily="34" charset="0"/>
              </a:rPr>
              <a:t>M7b. 	PS variant G.max</a:t>
            </a:r>
            <a:r>
              <a:rPr lang="sv-SE" sz="1100" dirty="0"/>
              <a:t> </a:t>
            </a:r>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M8. 	</a:t>
            </a:r>
            <a:r>
              <a:rPr lang="en-US" sz="1100" b="1" i="0" u="none" strike="noStrike" dirty="0" err="1">
                <a:solidFill>
                  <a:srgbClr val="000000"/>
                </a:solidFill>
                <a:effectLst/>
                <a:latin typeface="Calibri" panose="020F0502020204030204" pitchFamily="34" charset="0"/>
              </a:rPr>
              <a:t>Selaginellamoellendorffii</a:t>
            </a:r>
            <a:r>
              <a:rPr lang="en-US" sz="1100" b="1" i="0" u="none" strike="noStrike" dirty="0">
                <a:solidFill>
                  <a:srgbClr val="000000"/>
                </a:solidFill>
                <a:effectLst/>
                <a:latin typeface="Calibri" panose="020F0502020204030204" pitchFamily="34" charset="0"/>
              </a:rPr>
              <a:t>(</a:t>
            </a:r>
            <a:r>
              <a:rPr lang="en-US" sz="1100" b="1" i="0" u="none" strike="noStrike" dirty="0" err="1">
                <a:solidFill>
                  <a:srgbClr val="000000"/>
                </a:solidFill>
                <a:effectLst/>
                <a:latin typeface="Calibri" panose="020F0502020204030204" pitchFamily="34" charset="0"/>
              </a:rPr>
              <a:t>spikemoss</a:t>
            </a:r>
            <a:r>
              <a:rPr lang="en-US" sz="1100" b="1" i="0" u="none" strike="noStrike" dirty="0">
                <a:solidFill>
                  <a:srgbClr val="000000"/>
                </a:solidFill>
                <a:effectLst/>
                <a:latin typeface="Calibri" panose="020F0502020204030204" pitchFamily="34" charset="0"/>
              </a:rPr>
              <a:t>)_D8RBR5_TAIR</a:t>
            </a:r>
            <a:r>
              <a:rPr lang="en-US" sz="1100" b="1" dirty="0"/>
              <a:t> </a:t>
            </a:r>
            <a:endParaRPr lang="sv-SE" sz="1100" b="1" dirty="0"/>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M8a. 	Wild type </a:t>
            </a:r>
            <a:r>
              <a:rPr lang="en-US" sz="1100" i="0" u="none" strike="noStrike" dirty="0" err="1">
                <a:solidFill>
                  <a:srgbClr val="000000"/>
                </a:solidFill>
                <a:effectLst/>
                <a:latin typeface="Calibri" panose="020F0502020204030204" pitchFamily="34" charset="0"/>
              </a:rPr>
              <a:t>S.moellendorfii</a:t>
            </a:r>
            <a:r>
              <a:rPr lang="en-US" sz="1100" dirty="0"/>
              <a:t> </a:t>
            </a:r>
            <a:endParaRPr lang="sv-SE" sz="1100" dirty="0"/>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M8b. 	PS variant </a:t>
            </a:r>
            <a:r>
              <a:rPr lang="en-US" sz="1100" i="0" u="none" strike="noStrike" dirty="0" err="1">
                <a:solidFill>
                  <a:srgbClr val="000000"/>
                </a:solidFill>
                <a:effectLst/>
                <a:latin typeface="Calibri" panose="020F0502020204030204" pitchFamily="34" charset="0"/>
              </a:rPr>
              <a:t>S.moeillendorfii</a:t>
            </a:r>
            <a:r>
              <a:rPr lang="en-US" sz="1100" dirty="0"/>
              <a:t> </a:t>
            </a:r>
            <a:endParaRPr lang="sv-SE" sz="1100" dirty="0"/>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M9. 	MarchantiaPolymorphaSOG1_LiM9</a:t>
            </a:r>
            <a:r>
              <a:rPr lang="en-US" sz="1100" b="1" dirty="0"/>
              <a:t> </a:t>
            </a:r>
            <a:endParaRPr lang="sv-SE" sz="1100" b="1" dirty="0"/>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M9a. 	Wild type </a:t>
            </a:r>
            <a:r>
              <a:rPr lang="en-GB" sz="1100" i="0" u="none" strike="noStrike" dirty="0" err="1">
                <a:solidFill>
                  <a:srgbClr val="000000"/>
                </a:solidFill>
                <a:effectLst/>
                <a:latin typeface="Calibri" panose="020F0502020204030204" pitchFamily="34" charset="0"/>
              </a:rPr>
              <a:t>M.polymorpha</a:t>
            </a:r>
            <a:r>
              <a:rPr lang="en-GB" sz="1100" dirty="0"/>
              <a:t> </a:t>
            </a:r>
            <a:endParaRPr lang="sv-SE" sz="1100" dirty="0"/>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M9b. 	PS variant </a:t>
            </a:r>
            <a:r>
              <a:rPr lang="en-US" sz="1100" i="0" u="none" strike="noStrike" dirty="0" err="1">
                <a:solidFill>
                  <a:srgbClr val="000000"/>
                </a:solidFill>
                <a:effectLst/>
                <a:latin typeface="Calibri" panose="020F0502020204030204" pitchFamily="34" charset="0"/>
              </a:rPr>
              <a:t>M.polymorpha</a:t>
            </a:r>
            <a:r>
              <a:rPr lang="en-US" sz="1100" dirty="0"/>
              <a:t> </a:t>
            </a:r>
            <a:endParaRPr lang="sv-SE" sz="1100" dirty="0"/>
          </a:p>
          <a:p>
            <a:pPr marL="0" indent="0">
              <a:buFont typeface="Arial" panose="020B0604020202020204" pitchFamily="34" charset="0"/>
              <a:buNone/>
            </a:pPr>
            <a:r>
              <a:rPr lang="en-GB" sz="1100" b="1" i="0" u="none" strike="noStrike" dirty="0">
                <a:solidFill>
                  <a:srgbClr val="000000"/>
                </a:solidFill>
                <a:effectLst/>
                <a:latin typeface="Calibri" panose="020F0502020204030204" pitchFamily="34" charset="0"/>
              </a:rPr>
              <a:t>M10. 	</a:t>
            </a:r>
            <a:r>
              <a:rPr lang="en-GB" sz="1100" b="1" i="0" u="none" strike="noStrike" dirty="0" err="1">
                <a:solidFill>
                  <a:srgbClr val="000000"/>
                </a:solidFill>
                <a:effectLst/>
                <a:latin typeface="Calibri" panose="020F0502020204030204" pitchFamily="34" charset="0"/>
              </a:rPr>
              <a:t>Physcomitrium</a:t>
            </a:r>
            <a:r>
              <a:rPr lang="en-GB" sz="1100" b="1" i="0" u="none" strike="noStrike" dirty="0">
                <a:solidFill>
                  <a:srgbClr val="000000"/>
                </a:solidFill>
                <a:effectLst/>
                <a:latin typeface="Calibri" panose="020F0502020204030204" pitchFamily="34" charset="0"/>
              </a:rPr>
              <a:t> patens: Basic tiles covering the entire wild type PpSOG1a sequence</a:t>
            </a:r>
            <a:r>
              <a:rPr lang="en-GB" sz="1100" dirty="0"/>
              <a:t> </a:t>
            </a:r>
            <a:endParaRPr lang="sv-SE" sz="1100" dirty="0"/>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M10a. 	Wild type </a:t>
            </a:r>
            <a:r>
              <a:rPr lang="en-GB" sz="1100" i="0" u="none" strike="noStrike" dirty="0" err="1">
                <a:solidFill>
                  <a:srgbClr val="000000"/>
                </a:solidFill>
                <a:effectLst/>
                <a:latin typeface="Calibri" panose="020F0502020204030204" pitchFamily="34" charset="0"/>
              </a:rPr>
              <a:t>P.patens</a:t>
            </a:r>
            <a:r>
              <a:rPr lang="en-GB" sz="1100" dirty="0"/>
              <a:t> </a:t>
            </a:r>
            <a:endParaRPr lang="sv-SE" sz="1100" dirty="0"/>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M10b. 	PS variant </a:t>
            </a:r>
            <a:r>
              <a:rPr lang="en-US" sz="1100" i="0" u="none" strike="noStrike" dirty="0" err="1">
                <a:solidFill>
                  <a:srgbClr val="000000"/>
                </a:solidFill>
                <a:effectLst/>
                <a:latin typeface="Calibri" panose="020F0502020204030204" pitchFamily="34" charset="0"/>
              </a:rPr>
              <a:t>P.patens</a:t>
            </a:r>
            <a:r>
              <a:rPr lang="en-US" sz="1100" dirty="0"/>
              <a:t> </a:t>
            </a:r>
            <a:endParaRPr lang="sv-SE" sz="1100" dirty="0"/>
          </a:p>
          <a:p>
            <a:pPr marL="0" indent="0">
              <a:buFont typeface="Arial" panose="020B0604020202020204" pitchFamily="34" charset="0"/>
              <a:buNone/>
            </a:pPr>
            <a:endParaRPr lang="en-GB" sz="1100" u="sng" dirty="0"/>
          </a:p>
        </p:txBody>
      </p:sp>
    </p:spTree>
    <p:extLst>
      <p:ext uri="{BB962C8B-B14F-4D97-AF65-F5344CB8AC3E}">
        <p14:creationId xmlns:p14="http://schemas.microsoft.com/office/powerpoint/2010/main" val="4747916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05CF9F-3707-097B-ADA3-B16D416AD5DA}"/>
              </a:ext>
            </a:extLst>
          </p:cNvPr>
          <p:cNvSpPr txBox="1"/>
          <p:nvPr/>
        </p:nvSpPr>
        <p:spPr>
          <a:xfrm>
            <a:off x="372441" y="399344"/>
            <a:ext cx="10934700" cy="3308598"/>
          </a:xfrm>
          <a:prstGeom prst="rect">
            <a:avLst/>
          </a:prstGeom>
          <a:noFill/>
        </p:spPr>
        <p:txBody>
          <a:bodyPr wrap="square">
            <a:spAutoFit/>
          </a:bodyPr>
          <a:lstStyle/>
          <a:p>
            <a:pPr marL="0" indent="0">
              <a:buFont typeface="Arial" panose="020B0604020202020204" pitchFamily="34" charset="0"/>
              <a:buNone/>
            </a:pPr>
            <a:r>
              <a:rPr lang="en-GB" sz="1100" u="sng" dirty="0"/>
              <a:t>Titles </a:t>
            </a:r>
            <a:r>
              <a:rPr lang="en-GB" sz="1100" u="sng" dirty="0">
                <a:solidFill>
                  <a:schemeClr val="accent6"/>
                </a:solidFill>
              </a:rPr>
              <a:t>ORT </a:t>
            </a:r>
            <a:r>
              <a:rPr lang="en-GB" sz="1100" u="sng" dirty="0"/>
              <a:t>–</a:t>
            </a:r>
            <a:r>
              <a:rPr lang="en-GB" sz="1100" u="sng" dirty="0">
                <a:solidFill>
                  <a:schemeClr val="accent6"/>
                </a:solidFill>
              </a:rPr>
              <a:t> </a:t>
            </a:r>
            <a:r>
              <a:rPr lang="en-GB" sz="1100" u="sng" dirty="0">
                <a:solidFill>
                  <a:schemeClr val="accent2"/>
                </a:solidFill>
              </a:rPr>
              <a:t>tab M</a:t>
            </a:r>
            <a:r>
              <a:rPr lang="sv-SE" sz="1100" u="sng" dirty="0">
                <a:solidFill>
                  <a:schemeClr val="accent2"/>
                </a:solidFill>
              </a:rPr>
              <a:t>.</a:t>
            </a:r>
            <a:r>
              <a:rPr lang="fr-FR" sz="1100" u="sng" dirty="0">
                <a:solidFill>
                  <a:schemeClr val="accent2"/>
                </a:solidFill>
              </a:rPr>
              <a:t> SOG1 </a:t>
            </a:r>
            <a:r>
              <a:rPr lang="fr-FR" sz="1100" u="sng" dirty="0" err="1">
                <a:solidFill>
                  <a:schemeClr val="accent2"/>
                </a:solidFill>
              </a:rPr>
              <a:t>orthologs</a:t>
            </a:r>
            <a:r>
              <a:rPr lang="fr-FR" sz="1100" u="sng" dirty="0">
                <a:solidFill>
                  <a:schemeClr val="accent2"/>
                </a:solidFill>
              </a:rPr>
              <a:t> + PS variants. </a:t>
            </a:r>
            <a:r>
              <a:rPr lang="en-GB" sz="1100" u="sng" dirty="0"/>
              <a:t>(2/2)</a:t>
            </a:r>
          </a:p>
          <a:p>
            <a:pPr marL="0" indent="0">
              <a:buFont typeface="Arial" panose="020B0604020202020204" pitchFamily="34" charset="0"/>
              <a:buNone/>
            </a:pPr>
            <a:endParaRPr lang="en-GB" sz="1100" u="sng" dirty="0"/>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M11. 	Amborellatrichopoda_W1NK30_TAIR</a:t>
            </a:r>
            <a:r>
              <a:rPr lang="en-US" sz="1100" b="1"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M11a. 	Wild type </a:t>
            </a:r>
            <a:r>
              <a:rPr lang="en-GB" sz="1100" i="0" u="none" strike="noStrike" dirty="0" err="1">
                <a:solidFill>
                  <a:srgbClr val="000000"/>
                </a:solidFill>
                <a:effectLst/>
                <a:latin typeface="Calibri" panose="020F0502020204030204" pitchFamily="34" charset="0"/>
              </a:rPr>
              <a:t>A.trichopoda</a:t>
            </a:r>
            <a:r>
              <a:rPr lang="en-GB" sz="1100" dirty="0"/>
              <a:t> </a:t>
            </a:r>
            <a:endParaRPr lang="en-US" sz="1100" dirty="0"/>
          </a:p>
          <a:p>
            <a:pPr marL="0" indent="0">
              <a:buFont typeface="Arial" panose="020B0604020202020204" pitchFamily="34" charset="0"/>
              <a:buNone/>
            </a:pPr>
            <a:r>
              <a:rPr lang="sv-SE" sz="1100" i="0" u="none" strike="noStrike" dirty="0">
                <a:solidFill>
                  <a:srgbClr val="000000"/>
                </a:solidFill>
                <a:effectLst/>
                <a:latin typeface="Calibri" panose="020F0502020204030204" pitchFamily="34" charset="0"/>
              </a:rPr>
              <a:t>M11b. 	PS variant A.trichopoda</a:t>
            </a:r>
            <a:r>
              <a:rPr lang="sv-SE" sz="1100" dirty="0"/>
              <a:t> </a:t>
            </a:r>
            <a:endParaRPr lang="en-US" sz="1100" dirty="0"/>
          </a:p>
          <a:p>
            <a:pPr marL="0" indent="0">
              <a:buFont typeface="Arial" panose="020B0604020202020204" pitchFamily="34" charset="0"/>
              <a:buNone/>
            </a:pPr>
            <a:r>
              <a:rPr lang="en-GB" sz="1100" b="1" i="0" u="none" strike="noStrike" dirty="0">
                <a:solidFill>
                  <a:srgbClr val="000000"/>
                </a:solidFill>
                <a:effectLst/>
                <a:latin typeface="Calibri" panose="020F0502020204030204" pitchFamily="34" charset="0"/>
              </a:rPr>
              <a:t>M12. 	</a:t>
            </a:r>
            <a:r>
              <a:rPr lang="en-GB" sz="1100" b="1" i="1" u="none" strike="noStrike" dirty="0">
                <a:solidFill>
                  <a:srgbClr val="000000"/>
                </a:solidFill>
                <a:effectLst/>
                <a:latin typeface="Calibri" panose="020F0502020204030204" pitchFamily="34" charset="0"/>
              </a:rPr>
              <a:t>Oryza sativa</a:t>
            </a:r>
            <a:r>
              <a:rPr lang="en-GB" sz="1100" b="1" i="0" u="none" strike="noStrike" dirty="0">
                <a:solidFill>
                  <a:srgbClr val="000000"/>
                </a:solidFill>
                <a:effectLst/>
                <a:latin typeface="Calibri" panose="020F0502020204030204" pitchFamily="34" charset="0"/>
              </a:rPr>
              <a:t>: Basic tiles covering the entire wild type XP_015640881.1  sequence</a:t>
            </a:r>
            <a:r>
              <a:rPr lang="en-GB" sz="1100" b="1" dirty="0"/>
              <a:t> </a:t>
            </a:r>
            <a:endParaRPr lang="en-US" sz="1100" b="1" dirty="0"/>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M12a. 	Wild type </a:t>
            </a:r>
            <a:r>
              <a:rPr lang="en-GB" sz="1100" i="0" u="none" strike="noStrike" dirty="0" err="1">
                <a:solidFill>
                  <a:srgbClr val="000000"/>
                </a:solidFill>
                <a:effectLst/>
                <a:latin typeface="Calibri" panose="020F0502020204030204" pitchFamily="34" charset="0"/>
              </a:rPr>
              <a:t>O.sativa</a:t>
            </a:r>
            <a:r>
              <a:rPr lang="en-GB" sz="1100" dirty="0"/>
              <a:t> </a:t>
            </a:r>
            <a:endParaRPr lang="en-US" sz="1100" dirty="0"/>
          </a:p>
          <a:p>
            <a:pPr marL="0" indent="0">
              <a:buFont typeface="Arial" panose="020B0604020202020204" pitchFamily="34" charset="0"/>
              <a:buNone/>
            </a:pPr>
            <a:r>
              <a:rPr lang="sv-SE" sz="1100" i="0" u="none" strike="noStrike" dirty="0">
                <a:solidFill>
                  <a:srgbClr val="000000"/>
                </a:solidFill>
                <a:effectLst/>
                <a:latin typeface="Calibri" panose="020F0502020204030204" pitchFamily="34" charset="0"/>
              </a:rPr>
              <a:t>M12b. 	PS variant O.sativa</a:t>
            </a:r>
            <a:r>
              <a:rPr lang="sv-SE" sz="1100" dirty="0"/>
              <a:t> </a:t>
            </a:r>
            <a:endParaRPr lang="en-US" sz="1100" dirty="0"/>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M13. 	</a:t>
            </a:r>
            <a:r>
              <a:rPr lang="en-US" sz="1100" b="1" i="1" u="none" strike="noStrike" dirty="0">
                <a:solidFill>
                  <a:srgbClr val="000000"/>
                </a:solidFill>
                <a:effectLst/>
                <a:latin typeface="Calibri" panose="020F0502020204030204" pitchFamily="34" charset="0"/>
              </a:rPr>
              <a:t>B.distachyon_Bradi1g43840.1.p_Macovei</a:t>
            </a:r>
            <a:r>
              <a:rPr lang="en-US" sz="1100" b="1" dirty="0"/>
              <a:t> </a:t>
            </a:r>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M13a. 	Wild type </a:t>
            </a:r>
            <a:r>
              <a:rPr lang="en-GB" sz="1100" i="0" u="none" strike="noStrike" dirty="0" err="1">
                <a:solidFill>
                  <a:srgbClr val="000000"/>
                </a:solidFill>
                <a:effectLst/>
                <a:latin typeface="Calibri" panose="020F0502020204030204" pitchFamily="34" charset="0"/>
              </a:rPr>
              <a:t>B.distachyon</a:t>
            </a:r>
            <a:r>
              <a:rPr lang="en-GB" sz="1100" dirty="0"/>
              <a:t> </a:t>
            </a:r>
            <a:endParaRPr lang="en-US" sz="1100" dirty="0"/>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M13b. 	PS variant </a:t>
            </a:r>
            <a:r>
              <a:rPr lang="en-US" sz="1100" i="0" u="none" strike="noStrike" dirty="0" err="1">
                <a:solidFill>
                  <a:srgbClr val="000000"/>
                </a:solidFill>
                <a:effectLst/>
                <a:latin typeface="Calibri" panose="020F0502020204030204" pitchFamily="34" charset="0"/>
              </a:rPr>
              <a:t>B.distachyon</a:t>
            </a:r>
            <a:r>
              <a:rPr lang="en-US" sz="1100" dirty="0"/>
              <a:t> </a:t>
            </a:r>
          </a:p>
          <a:p>
            <a:pPr marL="0" indent="0">
              <a:buFont typeface="Arial" panose="020B0604020202020204" pitchFamily="34" charset="0"/>
              <a:buNone/>
            </a:pPr>
            <a:r>
              <a:rPr lang="en-GB" sz="1100" b="1" i="0" u="none" strike="noStrike" dirty="0">
                <a:solidFill>
                  <a:srgbClr val="000000"/>
                </a:solidFill>
                <a:effectLst/>
                <a:latin typeface="Calibri" panose="020F0502020204030204" pitchFamily="34" charset="0"/>
              </a:rPr>
              <a:t>M14. 	</a:t>
            </a:r>
            <a:r>
              <a:rPr lang="en-GB" sz="1100" b="1" i="1" u="none" strike="noStrike" dirty="0" err="1">
                <a:solidFill>
                  <a:srgbClr val="000000"/>
                </a:solidFill>
                <a:effectLst/>
                <a:latin typeface="Calibri" panose="020F0502020204030204" pitchFamily="34" charset="0"/>
              </a:rPr>
              <a:t>Zea</a:t>
            </a:r>
            <a:r>
              <a:rPr lang="en-GB" sz="1100" b="1" i="1" u="none" strike="noStrike" dirty="0">
                <a:solidFill>
                  <a:srgbClr val="000000"/>
                </a:solidFill>
                <a:effectLst/>
                <a:latin typeface="Calibri" panose="020F0502020204030204" pitchFamily="34" charset="0"/>
              </a:rPr>
              <a:t> mays</a:t>
            </a:r>
            <a:r>
              <a:rPr lang="en-GB" sz="1100" b="1" i="0" u="none" strike="noStrike" dirty="0">
                <a:solidFill>
                  <a:srgbClr val="000000"/>
                </a:solidFill>
                <a:effectLst/>
                <a:latin typeface="Calibri" panose="020F0502020204030204" pitchFamily="34" charset="0"/>
              </a:rPr>
              <a:t>: Basic tiles covering the entire wild type ACL54469.1 sequence</a:t>
            </a:r>
            <a:r>
              <a:rPr lang="en-GB" sz="1100" b="1" dirty="0"/>
              <a:t> </a:t>
            </a:r>
            <a:endParaRPr lang="en-US" sz="1100" b="1" dirty="0"/>
          </a:p>
          <a:p>
            <a:pPr marL="0" indent="0">
              <a:buFont typeface="Arial" panose="020B0604020202020204" pitchFamily="34" charset="0"/>
              <a:buNone/>
            </a:pPr>
            <a:r>
              <a:rPr lang="en-GB" sz="1100" i="0" u="none" strike="noStrike" dirty="0">
                <a:solidFill>
                  <a:srgbClr val="000000"/>
                </a:solidFill>
                <a:effectLst/>
                <a:latin typeface="Calibri" panose="020F0502020204030204" pitchFamily="34" charset="0"/>
              </a:rPr>
              <a:t>M14a. 	Wild type </a:t>
            </a:r>
            <a:r>
              <a:rPr lang="en-GB" sz="1100" i="0" u="none" strike="noStrike" dirty="0" err="1">
                <a:solidFill>
                  <a:srgbClr val="000000"/>
                </a:solidFill>
                <a:effectLst/>
                <a:latin typeface="Calibri" panose="020F0502020204030204" pitchFamily="34" charset="0"/>
              </a:rPr>
              <a:t>Z.mays</a:t>
            </a:r>
            <a:r>
              <a:rPr lang="en-GB" sz="1100" dirty="0"/>
              <a:t> </a:t>
            </a:r>
            <a:endParaRPr lang="en-US" sz="1100" dirty="0"/>
          </a:p>
          <a:p>
            <a:pPr marL="0" indent="0">
              <a:buFont typeface="Arial" panose="020B0604020202020204" pitchFamily="34" charset="0"/>
              <a:buNone/>
            </a:pPr>
            <a:r>
              <a:rPr lang="sv-SE" sz="1100" i="0" u="none" strike="noStrike" dirty="0">
                <a:solidFill>
                  <a:srgbClr val="000000"/>
                </a:solidFill>
                <a:effectLst/>
                <a:latin typeface="Calibri" panose="020F0502020204030204" pitchFamily="34" charset="0"/>
              </a:rPr>
              <a:t>M14b. 	PS variant Z.mays</a:t>
            </a:r>
            <a:r>
              <a:rPr lang="sv-SE" sz="1100" dirty="0"/>
              <a:t> </a:t>
            </a:r>
            <a:endParaRPr lang="en-US" sz="1100" dirty="0"/>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M15. 	Nelumbonucifera_Sacredlotus_A0A1U8ABV8_TAIR</a:t>
            </a:r>
            <a:r>
              <a:rPr lang="en-US" sz="1100" b="1" dirty="0"/>
              <a:t> </a:t>
            </a: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M15a. 	Wild type </a:t>
            </a:r>
            <a:r>
              <a:rPr lang="en-US" sz="1100" i="0" u="none" strike="noStrike" dirty="0" err="1">
                <a:solidFill>
                  <a:srgbClr val="000000"/>
                </a:solidFill>
                <a:effectLst/>
                <a:latin typeface="Calibri" panose="020F0502020204030204" pitchFamily="34" charset="0"/>
              </a:rPr>
              <a:t>N.nucifera</a:t>
            </a:r>
            <a:r>
              <a:rPr lang="en-US" sz="1100" dirty="0"/>
              <a:t> </a:t>
            </a:r>
          </a:p>
          <a:p>
            <a:pPr marL="0" indent="0">
              <a:buFont typeface="Arial" panose="020B0604020202020204" pitchFamily="34" charset="0"/>
              <a:buNone/>
            </a:pPr>
            <a:r>
              <a:rPr lang="sv-SE" sz="1100" i="0" u="none" strike="noStrike" dirty="0">
                <a:solidFill>
                  <a:srgbClr val="000000"/>
                </a:solidFill>
                <a:effectLst/>
                <a:latin typeface="Calibri" panose="020F0502020204030204" pitchFamily="34" charset="0"/>
              </a:rPr>
              <a:t>M15b. 	PS variant N.nifucera</a:t>
            </a:r>
            <a:r>
              <a:rPr lang="sv-SE" sz="1100" dirty="0"/>
              <a:t> </a:t>
            </a:r>
            <a:endParaRPr lang="en-US" sz="1100" dirty="0"/>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M16. 	</a:t>
            </a:r>
            <a:r>
              <a:rPr lang="en-US" sz="1100" b="1" i="0" u="none" strike="noStrike" dirty="0" err="1">
                <a:solidFill>
                  <a:srgbClr val="000000"/>
                </a:solidFill>
                <a:effectLst/>
                <a:latin typeface="Calibri" panose="020F0502020204030204" pitchFamily="34" charset="0"/>
              </a:rPr>
              <a:t>Arabidopsisthaliana_TAIR</a:t>
            </a:r>
            <a:r>
              <a:rPr lang="en-US" sz="1100" b="1" dirty="0"/>
              <a:t> </a:t>
            </a: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M16a. 	Wild type </a:t>
            </a:r>
            <a:r>
              <a:rPr lang="en-US" sz="1100" i="0" u="none" strike="noStrike" dirty="0" err="1">
                <a:solidFill>
                  <a:srgbClr val="000000"/>
                </a:solidFill>
                <a:effectLst/>
                <a:latin typeface="Calibri" panose="020F0502020204030204" pitchFamily="34" charset="0"/>
              </a:rPr>
              <a:t>N.nucifera</a:t>
            </a:r>
            <a:r>
              <a:rPr lang="en-US" sz="1100" dirty="0"/>
              <a:t> </a:t>
            </a:r>
            <a:endParaRPr lang="en-GB" sz="1100" u="sng" dirty="0"/>
          </a:p>
        </p:txBody>
      </p:sp>
    </p:spTree>
    <p:extLst>
      <p:ext uri="{BB962C8B-B14F-4D97-AF65-F5344CB8AC3E}">
        <p14:creationId xmlns:p14="http://schemas.microsoft.com/office/powerpoint/2010/main" val="27503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4943-2370-DE58-8831-B65055249C12}"/>
              </a:ext>
            </a:extLst>
          </p:cNvPr>
          <p:cNvSpPr>
            <a:spLocks noGrp="1"/>
          </p:cNvSpPr>
          <p:nvPr>
            <p:ph type="title"/>
          </p:nvPr>
        </p:nvSpPr>
        <p:spPr>
          <a:xfrm>
            <a:off x="838200" y="116551"/>
            <a:ext cx="10515600" cy="904382"/>
          </a:xfrm>
        </p:spPr>
        <p:txBody>
          <a:bodyPr>
            <a:normAutofit/>
          </a:bodyPr>
          <a:lstStyle/>
          <a:p>
            <a:pPr algn="ctr"/>
            <a:r>
              <a:rPr lang="en-GB" sz="2400" dirty="0"/>
              <a:t>OTHER NAC FAMILY MEMBERS</a:t>
            </a:r>
            <a:br>
              <a:rPr lang="en-GB" sz="2400" dirty="0"/>
            </a:br>
            <a:r>
              <a:rPr lang="en-GB" sz="2400" b="1" dirty="0">
                <a:solidFill>
                  <a:schemeClr val="accent6"/>
                </a:solidFill>
              </a:rPr>
              <a:t>FAM </a:t>
            </a:r>
            <a:r>
              <a:rPr lang="en-GB" sz="2400" b="1" dirty="0"/>
              <a:t>–</a:t>
            </a:r>
            <a:r>
              <a:rPr lang="en-GB" sz="2400" b="1" dirty="0">
                <a:solidFill>
                  <a:schemeClr val="accent6"/>
                </a:solidFill>
              </a:rPr>
              <a:t> </a:t>
            </a:r>
            <a:r>
              <a:rPr lang="en-GB" sz="2400" b="1" dirty="0">
                <a:solidFill>
                  <a:schemeClr val="accent2"/>
                </a:solidFill>
              </a:rPr>
              <a:t>N. NAC family</a:t>
            </a:r>
            <a:endParaRPr lang="en-BE" sz="2400" dirty="0"/>
          </a:p>
        </p:txBody>
      </p:sp>
      <p:sp>
        <p:nvSpPr>
          <p:cNvPr id="3" name="Content Placeholder 5">
            <a:extLst>
              <a:ext uri="{FF2B5EF4-FFF2-40B4-BE49-F238E27FC236}">
                <a16:creationId xmlns:a16="http://schemas.microsoft.com/office/drawing/2014/main" id="{2C13EA39-645B-2F39-0268-B05572B31B28}"/>
              </a:ext>
            </a:extLst>
          </p:cNvPr>
          <p:cNvSpPr txBox="1">
            <a:spLocks/>
          </p:cNvSpPr>
          <p:nvPr/>
        </p:nvSpPr>
        <p:spPr>
          <a:xfrm>
            <a:off x="453381" y="1253330"/>
            <a:ext cx="11450647" cy="5316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200" u="sng" dirty="0"/>
              <a:t>Research questions</a:t>
            </a:r>
          </a:p>
          <a:p>
            <a:pPr marL="742950" lvl="1" indent="-285750">
              <a:buFont typeface="Arial" panose="020B0604020202020204" pitchFamily="34" charset="0"/>
              <a:buChar char="•"/>
            </a:pPr>
            <a:r>
              <a:rPr lang="en-GB" sz="1200" dirty="0"/>
              <a:t>Is the location and/or sequence of the SOG1 ADs conserved in the Arabidopsis NAC family ? </a:t>
            </a:r>
          </a:p>
          <a:p>
            <a:pPr marL="742950" lvl="1" indent="-285750">
              <a:buFont typeface="Arial" panose="020B0604020202020204" pitchFamily="34" charset="0"/>
              <a:buChar char="•"/>
            </a:pPr>
            <a:r>
              <a:rPr lang="en-GB" sz="1200" dirty="0"/>
              <a:t>Is the ANAC044 AD activity varying with the phosphorylation state as was seen previously for SOG1? </a:t>
            </a:r>
            <a:r>
              <a:rPr lang="en-GB" sz="1200" dirty="0">
                <a:solidFill>
                  <a:schemeClr val="accent6"/>
                </a:solidFill>
              </a:rPr>
              <a:t>~ EAEM type</a:t>
            </a:r>
            <a:br>
              <a:rPr lang="en-GB" sz="1200" dirty="0">
                <a:solidFill>
                  <a:schemeClr val="accent6"/>
                </a:solidFill>
              </a:rPr>
            </a:br>
            <a:endParaRPr lang="en-GB" sz="1200" dirty="0">
              <a:solidFill>
                <a:schemeClr val="accent6"/>
              </a:solidFill>
            </a:endParaRPr>
          </a:p>
          <a:p>
            <a:pPr marL="0" indent="0">
              <a:buNone/>
            </a:pPr>
            <a:r>
              <a:rPr lang="en-GB" sz="1200" u="sng" dirty="0"/>
              <a:t>Content</a:t>
            </a:r>
            <a:r>
              <a:rPr lang="en-GB" sz="1200" dirty="0"/>
              <a:t> </a:t>
            </a:r>
          </a:p>
          <a:p>
            <a:pPr marL="0" indent="0">
              <a:buFont typeface="Arial" panose="020B0604020202020204" pitchFamily="34" charset="0"/>
              <a:buNone/>
            </a:pPr>
            <a:r>
              <a:rPr lang="en-GB" sz="1200" dirty="0"/>
              <a:t>15 NAC family members excluding SOG1: </a:t>
            </a:r>
            <a:r>
              <a:rPr lang="en-GB" sz="1000" dirty="0"/>
              <a:t>(* = present in library 1 also)</a:t>
            </a:r>
          </a:p>
          <a:p>
            <a:pPr marL="0" indent="0">
              <a:buNone/>
            </a:pPr>
            <a:r>
              <a:rPr lang="en-GB" sz="1200" dirty="0"/>
              <a:t>	ANAC006	 	ANAC042 		ANAC071 		ANAC100 	</a:t>
            </a:r>
          </a:p>
          <a:p>
            <a:pPr marL="0" indent="0">
              <a:buNone/>
            </a:pPr>
            <a:r>
              <a:rPr lang="en-GB" sz="1200" dirty="0"/>
              <a:t>	ANAC012	 	ANAC044* 		ANAC076 		ANAC103 </a:t>
            </a:r>
          </a:p>
          <a:p>
            <a:pPr marL="0" indent="0">
              <a:buNone/>
            </a:pPr>
            <a:r>
              <a:rPr lang="en-GB" sz="1200" dirty="0"/>
              <a:t>	ANAC016	 	ANAC062 		ANAC085* 		ANAC104 </a:t>
            </a:r>
          </a:p>
          <a:p>
            <a:pPr marL="0" indent="0">
              <a:buNone/>
            </a:pPr>
            <a:r>
              <a:rPr lang="en-GB" sz="1200" dirty="0"/>
              <a:t>	ANAC019		ANAC067 		ANAC095 </a:t>
            </a:r>
          </a:p>
          <a:p>
            <a:pPr marL="0" indent="0">
              <a:buNone/>
            </a:pPr>
            <a:r>
              <a:rPr lang="en-GB" sz="1200" dirty="0"/>
              <a:t>									</a:t>
            </a:r>
          </a:p>
          <a:p>
            <a:pPr marL="0" indent="0">
              <a:buNone/>
            </a:pPr>
            <a:r>
              <a:rPr lang="en-GB" sz="1200" dirty="0"/>
              <a:t>Basic tiles 				full length WT</a:t>
            </a:r>
          </a:p>
          <a:p>
            <a:pPr marL="0" indent="0">
              <a:buNone/>
            </a:pPr>
            <a:r>
              <a:rPr lang="en-GB" sz="1200" dirty="0"/>
              <a:t>ANAC044 (only!) phosphosite variants tiles		SQ, TP(P) </a:t>
            </a:r>
            <a:r>
              <a:rPr lang="en-GB" sz="1200" dirty="0">
                <a:sym typeface="Wingdings" panose="05000000000000000000" pitchFamily="2" charset="2"/>
              </a:rPr>
              <a:t> AQ, AP(P) and DQ, DP(P)		single (s) and full (f)</a:t>
            </a:r>
            <a:endParaRPr lang="en-GB" sz="1200" dirty="0"/>
          </a:p>
          <a:p>
            <a:pPr marL="0" indent="0">
              <a:buFont typeface="Arial" panose="020B0604020202020204" pitchFamily="34" charset="0"/>
              <a:buNone/>
            </a:pPr>
            <a:endParaRPr lang="en-GB" sz="1200" u="sng" dirty="0"/>
          </a:p>
          <a:p>
            <a:pPr marL="0" indent="0">
              <a:buFont typeface="Arial" panose="020B0604020202020204" pitchFamily="34" charset="0"/>
              <a:buNone/>
            </a:pPr>
            <a:r>
              <a:rPr lang="en-GB" sz="1200" u="sng" dirty="0"/>
              <a:t>Remark</a:t>
            </a:r>
            <a:r>
              <a:rPr lang="en-GB" sz="1200" dirty="0"/>
              <a:t> </a:t>
            </a:r>
          </a:p>
          <a:p>
            <a:r>
              <a:rPr lang="en-GB" sz="1200" dirty="0"/>
              <a:t>No functional phosphosites have been reported in literature for SOG1 orthologs. Therefore, we extrapolate the knowledge of Arabidopsis thaliana SOG1 to the other species and assume that SQ, TP(P) di- and tripeptides are putative phosphosites in ortholog sequences. </a:t>
            </a:r>
          </a:p>
          <a:p>
            <a:r>
              <a:rPr lang="en-GB" sz="1200" dirty="0"/>
              <a:t>PS variant tiles have only been added for ANAC044! </a:t>
            </a:r>
          </a:p>
          <a:p>
            <a:pPr marL="0" indent="0">
              <a:buFont typeface="Arial" panose="020B0604020202020204" pitchFamily="34" charset="0"/>
              <a:buNone/>
            </a:pPr>
            <a:endParaRPr lang="en-GB" sz="1200" dirty="0"/>
          </a:p>
        </p:txBody>
      </p:sp>
    </p:spTree>
    <p:extLst>
      <p:ext uri="{BB962C8B-B14F-4D97-AF65-F5344CB8AC3E}">
        <p14:creationId xmlns:p14="http://schemas.microsoft.com/office/powerpoint/2010/main" val="172577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05CF9F-3707-097B-ADA3-B16D416AD5DA}"/>
              </a:ext>
            </a:extLst>
          </p:cNvPr>
          <p:cNvSpPr txBox="1"/>
          <p:nvPr/>
        </p:nvSpPr>
        <p:spPr>
          <a:xfrm>
            <a:off x="435503" y="505122"/>
            <a:ext cx="10934700" cy="5847755"/>
          </a:xfrm>
          <a:prstGeom prst="rect">
            <a:avLst/>
          </a:prstGeom>
          <a:noFill/>
        </p:spPr>
        <p:txBody>
          <a:bodyPr wrap="square">
            <a:spAutoFit/>
          </a:bodyPr>
          <a:lstStyle/>
          <a:p>
            <a:pPr marL="0" indent="0">
              <a:buFont typeface="Arial" panose="020B0604020202020204" pitchFamily="34" charset="0"/>
              <a:buNone/>
            </a:pPr>
            <a:r>
              <a:rPr lang="en-GB" sz="1100" u="sng" dirty="0"/>
              <a:t>Titles </a:t>
            </a:r>
            <a:r>
              <a:rPr lang="en-GB" sz="1100" u="sng" dirty="0">
                <a:solidFill>
                  <a:schemeClr val="accent6"/>
                </a:solidFill>
              </a:rPr>
              <a:t>FAM </a:t>
            </a:r>
            <a:r>
              <a:rPr lang="en-GB" sz="1100" u="sng" dirty="0"/>
              <a:t>–</a:t>
            </a:r>
            <a:r>
              <a:rPr lang="en-GB" sz="1100" u="sng" dirty="0">
                <a:solidFill>
                  <a:schemeClr val="accent6"/>
                </a:solidFill>
              </a:rPr>
              <a:t> </a:t>
            </a:r>
            <a:r>
              <a:rPr lang="en-GB" sz="1100" u="sng" dirty="0">
                <a:solidFill>
                  <a:schemeClr val="accent2"/>
                </a:solidFill>
              </a:rPr>
              <a:t>tab N</a:t>
            </a:r>
            <a:r>
              <a:rPr lang="sv-SE" sz="1100" u="sng" dirty="0">
                <a:solidFill>
                  <a:schemeClr val="accent2"/>
                </a:solidFill>
              </a:rPr>
              <a:t>.</a:t>
            </a:r>
            <a:r>
              <a:rPr lang="fr-FR" sz="1100" u="sng" dirty="0">
                <a:solidFill>
                  <a:schemeClr val="accent2"/>
                </a:solidFill>
              </a:rPr>
              <a:t> NAC </a:t>
            </a:r>
            <a:r>
              <a:rPr lang="fr-FR" sz="1100" u="sng" dirty="0" err="1">
                <a:solidFill>
                  <a:schemeClr val="accent2"/>
                </a:solidFill>
              </a:rPr>
              <a:t>family</a:t>
            </a:r>
            <a:r>
              <a:rPr lang="fr-FR" sz="1100" u="sng" dirty="0">
                <a:solidFill>
                  <a:schemeClr val="accent2"/>
                </a:solidFill>
              </a:rPr>
              <a:t> </a:t>
            </a:r>
            <a:r>
              <a:rPr lang="en-GB" sz="1100" u="sng" dirty="0"/>
              <a:t>(1/2)</a:t>
            </a:r>
          </a:p>
          <a:p>
            <a:pPr marL="0" indent="0">
              <a:buFont typeface="Arial" panose="020B0604020202020204" pitchFamily="34" charset="0"/>
              <a:buNone/>
            </a:pPr>
            <a:endParaRPr lang="en-GB" sz="1100" u="sng" dirty="0"/>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N1. 	ANAC006</a:t>
            </a:r>
            <a:r>
              <a:rPr lang="en-US" sz="1100" b="1" i="0" u="none" strike="noStrike" baseline="30000" dirty="0">
                <a:solidFill>
                  <a:srgbClr val="000000"/>
                </a:solidFill>
                <a:effectLst/>
                <a:latin typeface="Calibri" panose="020F0502020204030204" pitchFamily="34" charset="0"/>
              </a:rPr>
              <a:t>FL</a:t>
            </a:r>
            <a:r>
              <a:rPr lang="en-US" sz="1100" b="1" i="0" u="none" strike="noStrike" dirty="0">
                <a:solidFill>
                  <a:srgbClr val="000000"/>
                </a:solidFill>
                <a:effectLst/>
                <a:latin typeface="Calibri" panose="020F0502020204030204" pitchFamily="34" charset="0"/>
              </a:rPr>
              <a:t> sequence</a:t>
            </a:r>
            <a:r>
              <a:rPr lang="en-US" sz="1100" b="1" dirty="0"/>
              <a:t> </a:t>
            </a: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N1a.	Wild type ANAC006FL </a:t>
            </a:r>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N2. 	ANAC012FL sequence</a:t>
            </a:r>
            <a:r>
              <a:rPr lang="en-US" sz="1100" b="1" dirty="0"/>
              <a:t> </a:t>
            </a:r>
            <a:endParaRPr lang="en-US" sz="1100" b="1" dirty="0">
              <a:solidFill>
                <a:srgbClr val="000000"/>
              </a:solidFill>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N2a. 	Wild type ANAC012FL </a:t>
            </a:r>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N3. 	ANAC016FL sequence</a:t>
            </a:r>
            <a:r>
              <a:rPr lang="en-US" sz="1100" b="1" dirty="0"/>
              <a:t> </a:t>
            </a:r>
            <a:endParaRPr lang="en-US" sz="1100" b="1" dirty="0">
              <a:solidFill>
                <a:srgbClr val="000000"/>
              </a:solidFill>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N3a. 	Wild type ANAC016FL </a:t>
            </a:r>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N4. 	ANAC019FL sequence</a:t>
            </a:r>
            <a:r>
              <a:rPr lang="en-US" sz="1100" b="1" dirty="0"/>
              <a:t> </a:t>
            </a:r>
            <a:endParaRPr lang="en-US" sz="1100" b="1" dirty="0">
              <a:solidFill>
                <a:srgbClr val="000000"/>
              </a:solidFill>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N4a. 	Wild type ANAC019FL </a:t>
            </a:r>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N5. 	ANAC042FL sequence</a:t>
            </a:r>
            <a:r>
              <a:rPr lang="en-US" sz="1100" b="1" dirty="0"/>
              <a:t> </a:t>
            </a:r>
            <a:endParaRPr lang="en-US" sz="1100" b="1" dirty="0">
              <a:solidFill>
                <a:srgbClr val="000000"/>
              </a:solidFill>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N5a. 	Wild type ANAC016FL </a:t>
            </a:r>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N6. 	ANAC044FL sequence</a:t>
            </a:r>
            <a:r>
              <a:rPr lang="en-US" sz="1100" b="1" dirty="0"/>
              <a:t> </a:t>
            </a:r>
            <a:endParaRPr lang="en-US" sz="1100" b="1" dirty="0">
              <a:solidFill>
                <a:srgbClr val="000000"/>
              </a:solidFill>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N6a. 	Wild type ANAC044FL </a:t>
            </a: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N6b. 	PS variant ANAC044FL </a:t>
            </a:r>
            <a:endParaRPr lang="en-US" sz="1100" dirty="0">
              <a:solidFill>
                <a:srgbClr val="000000"/>
              </a:solidFill>
              <a:latin typeface="Calibri" panose="020F0502020204030204" pitchFamily="34" charset="0"/>
            </a:endParaRPr>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N7. 	ANAC062FL sequence</a:t>
            </a:r>
            <a:r>
              <a:rPr lang="en-US" sz="1100" b="1" dirty="0"/>
              <a:t> </a:t>
            </a:r>
            <a:endParaRPr lang="en-US" sz="1100" b="1" dirty="0">
              <a:solidFill>
                <a:srgbClr val="000000"/>
              </a:solidFill>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N7a. 	Wild type ANAC062FL </a:t>
            </a:r>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N8. 	ANAC067FL sequence</a:t>
            </a:r>
            <a:r>
              <a:rPr lang="en-US" sz="1100" b="1" dirty="0"/>
              <a:t> </a:t>
            </a:r>
            <a:endParaRPr lang="en-US" sz="1100" b="1" dirty="0">
              <a:solidFill>
                <a:srgbClr val="000000"/>
              </a:solidFill>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N8a. 	Wild type ANAC067FL </a:t>
            </a:r>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N9. 	ANAC071FL sequence</a:t>
            </a:r>
            <a:r>
              <a:rPr lang="en-US" sz="1100" b="1" dirty="0"/>
              <a:t> </a:t>
            </a:r>
            <a:endParaRPr lang="en-US" sz="1100" b="1" dirty="0">
              <a:solidFill>
                <a:srgbClr val="000000"/>
              </a:solidFill>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N9a. 	Wild type ANAC071FL </a:t>
            </a:r>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N10. 	ANAC076FL sequence</a:t>
            </a:r>
            <a:r>
              <a:rPr lang="en-US" sz="1100" b="1" dirty="0"/>
              <a:t> </a:t>
            </a:r>
            <a:endParaRPr lang="en-US" sz="1100" b="1" dirty="0">
              <a:solidFill>
                <a:srgbClr val="000000"/>
              </a:solidFill>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N10a. 	Wild type ANAC076FL </a:t>
            </a:r>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N11. 	ANAC085</a:t>
            </a:r>
            <a:r>
              <a:rPr lang="en-US" sz="1100" b="1" i="0" u="none" strike="noStrike" baseline="30000" dirty="0">
                <a:solidFill>
                  <a:srgbClr val="000000"/>
                </a:solidFill>
                <a:effectLst/>
                <a:latin typeface="Calibri" panose="020F0502020204030204" pitchFamily="34" charset="0"/>
              </a:rPr>
              <a:t>FL</a:t>
            </a:r>
            <a:r>
              <a:rPr lang="en-US" sz="1100" b="1" i="0" u="none" strike="noStrike" dirty="0">
                <a:solidFill>
                  <a:srgbClr val="000000"/>
                </a:solidFill>
                <a:effectLst/>
                <a:latin typeface="Calibri" panose="020F0502020204030204" pitchFamily="34" charset="0"/>
              </a:rPr>
              <a:t> sequence</a:t>
            </a:r>
            <a:r>
              <a:rPr lang="en-US" sz="1100" b="1" dirty="0"/>
              <a:t> </a:t>
            </a:r>
            <a:endParaRPr lang="en-US" sz="1100" b="1" dirty="0">
              <a:solidFill>
                <a:srgbClr val="000000"/>
              </a:solidFill>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N11a. 	Wild type ANAC085FL </a:t>
            </a:r>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N12. 	ANAC095FL sequence</a:t>
            </a:r>
            <a:r>
              <a:rPr lang="en-US" sz="1100" b="1" dirty="0"/>
              <a:t> </a:t>
            </a:r>
            <a:endParaRPr lang="en-US" sz="1100" b="1" dirty="0">
              <a:solidFill>
                <a:srgbClr val="000000"/>
              </a:solidFill>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N12a. 	Wild type ANAC095FL </a:t>
            </a:r>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N13. 	ANAC100FL sequence</a:t>
            </a:r>
            <a:r>
              <a:rPr lang="en-US" sz="1100" b="1" dirty="0"/>
              <a:t> </a:t>
            </a:r>
            <a:endParaRPr lang="en-US" sz="1100" b="1" dirty="0">
              <a:solidFill>
                <a:srgbClr val="000000"/>
              </a:solidFill>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N13a. 	Wild type ANAC100FL </a:t>
            </a:r>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N14. 	ANAC103FL sequence</a:t>
            </a:r>
            <a:r>
              <a:rPr lang="en-US" sz="1100" b="1" dirty="0"/>
              <a:t> </a:t>
            </a:r>
            <a:endParaRPr lang="en-US" sz="1100" b="1" dirty="0">
              <a:solidFill>
                <a:srgbClr val="000000"/>
              </a:solidFill>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N14a.	 Wild type ANAC103FL </a:t>
            </a:r>
          </a:p>
          <a:p>
            <a:pPr marL="0" indent="0">
              <a:buFont typeface="Arial" panose="020B0604020202020204" pitchFamily="34" charset="0"/>
              <a:buNone/>
            </a:pPr>
            <a:r>
              <a:rPr lang="en-US" sz="1100" b="1" i="0" u="none" strike="noStrike" dirty="0">
                <a:solidFill>
                  <a:srgbClr val="000000"/>
                </a:solidFill>
                <a:effectLst/>
                <a:latin typeface="Calibri" panose="020F0502020204030204" pitchFamily="34" charset="0"/>
              </a:rPr>
              <a:t>N15. 	ANAC104FL sequence</a:t>
            </a:r>
            <a:r>
              <a:rPr lang="en-US" sz="1100" b="1" dirty="0"/>
              <a:t> </a:t>
            </a:r>
            <a:endParaRPr lang="en-US" sz="1100" b="1" dirty="0">
              <a:solidFill>
                <a:srgbClr val="000000"/>
              </a:solidFill>
              <a:latin typeface="Calibri" panose="020F0502020204030204" pitchFamily="34" charset="0"/>
            </a:endParaRPr>
          </a:p>
          <a:p>
            <a:pPr marL="0" indent="0">
              <a:buFont typeface="Arial" panose="020B0604020202020204" pitchFamily="34" charset="0"/>
              <a:buNone/>
            </a:pPr>
            <a:r>
              <a:rPr lang="en-US" sz="1100" i="0" u="none" strike="noStrike" dirty="0">
                <a:solidFill>
                  <a:srgbClr val="000000"/>
                </a:solidFill>
                <a:effectLst/>
                <a:latin typeface="Calibri" panose="020F0502020204030204" pitchFamily="34" charset="0"/>
              </a:rPr>
              <a:t>N15a. 	Wild type ANAC104FL </a:t>
            </a:r>
          </a:p>
          <a:p>
            <a:pPr marL="0" indent="0">
              <a:buFont typeface="Arial" panose="020B0604020202020204" pitchFamily="34" charset="0"/>
              <a:buNone/>
            </a:pPr>
            <a:endParaRPr lang="en-GB" sz="1100" u="sng" dirty="0"/>
          </a:p>
        </p:txBody>
      </p:sp>
      <p:pic>
        <p:nvPicPr>
          <p:cNvPr id="9" name="Picture 8" descr="A clock with numbers on it&#10;&#10;Description automatically generated">
            <a:extLst>
              <a:ext uri="{FF2B5EF4-FFF2-40B4-BE49-F238E27FC236}">
                <a16:creationId xmlns:a16="http://schemas.microsoft.com/office/drawing/2014/main" id="{2DE322FD-6723-3EBA-E818-E4038C411C80}"/>
              </a:ext>
            </a:extLst>
          </p:cNvPr>
          <p:cNvPicPr>
            <a:picLocks noChangeAspect="1"/>
          </p:cNvPicPr>
          <p:nvPr/>
        </p:nvPicPr>
        <p:blipFill rotWithShape="1">
          <a:blip r:embed="rId2">
            <a:extLst>
              <a:ext uri="{28A0092B-C50C-407E-A947-70E740481C1C}">
                <a14:useLocalDpi xmlns:a14="http://schemas.microsoft.com/office/drawing/2010/main" val="0"/>
              </a:ext>
            </a:extLst>
          </a:blip>
          <a:srcRect l="36711"/>
          <a:stretch/>
        </p:blipFill>
        <p:spPr>
          <a:xfrm>
            <a:off x="4810697" y="184878"/>
            <a:ext cx="6496444" cy="6488244"/>
          </a:xfrm>
          <a:prstGeom prst="rect">
            <a:avLst/>
          </a:prstGeom>
        </p:spPr>
      </p:pic>
    </p:spTree>
    <p:extLst>
      <p:ext uri="{BB962C8B-B14F-4D97-AF65-F5344CB8AC3E}">
        <p14:creationId xmlns:p14="http://schemas.microsoft.com/office/powerpoint/2010/main" val="9586367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9756DCFC-6118-0D85-2F2E-971E120AA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569" y="247650"/>
            <a:ext cx="9110862" cy="20453056"/>
          </a:xfrm>
          <a:prstGeom prst="rect">
            <a:avLst/>
          </a:prstGeom>
        </p:spPr>
      </p:pic>
    </p:spTree>
    <p:extLst>
      <p:ext uri="{BB962C8B-B14F-4D97-AF65-F5344CB8AC3E}">
        <p14:creationId xmlns:p14="http://schemas.microsoft.com/office/powerpoint/2010/main" val="1629071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49093DE3-5085-5420-A84C-A0BA6D3BB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569" y="-4933950"/>
            <a:ext cx="9110862" cy="20453056"/>
          </a:xfrm>
          <a:prstGeom prst="rect">
            <a:avLst/>
          </a:prstGeom>
        </p:spPr>
      </p:pic>
    </p:spTree>
    <p:extLst>
      <p:ext uri="{BB962C8B-B14F-4D97-AF65-F5344CB8AC3E}">
        <p14:creationId xmlns:p14="http://schemas.microsoft.com/office/powerpoint/2010/main" val="39575121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630C5422-180A-95DA-4632-766ACE4FB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569" y="-10226528"/>
            <a:ext cx="9110862" cy="20453056"/>
          </a:xfrm>
          <a:prstGeom prst="rect">
            <a:avLst/>
          </a:prstGeom>
        </p:spPr>
      </p:pic>
    </p:spTree>
    <p:extLst>
      <p:ext uri="{BB962C8B-B14F-4D97-AF65-F5344CB8AC3E}">
        <p14:creationId xmlns:p14="http://schemas.microsoft.com/office/powerpoint/2010/main" val="33799669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F609E399-7869-C89E-1CBD-C48E60CA1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519" y="-14893778"/>
            <a:ext cx="9110862" cy="20453056"/>
          </a:xfrm>
          <a:prstGeom prst="rect">
            <a:avLst/>
          </a:prstGeom>
        </p:spPr>
      </p:pic>
    </p:spTree>
    <p:extLst>
      <p:ext uri="{BB962C8B-B14F-4D97-AF65-F5344CB8AC3E}">
        <p14:creationId xmlns:p14="http://schemas.microsoft.com/office/powerpoint/2010/main" val="19812809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FC92373-D76D-316A-1409-CFBA2E319968}"/>
              </a:ext>
            </a:extLst>
          </p:cNvPr>
          <p:cNvSpPr>
            <a:spLocks noGrp="1"/>
          </p:cNvSpPr>
          <p:nvPr>
            <p:ph idx="1"/>
          </p:nvPr>
        </p:nvSpPr>
        <p:spPr>
          <a:xfrm>
            <a:off x="390459" y="1094219"/>
            <a:ext cx="11635478" cy="5647230"/>
          </a:xfrm>
        </p:spPr>
        <p:txBody>
          <a:bodyPr>
            <a:noAutofit/>
          </a:bodyPr>
          <a:lstStyle/>
          <a:p>
            <a:pPr marL="0" indent="0">
              <a:buNone/>
            </a:pPr>
            <a:r>
              <a:rPr lang="en-GB" sz="1100" u="sng" dirty="0"/>
              <a:t>Research questions</a:t>
            </a:r>
          </a:p>
          <a:p>
            <a:pPr lvl="1"/>
            <a:r>
              <a:rPr lang="en-GB" sz="1100" dirty="0"/>
              <a:t>Do </a:t>
            </a:r>
            <a:r>
              <a:rPr lang="en-GB" sz="1100" dirty="0" err="1"/>
              <a:t>Erkine’s</a:t>
            </a:r>
            <a:r>
              <a:rPr lang="en-GB" sz="1100" dirty="0"/>
              <a:t> tiles comply with the Staller reporter system (20AA tiles completed with 20 </a:t>
            </a:r>
            <a:r>
              <a:rPr lang="en-GB" sz="1100" dirty="0" err="1"/>
              <a:t>Gly</a:t>
            </a:r>
            <a:r>
              <a:rPr lang="en-GB" sz="1100" dirty="0"/>
              <a:t> to reach 40AA in length total)? </a:t>
            </a:r>
          </a:p>
          <a:p>
            <a:pPr lvl="1"/>
            <a:r>
              <a:rPr lang="en-GB" sz="1100" dirty="0"/>
              <a:t>How does the </a:t>
            </a:r>
            <a:r>
              <a:rPr lang="en-GB" sz="1100" dirty="0" err="1"/>
              <a:t>Erkine</a:t>
            </a:r>
            <a:r>
              <a:rPr lang="en-GB" sz="1100" dirty="0"/>
              <a:t> control (entire </a:t>
            </a:r>
            <a:r>
              <a:rPr lang="en-GB" sz="1100" dirty="0" err="1"/>
              <a:t>Gly</a:t>
            </a:r>
            <a:r>
              <a:rPr lang="en-GB" sz="1100" dirty="0"/>
              <a:t> tile) compare to our usual controls? </a:t>
            </a:r>
          </a:p>
          <a:p>
            <a:pPr lvl="1"/>
            <a:r>
              <a:rPr lang="en-GB" sz="1100" dirty="0"/>
              <a:t>Which dipeptide (WD, LD, YD) and how many repeats are necessary to match the activity of well studied control tiles? Are homo-stretches (W, D, L, Y) of varying length functional? </a:t>
            </a:r>
          </a:p>
          <a:p>
            <a:pPr lvl="1"/>
            <a:r>
              <a:rPr lang="en-GB" sz="1100" dirty="0"/>
              <a:t>Does helicity play a role?</a:t>
            </a:r>
          </a:p>
          <a:p>
            <a:pPr lvl="1"/>
            <a:r>
              <a:rPr lang="en-GB" sz="1100" dirty="0"/>
              <a:t>Can non-active SOG1 tiles (“</a:t>
            </a:r>
            <a:r>
              <a:rPr lang="en-GB" sz="1100" dirty="0" err="1"/>
              <a:t>ADdead</a:t>
            </a:r>
            <a:r>
              <a:rPr lang="en-GB" sz="1100" dirty="0"/>
              <a:t>” in Description) be made functional by adding a dipeptide that is activating according to </a:t>
            </a:r>
            <a:r>
              <a:rPr lang="en-GB" sz="1100" dirty="0" err="1"/>
              <a:t>Erkine</a:t>
            </a:r>
            <a:r>
              <a:rPr lang="en-GB" sz="1100" dirty="0"/>
              <a:t>? </a:t>
            </a:r>
          </a:p>
          <a:p>
            <a:pPr lvl="1"/>
            <a:r>
              <a:rPr lang="en-GB" sz="1100" dirty="0"/>
              <a:t>Can an active SOG1 tiles (“</a:t>
            </a:r>
            <a:r>
              <a:rPr lang="en-GB" sz="1100" dirty="0" err="1"/>
              <a:t>ADact</a:t>
            </a:r>
            <a:r>
              <a:rPr lang="en-GB" sz="1100" dirty="0"/>
              <a:t>” in Description) be simplified to encompassing a single activating dipeptide and remain functional? Does further simplification cause a loss of activity?</a:t>
            </a:r>
            <a:br>
              <a:rPr lang="en-GB" sz="1100" dirty="0"/>
            </a:br>
            <a:endParaRPr lang="en-GB" sz="1100" dirty="0"/>
          </a:p>
          <a:p>
            <a:pPr marL="0" indent="0">
              <a:buNone/>
            </a:pPr>
            <a:r>
              <a:rPr lang="en-GB" sz="1100" u="sng" dirty="0"/>
              <a:t>Content</a:t>
            </a:r>
          </a:p>
          <a:p>
            <a:pPr marL="0" indent="0">
              <a:buNone/>
            </a:pPr>
            <a:r>
              <a:rPr lang="en-GB" sz="1100" dirty="0"/>
              <a:t>Extended </a:t>
            </a:r>
            <a:r>
              <a:rPr lang="en-GB" sz="1100" dirty="0" err="1"/>
              <a:t>Erkine</a:t>
            </a:r>
            <a:r>
              <a:rPr lang="en-GB" sz="1100" dirty="0"/>
              <a:t> tiles: 20AA tiles copied from </a:t>
            </a:r>
            <a:r>
              <a:rPr lang="en-GB" sz="1100" dirty="0" err="1"/>
              <a:t>Erkine</a:t>
            </a:r>
            <a:r>
              <a:rPr lang="en-GB" sz="1100" dirty="0"/>
              <a:t> publications and extended into 40AA tiles (</a:t>
            </a:r>
            <a:r>
              <a:rPr lang="en-GB" sz="1100" dirty="0" err="1"/>
              <a:t>Gly</a:t>
            </a:r>
            <a:r>
              <a:rPr lang="en-GB" sz="1100" dirty="0"/>
              <a:t> added)</a:t>
            </a:r>
          </a:p>
          <a:p>
            <a:pPr marL="0" indent="0">
              <a:buNone/>
            </a:pPr>
            <a:r>
              <a:rPr lang="en-GB" sz="1100" dirty="0"/>
              <a:t>	Controls (known + full </a:t>
            </a:r>
            <a:r>
              <a:rPr lang="en-GB" sz="1100" dirty="0" err="1"/>
              <a:t>Gly</a:t>
            </a:r>
            <a:r>
              <a:rPr lang="en-GB" sz="1100" dirty="0"/>
              <a:t>)   -   Dipeptides (GS, WD, LD, YD)   -   </a:t>
            </a:r>
            <a:r>
              <a:rPr lang="en-GB" sz="1100" dirty="0" err="1"/>
              <a:t>Homostretches</a:t>
            </a:r>
            <a:r>
              <a:rPr lang="en-GB" sz="1100" dirty="0"/>
              <a:t>   (G, W, D, L, Y)   -   Helicity  </a:t>
            </a:r>
          </a:p>
          <a:p>
            <a:pPr marL="0" indent="0">
              <a:buNone/>
            </a:pPr>
            <a:r>
              <a:rPr lang="en-GB" sz="1100" dirty="0"/>
              <a:t>SOG1 </a:t>
            </a:r>
            <a:r>
              <a:rPr lang="en-GB" sz="1100" dirty="0" err="1"/>
              <a:t>Erkine</a:t>
            </a:r>
            <a:r>
              <a:rPr lang="en-GB" sz="1100" dirty="0"/>
              <a:t>-like tiles: SOG1 active (32, 42) and inactive (2, 22, 29, 31, 38) basic tiles that are being altered to test </a:t>
            </a:r>
            <a:r>
              <a:rPr lang="en-GB" sz="1100" dirty="0" err="1"/>
              <a:t>Erkine’s</a:t>
            </a:r>
            <a:r>
              <a:rPr lang="en-GB" sz="1100" dirty="0"/>
              <a:t> statements</a:t>
            </a:r>
          </a:p>
          <a:p>
            <a:pPr marL="0" indent="0">
              <a:buNone/>
            </a:pPr>
            <a:endParaRPr lang="en-GB" sz="1100" dirty="0"/>
          </a:p>
          <a:p>
            <a:pPr marL="0" indent="0">
              <a:buNone/>
            </a:pPr>
            <a:r>
              <a:rPr lang="en-GB" sz="1100" u="sng" dirty="0"/>
              <a:t>Remark</a:t>
            </a:r>
          </a:p>
          <a:p>
            <a:r>
              <a:rPr lang="en-GB" sz="1100" dirty="0"/>
              <a:t>There are a lot of repeats and small sequence differences between tiles, possibly complicating their correct recognition during the analysis of sequencing data. Be aware of this. </a:t>
            </a:r>
          </a:p>
          <a:p>
            <a:r>
              <a:rPr lang="en-GB" sz="1100" dirty="0"/>
              <a:t>Some tiles – for example entire hydrophobic repeats - are expected to have only limited solubility, thus  influencing fluorescent sorting and sequence-based scoring! Consider including </a:t>
            </a:r>
            <a:r>
              <a:rPr lang="en-GB" sz="1100" dirty="0">
                <a:solidFill>
                  <a:srgbClr val="FF0000"/>
                </a:solidFill>
              </a:rPr>
              <a:t>a solubility calculator/ predictor </a:t>
            </a:r>
            <a:r>
              <a:rPr lang="en-GB" sz="1100" dirty="0"/>
              <a:t>when drawing conclusions. Remark that A. </a:t>
            </a:r>
            <a:r>
              <a:rPr lang="en-GB" sz="1100" dirty="0" err="1"/>
              <a:t>Erkine</a:t>
            </a:r>
            <a:r>
              <a:rPr lang="en-GB" sz="1100" dirty="0"/>
              <a:t> did not question/ test this in his work. </a:t>
            </a:r>
          </a:p>
          <a:p>
            <a:pPr marL="0" indent="0">
              <a:buNone/>
            </a:pPr>
            <a:endParaRPr lang="en-GB" sz="1100" u="sng" dirty="0"/>
          </a:p>
          <a:p>
            <a:pPr marL="0" indent="0">
              <a:buNone/>
            </a:pPr>
            <a:r>
              <a:rPr lang="en-GB" sz="1100" u="sng" dirty="0"/>
              <a:t>Titles </a:t>
            </a:r>
            <a:r>
              <a:rPr lang="en-GB" sz="1100" u="sng" dirty="0">
                <a:solidFill>
                  <a:schemeClr val="accent6"/>
                </a:solidFill>
              </a:rPr>
              <a:t>ERK </a:t>
            </a:r>
            <a:r>
              <a:rPr lang="en-GB" sz="1100" u="sng" dirty="0"/>
              <a:t>–</a:t>
            </a:r>
            <a:r>
              <a:rPr lang="en-GB" sz="1100" u="sng" dirty="0">
                <a:solidFill>
                  <a:schemeClr val="accent6"/>
                </a:solidFill>
              </a:rPr>
              <a:t> </a:t>
            </a:r>
            <a:r>
              <a:rPr lang="en-GB" sz="1100" u="sng" dirty="0">
                <a:solidFill>
                  <a:schemeClr val="accent2"/>
                </a:solidFill>
              </a:rPr>
              <a:t>tab O</a:t>
            </a:r>
            <a:r>
              <a:rPr lang="sv-SE" sz="1100" u="sng" dirty="0">
                <a:solidFill>
                  <a:schemeClr val="accent2"/>
                </a:solidFill>
              </a:rPr>
              <a:t>.</a:t>
            </a:r>
            <a:r>
              <a:rPr lang="fr-FR" sz="1100" u="sng" dirty="0">
                <a:solidFill>
                  <a:schemeClr val="accent2"/>
                </a:solidFill>
              </a:rPr>
              <a:t> </a:t>
            </a:r>
            <a:r>
              <a:rPr lang="fr-FR" sz="1100" u="sng" dirty="0" err="1">
                <a:solidFill>
                  <a:schemeClr val="accent2"/>
                </a:solidFill>
              </a:rPr>
              <a:t>Erkine</a:t>
            </a:r>
            <a:r>
              <a:rPr lang="fr-FR" sz="1100" u="sng" dirty="0">
                <a:solidFill>
                  <a:schemeClr val="accent2"/>
                </a:solidFill>
              </a:rPr>
              <a:t> </a:t>
            </a:r>
            <a:r>
              <a:rPr lang="fr-FR" sz="1100" u="sng" dirty="0" err="1">
                <a:solidFill>
                  <a:schemeClr val="accent2"/>
                </a:solidFill>
              </a:rPr>
              <a:t>tiles</a:t>
            </a:r>
            <a:endParaRPr lang="fr-FR" sz="1100" u="sng" dirty="0">
              <a:solidFill>
                <a:schemeClr val="accent2"/>
              </a:solidFill>
            </a:endParaRPr>
          </a:p>
          <a:p>
            <a:pPr marL="0" indent="0">
              <a:buNone/>
            </a:pPr>
            <a:r>
              <a:rPr lang="en-US" sz="1100" b="1" i="0" u="none" strike="noStrike" dirty="0">
                <a:solidFill>
                  <a:srgbClr val="000000"/>
                </a:solidFill>
                <a:effectLst/>
              </a:rPr>
              <a:t>O1. 	Extended </a:t>
            </a:r>
            <a:r>
              <a:rPr lang="en-US" sz="1100" b="1" i="0" u="none" strike="noStrike" dirty="0" err="1">
                <a:solidFill>
                  <a:srgbClr val="000000"/>
                </a:solidFill>
                <a:effectLst/>
              </a:rPr>
              <a:t>Erkine</a:t>
            </a:r>
            <a:r>
              <a:rPr lang="en-US" sz="1100" b="1" i="0" u="none" strike="noStrike" dirty="0">
                <a:solidFill>
                  <a:srgbClr val="000000"/>
                </a:solidFill>
                <a:effectLst/>
              </a:rPr>
              <a:t> tiles</a:t>
            </a:r>
            <a:r>
              <a:rPr lang="en-US" sz="1100" dirty="0"/>
              <a:t> </a:t>
            </a:r>
          </a:p>
          <a:p>
            <a:pPr marL="0" indent="0">
              <a:buNone/>
            </a:pPr>
            <a:r>
              <a:rPr lang="en-US" sz="1100" b="1" i="0" u="none" strike="noStrike" dirty="0">
                <a:solidFill>
                  <a:srgbClr val="000000"/>
                </a:solidFill>
                <a:effectLst/>
              </a:rPr>
              <a:t>O2. 	SOG1 </a:t>
            </a:r>
            <a:r>
              <a:rPr lang="en-US" sz="1100" b="1" i="0" u="none" strike="noStrike" dirty="0" err="1">
                <a:solidFill>
                  <a:srgbClr val="000000"/>
                </a:solidFill>
                <a:effectLst/>
              </a:rPr>
              <a:t>Erkine</a:t>
            </a:r>
            <a:r>
              <a:rPr lang="en-US" sz="1100" b="1" i="0" u="none" strike="noStrike" dirty="0">
                <a:solidFill>
                  <a:srgbClr val="000000"/>
                </a:solidFill>
                <a:effectLst/>
              </a:rPr>
              <a:t>-like tiles</a:t>
            </a:r>
            <a:r>
              <a:rPr lang="en-US" sz="1100" dirty="0"/>
              <a:t> </a:t>
            </a:r>
            <a:endParaRPr lang="en-GB" sz="1100" u="sng" dirty="0"/>
          </a:p>
          <a:p>
            <a:endParaRPr lang="en-BE" sz="1100" dirty="0"/>
          </a:p>
          <a:p>
            <a:pPr marL="0" indent="0">
              <a:buNone/>
            </a:pPr>
            <a:endParaRPr lang="en-GB" sz="1100" u="sng" dirty="0"/>
          </a:p>
          <a:p>
            <a:endParaRPr lang="en-BE" sz="1100" dirty="0"/>
          </a:p>
        </p:txBody>
      </p:sp>
      <p:sp>
        <p:nvSpPr>
          <p:cNvPr id="3" name="Title 1">
            <a:extLst>
              <a:ext uri="{FF2B5EF4-FFF2-40B4-BE49-F238E27FC236}">
                <a16:creationId xmlns:a16="http://schemas.microsoft.com/office/drawing/2014/main" id="{0338C84C-0E14-3579-13BB-D752DA76B48F}"/>
              </a:ext>
            </a:extLst>
          </p:cNvPr>
          <p:cNvSpPr txBox="1">
            <a:spLocks/>
          </p:cNvSpPr>
          <p:nvPr/>
        </p:nvSpPr>
        <p:spPr>
          <a:xfrm>
            <a:off x="838200" y="116551"/>
            <a:ext cx="10515600" cy="9043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dirty="0"/>
              <a:t>ERKINE TILES</a:t>
            </a:r>
            <a:br>
              <a:rPr lang="en-GB" sz="2400" dirty="0"/>
            </a:br>
            <a:r>
              <a:rPr lang="en-GB" sz="2400" b="1" dirty="0">
                <a:solidFill>
                  <a:schemeClr val="accent6"/>
                </a:solidFill>
              </a:rPr>
              <a:t>ERK </a:t>
            </a:r>
            <a:r>
              <a:rPr lang="en-GB" sz="2400" b="1" dirty="0"/>
              <a:t>–</a:t>
            </a:r>
            <a:r>
              <a:rPr lang="en-GB" sz="2400" b="1" dirty="0">
                <a:solidFill>
                  <a:schemeClr val="accent6"/>
                </a:solidFill>
              </a:rPr>
              <a:t> </a:t>
            </a:r>
            <a:r>
              <a:rPr lang="en-GB" sz="2400" b="1" dirty="0">
                <a:solidFill>
                  <a:schemeClr val="accent2"/>
                </a:solidFill>
              </a:rPr>
              <a:t>O. </a:t>
            </a:r>
            <a:r>
              <a:rPr lang="en-GB" sz="2400" b="1" dirty="0" err="1">
                <a:solidFill>
                  <a:schemeClr val="accent2"/>
                </a:solidFill>
              </a:rPr>
              <a:t>Erkine</a:t>
            </a:r>
            <a:r>
              <a:rPr lang="en-GB" sz="2400" b="1" dirty="0">
                <a:solidFill>
                  <a:schemeClr val="accent2"/>
                </a:solidFill>
              </a:rPr>
              <a:t> tiles</a:t>
            </a:r>
            <a:endParaRPr lang="en-BE" sz="2400" dirty="0"/>
          </a:p>
        </p:txBody>
      </p:sp>
    </p:spTree>
    <p:extLst>
      <p:ext uri="{BB962C8B-B14F-4D97-AF65-F5344CB8AC3E}">
        <p14:creationId xmlns:p14="http://schemas.microsoft.com/office/powerpoint/2010/main" val="745628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763E8DA-C2DA-3D9D-4D1C-9A58FED34DB1}"/>
              </a:ext>
            </a:extLst>
          </p:cNvPr>
          <p:cNvGraphicFramePr>
            <a:graphicFrameLocks noGrp="1"/>
          </p:cNvGraphicFramePr>
          <p:nvPr>
            <p:extLst>
              <p:ext uri="{D42A27DB-BD31-4B8C-83A1-F6EECF244321}">
                <p14:modId xmlns:p14="http://schemas.microsoft.com/office/powerpoint/2010/main" val="3499891004"/>
              </p:ext>
            </p:extLst>
          </p:nvPr>
        </p:nvGraphicFramePr>
        <p:xfrm>
          <a:off x="315643" y="358279"/>
          <a:ext cx="11560714" cy="5741931"/>
        </p:xfrm>
        <a:graphic>
          <a:graphicData uri="http://schemas.openxmlformats.org/drawingml/2006/table">
            <a:tbl>
              <a:tblPr>
                <a:tableStyleId>{5C22544A-7EE6-4342-B048-85BDC9FD1C3A}</a:tableStyleId>
              </a:tblPr>
              <a:tblGrid>
                <a:gridCol w="935049">
                  <a:extLst>
                    <a:ext uri="{9D8B030D-6E8A-4147-A177-3AD203B41FA5}">
                      <a16:colId xmlns:a16="http://schemas.microsoft.com/office/drawing/2014/main" val="1776953614"/>
                    </a:ext>
                  </a:extLst>
                </a:gridCol>
                <a:gridCol w="1512501">
                  <a:extLst>
                    <a:ext uri="{9D8B030D-6E8A-4147-A177-3AD203B41FA5}">
                      <a16:colId xmlns:a16="http://schemas.microsoft.com/office/drawing/2014/main" val="420880656"/>
                    </a:ext>
                  </a:extLst>
                </a:gridCol>
                <a:gridCol w="981518">
                  <a:extLst>
                    <a:ext uri="{9D8B030D-6E8A-4147-A177-3AD203B41FA5}">
                      <a16:colId xmlns:a16="http://schemas.microsoft.com/office/drawing/2014/main" val="1418006097"/>
                    </a:ext>
                  </a:extLst>
                </a:gridCol>
                <a:gridCol w="1359643">
                  <a:extLst>
                    <a:ext uri="{9D8B030D-6E8A-4147-A177-3AD203B41FA5}">
                      <a16:colId xmlns:a16="http://schemas.microsoft.com/office/drawing/2014/main" val="897820334"/>
                    </a:ext>
                  </a:extLst>
                </a:gridCol>
                <a:gridCol w="4619182">
                  <a:extLst>
                    <a:ext uri="{9D8B030D-6E8A-4147-A177-3AD203B41FA5}">
                      <a16:colId xmlns:a16="http://schemas.microsoft.com/office/drawing/2014/main" val="2495413987"/>
                    </a:ext>
                  </a:extLst>
                </a:gridCol>
                <a:gridCol w="2152821">
                  <a:extLst>
                    <a:ext uri="{9D8B030D-6E8A-4147-A177-3AD203B41FA5}">
                      <a16:colId xmlns:a16="http://schemas.microsoft.com/office/drawing/2014/main" val="147708418"/>
                    </a:ext>
                  </a:extLst>
                </a:gridCol>
              </a:tblGrid>
              <a:tr h="167359">
                <a:tc gridSpan="6">
                  <a:txBody>
                    <a:bodyPr/>
                    <a:lstStyle/>
                    <a:p>
                      <a:pPr algn="ctr" fontAlgn="b"/>
                      <a:endParaRPr lang="en-US" sz="1400" b="0" i="0" u="none" strike="noStrike" dirty="0">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hMerge="1">
                  <a:txBody>
                    <a:bodyPr/>
                    <a:lstStyle/>
                    <a:p>
                      <a:endParaRPr lang="en-BE"/>
                    </a:p>
                  </a:txBody>
                  <a:tcPr/>
                </a:tc>
                <a:tc hMerge="1">
                  <a:txBody>
                    <a:bodyPr/>
                    <a:lstStyle/>
                    <a:p>
                      <a:pPr algn="l" fontAlgn="b"/>
                      <a:endParaRPr lang="en-BE" sz="1400" b="0" i="0" u="none" strike="noStrike" dirty="0">
                        <a:solidFill>
                          <a:srgbClr val="000000"/>
                        </a:solidFill>
                        <a:effectLst/>
                        <a:latin typeface="Courier New" panose="02070309020205020404" pitchFamily="49" charset="0"/>
                        <a:cs typeface="Courier New" panose="02070309020205020404" pitchFamily="49" charset="0"/>
                      </a:endParaRPr>
                    </a:p>
                  </a:txBody>
                  <a:tcPr marL="6437" marR="6437" marT="6437" marB="0" anchor="b"/>
                </a:tc>
                <a:tc hMerge="1">
                  <a:txBody>
                    <a:bodyPr/>
                    <a:lstStyle/>
                    <a:p>
                      <a:pPr algn="l" fontAlgn="b"/>
                      <a:endParaRPr lang="en-BE" sz="1400" b="0" i="0" u="none" strike="noStrike" dirty="0">
                        <a:solidFill>
                          <a:srgbClr val="000000"/>
                        </a:solidFill>
                        <a:effectLst/>
                        <a:latin typeface="Courier New" panose="02070309020205020404" pitchFamily="49" charset="0"/>
                        <a:cs typeface="Courier New" panose="02070309020205020404" pitchFamily="49" charset="0"/>
                      </a:endParaRPr>
                    </a:p>
                  </a:txBody>
                  <a:tcPr marL="6437" marR="6437" marT="6437" marB="0" anchor="b"/>
                </a:tc>
                <a:tc hMerge="1">
                  <a:txBody>
                    <a:bodyPr/>
                    <a:lstStyle/>
                    <a:p>
                      <a:pPr algn="l" fontAlgn="b"/>
                      <a:endParaRPr lang="en-BE" sz="1400" b="0" i="0" u="none" strike="noStrike" dirty="0">
                        <a:solidFill>
                          <a:srgbClr val="000000"/>
                        </a:solidFill>
                        <a:effectLst/>
                        <a:latin typeface="Courier New" panose="02070309020205020404" pitchFamily="49" charset="0"/>
                        <a:cs typeface="Courier New" panose="02070309020205020404" pitchFamily="49" charset="0"/>
                      </a:endParaRPr>
                    </a:p>
                  </a:txBody>
                  <a:tcPr marL="6437" marR="6437" marT="6437" marB="0" anchor="b"/>
                </a:tc>
                <a:tc hMerge="1">
                  <a:txBody>
                    <a:bodyPr/>
                    <a:lstStyle/>
                    <a:p>
                      <a:pPr algn="l" fontAlgn="b"/>
                      <a:endParaRPr lang="en-BE" sz="1400" b="0" i="0" u="none" strike="noStrike" dirty="0">
                        <a:solidFill>
                          <a:srgbClr val="000000"/>
                        </a:solidFill>
                        <a:effectLst/>
                        <a:latin typeface="Courier New" panose="02070309020205020404" pitchFamily="49" charset="0"/>
                        <a:cs typeface="Courier New" panose="02070309020205020404" pitchFamily="49" charset="0"/>
                      </a:endParaRPr>
                    </a:p>
                  </a:txBody>
                  <a:tcPr marL="6437" marR="6437" marT="6437" marB="0" anchor="b"/>
                </a:tc>
                <a:extLst>
                  <a:ext uri="{0D108BD9-81ED-4DB2-BD59-A6C34878D82A}">
                    <a16:rowId xmlns:a16="http://schemas.microsoft.com/office/drawing/2014/main" val="2094478907"/>
                  </a:ext>
                </a:extLst>
              </a:tr>
              <a:tr h="167359">
                <a:tc>
                  <a:txBody>
                    <a:bodyPr/>
                    <a:lstStyle/>
                    <a:p>
                      <a:pPr algn="ctr" fontAlgn="b"/>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extLst>
                  <a:ext uri="{0D108BD9-81ED-4DB2-BD59-A6C34878D82A}">
                    <a16:rowId xmlns:a16="http://schemas.microsoft.com/office/drawing/2014/main" val="2884601227"/>
                  </a:ext>
                </a:extLst>
              </a:tr>
              <a:tr h="167359">
                <a:tc>
                  <a:txBody>
                    <a:bodyPr/>
                    <a:lstStyle/>
                    <a:p>
                      <a:pPr algn="ctr" fontAlgn="b"/>
                      <a:r>
                        <a:rPr lang="en-US" sz="1400" b="1" u="none" strike="noStrike">
                          <a:effectLst/>
                          <a:latin typeface="Courier New" panose="02070309020205020404" pitchFamily="49" charset="0"/>
                          <a:cs typeface="Courier New" panose="02070309020205020404" pitchFamily="49" charset="0"/>
                        </a:rPr>
                        <a:t>Tile ID</a:t>
                      </a:r>
                      <a:endParaRPr lang="en-US" sz="1400" b="1" i="1"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US" sz="1400" b="1" u="none" strike="noStrike">
                          <a:effectLst/>
                          <a:latin typeface="Courier New" panose="02070309020205020404" pitchFamily="49" charset="0"/>
                          <a:cs typeface="Courier New" panose="02070309020205020404" pitchFamily="49" charset="0"/>
                        </a:rPr>
                        <a:t>AA interval</a:t>
                      </a:r>
                      <a:endParaRPr lang="en-US" sz="1400" b="1" i="1"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US" sz="1400" b="1" u="none" strike="noStrike">
                          <a:effectLst/>
                          <a:latin typeface="Courier New" panose="02070309020205020404" pitchFamily="49" charset="0"/>
                          <a:cs typeface="Courier New" panose="02070309020205020404" pitchFamily="49" charset="0"/>
                        </a:rPr>
                        <a:t>Length</a:t>
                      </a:r>
                      <a:endParaRPr lang="en-US" sz="1400" b="1" i="1"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US" sz="1400" b="1" u="none" strike="noStrike">
                          <a:effectLst/>
                          <a:latin typeface="Courier New" panose="02070309020205020404" pitchFamily="49" charset="0"/>
                          <a:cs typeface="Courier New" panose="02070309020205020404" pitchFamily="49" charset="0"/>
                        </a:rPr>
                        <a:t>SOG1 partim</a:t>
                      </a:r>
                      <a:endParaRPr lang="en-US" sz="1400" b="1" i="1"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US" sz="1400" b="1" u="none" strike="noStrike">
                          <a:effectLst/>
                          <a:latin typeface="Courier New" panose="02070309020205020404" pitchFamily="49" charset="0"/>
                          <a:cs typeface="Courier New" panose="02070309020205020404" pitchFamily="49" charset="0"/>
                        </a:rPr>
                        <a:t>AA sequence</a:t>
                      </a:r>
                      <a:endParaRPr lang="en-US" sz="1400" b="1" i="1"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US" sz="1400" b="1" u="none" strike="noStrike" dirty="0">
                          <a:effectLst/>
                          <a:latin typeface="Courier New" panose="02070309020205020404" pitchFamily="49" charset="0"/>
                          <a:cs typeface="Courier New" panose="02070309020205020404" pitchFamily="49" charset="0"/>
                        </a:rPr>
                        <a:t>Tile region</a:t>
                      </a:r>
                      <a:endParaRPr lang="en-US" sz="1400" b="1" i="1" u="none" strike="noStrike" dirty="0">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extLst>
                  <a:ext uri="{0D108BD9-81ED-4DB2-BD59-A6C34878D82A}">
                    <a16:rowId xmlns:a16="http://schemas.microsoft.com/office/drawing/2014/main" val="1448534045"/>
                  </a:ext>
                </a:extLst>
              </a:tr>
              <a:tr h="167359">
                <a:tc>
                  <a:txBody>
                    <a:bodyPr/>
                    <a:lstStyle/>
                    <a:p>
                      <a:pPr algn="ctr" fontAlgn="b"/>
                      <a:r>
                        <a:rPr lang="en-BE" sz="1400" u="none" strike="noStrike" dirty="0">
                          <a:effectLst/>
                          <a:latin typeface="Courier New" panose="02070309020205020404" pitchFamily="49" charset="0"/>
                          <a:cs typeface="Courier New" panose="02070309020205020404" pitchFamily="49" charset="0"/>
                        </a:rPr>
                        <a:t>3</a:t>
                      </a:r>
                      <a:endParaRPr lang="en-BE" sz="1400" b="0" i="0" u="none" strike="noStrike" dirty="0">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dirty="0">
                          <a:effectLst/>
                          <a:latin typeface="Courier New" panose="02070309020205020404" pitchFamily="49" charset="0"/>
                          <a:cs typeface="Courier New" panose="02070309020205020404" pitchFamily="49" charset="0"/>
                        </a:rPr>
                        <a:t>21-60</a:t>
                      </a:r>
                      <a:endParaRPr lang="en-BE" sz="1400" b="0" i="0" u="none" strike="noStrike" dirty="0">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40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u="none" strike="noStrike">
                          <a:effectLst/>
                          <a:latin typeface="Courier New" panose="02070309020205020404" pitchFamily="49" charset="0"/>
                          <a:cs typeface="Courier New" panose="02070309020205020404" pitchFamily="49" charset="0"/>
                        </a:rPr>
                        <a:t>NTD + NAC</a:t>
                      </a:r>
                      <a:endParaRPr lang="en-US"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b="0" i="0" u="none" strike="noStrike" dirty="0">
                          <a:solidFill>
                            <a:srgbClr val="FF0000"/>
                          </a:solidFill>
                          <a:effectLst/>
                          <a:latin typeface="Courier New" panose="02070309020205020404" pitchFamily="49" charset="0"/>
                        </a:rPr>
                        <a:t>S</a:t>
                      </a:r>
                      <a:r>
                        <a:rPr lang="en-US" sz="1400" b="0" i="0" u="none" strike="noStrike" dirty="0">
                          <a:solidFill>
                            <a:schemeClr val="bg1">
                              <a:lumMod val="50000"/>
                            </a:schemeClr>
                          </a:solidFill>
                          <a:effectLst/>
                          <a:latin typeface="Courier New" panose="02070309020205020404" pitchFamily="49" charset="0"/>
                        </a:rPr>
                        <a:t>A</a:t>
                      </a:r>
                      <a:r>
                        <a:rPr lang="en-US" sz="1400" b="0" i="0" u="none" strike="noStrike" dirty="0">
                          <a:solidFill>
                            <a:srgbClr val="FF0000"/>
                          </a:solidFill>
                          <a:effectLst/>
                          <a:latin typeface="Courier New" panose="02070309020205020404" pitchFamily="49" charset="0"/>
                        </a:rPr>
                        <a:t>SS</a:t>
                      </a:r>
                      <a:r>
                        <a:rPr lang="en-US" sz="1400" b="0" i="0" u="none" strike="noStrike" dirty="0">
                          <a:solidFill>
                            <a:schemeClr val="bg1">
                              <a:lumMod val="50000"/>
                            </a:schemeClr>
                          </a:solidFill>
                          <a:effectLst/>
                          <a:latin typeface="Courier New" panose="02070309020205020404" pitchFamily="49" charset="0"/>
                        </a:rPr>
                        <a:t>DPRQVVWK</a:t>
                      </a:r>
                      <a:r>
                        <a:rPr lang="en-US" sz="1400" b="0" i="0" u="none" strike="noStrike" dirty="0">
                          <a:solidFill>
                            <a:srgbClr val="FF0000"/>
                          </a:solidFill>
                          <a:effectLst/>
                          <a:latin typeface="Courier New" panose="02070309020205020404" pitchFamily="49" charset="0"/>
                        </a:rPr>
                        <a:t>S</a:t>
                      </a:r>
                      <a:r>
                        <a:rPr lang="en-US" sz="1400" b="0" i="0" u="none" strike="noStrike" dirty="0">
                          <a:solidFill>
                            <a:schemeClr val="bg1">
                              <a:lumMod val="50000"/>
                            </a:schemeClr>
                          </a:solidFill>
                          <a:effectLst/>
                          <a:latin typeface="Courier New" panose="02070309020205020404" pitchFamily="49" charset="0"/>
                        </a:rPr>
                        <a:t>NP</a:t>
                      </a:r>
                      <a:r>
                        <a:rPr lang="en-US" sz="1400" b="0" i="0" u="none" strike="noStrike" dirty="0">
                          <a:solidFill>
                            <a:srgbClr val="FF0000"/>
                          </a:solidFill>
                          <a:effectLst/>
                          <a:latin typeface="Courier New" panose="02070309020205020404" pitchFamily="49" charset="0"/>
                        </a:rPr>
                        <a:t>S</a:t>
                      </a:r>
                      <a:r>
                        <a:rPr lang="en-US" sz="1400" b="0" i="0" u="none" strike="noStrike" dirty="0">
                          <a:solidFill>
                            <a:schemeClr val="bg1">
                              <a:lumMod val="50000"/>
                            </a:schemeClr>
                          </a:solidFill>
                          <a:effectLst/>
                          <a:latin typeface="Courier New" panose="02070309020205020404" pitchFamily="49" charset="0"/>
                        </a:rPr>
                        <a:t>RHCPKCQHVIDN</a:t>
                      </a:r>
                      <a:r>
                        <a:rPr lang="en-US" sz="1400" b="0" i="0" u="sng" strike="noStrike" dirty="0">
                          <a:solidFill>
                            <a:schemeClr val="bg1">
                              <a:lumMod val="50000"/>
                            </a:schemeClr>
                          </a:solidFill>
                          <a:effectLst/>
                          <a:latin typeface="Courier New" panose="02070309020205020404" pitchFamily="49" charset="0"/>
                        </a:rPr>
                        <a:t>S</a:t>
                      </a:r>
                      <a:r>
                        <a:rPr lang="en-US" sz="1400" b="0" i="0" u="none" strike="noStrike" dirty="0">
                          <a:solidFill>
                            <a:schemeClr val="bg1">
                              <a:lumMod val="50000"/>
                            </a:schemeClr>
                          </a:solidFill>
                          <a:effectLst/>
                          <a:latin typeface="Courier New" panose="02070309020205020404" pitchFamily="49" charset="0"/>
                        </a:rPr>
                        <a:t>DVVDDWPGLPR</a:t>
                      </a:r>
                      <a:r>
                        <a:rPr lang="en-US" sz="1400" b="0" i="0" u="none" strike="noStrike" dirty="0">
                          <a:solidFill>
                            <a:srgbClr val="FF0000"/>
                          </a:solidFill>
                          <a:effectLst/>
                          <a:latin typeface="Courier New" panose="02070309020205020404" pitchFamily="49" charset="0"/>
                        </a:rPr>
                        <a:t> </a:t>
                      </a:r>
                    </a:p>
                  </a:txBody>
                  <a:tcPr marL="7620" marR="7620" marT="7620" marB="0" anchor="b">
                    <a:solidFill>
                      <a:schemeClr val="bg1">
                        <a:lumMod val="95000"/>
                      </a:schemeClr>
                    </a:solidFill>
                  </a:tcPr>
                </a:tc>
                <a:tc>
                  <a:txBody>
                    <a:bodyPr/>
                    <a:lstStyle/>
                    <a:p>
                      <a:pPr algn="ctr" fontAlgn="b"/>
                      <a:r>
                        <a:rPr lang="en-US" sz="1400" u="none" strike="noStrike" dirty="0">
                          <a:solidFill>
                            <a:schemeClr val="tx1"/>
                          </a:solidFill>
                          <a:effectLst/>
                          <a:latin typeface="Courier New" panose="02070309020205020404" pitchFamily="49" charset="0"/>
                          <a:cs typeface="Courier New" panose="02070309020205020404" pitchFamily="49" charset="0"/>
                        </a:rPr>
                        <a:t>R1</a:t>
                      </a:r>
                    </a:p>
                  </a:txBody>
                  <a:tcPr marL="6437" marR="6437" marT="6437" marB="0" anchor="b">
                    <a:solidFill>
                      <a:schemeClr val="bg1">
                        <a:lumMod val="95000"/>
                      </a:schemeClr>
                    </a:solidFill>
                  </a:tcPr>
                </a:tc>
                <a:extLst>
                  <a:ext uri="{0D108BD9-81ED-4DB2-BD59-A6C34878D82A}">
                    <a16:rowId xmlns:a16="http://schemas.microsoft.com/office/drawing/2014/main" val="382685197"/>
                  </a:ext>
                </a:extLst>
              </a:tr>
              <a:tr h="167359">
                <a:tc>
                  <a:txBody>
                    <a:bodyPr/>
                    <a:lstStyle/>
                    <a:p>
                      <a:pPr algn="ctr" fontAlgn="b"/>
                      <a:r>
                        <a:rPr lang="en-BE" sz="1400" u="none" strike="noStrike">
                          <a:effectLst/>
                          <a:latin typeface="Courier New" panose="02070309020205020404" pitchFamily="49" charset="0"/>
                          <a:cs typeface="Courier New" panose="02070309020205020404" pitchFamily="49" charset="0"/>
                        </a:rPr>
                        <a:t>4</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31-70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dirty="0">
                          <a:effectLst/>
                          <a:latin typeface="Courier New" panose="02070309020205020404" pitchFamily="49" charset="0"/>
                          <a:cs typeface="Courier New" panose="02070309020205020404" pitchFamily="49" charset="0"/>
                        </a:rPr>
                        <a:t>40</a:t>
                      </a:r>
                      <a:endParaRPr lang="en-BE" sz="1400" b="0" i="0" u="none" strike="noStrike" dirty="0">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u="none" strike="noStrike" dirty="0">
                          <a:effectLst/>
                          <a:latin typeface="Courier New" panose="02070309020205020404" pitchFamily="49" charset="0"/>
                          <a:cs typeface="Courier New" panose="02070309020205020404" pitchFamily="49" charset="0"/>
                        </a:rPr>
                        <a:t>NTD + NAC</a:t>
                      </a:r>
                      <a:endParaRPr lang="en-US" sz="1400" b="0" i="0" u="none" strike="noStrike" dirty="0">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b="0" i="0" u="none" strike="noStrike" dirty="0">
                          <a:solidFill>
                            <a:srgbClr val="7F7F7F"/>
                          </a:solidFill>
                          <a:effectLst/>
                          <a:latin typeface="Courier New" panose="02070309020205020404" pitchFamily="49" charset="0"/>
                        </a:rPr>
                        <a:t>WK</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7F7F7F"/>
                          </a:solidFill>
                          <a:effectLst/>
                          <a:latin typeface="Courier New" panose="02070309020205020404" pitchFamily="49" charset="0"/>
                        </a:rPr>
                        <a:t>NP</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7F7F7F"/>
                          </a:solidFill>
                          <a:effectLst/>
                          <a:latin typeface="Courier New" panose="02070309020205020404" pitchFamily="49" charset="0"/>
                        </a:rPr>
                        <a:t>RHCPKCQHVIDN</a:t>
                      </a:r>
                      <a:r>
                        <a:rPr lang="en-US" sz="1400" b="0" i="0" u="sng" strike="noStrike" dirty="0">
                          <a:solidFill>
                            <a:srgbClr val="7F7F7F"/>
                          </a:solidFill>
                          <a:effectLst/>
                          <a:latin typeface="Courier New" panose="02070309020205020404" pitchFamily="49" charset="0"/>
                        </a:rPr>
                        <a:t>S</a:t>
                      </a:r>
                      <a:r>
                        <a:rPr lang="en-US" sz="1400" b="0" i="0" u="none" strike="noStrike" dirty="0">
                          <a:solidFill>
                            <a:srgbClr val="7F7F7F"/>
                          </a:solidFill>
                          <a:effectLst/>
                          <a:latin typeface="Courier New" panose="02070309020205020404" pitchFamily="49" charset="0"/>
                        </a:rPr>
                        <a:t>DVVDDWPGLPRGVKFDP</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7F7F7F"/>
                          </a:solidFill>
                          <a:effectLst/>
                          <a:latin typeface="Courier New" panose="02070309020205020404" pitchFamily="49" charset="0"/>
                        </a:rPr>
                        <a:t>DPE</a:t>
                      </a:r>
                    </a:p>
                  </a:txBody>
                  <a:tcPr marL="7620" marR="7620" marT="7620" marB="0" anchor="b">
                    <a:solidFill>
                      <a:schemeClr val="bg1">
                        <a:lumMod val="95000"/>
                      </a:schemeClr>
                    </a:solidFill>
                  </a:tcPr>
                </a:tc>
                <a:tc>
                  <a:txBody>
                    <a:bodyPr/>
                    <a:lstStyle/>
                    <a:p>
                      <a:pPr algn="ctr" fontAlgn="b"/>
                      <a:r>
                        <a:rPr lang="en-US" sz="1400" u="none" strike="noStrike" dirty="0">
                          <a:solidFill>
                            <a:schemeClr val="tx1"/>
                          </a:solidFill>
                          <a:effectLst/>
                          <a:latin typeface="Courier New" panose="02070309020205020404" pitchFamily="49" charset="0"/>
                          <a:cs typeface="Courier New" panose="02070309020205020404" pitchFamily="49" charset="0"/>
                        </a:rPr>
                        <a:t>R1</a:t>
                      </a:r>
                    </a:p>
                  </a:txBody>
                  <a:tcPr marL="6437" marR="6437" marT="6437" marB="0" anchor="b">
                    <a:solidFill>
                      <a:schemeClr val="bg1">
                        <a:lumMod val="95000"/>
                      </a:schemeClr>
                    </a:solidFill>
                  </a:tcPr>
                </a:tc>
                <a:extLst>
                  <a:ext uri="{0D108BD9-81ED-4DB2-BD59-A6C34878D82A}">
                    <a16:rowId xmlns:a16="http://schemas.microsoft.com/office/drawing/2014/main" val="3989503552"/>
                  </a:ext>
                </a:extLst>
              </a:tr>
              <a:tr h="167359">
                <a:tc>
                  <a:txBody>
                    <a:bodyPr/>
                    <a:lstStyle/>
                    <a:p>
                      <a:pPr algn="ctr" fontAlgn="b"/>
                      <a:r>
                        <a:rPr lang="en-BE" sz="1400" u="none" strike="noStrike">
                          <a:effectLst/>
                          <a:latin typeface="Courier New" panose="02070309020205020404" pitchFamily="49" charset="0"/>
                          <a:cs typeface="Courier New" panose="02070309020205020404" pitchFamily="49" charset="0"/>
                        </a:rPr>
                        <a:t>5</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41-80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dirty="0">
                          <a:effectLst/>
                          <a:latin typeface="Courier New" panose="02070309020205020404" pitchFamily="49" charset="0"/>
                          <a:cs typeface="Courier New" panose="02070309020205020404" pitchFamily="49" charset="0"/>
                        </a:rPr>
                        <a:t>40</a:t>
                      </a:r>
                      <a:endParaRPr lang="en-BE" sz="1400" b="0" i="0" u="none" strike="noStrike" dirty="0">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u="none" strike="noStrike">
                          <a:effectLst/>
                          <a:latin typeface="Courier New" panose="02070309020205020404" pitchFamily="49" charset="0"/>
                          <a:cs typeface="Courier New" panose="02070309020205020404" pitchFamily="49" charset="0"/>
                        </a:rPr>
                        <a:t>NTD + NAC</a:t>
                      </a:r>
                      <a:endParaRPr lang="en-US"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b="0" i="0" u="none" strike="noStrike" dirty="0">
                          <a:solidFill>
                            <a:srgbClr val="7F7F7F"/>
                          </a:solidFill>
                          <a:effectLst/>
                          <a:latin typeface="Courier New" panose="02070309020205020404" pitchFamily="49" charset="0"/>
                        </a:rPr>
                        <a:t>KCQHVIDN</a:t>
                      </a:r>
                      <a:r>
                        <a:rPr lang="en-US" sz="1400" b="0" i="0" u="sng" strike="noStrike" dirty="0">
                          <a:solidFill>
                            <a:srgbClr val="7F7F7F"/>
                          </a:solidFill>
                          <a:effectLst/>
                          <a:latin typeface="Courier New" panose="02070309020205020404" pitchFamily="49" charset="0"/>
                        </a:rPr>
                        <a:t>S</a:t>
                      </a:r>
                      <a:r>
                        <a:rPr lang="en-US" sz="1400" b="0" i="0" u="none" strike="noStrike" dirty="0">
                          <a:solidFill>
                            <a:srgbClr val="7F7F7F"/>
                          </a:solidFill>
                          <a:effectLst/>
                          <a:latin typeface="Courier New" panose="02070309020205020404" pitchFamily="49" charset="0"/>
                        </a:rPr>
                        <a:t>DVVDDWPGLPRGVKFDP</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7F7F7F"/>
                          </a:solidFill>
                          <a:effectLst/>
                          <a:latin typeface="Courier New" panose="02070309020205020404" pitchFamily="49" charset="0"/>
                        </a:rPr>
                        <a:t>DPEIIWHLLAKSG </a:t>
                      </a:r>
                    </a:p>
                  </a:txBody>
                  <a:tcPr marL="7620" marR="7620" marT="7620" marB="0" anchor="b">
                    <a:solidFill>
                      <a:schemeClr val="bg1">
                        <a:lumMod val="95000"/>
                      </a:schemeClr>
                    </a:solidFill>
                  </a:tcPr>
                </a:tc>
                <a:tc>
                  <a:txBody>
                    <a:bodyPr/>
                    <a:lstStyle/>
                    <a:p>
                      <a:pPr algn="ctr" fontAlgn="b"/>
                      <a:r>
                        <a:rPr lang="en-US" sz="1400" u="none" strike="noStrike" dirty="0">
                          <a:solidFill>
                            <a:schemeClr val="tx1"/>
                          </a:solidFill>
                          <a:effectLst/>
                          <a:latin typeface="Courier New" panose="02070309020205020404" pitchFamily="49" charset="0"/>
                          <a:cs typeface="Courier New" panose="02070309020205020404" pitchFamily="49" charset="0"/>
                        </a:rPr>
                        <a:t>R1</a:t>
                      </a:r>
                    </a:p>
                  </a:txBody>
                  <a:tcPr marL="6437" marR="6437" marT="6437" marB="0" anchor="b">
                    <a:solidFill>
                      <a:schemeClr val="bg1">
                        <a:lumMod val="95000"/>
                      </a:schemeClr>
                    </a:solidFill>
                  </a:tcPr>
                </a:tc>
                <a:extLst>
                  <a:ext uri="{0D108BD9-81ED-4DB2-BD59-A6C34878D82A}">
                    <a16:rowId xmlns:a16="http://schemas.microsoft.com/office/drawing/2014/main" val="4048160749"/>
                  </a:ext>
                </a:extLst>
              </a:tr>
              <a:tr h="167359">
                <a:tc>
                  <a:txBody>
                    <a:bodyPr/>
                    <a:lstStyle/>
                    <a:p>
                      <a:pPr algn="ctr" fontAlgn="b"/>
                      <a:r>
                        <a:rPr lang="en-BE" sz="1400" u="none" strike="noStrike">
                          <a:effectLst/>
                          <a:latin typeface="Courier New" panose="02070309020205020404" pitchFamily="49" charset="0"/>
                          <a:cs typeface="Courier New" panose="02070309020205020404" pitchFamily="49" charset="0"/>
                        </a:rPr>
                        <a:t>6</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51-90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40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u="none" strike="noStrike">
                          <a:effectLst/>
                          <a:latin typeface="Courier New" panose="02070309020205020404" pitchFamily="49" charset="0"/>
                          <a:cs typeface="Courier New" panose="02070309020205020404" pitchFamily="49" charset="0"/>
                        </a:rPr>
                        <a:t>NTD + NAC</a:t>
                      </a:r>
                      <a:endParaRPr lang="en-US"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b="0" i="0" u="none" strike="noStrike" dirty="0">
                          <a:solidFill>
                            <a:srgbClr val="7F7F7F"/>
                          </a:solidFill>
                          <a:effectLst/>
                          <a:latin typeface="Courier New" panose="02070309020205020404" pitchFamily="49" charset="0"/>
                        </a:rPr>
                        <a:t>VVDDWPGLPRGVKFDP</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7F7F7F"/>
                          </a:solidFill>
                          <a:effectLst/>
                          <a:latin typeface="Courier New" panose="02070309020205020404" pitchFamily="49" charset="0"/>
                        </a:rPr>
                        <a:t>DPEIIWHLLAK</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7F7F7F"/>
                          </a:solidFill>
                          <a:effectLst/>
                          <a:latin typeface="Courier New" panose="02070309020205020404" pitchFamily="49" charset="0"/>
                        </a:rPr>
                        <a:t>GL</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7F7F7F"/>
                          </a:solidFill>
                          <a:effectLst/>
                          <a:latin typeface="Courier New" panose="02070309020205020404" pitchFamily="49" charset="0"/>
                        </a:rPr>
                        <a:t>GL</a:t>
                      </a:r>
                      <a:r>
                        <a:rPr lang="en-US" sz="1400" b="0" i="0" u="none" strike="noStrike" dirty="0">
                          <a:solidFill>
                            <a:srgbClr val="FF0000"/>
                          </a:solidFill>
                          <a:effectLst/>
                          <a:latin typeface="Courier New" panose="02070309020205020404" pitchFamily="49" charset="0"/>
                        </a:rPr>
                        <a:t>SS</a:t>
                      </a:r>
                      <a:r>
                        <a:rPr lang="en-US" sz="1400" b="0" i="0" u="none" strike="noStrike" dirty="0">
                          <a:solidFill>
                            <a:srgbClr val="7F7F7F"/>
                          </a:solidFill>
                          <a:effectLst/>
                          <a:latin typeface="Courier New" panose="02070309020205020404" pitchFamily="49" charset="0"/>
                        </a:rPr>
                        <a:t>HPFI </a:t>
                      </a:r>
                    </a:p>
                  </a:txBody>
                  <a:tcPr marL="7620" marR="7620" marT="7620" marB="0" anchor="b">
                    <a:solidFill>
                      <a:schemeClr val="bg1">
                        <a:lumMod val="95000"/>
                      </a:schemeClr>
                    </a:solidFill>
                  </a:tcPr>
                </a:tc>
                <a:tc>
                  <a:txBody>
                    <a:bodyPr/>
                    <a:lstStyle/>
                    <a:p>
                      <a:pPr algn="ctr" fontAlgn="b"/>
                      <a:r>
                        <a:rPr lang="en-US" sz="1400" u="none" strike="noStrike" dirty="0">
                          <a:solidFill>
                            <a:schemeClr val="tx1"/>
                          </a:solidFill>
                          <a:effectLst/>
                          <a:latin typeface="Courier New" panose="02070309020205020404" pitchFamily="49" charset="0"/>
                          <a:cs typeface="Courier New" panose="02070309020205020404" pitchFamily="49" charset="0"/>
                        </a:rPr>
                        <a:t>R1</a:t>
                      </a:r>
                    </a:p>
                  </a:txBody>
                  <a:tcPr marL="6437" marR="6437" marT="6437" marB="0" anchor="b">
                    <a:solidFill>
                      <a:schemeClr val="bg1">
                        <a:lumMod val="95000"/>
                      </a:schemeClr>
                    </a:solidFill>
                  </a:tcPr>
                </a:tc>
                <a:extLst>
                  <a:ext uri="{0D108BD9-81ED-4DB2-BD59-A6C34878D82A}">
                    <a16:rowId xmlns:a16="http://schemas.microsoft.com/office/drawing/2014/main" val="3212463503"/>
                  </a:ext>
                </a:extLst>
              </a:tr>
              <a:tr h="167359">
                <a:tc>
                  <a:txBody>
                    <a:bodyPr/>
                    <a:lstStyle/>
                    <a:p>
                      <a:pPr algn="ctr" fontAlgn="b"/>
                      <a:r>
                        <a:rPr lang="en-BE" sz="1400" u="none" strike="noStrike">
                          <a:effectLst/>
                          <a:latin typeface="Courier New" panose="02070309020205020404" pitchFamily="49" charset="0"/>
                          <a:cs typeface="Courier New" panose="02070309020205020404" pitchFamily="49" charset="0"/>
                        </a:rPr>
                        <a:t>7</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61-100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40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u="none" strike="noStrike">
                          <a:effectLst/>
                          <a:latin typeface="Courier New" panose="02070309020205020404" pitchFamily="49" charset="0"/>
                          <a:cs typeface="Courier New" panose="02070309020205020404" pitchFamily="49" charset="0"/>
                        </a:rPr>
                        <a:t>NAC</a:t>
                      </a:r>
                      <a:endParaRPr lang="en-US"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b="0" i="0" u="none" strike="noStrike" dirty="0">
                          <a:solidFill>
                            <a:srgbClr val="7F7F7F"/>
                          </a:solidFill>
                          <a:effectLst/>
                          <a:latin typeface="Courier New" panose="02070309020205020404" pitchFamily="49" charset="0"/>
                        </a:rPr>
                        <a:t>GVKFDP</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7F7F7F"/>
                          </a:solidFill>
                          <a:effectLst/>
                          <a:latin typeface="Courier New" panose="02070309020205020404" pitchFamily="49" charset="0"/>
                        </a:rPr>
                        <a:t>DPEIIWHLLAK</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7F7F7F"/>
                          </a:solidFill>
                          <a:effectLst/>
                          <a:latin typeface="Courier New" panose="02070309020205020404" pitchFamily="49" charset="0"/>
                        </a:rPr>
                        <a:t>GL</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7F7F7F"/>
                          </a:solidFill>
                          <a:effectLst/>
                          <a:latin typeface="Courier New" panose="02070309020205020404" pitchFamily="49" charset="0"/>
                        </a:rPr>
                        <a:t>GL</a:t>
                      </a:r>
                      <a:r>
                        <a:rPr lang="en-US" sz="1400" b="0" i="0" u="none" strike="noStrike" dirty="0">
                          <a:solidFill>
                            <a:srgbClr val="FF0000"/>
                          </a:solidFill>
                          <a:effectLst/>
                          <a:latin typeface="Courier New" panose="02070309020205020404" pitchFamily="49" charset="0"/>
                        </a:rPr>
                        <a:t>SS</a:t>
                      </a:r>
                      <a:r>
                        <a:rPr lang="en-US" sz="1400" b="0" i="0" u="none" strike="noStrike" dirty="0">
                          <a:solidFill>
                            <a:srgbClr val="7F7F7F"/>
                          </a:solidFill>
                          <a:effectLst/>
                          <a:latin typeface="Courier New" panose="02070309020205020404" pitchFamily="49" charset="0"/>
                        </a:rPr>
                        <a:t>HPFIDEFIP</a:t>
                      </a:r>
                      <a:r>
                        <a:rPr lang="en-US" sz="1400" b="0" i="0" u="sng" strike="noStrike" dirty="0">
                          <a:solidFill>
                            <a:srgbClr val="92D050"/>
                          </a:solidFill>
                          <a:effectLst/>
                          <a:latin typeface="Courier New" panose="02070309020205020404" pitchFamily="49" charset="0"/>
                        </a:rPr>
                        <a:t>T</a:t>
                      </a:r>
                      <a:r>
                        <a:rPr lang="en-US" sz="1400" b="0" i="0" u="none" strike="noStrike" dirty="0">
                          <a:solidFill>
                            <a:srgbClr val="7F7F7F"/>
                          </a:solidFill>
                          <a:effectLst/>
                          <a:latin typeface="Courier New" panose="02070309020205020404" pitchFamily="49" charset="0"/>
                        </a:rPr>
                        <a:t>VNQD </a:t>
                      </a:r>
                    </a:p>
                  </a:txBody>
                  <a:tcPr marL="7620" marR="7620" marT="7620" marB="0" anchor="b">
                    <a:solidFill>
                      <a:schemeClr val="bg1">
                        <a:lumMod val="95000"/>
                      </a:schemeClr>
                    </a:solidFill>
                  </a:tcPr>
                </a:tc>
                <a:tc>
                  <a:txBody>
                    <a:bodyPr/>
                    <a:lstStyle/>
                    <a:p>
                      <a:pPr algn="ctr" fontAlgn="b"/>
                      <a:r>
                        <a:rPr lang="en-US" sz="1400" u="none" strike="noStrike" dirty="0">
                          <a:solidFill>
                            <a:schemeClr val="tx1"/>
                          </a:solidFill>
                          <a:effectLst/>
                          <a:latin typeface="Courier New" panose="02070309020205020404" pitchFamily="49" charset="0"/>
                          <a:cs typeface="Courier New" panose="02070309020205020404" pitchFamily="49" charset="0"/>
                        </a:rPr>
                        <a:t>R1</a:t>
                      </a:r>
                    </a:p>
                  </a:txBody>
                  <a:tcPr marL="6437" marR="6437" marT="6437" marB="0" anchor="b">
                    <a:solidFill>
                      <a:schemeClr val="bg1">
                        <a:lumMod val="95000"/>
                      </a:schemeClr>
                    </a:solidFill>
                  </a:tcPr>
                </a:tc>
                <a:extLst>
                  <a:ext uri="{0D108BD9-81ED-4DB2-BD59-A6C34878D82A}">
                    <a16:rowId xmlns:a16="http://schemas.microsoft.com/office/drawing/2014/main" val="602329095"/>
                  </a:ext>
                </a:extLst>
              </a:tr>
              <a:tr h="167359">
                <a:tc>
                  <a:txBody>
                    <a:bodyPr/>
                    <a:lstStyle/>
                    <a:p>
                      <a:pPr algn="ctr" fontAlgn="b"/>
                      <a:r>
                        <a:rPr lang="en-BE" sz="1400" u="none" strike="noStrike">
                          <a:effectLst/>
                          <a:latin typeface="Courier New" panose="02070309020205020404" pitchFamily="49" charset="0"/>
                          <a:cs typeface="Courier New" panose="02070309020205020404" pitchFamily="49" charset="0"/>
                        </a:rPr>
                        <a:t>8</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71-110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40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u="none" strike="noStrike">
                          <a:effectLst/>
                          <a:latin typeface="Courier New" panose="02070309020205020404" pitchFamily="49" charset="0"/>
                          <a:cs typeface="Courier New" panose="02070309020205020404" pitchFamily="49" charset="0"/>
                        </a:rPr>
                        <a:t>NAC</a:t>
                      </a:r>
                      <a:endParaRPr lang="en-US"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b="0" i="0" u="none" strike="noStrike">
                          <a:solidFill>
                            <a:srgbClr val="7F7F7F"/>
                          </a:solidFill>
                          <a:effectLst/>
                          <a:latin typeface="Courier New" panose="02070309020205020404" pitchFamily="49" charset="0"/>
                        </a:rPr>
                        <a:t>IIWHLLAK</a:t>
                      </a:r>
                      <a:r>
                        <a:rPr lang="en-US" sz="1400" b="0" i="0" u="none" strike="noStrike">
                          <a:solidFill>
                            <a:srgbClr val="FF0000"/>
                          </a:solidFill>
                          <a:effectLst/>
                          <a:latin typeface="Courier New" panose="02070309020205020404" pitchFamily="49" charset="0"/>
                        </a:rPr>
                        <a:t>S</a:t>
                      </a:r>
                      <a:r>
                        <a:rPr lang="en-US" sz="1400" b="0" i="0" u="none" strike="noStrike">
                          <a:solidFill>
                            <a:srgbClr val="7F7F7F"/>
                          </a:solidFill>
                          <a:effectLst/>
                          <a:latin typeface="Courier New" panose="02070309020205020404" pitchFamily="49" charset="0"/>
                        </a:rPr>
                        <a:t>GL</a:t>
                      </a:r>
                      <a:r>
                        <a:rPr lang="en-US" sz="1400" b="0" i="0" u="none" strike="noStrike">
                          <a:solidFill>
                            <a:srgbClr val="FF0000"/>
                          </a:solidFill>
                          <a:effectLst/>
                          <a:latin typeface="Courier New" panose="02070309020205020404" pitchFamily="49" charset="0"/>
                        </a:rPr>
                        <a:t>S</a:t>
                      </a:r>
                      <a:r>
                        <a:rPr lang="en-US" sz="1400" b="0" i="0" u="none" strike="noStrike">
                          <a:solidFill>
                            <a:srgbClr val="7F7F7F"/>
                          </a:solidFill>
                          <a:effectLst/>
                          <a:latin typeface="Courier New" panose="02070309020205020404" pitchFamily="49" charset="0"/>
                        </a:rPr>
                        <a:t>GL</a:t>
                      </a:r>
                      <a:r>
                        <a:rPr lang="en-US" sz="1400" b="0" i="0" u="none" strike="noStrike">
                          <a:solidFill>
                            <a:srgbClr val="FF0000"/>
                          </a:solidFill>
                          <a:effectLst/>
                          <a:latin typeface="Courier New" panose="02070309020205020404" pitchFamily="49" charset="0"/>
                        </a:rPr>
                        <a:t>SS</a:t>
                      </a:r>
                      <a:r>
                        <a:rPr lang="en-US" sz="1400" b="0" i="0" u="none" strike="noStrike">
                          <a:solidFill>
                            <a:srgbClr val="7F7F7F"/>
                          </a:solidFill>
                          <a:effectLst/>
                          <a:latin typeface="Courier New" panose="02070309020205020404" pitchFamily="49" charset="0"/>
                        </a:rPr>
                        <a:t>HPFIDEFIP</a:t>
                      </a:r>
                      <a:r>
                        <a:rPr lang="en-US" sz="1400" b="0" i="0" u="sng" strike="noStrike">
                          <a:solidFill>
                            <a:srgbClr val="92D050"/>
                          </a:solidFill>
                          <a:effectLst/>
                          <a:latin typeface="Courier New" panose="02070309020205020404" pitchFamily="49" charset="0"/>
                        </a:rPr>
                        <a:t>T</a:t>
                      </a:r>
                      <a:r>
                        <a:rPr lang="en-US" sz="1400" b="0" i="0" u="none" strike="noStrike">
                          <a:solidFill>
                            <a:srgbClr val="7F7F7F"/>
                          </a:solidFill>
                          <a:effectLst/>
                          <a:latin typeface="Courier New" panose="02070309020205020404" pitchFamily="49" charset="0"/>
                        </a:rPr>
                        <a:t>VNQDDGIC</a:t>
                      </a:r>
                      <a:r>
                        <a:rPr lang="en-US" sz="1400" b="0" i="0" u="sng" strike="noStrike">
                          <a:solidFill>
                            <a:srgbClr val="7F7F7F"/>
                          </a:solidFill>
                          <a:effectLst/>
                          <a:latin typeface="Courier New" panose="02070309020205020404" pitchFamily="49" charset="0"/>
                        </a:rPr>
                        <a:t>Y</a:t>
                      </a:r>
                      <a:r>
                        <a:rPr lang="en-US" sz="1400" b="0" i="0" u="none" strike="noStrike">
                          <a:solidFill>
                            <a:srgbClr val="FF0000"/>
                          </a:solidFill>
                          <a:effectLst/>
                          <a:latin typeface="Courier New" panose="02070309020205020404" pitchFamily="49" charset="0"/>
                        </a:rPr>
                        <a:t>T</a:t>
                      </a:r>
                      <a:r>
                        <a:rPr lang="en-US" sz="1400" b="0" i="0" u="none" strike="noStrike">
                          <a:solidFill>
                            <a:srgbClr val="7F7F7F"/>
                          </a:solidFill>
                          <a:effectLst/>
                          <a:latin typeface="Courier New" panose="02070309020205020404" pitchFamily="49" charset="0"/>
                        </a:rPr>
                        <a:t>HPKN</a:t>
                      </a:r>
                    </a:p>
                  </a:txBody>
                  <a:tcPr marL="7620" marR="7620" marT="7620" marB="0" anchor="b">
                    <a:solidFill>
                      <a:schemeClr val="bg1">
                        <a:lumMod val="95000"/>
                      </a:schemeClr>
                    </a:solidFill>
                  </a:tcPr>
                </a:tc>
                <a:tc>
                  <a:txBody>
                    <a:bodyPr/>
                    <a:lstStyle/>
                    <a:p>
                      <a:pPr algn="ctr" fontAlgn="b"/>
                      <a:r>
                        <a:rPr lang="en-US" sz="1400" u="none" strike="noStrike" dirty="0">
                          <a:solidFill>
                            <a:schemeClr val="tx1"/>
                          </a:solidFill>
                          <a:effectLst/>
                          <a:latin typeface="Courier New" panose="02070309020205020404" pitchFamily="49" charset="0"/>
                          <a:cs typeface="Courier New" panose="02070309020205020404" pitchFamily="49" charset="0"/>
                        </a:rPr>
                        <a:t>R1</a:t>
                      </a:r>
                    </a:p>
                  </a:txBody>
                  <a:tcPr marL="6437" marR="6437" marT="6437" marB="0" anchor="b">
                    <a:solidFill>
                      <a:schemeClr val="bg1">
                        <a:lumMod val="95000"/>
                      </a:schemeClr>
                    </a:solidFill>
                  </a:tcPr>
                </a:tc>
                <a:extLst>
                  <a:ext uri="{0D108BD9-81ED-4DB2-BD59-A6C34878D82A}">
                    <a16:rowId xmlns:a16="http://schemas.microsoft.com/office/drawing/2014/main" val="1261877599"/>
                  </a:ext>
                </a:extLst>
              </a:tr>
              <a:tr h="167359">
                <a:tc>
                  <a:txBody>
                    <a:bodyPr/>
                    <a:lstStyle/>
                    <a:p>
                      <a:pPr algn="ctr" fontAlgn="b"/>
                      <a:r>
                        <a:rPr lang="en-BE" sz="1400" u="none" strike="noStrike">
                          <a:effectLst/>
                          <a:latin typeface="Courier New" panose="02070309020205020404" pitchFamily="49" charset="0"/>
                          <a:cs typeface="Courier New" panose="02070309020205020404" pitchFamily="49" charset="0"/>
                        </a:rPr>
                        <a:t>9</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81-120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40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u="none" strike="noStrike">
                          <a:effectLst/>
                          <a:latin typeface="Courier New" panose="02070309020205020404" pitchFamily="49" charset="0"/>
                          <a:cs typeface="Courier New" panose="02070309020205020404" pitchFamily="49" charset="0"/>
                        </a:rPr>
                        <a:t>NAC</a:t>
                      </a:r>
                      <a:endParaRPr lang="en-US"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b="0" i="0" u="none" strike="noStrike" dirty="0">
                          <a:solidFill>
                            <a:srgbClr val="7F7F7F"/>
                          </a:solidFill>
                          <a:effectLst/>
                          <a:latin typeface="Courier New" panose="02070309020205020404" pitchFamily="49" charset="0"/>
                        </a:rPr>
                        <a:t>L</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7F7F7F"/>
                          </a:solidFill>
                          <a:effectLst/>
                          <a:latin typeface="Courier New" panose="02070309020205020404" pitchFamily="49" charset="0"/>
                        </a:rPr>
                        <a:t>GL</a:t>
                      </a:r>
                      <a:r>
                        <a:rPr lang="en-US" sz="1400" b="0" i="0" u="none" strike="noStrike" dirty="0">
                          <a:solidFill>
                            <a:srgbClr val="FF0000"/>
                          </a:solidFill>
                          <a:effectLst/>
                          <a:latin typeface="Courier New" panose="02070309020205020404" pitchFamily="49" charset="0"/>
                        </a:rPr>
                        <a:t>SS</a:t>
                      </a:r>
                      <a:r>
                        <a:rPr lang="en-US" sz="1400" b="0" i="0" u="none" strike="noStrike" dirty="0">
                          <a:solidFill>
                            <a:srgbClr val="7F7F7F"/>
                          </a:solidFill>
                          <a:effectLst/>
                          <a:latin typeface="Courier New" panose="02070309020205020404" pitchFamily="49" charset="0"/>
                        </a:rPr>
                        <a:t>HPFIDEFIP</a:t>
                      </a:r>
                      <a:r>
                        <a:rPr lang="en-US" sz="1400" b="0" i="0" u="sng" strike="noStrike" dirty="0">
                          <a:solidFill>
                            <a:srgbClr val="92D050"/>
                          </a:solidFill>
                          <a:effectLst/>
                          <a:latin typeface="Courier New" panose="02070309020205020404" pitchFamily="49" charset="0"/>
                        </a:rPr>
                        <a:t>T</a:t>
                      </a:r>
                      <a:r>
                        <a:rPr lang="en-US" sz="1400" b="0" i="0" u="none" strike="noStrike" dirty="0">
                          <a:solidFill>
                            <a:srgbClr val="7F7F7F"/>
                          </a:solidFill>
                          <a:effectLst/>
                          <a:latin typeface="Courier New" panose="02070309020205020404" pitchFamily="49" charset="0"/>
                        </a:rPr>
                        <a:t>VNQDDGIC</a:t>
                      </a:r>
                      <a:r>
                        <a:rPr lang="en-US" sz="1400" b="0" i="0" u="sng" strike="noStrike" dirty="0">
                          <a:solidFill>
                            <a:srgbClr val="7F7F7F"/>
                          </a:solidFill>
                          <a:effectLst/>
                          <a:latin typeface="Courier New" panose="02070309020205020404" pitchFamily="49" charset="0"/>
                        </a:rPr>
                        <a:t>Y</a:t>
                      </a:r>
                      <a:r>
                        <a:rPr lang="en-US" sz="1400" b="0" i="0" u="none" strike="noStrike" dirty="0">
                          <a:solidFill>
                            <a:srgbClr val="FF0000"/>
                          </a:solidFill>
                          <a:effectLst/>
                          <a:latin typeface="Courier New" panose="02070309020205020404" pitchFamily="49" charset="0"/>
                        </a:rPr>
                        <a:t>T</a:t>
                      </a:r>
                      <a:r>
                        <a:rPr lang="en-US" sz="1400" b="0" i="0" u="none" strike="noStrike" dirty="0">
                          <a:solidFill>
                            <a:srgbClr val="7F7F7F"/>
                          </a:solidFill>
                          <a:effectLst/>
                          <a:latin typeface="Courier New" panose="02070309020205020404" pitchFamily="49" charset="0"/>
                        </a:rPr>
                        <a:t>HPKNLPGVK</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7F7F7F"/>
                          </a:solidFill>
                          <a:effectLst/>
                          <a:latin typeface="Courier New" panose="02070309020205020404" pitchFamily="49" charset="0"/>
                        </a:rPr>
                        <a:t>DG</a:t>
                      </a:r>
                      <a:r>
                        <a:rPr lang="en-US" sz="1400" b="0" i="0" u="sng" strike="noStrike" dirty="0">
                          <a:solidFill>
                            <a:srgbClr val="7F7F7F"/>
                          </a:solidFill>
                          <a:effectLst/>
                          <a:latin typeface="Courier New" panose="02070309020205020404" pitchFamily="49" charset="0"/>
                        </a:rPr>
                        <a:t>T</a:t>
                      </a:r>
                      <a:r>
                        <a:rPr lang="en-US" sz="1400" b="0" i="0" u="none" strike="noStrike" dirty="0">
                          <a:solidFill>
                            <a:srgbClr val="7F7F7F"/>
                          </a:solidFill>
                          <a:effectLst/>
                          <a:latin typeface="Courier New" panose="02070309020205020404" pitchFamily="49" charset="0"/>
                        </a:rPr>
                        <a:t>V</a:t>
                      </a:r>
                    </a:p>
                  </a:txBody>
                  <a:tcPr marL="7620" marR="7620" marT="7620" marB="0" anchor="b">
                    <a:solidFill>
                      <a:schemeClr val="bg1">
                        <a:lumMod val="95000"/>
                      </a:schemeClr>
                    </a:solidFill>
                  </a:tcPr>
                </a:tc>
                <a:tc>
                  <a:txBody>
                    <a:bodyPr/>
                    <a:lstStyle/>
                    <a:p>
                      <a:pPr algn="ctr" fontAlgn="b"/>
                      <a:r>
                        <a:rPr lang="en-US" sz="1400" u="none" strike="noStrike" dirty="0">
                          <a:solidFill>
                            <a:schemeClr val="tx1"/>
                          </a:solidFill>
                          <a:effectLst/>
                          <a:latin typeface="Courier New" panose="02070309020205020404" pitchFamily="49" charset="0"/>
                          <a:cs typeface="Courier New" panose="02070309020205020404" pitchFamily="49" charset="0"/>
                        </a:rPr>
                        <a:t>R1</a:t>
                      </a:r>
                    </a:p>
                  </a:txBody>
                  <a:tcPr marL="6437" marR="6437" marT="6437" marB="0" anchor="b">
                    <a:solidFill>
                      <a:schemeClr val="bg1">
                        <a:lumMod val="95000"/>
                      </a:schemeClr>
                    </a:solidFill>
                  </a:tcPr>
                </a:tc>
                <a:extLst>
                  <a:ext uri="{0D108BD9-81ED-4DB2-BD59-A6C34878D82A}">
                    <a16:rowId xmlns:a16="http://schemas.microsoft.com/office/drawing/2014/main" val="1335825852"/>
                  </a:ext>
                </a:extLst>
              </a:tr>
              <a:tr h="167359">
                <a:tc>
                  <a:txBody>
                    <a:bodyPr/>
                    <a:lstStyle/>
                    <a:p>
                      <a:pPr algn="ctr" fontAlgn="b"/>
                      <a:r>
                        <a:rPr lang="en-BE" sz="1400" u="none" strike="noStrike">
                          <a:effectLst/>
                          <a:latin typeface="Courier New" panose="02070309020205020404" pitchFamily="49" charset="0"/>
                          <a:cs typeface="Courier New" panose="02070309020205020404" pitchFamily="49" charset="0"/>
                        </a:rPr>
                        <a:t>10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91-130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40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u="none" strike="noStrike">
                          <a:effectLst/>
                          <a:latin typeface="Courier New" panose="02070309020205020404" pitchFamily="49" charset="0"/>
                          <a:cs typeface="Courier New" panose="02070309020205020404" pitchFamily="49" charset="0"/>
                        </a:rPr>
                        <a:t>NAC</a:t>
                      </a:r>
                      <a:endParaRPr lang="en-US"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b="0" i="0" u="none" strike="noStrike" dirty="0">
                          <a:solidFill>
                            <a:srgbClr val="7F7F7F"/>
                          </a:solidFill>
                          <a:effectLst/>
                          <a:latin typeface="Courier New" panose="02070309020205020404" pitchFamily="49" charset="0"/>
                        </a:rPr>
                        <a:t>DEFIP</a:t>
                      </a:r>
                      <a:r>
                        <a:rPr lang="en-US" sz="1400" b="0" i="0" u="sng" strike="noStrike" dirty="0">
                          <a:solidFill>
                            <a:srgbClr val="92D050"/>
                          </a:solidFill>
                          <a:effectLst/>
                          <a:latin typeface="Courier New" panose="02070309020205020404" pitchFamily="49" charset="0"/>
                        </a:rPr>
                        <a:t>T</a:t>
                      </a:r>
                      <a:r>
                        <a:rPr lang="en-US" sz="1400" b="0" i="0" u="none" strike="noStrike" dirty="0">
                          <a:solidFill>
                            <a:srgbClr val="7F7F7F"/>
                          </a:solidFill>
                          <a:effectLst/>
                          <a:latin typeface="Courier New" panose="02070309020205020404" pitchFamily="49" charset="0"/>
                        </a:rPr>
                        <a:t>VNQDDGIC</a:t>
                      </a:r>
                      <a:r>
                        <a:rPr lang="en-US" sz="1400" b="0" i="0" u="sng" strike="noStrike" dirty="0">
                          <a:solidFill>
                            <a:srgbClr val="7F7F7F"/>
                          </a:solidFill>
                          <a:effectLst/>
                          <a:latin typeface="Courier New" panose="02070309020205020404" pitchFamily="49" charset="0"/>
                        </a:rPr>
                        <a:t>Y</a:t>
                      </a:r>
                      <a:r>
                        <a:rPr lang="en-US" sz="1400" b="0" i="0" u="none" strike="noStrike" dirty="0">
                          <a:solidFill>
                            <a:srgbClr val="FF0000"/>
                          </a:solidFill>
                          <a:effectLst/>
                          <a:latin typeface="Courier New" panose="02070309020205020404" pitchFamily="49" charset="0"/>
                        </a:rPr>
                        <a:t>T</a:t>
                      </a:r>
                      <a:r>
                        <a:rPr lang="en-US" sz="1400" b="0" i="0" u="none" strike="noStrike" dirty="0">
                          <a:solidFill>
                            <a:srgbClr val="7F7F7F"/>
                          </a:solidFill>
                          <a:effectLst/>
                          <a:latin typeface="Courier New" panose="02070309020205020404" pitchFamily="49" charset="0"/>
                        </a:rPr>
                        <a:t>HPKNLPGVK</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7F7F7F"/>
                          </a:solidFill>
                          <a:effectLst/>
                          <a:latin typeface="Courier New" panose="02070309020205020404" pitchFamily="49" charset="0"/>
                        </a:rPr>
                        <a:t>DG</a:t>
                      </a:r>
                      <a:r>
                        <a:rPr lang="en-US" sz="1400" b="0" i="0" u="sng" strike="noStrike" dirty="0">
                          <a:solidFill>
                            <a:srgbClr val="7F7F7F"/>
                          </a:solidFill>
                          <a:effectLst/>
                          <a:latin typeface="Courier New" panose="02070309020205020404" pitchFamily="49" charset="0"/>
                        </a:rPr>
                        <a:t>T</a:t>
                      </a:r>
                      <a:r>
                        <a:rPr lang="en-US" sz="1400" b="0" i="0" u="none" strike="noStrike" dirty="0">
                          <a:solidFill>
                            <a:srgbClr val="7F7F7F"/>
                          </a:solidFill>
                          <a:effectLst/>
                          <a:latin typeface="Courier New" panose="02070309020205020404" pitchFamily="49" charset="0"/>
                        </a:rPr>
                        <a:t>V</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7F7F7F"/>
                          </a:solidFill>
                          <a:effectLst/>
                          <a:latin typeface="Courier New" panose="02070309020205020404" pitchFamily="49" charset="0"/>
                        </a:rPr>
                        <a:t>HFFHKAIKA </a:t>
                      </a:r>
                    </a:p>
                  </a:txBody>
                  <a:tcPr marL="7620" marR="7620" marT="7620" marB="0" anchor="b">
                    <a:solidFill>
                      <a:schemeClr val="bg1">
                        <a:lumMod val="95000"/>
                      </a:schemeClr>
                    </a:solidFill>
                  </a:tcPr>
                </a:tc>
                <a:tc>
                  <a:txBody>
                    <a:bodyPr/>
                    <a:lstStyle/>
                    <a:p>
                      <a:pPr algn="ctr" fontAlgn="b"/>
                      <a:r>
                        <a:rPr lang="en-US" sz="1400" u="none" strike="noStrike" dirty="0">
                          <a:solidFill>
                            <a:schemeClr val="tx1"/>
                          </a:solidFill>
                          <a:effectLst/>
                          <a:latin typeface="Courier New" panose="02070309020205020404" pitchFamily="49" charset="0"/>
                          <a:cs typeface="Courier New" panose="02070309020205020404" pitchFamily="49" charset="0"/>
                        </a:rPr>
                        <a:t>R1</a:t>
                      </a:r>
                    </a:p>
                  </a:txBody>
                  <a:tcPr marL="6437" marR="6437" marT="6437" marB="0" anchor="b">
                    <a:solidFill>
                      <a:schemeClr val="bg1">
                        <a:lumMod val="95000"/>
                      </a:schemeClr>
                    </a:solidFill>
                  </a:tcPr>
                </a:tc>
                <a:extLst>
                  <a:ext uri="{0D108BD9-81ED-4DB2-BD59-A6C34878D82A}">
                    <a16:rowId xmlns:a16="http://schemas.microsoft.com/office/drawing/2014/main" val="3067646290"/>
                  </a:ext>
                </a:extLst>
              </a:tr>
              <a:tr h="167359">
                <a:tc>
                  <a:txBody>
                    <a:bodyPr/>
                    <a:lstStyle/>
                    <a:p>
                      <a:pPr algn="ctr" fontAlgn="b"/>
                      <a:r>
                        <a:rPr lang="en-BE" sz="1400" u="none" strike="noStrike">
                          <a:effectLst/>
                          <a:latin typeface="Courier New" panose="02070309020205020404" pitchFamily="49" charset="0"/>
                          <a:cs typeface="Courier New" panose="02070309020205020404" pitchFamily="49" charset="0"/>
                        </a:rPr>
                        <a:t>21</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201-240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40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US" sz="1400" u="none" strike="noStrike">
                          <a:effectLst/>
                          <a:latin typeface="Courier New" panose="02070309020205020404" pitchFamily="49" charset="0"/>
                          <a:cs typeface="Courier New" panose="02070309020205020404" pitchFamily="49" charset="0"/>
                        </a:rPr>
                        <a:t>NAC + CTD</a:t>
                      </a:r>
                      <a:endParaRPr lang="en-US"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US" sz="1400" b="0" i="0" u="none" strike="noStrike" dirty="0">
                          <a:solidFill>
                            <a:srgbClr val="000000"/>
                          </a:solidFill>
                          <a:effectLst/>
                          <a:latin typeface="Courier New" panose="02070309020205020404" pitchFamily="49" charset="0"/>
                        </a:rPr>
                        <a:t>GD</a:t>
                      </a:r>
                      <a:r>
                        <a:rPr lang="en-US" sz="1400" b="0" i="0" u="none" strike="noStrike" dirty="0">
                          <a:solidFill>
                            <a:srgbClr val="FF0000"/>
                          </a:solidFill>
                          <a:effectLst/>
                          <a:latin typeface="Courier New" panose="02070309020205020404" pitchFamily="49" charset="0"/>
                        </a:rPr>
                        <a:t>Y</a:t>
                      </a:r>
                      <a:r>
                        <a:rPr lang="en-US" sz="1400" b="0" i="0" u="none" strike="noStrike" dirty="0">
                          <a:solidFill>
                            <a:srgbClr val="000000"/>
                          </a:solidFill>
                          <a:effectLst/>
                          <a:latin typeface="Courier New" panose="02070309020205020404" pitchFamily="49" charset="0"/>
                        </a:rPr>
                        <a:t>VV</a:t>
                      </a:r>
                      <a:r>
                        <a:rPr lang="en-US" sz="1400" b="0" i="0" u="sng" strike="noStrike" dirty="0">
                          <a:solidFill>
                            <a:srgbClr val="00000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KIF</a:t>
                      </a:r>
                      <a:r>
                        <a:rPr lang="en-US" sz="1400" b="0" i="0" u="sng" strike="noStrike" dirty="0">
                          <a:solidFill>
                            <a:srgbClr val="000000"/>
                          </a:solidFill>
                          <a:effectLst/>
                          <a:latin typeface="Courier New" panose="02070309020205020404" pitchFamily="49" charset="0"/>
                        </a:rPr>
                        <a:t>Y</a:t>
                      </a:r>
                      <a:r>
                        <a:rPr lang="en-US" sz="1400" b="0" i="0" u="none" strike="noStrike" dirty="0">
                          <a:solidFill>
                            <a:srgbClr val="000000"/>
                          </a:solidFill>
                          <a:effectLst/>
                          <a:latin typeface="Courier New" panose="02070309020205020404" pitchFamily="49" charset="0"/>
                        </a:rPr>
                        <a:t>QQPQQLVVKRGDKAEQEV</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EDIFAAV</a:t>
                      </a:r>
                      <a:r>
                        <a:rPr lang="en-US" sz="1400" b="0" i="0" u="sng" strike="noStrike" dirty="0">
                          <a:solidFill>
                            <a:srgbClr val="92D05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P</a:t>
                      </a:r>
                      <a:r>
                        <a:rPr lang="en-US" sz="1400" b="0" i="0" u="none" strike="noStrike" dirty="0">
                          <a:solidFill>
                            <a:srgbClr val="FF000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A </a:t>
                      </a:r>
                    </a:p>
                  </a:txBody>
                  <a:tcPr marL="7620" marR="7620" marT="7620" marB="0" anchor="b">
                    <a:noFill/>
                  </a:tcPr>
                </a:tc>
                <a:tc>
                  <a:txBody>
                    <a:bodyPr/>
                    <a:lstStyle/>
                    <a:p>
                      <a:pPr algn="ctr" fontAlgn="b"/>
                      <a:r>
                        <a:rPr lang="en-US" sz="1400" u="none" strike="noStrike" dirty="0">
                          <a:solidFill>
                            <a:schemeClr val="tx1"/>
                          </a:solidFill>
                          <a:effectLst/>
                          <a:latin typeface="Courier New" panose="02070309020205020404" pitchFamily="49" charset="0"/>
                          <a:cs typeface="Courier New" panose="02070309020205020404" pitchFamily="49" charset="0"/>
                        </a:rPr>
                        <a:t>R2</a:t>
                      </a:r>
                    </a:p>
                  </a:txBody>
                  <a:tcPr marL="6437" marR="6437" marT="6437" marB="0" anchor="b">
                    <a:noFill/>
                  </a:tcPr>
                </a:tc>
                <a:extLst>
                  <a:ext uri="{0D108BD9-81ED-4DB2-BD59-A6C34878D82A}">
                    <a16:rowId xmlns:a16="http://schemas.microsoft.com/office/drawing/2014/main" val="3914195528"/>
                  </a:ext>
                </a:extLst>
              </a:tr>
              <a:tr h="167359">
                <a:tc>
                  <a:txBody>
                    <a:bodyPr/>
                    <a:lstStyle/>
                    <a:p>
                      <a:pPr algn="ctr" fontAlgn="b"/>
                      <a:r>
                        <a:rPr lang="en-BE" sz="1400" u="none" strike="noStrike">
                          <a:effectLst/>
                          <a:latin typeface="Courier New" panose="02070309020205020404" pitchFamily="49" charset="0"/>
                          <a:cs typeface="Courier New" panose="02070309020205020404" pitchFamily="49" charset="0"/>
                        </a:rPr>
                        <a:t>22</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211-250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40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US" sz="1400" u="none" strike="noStrike">
                          <a:effectLst/>
                          <a:latin typeface="Courier New" panose="02070309020205020404" pitchFamily="49" charset="0"/>
                          <a:cs typeface="Courier New" panose="02070309020205020404" pitchFamily="49" charset="0"/>
                        </a:rPr>
                        <a:t>NAC + CTD</a:t>
                      </a:r>
                      <a:endParaRPr lang="en-US"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US" sz="1400" b="0" i="0" u="none" strike="noStrike" dirty="0">
                          <a:solidFill>
                            <a:srgbClr val="000000"/>
                          </a:solidFill>
                          <a:effectLst/>
                          <a:latin typeface="Courier New" panose="02070309020205020404" pitchFamily="49" charset="0"/>
                        </a:rPr>
                        <a:t>QQPQQLVVKRGDKAEQEV</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EDIFAAV</a:t>
                      </a:r>
                      <a:r>
                        <a:rPr lang="en-US" sz="1400" b="0" i="0" u="sng" strike="noStrike" dirty="0">
                          <a:solidFill>
                            <a:srgbClr val="92D05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P</a:t>
                      </a:r>
                      <a:r>
                        <a:rPr lang="en-US" sz="1400" b="0" i="0" u="none" strike="noStrike" dirty="0">
                          <a:solidFill>
                            <a:srgbClr val="FF000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ADPV</a:t>
                      </a:r>
                      <a:r>
                        <a:rPr lang="en-US" sz="1400" b="0" i="0" u="sng" strike="noStrike" dirty="0">
                          <a:solidFill>
                            <a:srgbClr val="92D05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PKLA</a:t>
                      </a:r>
                      <a:r>
                        <a:rPr lang="en-US" sz="1400" b="0" i="0" u="sng" strike="noStrike" dirty="0">
                          <a:solidFill>
                            <a:srgbClr val="92D05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P </a:t>
                      </a:r>
                    </a:p>
                  </a:txBody>
                  <a:tcPr marL="7620" marR="7620" marT="7620" marB="0" anchor="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solidFill>
                            <a:schemeClr val="tx1"/>
                          </a:solidFill>
                          <a:effectLst/>
                          <a:latin typeface="Courier New" panose="02070309020205020404" pitchFamily="49" charset="0"/>
                          <a:cs typeface="Courier New" panose="02070309020205020404" pitchFamily="49" charset="0"/>
                        </a:rPr>
                        <a:t>R2</a:t>
                      </a:r>
                    </a:p>
                  </a:txBody>
                  <a:tcPr marL="6437" marR="6437" marT="6437" marB="0" anchor="b">
                    <a:noFill/>
                  </a:tcPr>
                </a:tc>
                <a:extLst>
                  <a:ext uri="{0D108BD9-81ED-4DB2-BD59-A6C34878D82A}">
                    <a16:rowId xmlns:a16="http://schemas.microsoft.com/office/drawing/2014/main" val="3255279069"/>
                  </a:ext>
                </a:extLst>
              </a:tr>
              <a:tr h="167359">
                <a:tc>
                  <a:txBody>
                    <a:bodyPr/>
                    <a:lstStyle/>
                    <a:p>
                      <a:pPr algn="ctr" fontAlgn="b"/>
                      <a:r>
                        <a:rPr lang="en-BE" sz="1400" u="none" strike="noStrike">
                          <a:effectLst/>
                          <a:latin typeface="Courier New" panose="02070309020205020404" pitchFamily="49" charset="0"/>
                          <a:cs typeface="Courier New" panose="02070309020205020404" pitchFamily="49" charset="0"/>
                        </a:rPr>
                        <a:t>23</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221-260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40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US" sz="1400" u="none" strike="noStrike">
                          <a:effectLst/>
                          <a:latin typeface="Courier New" panose="02070309020205020404" pitchFamily="49" charset="0"/>
                          <a:cs typeface="Courier New" panose="02070309020205020404" pitchFamily="49" charset="0"/>
                        </a:rPr>
                        <a:t>CTD</a:t>
                      </a:r>
                      <a:endParaRPr lang="en-US"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US" sz="1400" b="0" i="0" u="none" strike="noStrike" dirty="0">
                          <a:solidFill>
                            <a:srgbClr val="000000"/>
                          </a:solidFill>
                          <a:effectLst/>
                          <a:latin typeface="Courier New" panose="02070309020205020404" pitchFamily="49" charset="0"/>
                        </a:rPr>
                        <a:t>GDKAEQEV</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EDIFAAV</a:t>
                      </a:r>
                      <a:r>
                        <a:rPr lang="en-US" sz="1400" b="0" i="0" u="sng" strike="noStrike" dirty="0">
                          <a:solidFill>
                            <a:srgbClr val="92D05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P</a:t>
                      </a:r>
                      <a:r>
                        <a:rPr lang="en-US" sz="1400" b="0" i="0" u="none" strike="noStrike" dirty="0">
                          <a:solidFill>
                            <a:srgbClr val="FF000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ADPV</a:t>
                      </a:r>
                      <a:r>
                        <a:rPr lang="en-US" sz="1400" b="0" i="0" u="sng" strike="noStrike" dirty="0">
                          <a:solidFill>
                            <a:srgbClr val="92D05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PKLA</a:t>
                      </a:r>
                      <a:r>
                        <a:rPr lang="en-US" sz="1400" b="0" i="0" u="sng" strike="noStrike" dirty="0">
                          <a:solidFill>
                            <a:srgbClr val="92D05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PEPRNAVRIC</a:t>
                      </a:r>
                      <a:r>
                        <a:rPr lang="en-US" sz="1400" b="0" i="0" u="none" strike="noStrike" dirty="0">
                          <a:solidFill>
                            <a:srgbClr val="FF0000"/>
                          </a:solidFill>
                          <a:effectLst/>
                          <a:latin typeface="Courier New" panose="02070309020205020404" pitchFamily="49" charset="0"/>
                        </a:rPr>
                        <a:t>S</a:t>
                      </a:r>
                      <a:endParaRPr lang="en-US" sz="1400" b="0" i="0" u="none" strike="noStrike" dirty="0">
                        <a:solidFill>
                          <a:srgbClr val="000000"/>
                        </a:solidFill>
                        <a:effectLst/>
                        <a:latin typeface="Courier New" panose="02070309020205020404" pitchFamily="49" charset="0"/>
                      </a:endParaRPr>
                    </a:p>
                  </a:txBody>
                  <a:tcPr marL="7620" marR="7620" marT="7620" marB="0" anchor="b">
                    <a:noFill/>
                  </a:tcPr>
                </a:tc>
                <a:tc>
                  <a:txBody>
                    <a:bodyPr/>
                    <a:lstStyle/>
                    <a:p>
                      <a:pPr algn="ctr" fontAlgn="b"/>
                      <a:r>
                        <a:rPr lang="en-US" sz="1400" u="none" strike="noStrike" dirty="0">
                          <a:solidFill>
                            <a:schemeClr val="tx1"/>
                          </a:solidFill>
                          <a:effectLst/>
                          <a:latin typeface="Courier New" panose="02070309020205020404" pitchFamily="49" charset="0"/>
                          <a:cs typeface="Courier New" panose="02070309020205020404" pitchFamily="49" charset="0"/>
                        </a:rPr>
                        <a:t>R2</a:t>
                      </a:r>
                    </a:p>
                  </a:txBody>
                  <a:tcPr marL="6437" marR="6437" marT="6437" marB="0" anchor="b">
                    <a:noFill/>
                  </a:tcPr>
                </a:tc>
                <a:extLst>
                  <a:ext uri="{0D108BD9-81ED-4DB2-BD59-A6C34878D82A}">
                    <a16:rowId xmlns:a16="http://schemas.microsoft.com/office/drawing/2014/main" val="1870248806"/>
                  </a:ext>
                </a:extLst>
              </a:tr>
              <a:tr h="167359">
                <a:tc>
                  <a:txBody>
                    <a:bodyPr/>
                    <a:lstStyle/>
                    <a:p>
                      <a:pPr algn="ctr" fontAlgn="b"/>
                      <a:r>
                        <a:rPr lang="en-BE" sz="1400" u="none" strike="noStrike">
                          <a:effectLst/>
                          <a:latin typeface="Courier New" panose="02070309020205020404" pitchFamily="49" charset="0"/>
                          <a:cs typeface="Courier New" panose="02070309020205020404" pitchFamily="49" charset="0"/>
                        </a:rPr>
                        <a:t>24</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231-270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40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US" sz="1400" u="none" strike="noStrike">
                          <a:effectLst/>
                          <a:latin typeface="Courier New" panose="02070309020205020404" pitchFamily="49" charset="0"/>
                          <a:cs typeface="Courier New" panose="02070309020205020404" pitchFamily="49" charset="0"/>
                        </a:rPr>
                        <a:t>CTD</a:t>
                      </a:r>
                      <a:endParaRPr lang="en-US"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US" sz="1400" b="0" i="0" u="none" strike="noStrike" dirty="0">
                          <a:solidFill>
                            <a:srgbClr val="000000"/>
                          </a:solidFill>
                          <a:effectLst/>
                          <a:latin typeface="Courier New" panose="02070309020205020404" pitchFamily="49" charset="0"/>
                        </a:rPr>
                        <a:t>DIFAAV</a:t>
                      </a:r>
                      <a:r>
                        <a:rPr lang="en-US" sz="1400" b="0" i="0" u="sng" strike="noStrike" dirty="0">
                          <a:solidFill>
                            <a:srgbClr val="92D05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P</a:t>
                      </a:r>
                      <a:r>
                        <a:rPr lang="en-US" sz="1400" b="0" i="0" u="none" strike="noStrike" dirty="0">
                          <a:solidFill>
                            <a:srgbClr val="FF000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ADPV</a:t>
                      </a:r>
                      <a:r>
                        <a:rPr lang="en-US" sz="1400" b="0" i="0" u="sng" strike="noStrike" dirty="0">
                          <a:solidFill>
                            <a:srgbClr val="92D05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PKLA</a:t>
                      </a:r>
                      <a:r>
                        <a:rPr lang="en-US" sz="1400" b="0" i="0" u="sng" strike="noStrike" dirty="0">
                          <a:solidFill>
                            <a:srgbClr val="92D05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PEPRNAVRIC</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D</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HIA</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D</a:t>
                      </a:r>
                      <a:r>
                        <a:rPr lang="en-US" sz="1400" b="0" i="0" u="none" strike="noStrike" dirty="0">
                          <a:solidFill>
                            <a:srgbClr val="FF0000"/>
                          </a:solidFill>
                          <a:effectLst/>
                          <a:latin typeface="Courier New" panose="02070309020205020404" pitchFamily="49" charset="0"/>
                        </a:rPr>
                        <a:t>Y</a:t>
                      </a:r>
                      <a:r>
                        <a:rPr lang="en-US" sz="1400" b="0" i="0" u="none" strike="noStrike" dirty="0">
                          <a:solidFill>
                            <a:srgbClr val="000000"/>
                          </a:solidFill>
                          <a:effectLst/>
                          <a:latin typeface="Courier New" panose="02070309020205020404" pitchFamily="49" charset="0"/>
                        </a:rPr>
                        <a:t>V</a:t>
                      </a:r>
                      <a:r>
                        <a:rPr lang="en-US" sz="1400" b="0" i="0" u="none" strike="noStrike" dirty="0">
                          <a:solidFill>
                            <a:srgbClr val="FF0000"/>
                          </a:solidFill>
                          <a:effectLst/>
                          <a:latin typeface="Courier New" panose="02070309020205020404" pitchFamily="49" charset="0"/>
                        </a:rPr>
                        <a:t>T</a:t>
                      </a:r>
                      <a:endParaRPr lang="en-US" sz="1400" b="0" i="0" u="none" strike="noStrike" dirty="0">
                        <a:solidFill>
                          <a:srgbClr val="000000"/>
                        </a:solidFill>
                        <a:effectLst/>
                        <a:latin typeface="Courier New" panose="02070309020205020404" pitchFamily="49" charset="0"/>
                      </a:endParaRPr>
                    </a:p>
                  </a:txBody>
                  <a:tcPr marL="7620" marR="7620" marT="7620" marB="0" anchor="b">
                    <a:noFill/>
                  </a:tcPr>
                </a:tc>
                <a:tc>
                  <a:txBody>
                    <a:bodyPr/>
                    <a:lstStyle/>
                    <a:p>
                      <a:pPr algn="ctr" fontAlgn="b"/>
                      <a:r>
                        <a:rPr lang="en-US" sz="1400" u="none" strike="noStrike" dirty="0">
                          <a:solidFill>
                            <a:schemeClr val="tx1"/>
                          </a:solidFill>
                          <a:effectLst/>
                          <a:latin typeface="Courier New" panose="02070309020205020404" pitchFamily="49" charset="0"/>
                          <a:cs typeface="Courier New" panose="02070309020205020404" pitchFamily="49" charset="0"/>
                        </a:rPr>
                        <a:t>R2</a:t>
                      </a:r>
                    </a:p>
                  </a:txBody>
                  <a:tcPr marL="6437" marR="6437" marT="6437" marB="0" anchor="b">
                    <a:noFill/>
                  </a:tcPr>
                </a:tc>
                <a:extLst>
                  <a:ext uri="{0D108BD9-81ED-4DB2-BD59-A6C34878D82A}">
                    <a16:rowId xmlns:a16="http://schemas.microsoft.com/office/drawing/2014/main" val="1584287487"/>
                  </a:ext>
                </a:extLst>
              </a:tr>
              <a:tr h="167359">
                <a:tc>
                  <a:txBody>
                    <a:bodyPr/>
                    <a:lstStyle/>
                    <a:p>
                      <a:pPr algn="ctr" fontAlgn="b"/>
                      <a:r>
                        <a:rPr lang="en-BE" sz="1400" u="none" strike="noStrike">
                          <a:effectLst/>
                          <a:latin typeface="Courier New" panose="02070309020205020404" pitchFamily="49" charset="0"/>
                          <a:cs typeface="Courier New" panose="02070309020205020404" pitchFamily="49" charset="0"/>
                        </a:rPr>
                        <a:t>25</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241-280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40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US" sz="1400" u="none" strike="noStrike">
                          <a:effectLst/>
                          <a:latin typeface="Courier New" panose="02070309020205020404" pitchFamily="49" charset="0"/>
                          <a:cs typeface="Courier New" panose="02070309020205020404" pitchFamily="49" charset="0"/>
                        </a:rPr>
                        <a:t>CTD</a:t>
                      </a:r>
                      <a:endParaRPr lang="en-US"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US" sz="1400" b="0" i="0" u="none" strike="noStrike">
                          <a:solidFill>
                            <a:srgbClr val="000000"/>
                          </a:solidFill>
                          <a:effectLst/>
                          <a:latin typeface="Courier New" panose="02070309020205020404" pitchFamily="49" charset="0"/>
                        </a:rPr>
                        <a:t>DPV</a:t>
                      </a:r>
                      <a:r>
                        <a:rPr lang="en-US" sz="1400" b="0" i="0" u="sng" strike="noStrike">
                          <a:solidFill>
                            <a:srgbClr val="92D050"/>
                          </a:solidFill>
                          <a:effectLst/>
                          <a:latin typeface="Courier New" panose="02070309020205020404" pitchFamily="49" charset="0"/>
                        </a:rPr>
                        <a:t>T</a:t>
                      </a:r>
                      <a:r>
                        <a:rPr lang="en-US" sz="1400" b="0" i="0" u="none" strike="noStrike">
                          <a:solidFill>
                            <a:srgbClr val="000000"/>
                          </a:solidFill>
                          <a:effectLst/>
                          <a:latin typeface="Courier New" panose="02070309020205020404" pitchFamily="49" charset="0"/>
                        </a:rPr>
                        <a:t>PKLA</a:t>
                      </a:r>
                      <a:r>
                        <a:rPr lang="en-US" sz="1400" b="0" i="0" u="sng" strike="noStrike">
                          <a:solidFill>
                            <a:srgbClr val="92D050"/>
                          </a:solidFill>
                          <a:effectLst/>
                          <a:latin typeface="Courier New" panose="02070309020205020404" pitchFamily="49" charset="0"/>
                        </a:rPr>
                        <a:t>T</a:t>
                      </a:r>
                      <a:r>
                        <a:rPr lang="en-US" sz="1400" b="0" i="0" u="none" strike="noStrike">
                          <a:solidFill>
                            <a:srgbClr val="000000"/>
                          </a:solidFill>
                          <a:effectLst/>
                          <a:latin typeface="Courier New" panose="02070309020205020404" pitchFamily="49" charset="0"/>
                        </a:rPr>
                        <a:t>PEPRNAVRIC</a:t>
                      </a:r>
                      <a:r>
                        <a:rPr lang="en-US" sz="1400" b="0" i="0" u="none" strike="noStrike">
                          <a:solidFill>
                            <a:srgbClr val="FF0000"/>
                          </a:solidFill>
                          <a:effectLst/>
                          <a:latin typeface="Courier New" panose="02070309020205020404" pitchFamily="49" charset="0"/>
                        </a:rPr>
                        <a:t>S</a:t>
                      </a:r>
                      <a:r>
                        <a:rPr lang="en-US" sz="1400" b="0" i="0" u="none" strike="noStrike">
                          <a:solidFill>
                            <a:srgbClr val="000000"/>
                          </a:solidFill>
                          <a:effectLst/>
                          <a:latin typeface="Courier New" panose="02070309020205020404" pitchFamily="49" charset="0"/>
                        </a:rPr>
                        <a:t>D</a:t>
                      </a:r>
                      <a:r>
                        <a:rPr lang="en-US" sz="1400" b="0" i="0" u="none" strike="noStrike">
                          <a:solidFill>
                            <a:srgbClr val="FF0000"/>
                          </a:solidFill>
                          <a:effectLst/>
                          <a:latin typeface="Courier New" panose="02070309020205020404" pitchFamily="49" charset="0"/>
                        </a:rPr>
                        <a:t>S</a:t>
                      </a:r>
                      <a:r>
                        <a:rPr lang="en-US" sz="1400" b="0" i="0" u="none" strike="noStrike">
                          <a:solidFill>
                            <a:srgbClr val="000000"/>
                          </a:solidFill>
                          <a:effectLst/>
                          <a:latin typeface="Courier New" panose="02070309020205020404" pitchFamily="49" charset="0"/>
                        </a:rPr>
                        <a:t>HIA</a:t>
                      </a:r>
                      <a:r>
                        <a:rPr lang="en-US" sz="1400" b="0" i="0" u="none" strike="noStrike">
                          <a:solidFill>
                            <a:srgbClr val="FF0000"/>
                          </a:solidFill>
                          <a:effectLst/>
                          <a:latin typeface="Courier New" panose="02070309020205020404" pitchFamily="49" charset="0"/>
                        </a:rPr>
                        <a:t>S</a:t>
                      </a:r>
                      <a:r>
                        <a:rPr lang="en-US" sz="1400" b="0" i="0" u="none" strike="noStrike">
                          <a:solidFill>
                            <a:srgbClr val="000000"/>
                          </a:solidFill>
                          <a:effectLst/>
                          <a:latin typeface="Courier New" panose="02070309020205020404" pitchFamily="49" charset="0"/>
                        </a:rPr>
                        <a:t>D</a:t>
                      </a:r>
                      <a:r>
                        <a:rPr lang="en-US" sz="1400" b="0" i="0" u="none" strike="noStrike">
                          <a:solidFill>
                            <a:srgbClr val="FF0000"/>
                          </a:solidFill>
                          <a:effectLst/>
                          <a:latin typeface="Courier New" panose="02070309020205020404" pitchFamily="49" charset="0"/>
                        </a:rPr>
                        <a:t>Y</a:t>
                      </a:r>
                      <a:r>
                        <a:rPr lang="en-US" sz="1400" b="0" i="0" u="none" strike="noStrike">
                          <a:solidFill>
                            <a:srgbClr val="000000"/>
                          </a:solidFill>
                          <a:effectLst/>
                          <a:latin typeface="Courier New" panose="02070309020205020404" pitchFamily="49" charset="0"/>
                        </a:rPr>
                        <a:t>V</a:t>
                      </a:r>
                      <a:r>
                        <a:rPr lang="en-US" sz="1400" b="0" i="0" u="none" strike="noStrike">
                          <a:solidFill>
                            <a:srgbClr val="FF0000"/>
                          </a:solidFill>
                          <a:effectLst/>
                          <a:latin typeface="Courier New" panose="02070309020205020404" pitchFamily="49" charset="0"/>
                        </a:rPr>
                        <a:t>T</a:t>
                      </a:r>
                      <a:r>
                        <a:rPr lang="en-US" sz="1400" b="0" i="0" u="none" strike="noStrike">
                          <a:solidFill>
                            <a:srgbClr val="000000"/>
                          </a:solidFill>
                          <a:effectLst/>
                          <a:latin typeface="Courier New" panose="02070309020205020404" pitchFamily="49" charset="0"/>
                        </a:rPr>
                        <a:t>P</a:t>
                      </a:r>
                      <a:r>
                        <a:rPr lang="en-US" sz="1400" b="0" i="0" u="none" strike="noStrike">
                          <a:solidFill>
                            <a:srgbClr val="FF0000"/>
                          </a:solidFill>
                          <a:effectLst/>
                          <a:latin typeface="Courier New" panose="02070309020205020404" pitchFamily="49" charset="0"/>
                        </a:rPr>
                        <a:t>S</a:t>
                      </a:r>
                      <a:r>
                        <a:rPr lang="en-US" sz="1400" b="0" i="0" u="none" strike="noStrike">
                          <a:solidFill>
                            <a:srgbClr val="000000"/>
                          </a:solidFill>
                          <a:effectLst/>
                          <a:latin typeface="Courier New" panose="02070309020205020404" pitchFamily="49" charset="0"/>
                        </a:rPr>
                        <a:t>D</a:t>
                      </a:r>
                      <a:r>
                        <a:rPr lang="en-US" sz="1400" b="0" i="0" u="none" strike="noStrike">
                          <a:solidFill>
                            <a:srgbClr val="FF0000"/>
                          </a:solidFill>
                          <a:effectLst/>
                          <a:latin typeface="Courier New" panose="02070309020205020404" pitchFamily="49" charset="0"/>
                        </a:rPr>
                        <a:t>Y</a:t>
                      </a:r>
                      <a:r>
                        <a:rPr lang="en-US" sz="1400" b="0" i="0" u="none" strike="noStrike">
                          <a:solidFill>
                            <a:srgbClr val="000000"/>
                          </a:solidFill>
                          <a:effectLst/>
                          <a:latin typeface="Courier New" panose="02070309020205020404" pitchFamily="49" charset="0"/>
                        </a:rPr>
                        <a:t>V</a:t>
                      </a:r>
                      <a:r>
                        <a:rPr lang="en-US" sz="1400" b="0" i="0" u="none" strike="noStrike">
                          <a:solidFill>
                            <a:srgbClr val="FF0000"/>
                          </a:solidFill>
                          <a:effectLst/>
                          <a:latin typeface="Courier New" panose="02070309020205020404" pitchFamily="49" charset="0"/>
                        </a:rPr>
                        <a:t>S</a:t>
                      </a:r>
                      <a:r>
                        <a:rPr lang="en-US" sz="1400" b="0" i="0" u="none" strike="noStrike">
                          <a:solidFill>
                            <a:srgbClr val="000000"/>
                          </a:solidFill>
                          <a:effectLst/>
                          <a:latin typeface="Courier New" panose="02070309020205020404" pitchFamily="49" charset="0"/>
                        </a:rPr>
                        <a:t>AHEV </a:t>
                      </a:r>
                    </a:p>
                  </a:txBody>
                  <a:tcPr marL="7620" marR="7620" marT="7620" marB="0" anchor="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solidFill>
                            <a:schemeClr val="tx1"/>
                          </a:solidFill>
                          <a:effectLst/>
                          <a:latin typeface="Courier New" panose="02070309020205020404" pitchFamily="49" charset="0"/>
                          <a:cs typeface="Courier New" panose="02070309020205020404" pitchFamily="49" charset="0"/>
                        </a:rPr>
                        <a:t>R2</a:t>
                      </a:r>
                    </a:p>
                  </a:txBody>
                  <a:tcPr marL="6437" marR="6437" marT="6437" marB="0" anchor="b">
                    <a:noFill/>
                  </a:tcPr>
                </a:tc>
                <a:extLst>
                  <a:ext uri="{0D108BD9-81ED-4DB2-BD59-A6C34878D82A}">
                    <a16:rowId xmlns:a16="http://schemas.microsoft.com/office/drawing/2014/main" val="2008465402"/>
                  </a:ext>
                </a:extLst>
              </a:tr>
              <a:tr h="167359">
                <a:tc>
                  <a:txBody>
                    <a:bodyPr/>
                    <a:lstStyle/>
                    <a:p>
                      <a:pPr algn="ctr" fontAlgn="b"/>
                      <a:r>
                        <a:rPr lang="en-BE" sz="1400" u="none" strike="noStrike">
                          <a:effectLst/>
                          <a:latin typeface="Courier New" panose="02070309020205020404" pitchFamily="49" charset="0"/>
                          <a:cs typeface="Courier New" panose="02070309020205020404" pitchFamily="49" charset="0"/>
                        </a:rPr>
                        <a:t>32</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311-350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40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u="none" strike="noStrike">
                          <a:effectLst/>
                          <a:latin typeface="Courier New" panose="02070309020205020404" pitchFamily="49" charset="0"/>
                          <a:cs typeface="Courier New" panose="02070309020205020404" pitchFamily="49" charset="0"/>
                        </a:rPr>
                        <a:t>CTD</a:t>
                      </a:r>
                      <a:endParaRPr lang="en-US"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b="0" i="0" u="none" strike="noStrike">
                          <a:solidFill>
                            <a:srgbClr val="000000"/>
                          </a:solidFill>
                          <a:effectLst/>
                          <a:latin typeface="Courier New" panose="02070309020205020404" pitchFamily="49" charset="0"/>
                        </a:rPr>
                        <a:t>LEHGLENGAKEMLDDKEEQEKDRDNENQGEEDP</a:t>
                      </a:r>
                      <a:r>
                        <a:rPr lang="en-US" sz="1400" b="0" i="0" u="none" strike="noStrike">
                          <a:solidFill>
                            <a:srgbClr val="FF0000"/>
                          </a:solidFill>
                          <a:effectLst/>
                          <a:latin typeface="Courier New" panose="02070309020205020404" pitchFamily="49" charset="0"/>
                        </a:rPr>
                        <a:t>T</a:t>
                      </a:r>
                      <a:r>
                        <a:rPr lang="en-US" sz="1400" b="0" i="0" u="none" strike="noStrike">
                          <a:solidFill>
                            <a:srgbClr val="000000"/>
                          </a:solidFill>
                          <a:effectLst/>
                          <a:latin typeface="Courier New" panose="02070309020205020404" pitchFamily="49" charset="0"/>
                        </a:rPr>
                        <a:t>WFD</a:t>
                      </a:r>
                      <a:r>
                        <a:rPr lang="en-US" sz="1400" b="0" i="0" u="none" strike="noStrike">
                          <a:solidFill>
                            <a:srgbClr val="FF0000"/>
                          </a:solidFill>
                          <a:effectLst/>
                          <a:latin typeface="Courier New" panose="02070309020205020404" pitchFamily="49" charset="0"/>
                        </a:rPr>
                        <a:t>S</a:t>
                      </a:r>
                      <a:r>
                        <a:rPr lang="en-US" sz="1400" b="0" i="0" u="none" strike="noStrike">
                          <a:solidFill>
                            <a:srgbClr val="000000"/>
                          </a:solidFill>
                          <a:effectLst/>
                          <a:latin typeface="Courier New" panose="02070309020205020404" pitchFamily="49" charset="0"/>
                        </a:rPr>
                        <a:t>G</a:t>
                      </a:r>
                      <a:r>
                        <a:rPr lang="en-US" sz="1400" b="0" i="0" u="sng" strike="noStrike">
                          <a:solidFill>
                            <a:srgbClr val="92D050"/>
                          </a:solidFill>
                          <a:effectLst/>
                          <a:latin typeface="Courier New" panose="02070309020205020404" pitchFamily="49" charset="0"/>
                        </a:rPr>
                        <a:t>S</a:t>
                      </a:r>
                      <a:endParaRPr lang="en-US" sz="1400" b="0" i="0" u="none" strike="noStrike">
                        <a:solidFill>
                          <a:srgbClr val="000000"/>
                        </a:solidFill>
                        <a:effectLst/>
                        <a:latin typeface="Courier New" panose="02070309020205020404" pitchFamily="49" charset="0"/>
                      </a:endParaRPr>
                    </a:p>
                  </a:txBody>
                  <a:tcPr marL="7620" marR="7620" marT="7620" marB="0" anchor="b">
                    <a:solidFill>
                      <a:schemeClr val="bg1">
                        <a:lumMod val="95000"/>
                      </a:schemeClr>
                    </a:solidFill>
                  </a:tcPr>
                </a:tc>
                <a:tc>
                  <a:txBody>
                    <a:bodyPr/>
                    <a:lstStyle/>
                    <a:p>
                      <a:pPr algn="ctr" fontAlgn="b"/>
                      <a:r>
                        <a:rPr lang="en-US" sz="1400" u="none" strike="noStrike" dirty="0">
                          <a:solidFill>
                            <a:schemeClr val="tx1"/>
                          </a:solidFill>
                          <a:effectLst/>
                          <a:latin typeface="Courier New" panose="02070309020205020404" pitchFamily="49" charset="0"/>
                          <a:cs typeface="Courier New" panose="02070309020205020404" pitchFamily="49" charset="0"/>
                        </a:rPr>
                        <a:t>R3</a:t>
                      </a:r>
                      <a:endParaRPr lang="en-US" sz="1400" b="0" i="0" u="none" strike="noStrike" dirty="0">
                        <a:solidFill>
                          <a:schemeClr val="tx1"/>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extLst>
                  <a:ext uri="{0D108BD9-81ED-4DB2-BD59-A6C34878D82A}">
                    <a16:rowId xmlns:a16="http://schemas.microsoft.com/office/drawing/2014/main" val="4195164678"/>
                  </a:ext>
                </a:extLst>
              </a:tr>
              <a:tr h="167359">
                <a:tc>
                  <a:txBody>
                    <a:bodyPr/>
                    <a:lstStyle/>
                    <a:p>
                      <a:pPr algn="ctr" fontAlgn="b"/>
                      <a:r>
                        <a:rPr lang="en-BE" sz="1400" u="none" strike="noStrike">
                          <a:effectLst/>
                          <a:latin typeface="Courier New" panose="02070309020205020404" pitchFamily="49" charset="0"/>
                          <a:cs typeface="Courier New" panose="02070309020205020404" pitchFamily="49" charset="0"/>
                        </a:rPr>
                        <a:t>33</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321-360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40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u="none" strike="noStrike">
                          <a:effectLst/>
                          <a:latin typeface="Courier New" panose="02070309020205020404" pitchFamily="49" charset="0"/>
                          <a:cs typeface="Courier New" panose="02070309020205020404" pitchFamily="49" charset="0"/>
                        </a:rPr>
                        <a:t>CTD</a:t>
                      </a:r>
                      <a:endParaRPr lang="en-US"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b="0" i="0" u="none" strike="noStrike" dirty="0">
                          <a:solidFill>
                            <a:srgbClr val="000000"/>
                          </a:solidFill>
                          <a:effectLst/>
                          <a:latin typeface="Courier New" panose="02070309020205020404" pitchFamily="49" charset="0"/>
                        </a:rPr>
                        <a:t>EMLDDKEEQEKDRDNENQGEEDP</a:t>
                      </a:r>
                      <a:r>
                        <a:rPr lang="en-US" sz="1400" b="0" i="0" u="none" strike="noStrike" dirty="0">
                          <a:solidFill>
                            <a:srgbClr val="FF000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WFD</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G</a:t>
                      </a:r>
                      <a:r>
                        <a:rPr lang="en-US" sz="1400" b="0" i="0" u="sng" strike="noStrike" dirty="0">
                          <a:solidFill>
                            <a:srgbClr val="92D05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QFILN</a:t>
                      </a:r>
                      <a:r>
                        <a:rPr lang="en-US" sz="1400" b="0" i="0" u="sng" strike="noStrike" dirty="0">
                          <a:solidFill>
                            <a:srgbClr val="92D05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QQLV</a:t>
                      </a:r>
                    </a:p>
                  </a:txBody>
                  <a:tcPr marL="7620" marR="7620" marT="7620" marB="0" anchor="b">
                    <a:solidFill>
                      <a:schemeClr val="bg1">
                        <a:lumMod val="95000"/>
                      </a:schemeClr>
                    </a:solidFill>
                  </a:tcPr>
                </a:tc>
                <a:tc>
                  <a:txBody>
                    <a:bodyPr/>
                    <a:lstStyle/>
                    <a:p>
                      <a:pPr algn="ctr" fontAlgn="b"/>
                      <a:r>
                        <a:rPr lang="en-US" sz="1400" u="none" strike="noStrike" dirty="0">
                          <a:solidFill>
                            <a:schemeClr val="tx1"/>
                          </a:solidFill>
                          <a:effectLst/>
                          <a:latin typeface="Courier New" panose="02070309020205020404" pitchFamily="49" charset="0"/>
                          <a:cs typeface="Courier New" panose="02070309020205020404" pitchFamily="49" charset="0"/>
                        </a:rPr>
                        <a:t>R3</a:t>
                      </a:r>
                    </a:p>
                  </a:txBody>
                  <a:tcPr marL="6437" marR="6437" marT="6437" marB="0" anchor="b">
                    <a:solidFill>
                      <a:schemeClr val="bg1">
                        <a:lumMod val="95000"/>
                      </a:schemeClr>
                    </a:solidFill>
                  </a:tcPr>
                </a:tc>
                <a:extLst>
                  <a:ext uri="{0D108BD9-81ED-4DB2-BD59-A6C34878D82A}">
                    <a16:rowId xmlns:a16="http://schemas.microsoft.com/office/drawing/2014/main" val="3798657768"/>
                  </a:ext>
                </a:extLst>
              </a:tr>
              <a:tr h="167359">
                <a:tc>
                  <a:txBody>
                    <a:bodyPr/>
                    <a:lstStyle/>
                    <a:p>
                      <a:pPr algn="ctr" fontAlgn="b"/>
                      <a:r>
                        <a:rPr lang="en-BE" sz="1400" u="none" strike="noStrike">
                          <a:effectLst/>
                          <a:latin typeface="Courier New" panose="02070309020205020404" pitchFamily="49" charset="0"/>
                          <a:cs typeface="Courier New" panose="02070309020205020404" pitchFamily="49" charset="0"/>
                        </a:rPr>
                        <a:t>34</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331-370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40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u="none" strike="noStrike">
                          <a:effectLst/>
                          <a:latin typeface="Courier New" panose="02070309020205020404" pitchFamily="49" charset="0"/>
                          <a:cs typeface="Courier New" panose="02070309020205020404" pitchFamily="49" charset="0"/>
                        </a:rPr>
                        <a:t>CTD</a:t>
                      </a:r>
                      <a:endParaRPr lang="en-US"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b="0" i="0" u="none" strike="noStrike" dirty="0">
                          <a:solidFill>
                            <a:srgbClr val="000000"/>
                          </a:solidFill>
                          <a:effectLst/>
                          <a:latin typeface="Courier New" panose="02070309020205020404" pitchFamily="49" charset="0"/>
                        </a:rPr>
                        <a:t>KDRDNENQGEEDP</a:t>
                      </a:r>
                      <a:r>
                        <a:rPr lang="en-US" sz="1400" b="0" i="0" u="none" strike="noStrike" dirty="0">
                          <a:solidFill>
                            <a:srgbClr val="FF000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WFD</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G</a:t>
                      </a:r>
                      <a:r>
                        <a:rPr lang="en-US" sz="1400" b="0" i="0" u="sng" strike="noStrike" dirty="0">
                          <a:solidFill>
                            <a:srgbClr val="92D05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QFILN</a:t>
                      </a:r>
                      <a:r>
                        <a:rPr lang="en-US" sz="1400" b="0" i="0" u="sng" strike="noStrike" dirty="0">
                          <a:solidFill>
                            <a:srgbClr val="92D05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QQLVEAL</a:t>
                      </a:r>
                      <a:r>
                        <a:rPr lang="en-US" sz="1400" b="0" i="0" u="sng" strike="noStrike" dirty="0">
                          <a:solidFill>
                            <a:srgbClr val="00000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LCDDLL</a:t>
                      </a:r>
                    </a:p>
                  </a:txBody>
                  <a:tcPr marL="7620" marR="7620" marT="7620" marB="0" anchor="b">
                    <a:solidFill>
                      <a:schemeClr val="bg1">
                        <a:lumMod val="95000"/>
                      </a:schemeClr>
                    </a:solidFill>
                  </a:tcPr>
                </a:tc>
                <a:tc>
                  <a:txBody>
                    <a:bodyPr/>
                    <a:lstStyle/>
                    <a:p>
                      <a:pPr algn="ctr" fontAlgn="b"/>
                      <a:r>
                        <a:rPr lang="en-US" sz="1400" u="none" strike="noStrike" dirty="0">
                          <a:solidFill>
                            <a:schemeClr val="tx1"/>
                          </a:solidFill>
                          <a:effectLst/>
                          <a:latin typeface="Courier New" panose="02070309020205020404" pitchFamily="49" charset="0"/>
                          <a:cs typeface="Courier New" panose="02070309020205020404" pitchFamily="49" charset="0"/>
                        </a:rPr>
                        <a:t>R3</a:t>
                      </a:r>
                      <a:endParaRPr lang="en-US" sz="1400" b="0" i="0" u="none" strike="noStrike" dirty="0">
                        <a:solidFill>
                          <a:schemeClr val="tx1"/>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extLst>
                  <a:ext uri="{0D108BD9-81ED-4DB2-BD59-A6C34878D82A}">
                    <a16:rowId xmlns:a16="http://schemas.microsoft.com/office/drawing/2014/main" val="3359708631"/>
                  </a:ext>
                </a:extLst>
              </a:tr>
              <a:tr h="167359">
                <a:tc>
                  <a:txBody>
                    <a:bodyPr/>
                    <a:lstStyle/>
                    <a:p>
                      <a:pPr algn="ctr" fontAlgn="b"/>
                      <a:r>
                        <a:rPr lang="en-BE" sz="1400" u="none" strike="noStrike">
                          <a:effectLst/>
                          <a:latin typeface="Courier New" panose="02070309020205020404" pitchFamily="49" charset="0"/>
                          <a:cs typeface="Courier New" panose="02070309020205020404" pitchFamily="49" charset="0"/>
                        </a:rPr>
                        <a:t>35</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341-380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40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u="none" strike="noStrike">
                          <a:effectLst/>
                          <a:latin typeface="Courier New" panose="02070309020205020404" pitchFamily="49" charset="0"/>
                          <a:cs typeface="Courier New" panose="02070309020205020404" pitchFamily="49" charset="0"/>
                        </a:rPr>
                        <a:t>CTD</a:t>
                      </a:r>
                      <a:endParaRPr lang="en-US"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b="0" i="0" u="none" strike="noStrike" dirty="0">
                          <a:solidFill>
                            <a:srgbClr val="000000"/>
                          </a:solidFill>
                          <a:effectLst/>
                          <a:latin typeface="Courier New" panose="02070309020205020404" pitchFamily="49" charset="0"/>
                        </a:rPr>
                        <a:t>EDP</a:t>
                      </a:r>
                      <a:r>
                        <a:rPr lang="en-US" sz="1400" b="0" i="0" u="none" strike="noStrike" dirty="0">
                          <a:solidFill>
                            <a:srgbClr val="FF000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WFD</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G</a:t>
                      </a:r>
                      <a:r>
                        <a:rPr lang="en-US" sz="1400" b="0" i="0" u="sng" strike="noStrike" dirty="0">
                          <a:solidFill>
                            <a:srgbClr val="92D05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QFILN</a:t>
                      </a:r>
                      <a:r>
                        <a:rPr lang="en-US" sz="1400" b="0" i="0" u="sng" strike="noStrike" dirty="0">
                          <a:solidFill>
                            <a:srgbClr val="92D05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QQLVEAL</a:t>
                      </a:r>
                      <a:r>
                        <a:rPr lang="en-US" sz="1400" b="0" i="0" u="sng" strike="noStrike" dirty="0">
                          <a:solidFill>
                            <a:srgbClr val="00000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LCDDLLG</a:t>
                      </a:r>
                      <a:r>
                        <a:rPr lang="en-US" sz="1400" b="0" i="0" u="sng" strike="noStrike" dirty="0">
                          <a:solidFill>
                            <a:srgbClr val="92D05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QDREEN</a:t>
                      </a:r>
                      <a:r>
                        <a:rPr lang="en-US" sz="1400" b="0" i="0" u="none" strike="noStrike" dirty="0">
                          <a:solidFill>
                            <a:srgbClr val="FF000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N</a:t>
                      </a:r>
                    </a:p>
                  </a:txBody>
                  <a:tcPr marL="7620" marR="7620" marT="7620" marB="0" anchor="b">
                    <a:solidFill>
                      <a:schemeClr val="bg1">
                        <a:lumMod val="95000"/>
                      </a:schemeClr>
                    </a:solidFill>
                  </a:tcPr>
                </a:tc>
                <a:tc>
                  <a:txBody>
                    <a:bodyPr/>
                    <a:lstStyle/>
                    <a:p>
                      <a:pPr algn="ctr" fontAlgn="b"/>
                      <a:r>
                        <a:rPr lang="en-US" sz="1400" u="none" strike="noStrike" dirty="0">
                          <a:solidFill>
                            <a:schemeClr val="tx1"/>
                          </a:solidFill>
                          <a:effectLst/>
                          <a:latin typeface="Courier New" panose="02070309020205020404" pitchFamily="49" charset="0"/>
                          <a:cs typeface="Courier New" panose="02070309020205020404" pitchFamily="49" charset="0"/>
                        </a:rPr>
                        <a:t>R3</a:t>
                      </a:r>
                    </a:p>
                  </a:txBody>
                  <a:tcPr marL="6437" marR="6437" marT="6437" marB="0" anchor="b">
                    <a:solidFill>
                      <a:schemeClr val="bg1">
                        <a:lumMod val="95000"/>
                      </a:schemeClr>
                    </a:solidFill>
                  </a:tcPr>
                </a:tc>
                <a:extLst>
                  <a:ext uri="{0D108BD9-81ED-4DB2-BD59-A6C34878D82A}">
                    <a16:rowId xmlns:a16="http://schemas.microsoft.com/office/drawing/2014/main" val="3871360380"/>
                  </a:ext>
                </a:extLst>
              </a:tr>
              <a:tr h="167359">
                <a:tc>
                  <a:txBody>
                    <a:bodyPr/>
                    <a:lstStyle/>
                    <a:p>
                      <a:pPr algn="ctr" fontAlgn="b"/>
                      <a:r>
                        <a:rPr lang="en-BE" sz="1400" u="none" strike="noStrike">
                          <a:effectLst/>
                          <a:latin typeface="Courier New" panose="02070309020205020404" pitchFamily="49" charset="0"/>
                          <a:cs typeface="Courier New" panose="02070309020205020404" pitchFamily="49" charset="0"/>
                        </a:rPr>
                        <a:t>36</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351-390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40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u="none" strike="noStrike">
                          <a:effectLst/>
                          <a:latin typeface="Courier New" panose="02070309020205020404" pitchFamily="49" charset="0"/>
                          <a:cs typeface="Courier New" panose="02070309020205020404" pitchFamily="49" charset="0"/>
                        </a:rPr>
                        <a:t>CTD</a:t>
                      </a:r>
                      <a:endParaRPr lang="en-US"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b="0" i="0" u="none" strike="noStrike" dirty="0">
                          <a:solidFill>
                            <a:srgbClr val="000000"/>
                          </a:solidFill>
                          <a:effectLst/>
                          <a:latin typeface="Courier New" panose="02070309020205020404" pitchFamily="49" charset="0"/>
                        </a:rPr>
                        <a:t>QFILN</a:t>
                      </a:r>
                      <a:r>
                        <a:rPr lang="en-US" sz="1400" b="0" i="0" u="sng" strike="noStrike" dirty="0">
                          <a:solidFill>
                            <a:srgbClr val="92D05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QQLVEAL</a:t>
                      </a:r>
                      <a:r>
                        <a:rPr lang="en-US" sz="1400" b="0" i="0" u="sng" strike="noStrike" dirty="0">
                          <a:solidFill>
                            <a:srgbClr val="00000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LCDDLLG</a:t>
                      </a:r>
                      <a:r>
                        <a:rPr lang="en-US" sz="1400" b="0" i="0" u="sng" strike="noStrike" dirty="0">
                          <a:solidFill>
                            <a:srgbClr val="92D05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QDREEN</a:t>
                      </a:r>
                      <a:r>
                        <a:rPr lang="en-US" sz="1400" b="0" i="0" u="none" strike="noStrike" dirty="0">
                          <a:solidFill>
                            <a:srgbClr val="FF000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N</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G</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LKDKQPC </a:t>
                      </a:r>
                    </a:p>
                  </a:txBody>
                  <a:tcPr marL="7620" marR="7620" marT="7620" marB="0" anchor="b">
                    <a:solidFill>
                      <a:schemeClr val="bg1">
                        <a:lumMod val="95000"/>
                      </a:schemeClr>
                    </a:solidFill>
                  </a:tcPr>
                </a:tc>
                <a:tc>
                  <a:txBody>
                    <a:bodyPr/>
                    <a:lstStyle/>
                    <a:p>
                      <a:pPr algn="ctr" fontAlgn="b"/>
                      <a:r>
                        <a:rPr lang="en-US" sz="1400" u="none" strike="noStrike" dirty="0">
                          <a:solidFill>
                            <a:schemeClr val="tx1"/>
                          </a:solidFill>
                          <a:effectLst/>
                          <a:latin typeface="Courier New" panose="02070309020205020404" pitchFamily="49" charset="0"/>
                          <a:cs typeface="Courier New" panose="02070309020205020404" pitchFamily="49" charset="0"/>
                        </a:rPr>
                        <a:t>R3</a:t>
                      </a:r>
                      <a:endParaRPr lang="en-US" sz="1400" b="0" i="0" u="none" strike="noStrike" dirty="0">
                        <a:solidFill>
                          <a:schemeClr val="tx1"/>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extLst>
                  <a:ext uri="{0D108BD9-81ED-4DB2-BD59-A6C34878D82A}">
                    <a16:rowId xmlns:a16="http://schemas.microsoft.com/office/drawing/2014/main" val="1756201467"/>
                  </a:ext>
                </a:extLst>
              </a:tr>
              <a:tr h="167359">
                <a:tc>
                  <a:txBody>
                    <a:bodyPr/>
                    <a:lstStyle/>
                    <a:p>
                      <a:pPr algn="ctr" fontAlgn="b"/>
                      <a:r>
                        <a:rPr lang="en-BE" sz="1400" u="none" strike="noStrike">
                          <a:effectLst/>
                          <a:latin typeface="Courier New" panose="02070309020205020404" pitchFamily="49" charset="0"/>
                          <a:cs typeface="Courier New" panose="02070309020205020404" pitchFamily="49" charset="0"/>
                        </a:rPr>
                        <a:t>37</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361-400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40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u="none" strike="noStrike">
                          <a:effectLst/>
                          <a:latin typeface="Courier New" panose="02070309020205020404" pitchFamily="49" charset="0"/>
                          <a:cs typeface="Courier New" panose="02070309020205020404" pitchFamily="49" charset="0"/>
                        </a:rPr>
                        <a:t>CTD</a:t>
                      </a:r>
                      <a:endParaRPr lang="en-US"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b="0" i="0" u="none" strike="noStrike">
                          <a:solidFill>
                            <a:srgbClr val="000000"/>
                          </a:solidFill>
                          <a:effectLst/>
                          <a:latin typeface="Courier New" panose="02070309020205020404" pitchFamily="49" charset="0"/>
                        </a:rPr>
                        <a:t>EAL</a:t>
                      </a:r>
                      <a:r>
                        <a:rPr lang="en-US" sz="1400" b="0" i="0" u="sng" strike="noStrike">
                          <a:solidFill>
                            <a:srgbClr val="000000"/>
                          </a:solidFill>
                          <a:effectLst/>
                          <a:latin typeface="Courier New" panose="02070309020205020404" pitchFamily="49" charset="0"/>
                        </a:rPr>
                        <a:t>S</a:t>
                      </a:r>
                      <a:r>
                        <a:rPr lang="en-US" sz="1400" b="0" i="0" u="none" strike="noStrike">
                          <a:solidFill>
                            <a:srgbClr val="000000"/>
                          </a:solidFill>
                          <a:effectLst/>
                          <a:latin typeface="Courier New" panose="02070309020205020404" pitchFamily="49" charset="0"/>
                        </a:rPr>
                        <a:t>LCDDLLG</a:t>
                      </a:r>
                      <a:r>
                        <a:rPr lang="en-US" sz="1400" b="0" i="0" u="sng" strike="noStrike">
                          <a:solidFill>
                            <a:srgbClr val="92D050"/>
                          </a:solidFill>
                          <a:effectLst/>
                          <a:latin typeface="Courier New" panose="02070309020205020404" pitchFamily="49" charset="0"/>
                        </a:rPr>
                        <a:t>S</a:t>
                      </a:r>
                      <a:r>
                        <a:rPr lang="en-US" sz="1400" b="0" i="0" u="none" strike="noStrike">
                          <a:solidFill>
                            <a:srgbClr val="000000"/>
                          </a:solidFill>
                          <a:effectLst/>
                          <a:latin typeface="Courier New" panose="02070309020205020404" pitchFamily="49" charset="0"/>
                        </a:rPr>
                        <a:t>QDREEN</a:t>
                      </a:r>
                      <a:r>
                        <a:rPr lang="en-US" sz="1400" b="0" i="0" u="none" strike="noStrike">
                          <a:solidFill>
                            <a:srgbClr val="FF0000"/>
                          </a:solidFill>
                          <a:effectLst/>
                          <a:latin typeface="Courier New" panose="02070309020205020404" pitchFamily="49" charset="0"/>
                        </a:rPr>
                        <a:t>T</a:t>
                      </a:r>
                      <a:r>
                        <a:rPr lang="en-US" sz="1400" b="0" i="0" u="none" strike="noStrike">
                          <a:solidFill>
                            <a:srgbClr val="000000"/>
                          </a:solidFill>
                          <a:effectLst/>
                          <a:latin typeface="Courier New" panose="02070309020205020404" pitchFamily="49" charset="0"/>
                        </a:rPr>
                        <a:t>N</a:t>
                      </a:r>
                      <a:r>
                        <a:rPr lang="en-US" sz="1400" b="0" i="0" u="none" strike="noStrike">
                          <a:solidFill>
                            <a:srgbClr val="FF0000"/>
                          </a:solidFill>
                          <a:effectLst/>
                          <a:latin typeface="Courier New" panose="02070309020205020404" pitchFamily="49" charset="0"/>
                        </a:rPr>
                        <a:t>S</a:t>
                      </a:r>
                      <a:r>
                        <a:rPr lang="en-US" sz="1400" b="0" i="0" u="none" strike="noStrike">
                          <a:solidFill>
                            <a:srgbClr val="000000"/>
                          </a:solidFill>
                          <a:effectLst/>
                          <a:latin typeface="Courier New" panose="02070309020205020404" pitchFamily="49" charset="0"/>
                        </a:rPr>
                        <a:t>G</a:t>
                      </a:r>
                      <a:r>
                        <a:rPr lang="en-US" sz="1400" b="0" i="0" u="none" strike="noStrike">
                          <a:solidFill>
                            <a:srgbClr val="FF0000"/>
                          </a:solidFill>
                          <a:effectLst/>
                          <a:latin typeface="Courier New" panose="02070309020205020404" pitchFamily="49" charset="0"/>
                        </a:rPr>
                        <a:t>S</a:t>
                      </a:r>
                      <a:r>
                        <a:rPr lang="en-US" sz="1400" b="0" i="0" u="none" strike="noStrike">
                          <a:solidFill>
                            <a:srgbClr val="000000"/>
                          </a:solidFill>
                          <a:effectLst/>
                          <a:latin typeface="Courier New" panose="02070309020205020404" pitchFamily="49" charset="0"/>
                        </a:rPr>
                        <a:t>LKDKQPCIAD</a:t>
                      </a:r>
                      <a:r>
                        <a:rPr lang="en-US" sz="1400" b="0" i="0" u="sng" strike="noStrike">
                          <a:solidFill>
                            <a:srgbClr val="000000"/>
                          </a:solidFill>
                          <a:effectLst/>
                          <a:latin typeface="Courier New" panose="02070309020205020404" pitchFamily="49" charset="0"/>
                        </a:rPr>
                        <a:t>Y</a:t>
                      </a:r>
                      <a:r>
                        <a:rPr lang="en-US" sz="1400" b="0" i="0" u="none" strike="noStrike">
                          <a:solidFill>
                            <a:srgbClr val="000000"/>
                          </a:solidFill>
                          <a:effectLst/>
                          <a:latin typeface="Courier New" panose="02070309020205020404" pitchFamily="49" charset="0"/>
                        </a:rPr>
                        <a:t>AHLGPE </a:t>
                      </a:r>
                    </a:p>
                  </a:txBody>
                  <a:tcPr marL="7620" marR="7620" marT="7620" marB="0" anchor="b">
                    <a:solidFill>
                      <a:schemeClr val="bg1">
                        <a:lumMod val="95000"/>
                      </a:schemeClr>
                    </a:solidFill>
                  </a:tcPr>
                </a:tc>
                <a:tc>
                  <a:txBody>
                    <a:bodyPr/>
                    <a:lstStyle/>
                    <a:p>
                      <a:pPr algn="ctr" fontAlgn="b"/>
                      <a:r>
                        <a:rPr lang="en-US" sz="1400" u="none" strike="noStrike" dirty="0">
                          <a:solidFill>
                            <a:schemeClr val="tx1"/>
                          </a:solidFill>
                          <a:effectLst/>
                          <a:latin typeface="Courier New" panose="02070309020205020404" pitchFamily="49" charset="0"/>
                          <a:cs typeface="Courier New" panose="02070309020205020404" pitchFamily="49" charset="0"/>
                        </a:rPr>
                        <a:t>R3</a:t>
                      </a:r>
                      <a:endParaRPr lang="en-US" sz="1400" b="0" i="0" u="none" strike="noStrike" dirty="0">
                        <a:solidFill>
                          <a:schemeClr val="tx1"/>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extLst>
                  <a:ext uri="{0D108BD9-81ED-4DB2-BD59-A6C34878D82A}">
                    <a16:rowId xmlns:a16="http://schemas.microsoft.com/office/drawing/2014/main" val="2113675403"/>
                  </a:ext>
                </a:extLst>
              </a:tr>
              <a:tr h="167359">
                <a:tc>
                  <a:txBody>
                    <a:bodyPr/>
                    <a:lstStyle/>
                    <a:p>
                      <a:pPr algn="ctr" fontAlgn="b"/>
                      <a:r>
                        <a:rPr lang="en-BE" sz="1400" u="none" strike="noStrike">
                          <a:effectLst/>
                          <a:latin typeface="Courier New" panose="02070309020205020404" pitchFamily="49" charset="0"/>
                          <a:cs typeface="Courier New" panose="02070309020205020404" pitchFamily="49" charset="0"/>
                        </a:rPr>
                        <a:t>38</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371-410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40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u="none" strike="noStrike">
                          <a:effectLst/>
                          <a:latin typeface="Courier New" panose="02070309020205020404" pitchFamily="49" charset="0"/>
                          <a:cs typeface="Courier New" panose="02070309020205020404" pitchFamily="49" charset="0"/>
                        </a:rPr>
                        <a:t>CTD</a:t>
                      </a:r>
                      <a:endParaRPr lang="en-US"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solidFill>
                      <a:schemeClr val="bg1">
                        <a:lumMod val="95000"/>
                      </a:schemeClr>
                    </a:solidFill>
                  </a:tcPr>
                </a:tc>
                <a:tc>
                  <a:txBody>
                    <a:bodyPr/>
                    <a:lstStyle/>
                    <a:p>
                      <a:pPr algn="ctr" fontAlgn="b"/>
                      <a:r>
                        <a:rPr lang="en-US" sz="1400" b="0" i="0" u="none" strike="noStrike" dirty="0">
                          <a:solidFill>
                            <a:srgbClr val="000000"/>
                          </a:solidFill>
                          <a:effectLst/>
                          <a:latin typeface="Courier New" panose="02070309020205020404" pitchFamily="49" charset="0"/>
                        </a:rPr>
                        <a:t>G</a:t>
                      </a:r>
                      <a:r>
                        <a:rPr lang="en-US" sz="1400" b="0" i="0" u="sng" strike="noStrike" dirty="0">
                          <a:solidFill>
                            <a:srgbClr val="92D05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QDREEN</a:t>
                      </a:r>
                      <a:r>
                        <a:rPr lang="en-US" sz="1400" b="0" i="0" u="none" strike="noStrike" dirty="0">
                          <a:solidFill>
                            <a:srgbClr val="FF000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N</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G</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LKDKQPCIAD</a:t>
                      </a:r>
                      <a:r>
                        <a:rPr lang="en-US" sz="1400" b="0" i="0" u="sng" strike="noStrike" dirty="0">
                          <a:solidFill>
                            <a:srgbClr val="000000"/>
                          </a:solidFill>
                          <a:effectLst/>
                          <a:latin typeface="Courier New" panose="02070309020205020404" pitchFamily="49" charset="0"/>
                        </a:rPr>
                        <a:t>Y</a:t>
                      </a:r>
                      <a:r>
                        <a:rPr lang="en-US" sz="1400" b="0" i="0" u="none" strike="noStrike" dirty="0">
                          <a:solidFill>
                            <a:srgbClr val="000000"/>
                          </a:solidFill>
                          <a:effectLst/>
                          <a:latin typeface="Courier New" panose="02070309020205020404" pitchFamily="49" charset="0"/>
                        </a:rPr>
                        <a:t>AHLGPEDFKRDLEECQ</a:t>
                      </a:r>
                    </a:p>
                  </a:txBody>
                  <a:tcPr marL="7620" marR="7620" marT="7620" marB="0" anchor="b">
                    <a:solidFill>
                      <a:schemeClr val="bg1">
                        <a:lumMod val="95000"/>
                      </a:schemeClr>
                    </a:solidFill>
                  </a:tcPr>
                </a:tc>
                <a:tc>
                  <a:txBody>
                    <a:bodyPr/>
                    <a:lstStyle/>
                    <a:p>
                      <a:pPr algn="ctr" fontAlgn="b"/>
                      <a:r>
                        <a:rPr lang="en-US" sz="1400" u="none" strike="noStrike" dirty="0">
                          <a:solidFill>
                            <a:schemeClr val="tx1"/>
                          </a:solidFill>
                          <a:effectLst/>
                          <a:latin typeface="Courier New" panose="02070309020205020404" pitchFamily="49" charset="0"/>
                          <a:cs typeface="Courier New" panose="02070309020205020404" pitchFamily="49" charset="0"/>
                        </a:rPr>
                        <a:t>R3</a:t>
                      </a:r>
                    </a:p>
                  </a:txBody>
                  <a:tcPr marL="6437" marR="6437" marT="6437" marB="0" anchor="b">
                    <a:solidFill>
                      <a:schemeClr val="bg1">
                        <a:lumMod val="95000"/>
                      </a:schemeClr>
                    </a:solidFill>
                  </a:tcPr>
                </a:tc>
                <a:extLst>
                  <a:ext uri="{0D108BD9-81ED-4DB2-BD59-A6C34878D82A}">
                    <a16:rowId xmlns:a16="http://schemas.microsoft.com/office/drawing/2014/main" val="22680946"/>
                  </a:ext>
                </a:extLst>
              </a:tr>
              <a:tr h="167359">
                <a:tc>
                  <a:txBody>
                    <a:bodyPr/>
                    <a:lstStyle/>
                    <a:p>
                      <a:pPr algn="ctr" fontAlgn="b"/>
                      <a:r>
                        <a:rPr lang="en-BE" sz="1400" u="none" strike="noStrike">
                          <a:effectLst/>
                          <a:latin typeface="Courier New" panose="02070309020205020404" pitchFamily="49" charset="0"/>
                          <a:cs typeface="Courier New" panose="02070309020205020404" pitchFamily="49" charset="0"/>
                        </a:rPr>
                        <a:t>40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391-430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40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US" sz="1400" u="none" strike="noStrike">
                          <a:effectLst/>
                          <a:latin typeface="Courier New" panose="02070309020205020404" pitchFamily="49" charset="0"/>
                          <a:cs typeface="Courier New" panose="02070309020205020404" pitchFamily="49" charset="0"/>
                        </a:rPr>
                        <a:t>CTD</a:t>
                      </a:r>
                      <a:endParaRPr lang="en-US"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US" sz="1400" b="0" i="0" u="none" strike="noStrike" dirty="0">
                          <a:solidFill>
                            <a:srgbClr val="000000"/>
                          </a:solidFill>
                          <a:effectLst/>
                          <a:latin typeface="Courier New" panose="02070309020205020404" pitchFamily="49" charset="0"/>
                        </a:rPr>
                        <a:t>IAD</a:t>
                      </a:r>
                      <a:r>
                        <a:rPr lang="en-US" sz="1400" b="0" i="0" u="sng" strike="noStrike" dirty="0">
                          <a:solidFill>
                            <a:srgbClr val="000000"/>
                          </a:solidFill>
                          <a:effectLst/>
                          <a:latin typeface="Courier New" panose="02070309020205020404" pitchFamily="49" charset="0"/>
                        </a:rPr>
                        <a:t>Y</a:t>
                      </a:r>
                      <a:r>
                        <a:rPr lang="en-US" sz="1400" b="0" i="0" u="none" strike="noStrike" dirty="0">
                          <a:solidFill>
                            <a:srgbClr val="000000"/>
                          </a:solidFill>
                          <a:effectLst/>
                          <a:latin typeface="Courier New" panose="02070309020205020404" pitchFamily="49" charset="0"/>
                        </a:rPr>
                        <a:t>AHLGPEDFKRDLEECQKIVLDP</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NIELD</a:t>
                      </a:r>
                      <a:r>
                        <a:rPr lang="en-US" sz="1400" b="0" i="0" u="sng" strike="noStrike" dirty="0">
                          <a:solidFill>
                            <a:srgbClr val="92D05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PPEFRL</a:t>
                      </a:r>
                      <a:r>
                        <a:rPr lang="en-US" sz="1400" b="0" i="0" u="sng" strike="noStrike" dirty="0">
                          <a:solidFill>
                            <a:srgbClr val="92D050"/>
                          </a:solidFill>
                          <a:effectLst/>
                          <a:latin typeface="Courier New" panose="02070309020205020404" pitchFamily="49" charset="0"/>
                        </a:rPr>
                        <a:t>S</a:t>
                      </a:r>
                      <a:endParaRPr lang="en-US" sz="1400" b="0" i="0" u="none" strike="noStrike" dirty="0">
                        <a:solidFill>
                          <a:srgbClr val="000000"/>
                        </a:solidFill>
                        <a:effectLst/>
                        <a:latin typeface="Courier New" panose="02070309020205020404" pitchFamily="49" charset="0"/>
                      </a:endParaRPr>
                    </a:p>
                  </a:txBody>
                  <a:tcPr marL="7620" marR="7620" marT="7620" marB="0" anchor="b">
                    <a:noFill/>
                  </a:tcPr>
                </a:tc>
                <a:tc>
                  <a:txBody>
                    <a:bodyPr/>
                    <a:lstStyle/>
                    <a:p>
                      <a:pPr algn="ctr" fontAlgn="b"/>
                      <a:r>
                        <a:rPr lang="en-US" sz="1400" u="none" strike="noStrike" dirty="0">
                          <a:solidFill>
                            <a:schemeClr val="tx1"/>
                          </a:solidFill>
                          <a:effectLst/>
                          <a:latin typeface="Courier New" panose="02070309020205020404" pitchFamily="49" charset="0"/>
                          <a:cs typeface="Courier New" panose="02070309020205020404" pitchFamily="49" charset="0"/>
                        </a:rPr>
                        <a:t>R4</a:t>
                      </a:r>
                    </a:p>
                  </a:txBody>
                  <a:tcPr marL="6437" marR="6437" marT="6437" marB="0" anchor="b">
                    <a:noFill/>
                  </a:tcPr>
                </a:tc>
                <a:extLst>
                  <a:ext uri="{0D108BD9-81ED-4DB2-BD59-A6C34878D82A}">
                    <a16:rowId xmlns:a16="http://schemas.microsoft.com/office/drawing/2014/main" val="4015967454"/>
                  </a:ext>
                </a:extLst>
              </a:tr>
              <a:tr h="167359">
                <a:tc>
                  <a:txBody>
                    <a:bodyPr/>
                    <a:lstStyle/>
                    <a:p>
                      <a:pPr algn="ctr" fontAlgn="b"/>
                      <a:r>
                        <a:rPr lang="en-BE" sz="1400" u="none" strike="noStrike">
                          <a:effectLst/>
                          <a:latin typeface="Courier New" panose="02070309020205020404" pitchFamily="49" charset="0"/>
                          <a:cs typeface="Courier New" panose="02070309020205020404" pitchFamily="49" charset="0"/>
                        </a:rPr>
                        <a:t>41</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401-440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40</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US" sz="1400" u="none" strike="noStrike">
                          <a:effectLst/>
                          <a:latin typeface="Courier New" panose="02070309020205020404" pitchFamily="49" charset="0"/>
                          <a:cs typeface="Courier New" panose="02070309020205020404" pitchFamily="49" charset="0"/>
                        </a:rPr>
                        <a:t>CTD</a:t>
                      </a:r>
                      <a:endParaRPr lang="en-US"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US" sz="1400" b="0" i="0" u="none" strike="noStrike" dirty="0">
                          <a:solidFill>
                            <a:srgbClr val="000000"/>
                          </a:solidFill>
                          <a:effectLst/>
                          <a:latin typeface="Courier New" panose="02070309020205020404" pitchFamily="49" charset="0"/>
                        </a:rPr>
                        <a:t>DFKRDLEECQKIVLDP</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NIELD</a:t>
                      </a:r>
                      <a:r>
                        <a:rPr lang="en-US" sz="1400" b="0" i="0" u="sng" strike="noStrike" dirty="0">
                          <a:solidFill>
                            <a:srgbClr val="92D05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PPEFRL</a:t>
                      </a:r>
                      <a:r>
                        <a:rPr lang="en-US" sz="1400" b="0" i="0" u="sng" strike="noStrike" dirty="0">
                          <a:solidFill>
                            <a:srgbClr val="92D05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QLEFG</a:t>
                      </a:r>
                      <a:r>
                        <a:rPr lang="en-US" sz="1400" b="0" i="0" u="sng" strike="noStrike" dirty="0">
                          <a:solidFill>
                            <a:srgbClr val="92D05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QD</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F </a:t>
                      </a:r>
                    </a:p>
                  </a:txBody>
                  <a:tcPr marL="7620" marR="7620" marT="7620" marB="0" anchor="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R4</a:t>
                      </a:r>
                    </a:p>
                  </a:txBody>
                  <a:tcPr marL="6437" marR="6437" marT="6437" marB="0" anchor="b">
                    <a:noFill/>
                  </a:tcPr>
                </a:tc>
                <a:extLst>
                  <a:ext uri="{0D108BD9-81ED-4DB2-BD59-A6C34878D82A}">
                    <a16:rowId xmlns:a16="http://schemas.microsoft.com/office/drawing/2014/main" val="3688128720"/>
                  </a:ext>
                </a:extLst>
              </a:tr>
              <a:tr h="167359">
                <a:tc>
                  <a:txBody>
                    <a:bodyPr/>
                    <a:lstStyle/>
                    <a:p>
                      <a:pPr algn="ctr" fontAlgn="b"/>
                      <a:r>
                        <a:rPr lang="en-BE" sz="1400" u="none" strike="noStrike">
                          <a:effectLst/>
                          <a:latin typeface="Courier New" panose="02070309020205020404" pitchFamily="49" charset="0"/>
                          <a:cs typeface="Courier New" panose="02070309020205020404" pitchFamily="49" charset="0"/>
                        </a:rPr>
                        <a:t>42</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410-449</a:t>
                      </a:r>
                      <a:endParaRPr lang="en-BE"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BE" sz="1400" u="none" strike="noStrike">
                          <a:effectLst/>
                          <a:latin typeface="Courier New" panose="02070309020205020404" pitchFamily="49" charset="0"/>
                          <a:cs typeface="Courier New" panose="02070309020205020404" pitchFamily="49" charset="0"/>
                        </a:rPr>
                        <a:t>40</a:t>
                      </a:r>
                      <a:endParaRPr lang="en-BE" sz="1400" b="0" i="0" u="none" strike="noStrike">
                        <a:solidFill>
                          <a:srgbClr val="FFC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US" sz="1400" u="none" strike="noStrike">
                          <a:effectLst/>
                          <a:latin typeface="Courier New" panose="02070309020205020404" pitchFamily="49" charset="0"/>
                          <a:cs typeface="Courier New" panose="02070309020205020404" pitchFamily="49" charset="0"/>
                        </a:rPr>
                        <a:t>CTD</a:t>
                      </a:r>
                      <a:endParaRPr lang="en-US" sz="1400" b="0" i="0" u="none" strike="noStrike">
                        <a:solidFill>
                          <a:srgbClr val="000000"/>
                        </a:solidFill>
                        <a:effectLst/>
                        <a:latin typeface="Courier New" panose="02070309020205020404" pitchFamily="49" charset="0"/>
                        <a:cs typeface="Courier New" panose="02070309020205020404" pitchFamily="49" charset="0"/>
                      </a:endParaRPr>
                    </a:p>
                  </a:txBody>
                  <a:tcPr marL="6437" marR="6437" marT="6437" marB="0" anchor="b">
                    <a:noFill/>
                  </a:tcPr>
                </a:tc>
                <a:tc>
                  <a:txBody>
                    <a:bodyPr/>
                    <a:lstStyle/>
                    <a:p>
                      <a:pPr algn="ctr" fontAlgn="b"/>
                      <a:r>
                        <a:rPr lang="en-US" sz="1400" b="0" i="0" u="none" strike="noStrike" dirty="0">
                          <a:solidFill>
                            <a:srgbClr val="000000"/>
                          </a:solidFill>
                          <a:effectLst/>
                          <a:latin typeface="Courier New" panose="02070309020205020404" pitchFamily="49" charset="0"/>
                        </a:rPr>
                        <a:t>QKIVLDP</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NIELD</a:t>
                      </a:r>
                      <a:r>
                        <a:rPr lang="en-US" sz="1400" b="0" i="0" u="sng" strike="noStrike" dirty="0">
                          <a:solidFill>
                            <a:srgbClr val="92D05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PPEFRL</a:t>
                      </a:r>
                      <a:r>
                        <a:rPr lang="en-US" sz="1400" b="0" i="0" u="sng" strike="noStrike" dirty="0">
                          <a:solidFill>
                            <a:srgbClr val="92D05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QLEFG</a:t>
                      </a:r>
                      <a:r>
                        <a:rPr lang="en-US" sz="1400" b="0" i="0" u="sng" strike="noStrike" dirty="0">
                          <a:solidFill>
                            <a:srgbClr val="92D05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QD</a:t>
                      </a:r>
                      <a:r>
                        <a:rPr lang="en-US" sz="1400" b="0" i="0" u="none" strike="noStrike" dirty="0">
                          <a:solidFill>
                            <a:srgbClr val="FF0000"/>
                          </a:solidFill>
                          <a:effectLst/>
                          <a:latin typeface="Courier New" panose="02070309020205020404" pitchFamily="49" charset="0"/>
                        </a:rPr>
                        <a:t>S</a:t>
                      </a:r>
                      <a:r>
                        <a:rPr lang="en-US" sz="1400" b="0" i="0" u="none" strike="noStrike" dirty="0">
                          <a:solidFill>
                            <a:srgbClr val="000000"/>
                          </a:solidFill>
                          <a:effectLst/>
                          <a:latin typeface="Courier New" panose="02070309020205020404" pitchFamily="49" charset="0"/>
                        </a:rPr>
                        <a:t>FLAWG</a:t>
                      </a:r>
                      <a:r>
                        <a:rPr lang="en-US" sz="1400" b="0" i="0" u="sng" strike="noStrike" dirty="0">
                          <a:solidFill>
                            <a:srgbClr val="00000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GK</a:t>
                      </a:r>
                      <a:r>
                        <a:rPr lang="en-US" sz="1400" b="0" i="0" u="sng" strike="noStrike" dirty="0">
                          <a:solidFill>
                            <a:srgbClr val="000000"/>
                          </a:solidFill>
                          <a:effectLst/>
                          <a:latin typeface="Courier New" panose="02070309020205020404" pitchFamily="49" charset="0"/>
                        </a:rPr>
                        <a:t>T</a:t>
                      </a:r>
                      <a:r>
                        <a:rPr lang="en-US" sz="1400" b="0" i="0" u="none" strike="noStrike" dirty="0">
                          <a:solidFill>
                            <a:srgbClr val="000000"/>
                          </a:solidFill>
                          <a:effectLst/>
                          <a:latin typeface="Courier New" panose="02070309020205020404" pitchFamily="49" charset="0"/>
                        </a:rPr>
                        <a:t>D</a:t>
                      </a:r>
                    </a:p>
                  </a:txBody>
                  <a:tcPr marL="7620" marR="7620" marT="7620" marB="0" anchor="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R4</a:t>
                      </a:r>
                    </a:p>
                  </a:txBody>
                  <a:tcPr marL="6437" marR="6437" marT="6437" marB="0" anchor="b">
                    <a:noFill/>
                  </a:tcPr>
                </a:tc>
                <a:extLst>
                  <a:ext uri="{0D108BD9-81ED-4DB2-BD59-A6C34878D82A}">
                    <a16:rowId xmlns:a16="http://schemas.microsoft.com/office/drawing/2014/main" val="3522529676"/>
                  </a:ext>
                </a:extLst>
              </a:tr>
            </a:tbl>
          </a:graphicData>
        </a:graphic>
      </p:graphicFrame>
    </p:spTree>
    <p:extLst>
      <p:ext uri="{BB962C8B-B14F-4D97-AF65-F5344CB8AC3E}">
        <p14:creationId xmlns:p14="http://schemas.microsoft.com/office/powerpoint/2010/main" val="20917009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E39C26-0DCD-A7C6-D1C2-ED7FEFE5FCF0}"/>
              </a:ext>
            </a:extLst>
          </p:cNvPr>
          <p:cNvSpPr txBox="1"/>
          <p:nvPr/>
        </p:nvSpPr>
        <p:spPr>
          <a:xfrm>
            <a:off x="412953" y="1622322"/>
            <a:ext cx="11073089" cy="3816429"/>
          </a:xfrm>
          <a:prstGeom prst="rect">
            <a:avLst/>
          </a:prstGeom>
          <a:noFill/>
        </p:spPr>
        <p:txBody>
          <a:bodyPr wrap="square" rtlCol="0">
            <a:spAutoFit/>
          </a:bodyPr>
          <a:lstStyle/>
          <a:p>
            <a:r>
              <a:rPr lang="en-GB" sz="1100" u="sng" dirty="0"/>
              <a:t>Research questions</a:t>
            </a:r>
          </a:p>
          <a:p>
            <a:pPr marL="742950" lvl="1" indent="-285750">
              <a:buFont typeface="Arial" panose="020B0604020202020204" pitchFamily="34" charset="0"/>
              <a:buChar char="•"/>
            </a:pPr>
            <a:r>
              <a:rPr lang="en-GB" sz="1100" dirty="0"/>
              <a:t>Do the activity scores of identical control tiles differ between libraries and sorts?  </a:t>
            </a:r>
          </a:p>
          <a:p>
            <a:pPr marL="742950" lvl="1" indent="-285750">
              <a:buFont typeface="Arial" panose="020B0604020202020204" pitchFamily="34" charset="0"/>
              <a:buChar char="•"/>
            </a:pPr>
            <a:r>
              <a:rPr lang="en-GB" sz="1100" dirty="0"/>
              <a:t>Do we use the controls to identify an activity threshold? If so, what is the cut-off value?</a:t>
            </a:r>
          </a:p>
          <a:p>
            <a:pPr marL="742950" lvl="1" indent="-285750">
              <a:buFont typeface="Arial" panose="020B0604020202020204" pitchFamily="34" charset="0"/>
              <a:buChar char="•"/>
            </a:pPr>
            <a:r>
              <a:rPr lang="en-GB" sz="1100" dirty="0"/>
              <a:t>How do these control tiles compare to the </a:t>
            </a:r>
            <a:r>
              <a:rPr lang="en-GB" sz="1100" dirty="0" err="1"/>
              <a:t>Erkine</a:t>
            </a:r>
            <a:r>
              <a:rPr lang="en-GB" sz="1100" dirty="0"/>
              <a:t> control (entire </a:t>
            </a:r>
            <a:r>
              <a:rPr lang="en-GB" sz="1100" dirty="0" err="1"/>
              <a:t>Gly</a:t>
            </a:r>
            <a:r>
              <a:rPr lang="en-GB" sz="1100" dirty="0"/>
              <a:t> tile) and the AD-lacking TF (absolute control)? How does the choice of control effect our conclusions?  </a:t>
            </a:r>
          </a:p>
          <a:p>
            <a:pPr lvl="1"/>
            <a:endParaRPr lang="en-GB" sz="1100" dirty="0"/>
          </a:p>
          <a:p>
            <a:pPr lvl="1"/>
            <a:endParaRPr lang="en-GB" sz="1100" dirty="0"/>
          </a:p>
          <a:p>
            <a:pPr lvl="1"/>
            <a:endParaRPr lang="en-GB" sz="1100" dirty="0"/>
          </a:p>
          <a:p>
            <a:r>
              <a:rPr lang="en-GB" sz="1100" u="sng" dirty="0"/>
              <a:t>Content</a:t>
            </a:r>
          </a:p>
          <a:p>
            <a:endParaRPr lang="en-GB" sz="1100" u="sng" dirty="0"/>
          </a:p>
          <a:p>
            <a:r>
              <a:rPr lang="en-GB" sz="1100" dirty="0"/>
              <a:t>Standard controls</a:t>
            </a:r>
          </a:p>
          <a:p>
            <a:r>
              <a:rPr lang="en-GB" sz="1100" dirty="0"/>
              <a:t>GCN4 library controls</a:t>
            </a:r>
          </a:p>
          <a:p>
            <a:endParaRPr lang="en-GB" sz="1100" dirty="0"/>
          </a:p>
          <a:p>
            <a:endParaRPr lang="en-GB" sz="1100" dirty="0"/>
          </a:p>
          <a:p>
            <a:endParaRPr lang="en-GB" sz="1100" dirty="0"/>
          </a:p>
          <a:p>
            <a:r>
              <a:rPr lang="en-GB" sz="1100" u="sng" dirty="0"/>
              <a:t>Remark</a:t>
            </a:r>
          </a:p>
          <a:p>
            <a:pPr marL="171450" indent="-171450">
              <a:buFont typeface="Arial" panose="020B0604020202020204" pitchFamily="34" charset="0"/>
              <a:buChar char="•"/>
            </a:pPr>
            <a:r>
              <a:rPr lang="en-GB" sz="1100" dirty="0"/>
              <a:t>The tiles in CRL were used as controls in the first library also. Can these be used to scale scores between libraries and sorts?</a:t>
            </a:r>
          </a:p>
          <a:p>
            <a:endParaRPr lang="en-GB" sz="1100" dirty="0"/>
          </a:p>
          <a:p>
            <a:endParaRPr lang="en-GB" sz="1100" dirty="0"/>
          </a:p>
          <a:p>
            <a:endParaRPr lang="en-GB" sz="1100" dirty="0"/>
          </a:p>
          <a:p>
            <a:r>
              <a:rPr lang="en-GB" sz="1100" u="sng" dirty="0"/>
              <a:t>Titles </a:t>
            </a:r>
            <a:r>
              <a:rPr lang="en-GB" sz="1100" u="sng" dirty="0">
                <a:solidFill>
                  <a:schemeClr val="accent6"/>
                </a:solidFill>
              </a:rPr>
              <a:t>CRL</a:t>
            </a:r>
            <a:r>
              <a:rPr lang="en-GB" sz="1100" u="sng" dirty="0"/>
              <a:t>–</a:t>
            </a:r>
            <a:r>
              <a:rPr lang="en-GB" sz="1100" u="sng" dirty="0">
                <a:solidFill>
                  <a:schemeClr val="accent6"/>
                </a:solidFill>
              </a:rPr>
              <a:t> </a:t>
            </a:r>
            <a:r>
              <a:rPr lang="en-GB" sz="1100" u="sng" dirty="0">
                <a:solidFill>
                  <a:schemeClr val="accent2"/>
                </a:solidFill>
              </a:rPr>
              <a:t>tab P</a:t>
            </a:r>
            <a:r>
              <a:rPr lang="sv-SE" sz="1100" u="sng" dirty="0">
                <a:solidFill>
                  <a:schemeClr val="accent2"/>
                </a:solidFill>
              </a:rPr>
              <a:t>.</a:t>
            </a:r>
            <a:r>
              <a:rPr lang="fr-FR" sz="1100" u="sng" dirty="0">
                <a:solidFill>
                  <a:schemeClr val="accent2"/>
                </a:solidFill>
              </a:rPr>
              <a:t> Controls</a:t>
            </a:r>
          </a:p>
          <a:p>
            <a:r>
              <a:rPr lang="en-US" sz="1100" b="1" i="0" u="none" strike="noStrike" dirty="0">
                <a:solidFill>
                  <a:srgbClr val="000000"/>
                </a:solidFill>
                <a:effectLst/>
              </a:rPr>
              <a:t>P1. 	Standard controls</a:t>
            </a:r>
            <a:r>
              <a:rPr lang="en-US" sz="1100" dirty="0"/>
              <a:t> </a:t>
            </a:r>
            <a:endParaRPr lang="en-GB" sz="1100" dirty="0"/>
          </a:p>
          <a:p>
            <a:r>
              <a:rPr lang="en-US" sz="1100" b="1" i="0" u="none" strike="noStrike" dirty="0">
                <a:solidFill>
                  <a:srgbClr val="000000"/>
                </a:solidFill>
                <a:effectLst/>
              </a:rPr>
              <a:t>P2. 	GCN4 library controls</a:t>
            </a:r>
            <a:r>
              <a:rPr lang="en-US" sz="1100" dirty="0"/>
              <a:t> </a:t>
            </a:r>
            <a:endParaRPr lang="en-BE" sz="1100" dirty="0"/>
          </a:p>
        </p:txBody>
      </p:sp>
      <p:sp>
        <p:nvSpPr>
          <p:cNvPr id="6" name="Title 1">
            <a:extLst>
              <a:ext uri="{FF2B5EF4-FFF2-40B4-BE49-F238E27FC236}">
                <a16:creationId xmlns:a16="http://schemas.microsoft.com/office/drawing/2014/main" id="{3D30E529-F125-2B1C-638F-DC7F469D3F45}"/>
              </a:ext>
            </a:extLst>
          </p:cNvPr>
          <p:cNvSpPr txBox="1">
            <a:spLocks/>
          </p:cNvSpPr>
          <p:nvPr/>
        </p:nvSpPr>
        <p:spPr>
          <a:xfrm>
            <a:off x="838200" y="116551"/>
            <a:ext cx="10515600" cy="9043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dirty="0"/>
              <a:t>CONTROL TILES</a:t>
            </a:r>
            <a:br>
              <a:rPr lang="en-GB" sz="2400" dirty="0"/>
            </a:br>
            <a:r>
              <a:rPr lang="en-GB" sz="2400" b="1" dirty="0">
                <a:solidFill>
                  <a:schemeClr val="accent6"/>
                </a:solidFill>
              </a:rPr>
              <a:t>CRL </a:t>
            </a:r>
            <a:r>
              <a:rPr lang="en-GB" sz="2400" b="1" dirty="0"/>
              <a:t>–</a:t>
            </a:r>
            <a:r>
              <a:rPr lang="en-GB" sz="2400" b="1" dirty="0">
                <a:solidFill>
                  <a:schemeClr val="accent6"/>
                </a:solidFill>
              </a:rPr>
              <a:t> </a:t>
            </a:r>
            <a:r>
              <a:rPr lang="en-GB" sz="2400" b="1" dirty="0">
                <a:solidFill>
                  <a:schemeClr val="accent2"/>
                </a:solidFill>
              </a:rPr>
              <a:t>P. Controls</a:t>
            </a:r>
            <a:endParaRPr lang="en-BE" sz="2400" dirty="0"/>
          </a:p>
        </p:txBody>
      </p:sp>
    </p:spTree>
    <p:extLst>
      <p:ext uri="{BB962C8B-B14F-4D97-AF65-F5344CB8AC3E}">
        <p14:creationId xmlns:p14="http://schemas.microsoft.com/office/powerpoint/2010/main" val="37073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p of the world&#10;&#10;Description automatically generated with low confidence">
            <a:extLst>
              <a:ext uri="{FF2B5EF4-FFF2-40B4-BE49-F238E27FC236}">
                <a16:creationId xmlns:a16="http://schemas.microsoft.com/office/drawing/2014/main" id="{B5F7D188-0B5A-4C6E-9F6C-62BD9B0BEAF7}"/>
              </a:ext>
            </a:extLst>
          </p:cNvPr>
          <p:cNvPicPr>
            <a:picLocks noChangeAspect="1"/>
          </p:cNvPicPr>
          <p:nvPr/>
        </p:nvPicPr>
        <p:blipFill rotWithShape="1">
          <a:blip r:embed="rId2">
            <a:extLst>
              <a:ext uri="{28A0092B-C50C-407E-A947-70E740481C1C}">
                <a14:useLocalDpi xmlns:a14="http://schemas.microsoft.com/office/drawing/2010/main" val="0"/>
              </a:ext>
            </a:extLst>
          </a:blip>
          <a:srcRect l="27708" r="27188"/>
          <a:stretch/>
        </p:blipFill>
        <p:spPr>
          <a:xfrm>
            <a:off x="165100" y="705592"/>
            <a:ext cx="5651500" cy="5446814"/>
          </a:xfrm>
          <a:prstGeom prst="rect">
            <a:avLst/>
          </a:prstGeom>
        </p:spPr>
      </p:pic>
      <p:pic>
        <p:nvPicPr>
          <p:cNvPr id="6" name="Picture 5">
            <a:extLst>
              <a:ext uri="{FF2B5EF4-FFF2-40B4-BE49-F238E27FC236}">
                <a16:creationId xmlns:a16="http://schemas.microsoft.com/office/drawing/2014/main" id="{7A147C37-7A6E-43B9-8525-8B5D0E89A49C}"/>
              </a:ext>
            </a:extLst>
          </p:cNvPr>
          <p:cNvPicPr>
            <a:picLocks noChangeAspect="1"/>
          </p:cNvPicPr>
          <p:nvPr/>
        </p:nvPicPr>
        <p:blipFill rotWithShape="1">
          <a:blip r:embed="rId3">
            <a:extLst>
              <a:ext uri="{28A0092B-C50C-407E-A947-70E740481C1C}">
                <a14:useLocalDpi xmlns:a14="http://schemas.microsoft.com/office/drawing/2010/main" val="0"/>
              </a:ext>
            </a:extLst>
          </a:blip>
          <a:srcRect l="29479" t="5430" r="22812" b="6388"/>
          <a:stretch/>
        </p:blipFill>
        <p:spPr>
          <a:xfrm>
            <a:off x="6542227" y="1225550"/>
            <a:ext cx="5484673" cy="4406900"/>
          </a:xfrm>
          <a:prstGeom prst="rect">
            <a:avLst/>
          </a:prstGeom>
        </p:spPr>
      </p:pic>
      <p:cxnSp>
        <p:nvCxnSpPr>
          <p:cNvPr id="8" name="Straight Connector 7">
            <a:extLst>
              <a:ext uri="{FF2B5EF4-FFF2-40B4-BE49-F238E27FC236}">
                <a16:creationId xmlns:a16="http://schemas.microsoft.com/office/drawing/2014/main" id="{BAC00F78-9BE1-46F2-AB64-405C40AA2501}"/>
              </a:ext>
            </a:extLst>
          </p:cNvPr>
          <p:cNvCxnSpPr>
            <a:cxnSpLocks/>
          </p:cNvCxnSpPr>
          <p:nvPr/>
        </p:nvCxnSpPr>
        <p:spPr>
          <a:xfrm>
            <a:off x="6299199" y="808212"/>
            <a:ext cx="1" cy="5567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8088F3B-6FC2-42E3-87E1-2D045E1D3750}"/>
              </a:ext>
            </a:extLst>
          </p:cNvPr>
          <p:cNvSpPr txBox="1"/>
          <p:nvPr/>
        </p:nvSpPr>
        <p:spPr>
          <a:xfrm>
            <a:off x="0" y="5447784"/>
            <a:ext cx="678391" cy="369332"/>
          </a:xfrm>
          <a:prstGeom prst="rect">
            <a:avLst/>
          </a:prstGeom>
          <a:noFill/>
        </p:spPr>
        <p:txBody>
          <a:bodyPr wrap="none" rtlCol="0">
            <a:spAutoFit/>
          </a:bodyPr>
          <a:lstStyle/>
          <a:p>
            <a:r>
              <a:rPr lang="en-GB" dirty="0">
                <a:solidFill>
                  <a:srgbClr val="002060"/>
                </a:solidFill>
              </a:rPr>
              <a:t>D449</a:t>
            </a:r>
            <a:endParaRPr lang="en-BE" dirty="0">
              <a:solidFill>
                <a:srgbClr val="002060"/>
              </a:solidFill>
            </a:endParaRPr>
          </a:p>
        </p:txBody>
      </p:sp>
      <p:sp>
        <p:nvSpPr>
          <p:cNvPr id="12" name="TextBox 11">
            <a:extLst>
              <a:ext uri="{FF2B5EF4-FFF2-40B4-BE49-F238E27FC236}">
                <a16:creationId xmlns:a16="http://schemas.microsoft.com/office/drawing/2014/main" id="{EC27B639-9A8B-4921-997F-D4A2AB280279}"/>
              </a:ext>
            </a:extLst>
          </p:cNvPr>
          <p:cNvSpPr txBox="1"/>
          <p:nvPr/>
        </p:nvSpPr>
        <p:spPr>
          <a:xfrm>
            <a:off x="5639763" y="2394607"/>
            <a:ext cx="647934" cy="369332"/>
          </a:xfrm>
          <a:prstGeom prst="rect">
            <a:avLst/>
          </a:prstGeom>
          <a:noFill/>
        </p:spPr>
        <p:txBody>
          <a:bodyPr wrap="none" rtlCol="0">
            <a:spAutoFit/>
          </a:bodyPr>
          <a:lstStyle/>
          <a:p>
            <a:r>
              <a:rPr lang="en-GB" dirty="0">
                <a:solidFill>
                  <a:srgbClr val="34E92B"/>
                </a:solidFill>
              </a:rPr>
              <a:t>T244</a:t>
            </a:r>
            <a:endParaRPr lang="en-BE" dirty="0">
              <a:solidFill>
                <a:srgbClr val="34E92B"/>
              </a:solidFill>
            </a:endParaRPr>
          </a:p>
        </p:txBody>
      </p:sp>
      <p:sp>
        <p:nvSpPr>
          <p:cNvPr id="13" name="TextBox 12">
            <a:extLst>
              <a:ext uri="{FF2B5EF4-FFF2-40B4-BE49-F238E27FC236}">
                <a16:creationId xmlns:a16="http://schemas.microsoft.com/office/drawing/2014/main" id="{4858F112-F38B-443A-AE87-3F48B3E04D12}"/>
              </a:ext>
            </a:extLst>
          </p:cNvPr>
          <p:cNvSpPr txBox="1"/>
          <p:nvPr/>
        </p:nvSpPr>
        <p:spPr>
          <a:xfrm>
            <a:off x="7190160" y="1199688"/>
            <a:ext cx="647934" cy="369332"/>
          </a:xfrm>
          <a:prstGeom prst="rect">
            <a:avLst/>
          </a:prstGeom>
          <a:noFill/>
        </p:spPr>
        <p:txBody>
          <a:bodyPr wrap="none" rtlCol="0">
            <a:spAutoFit/>
          </a:bodyPr>
          <a:lstStyle/>
          <a:p>
            <a:r>
              <a:rPr lang="en-GB" dirty="0">
                <a:solidFill>
                  <a:schemeClr val="accent4"/>
                </a:solidFill>
              </a:rPr>
              <a:t>T249</a:t>
            </a:r>
            <a:endParaRPr lang="en-BE" dirty="0">
              <a:solidFill>
                <a:schemeClr val="accent4"/>
              </a:solidFill>
            </a:endParaRPr>
          </a:p>
        </p:txBody>
      </p:sp>
      <p:sp>
        <p:nvSpPr>
          <p:cNvPr id="14" name="TextBox 13">
            <a:extLst>
              <a:ext uri="{FF2B5EF4-FFF2-40B4-BE49-F238E27FC236}">
                <a16:creationId xmlns:a16="http://schemas.microsoft.com/office/drawing/2014/main" id="{CDFB7038-8B28-40A2-A82C-393021B4119D}"/>
              </a:ext>
            </a:extLst>
          </p:cNvPr>
          <p:cNvSpPr txBox="1"/>
          <p:nvPr/>
        </p:nvSpPr>
        <p:spPr>
          <a:xfrm>
            <a:off x="3101025" y="2971236"/>
            <a:ext cx="641522" cy="369332"/>
          </a:xfrm>
          <a:prstGeom prst="rect">
            <a:avLst/>
          </a:prstGeom>
          <a:noFill/>
        </p:spPr>
        <p:txBody>
          <a:bodyPr wrap="none" rtlCol="0">
            <a:spAutoFit/>
          </a:bodyPr>
          <a:lstStyle/>
          <a:p>
            <a:r>
              <a:rPr lang="en-GB" dirty="0">
                <a:solidFill>
                  <a:srgbClr val="34E92B"/>
                </a:solidFill>
              </a:rPr>
              <a:t>S350</a:t>
            </a:r>
            <a:endParaRPr lang="en-BE" dirty="0">
              <a:solidFill>
                <a:srgbClr val="34E92B"/>
              </a:solidFill>
            </a:endParaRPr>
          </a:p>
        </p:txBody>
      </p:sp>
      <p:sp>
        <p:nvSpPr>
          <p:cNvPr id="15" name="TextBox 14">
            <a:extLst>
              <a:ext uri="{FF2B5EF4-FFF2-40B4-BE49-F238E27FC236}">
                <a16:creationId xmlns:a16="http://schemas.microsoft.com/office/drawing/2014/main" id="{185E2F42-50B1-452B-9EE1-2E9988AF3134}"/>
              </a:ext>
            </a:extLst>
          </p:cNvPr>
          <p:cNvSpPr txBox="1"/>
          <p:nvPr/>
        </p:nvSpPr>
        <p:spPr>
          <a:xfrm>
            <a:off x="2459503" y="2736308"/>
            <a:ext cx="641522" cy="369332"/>
          </a:xfrm>
          <a:prstGeom prst="rect">
            <a:avLst/>
          </a:prstGeom>
          <a:noFill/>
        </p:spPr>
        <p:txBody>
          <a:bodyPr wrap="none" rtlCol="0">
            <a:spAutoFit/>
          </a:bodyPr>
          <a:lstStyle/>
          <a:p>
            <a:r>
              <a:rPr lang="en-GB" dirty="0">
                <a:solidFill>
                  <a:srgbClr val="34E92B"/>
                </a:solidFill>
              </a:rPr>
              <a:t>S356</a:t>
            </a:r>
            <a:endParaRPr lang="en-BE" dirty="0">
              <a:solidFill>
                <a:srgbClr val="34E92B"/>
              </a:solidFill>
            </a:endParaRPr>
          </a:p>
        </p:txBody>
      </p:sp>
      <p:sp>
        <p:nvSpPr>
          <p:cNvPr id="16" name="TextBox 15">
            <a:extLst>
              <a:ext uri="{FF2B5EF4-FFF2-40B4-BE49-F238E27FC236}">
                <a16:creationId xmlns:a16="http://schemas.microsoft.com/office/drawing/2014/main" id="{95EE5B45-47AF-46A7-B0AC-494F2FE6A470}"/>
              </a:ext>
            </a:extLst>
          </p:cNvPr>
          <p:cNvSpPr txBox="1"/>
          <p:nvPr/>
        </p:nvSpPr>
        <p:spPr>
          <a:xfrm>
            <a:off x="1490808" y="2673439"/>
            <a:ext cx="647934" cy="369332"/>
          </a:xfrm>
          <a:prstGeom prst="rect">
            <a:avLst/>
          </a:prstGeom>
          <a:noFill/>
        </p:spPr>
        <p:txBody>
          <a:bodyPr wrap="none" rtlCol="0">
            <a:spAutoFit/>
          </a:bodyPr>
          <a:lstStyle/>
          <a:p>
            <a:r>
              <a:rPr lang="en-GB" dirty="0">
                <a:solidFill>
                  <a:srgbClr val="34E92B"/>
                </a:solidFill>
              </a:rPr>
              <a:t>T423</a:t>
            </a:r>
            <a:endParaRPr lang="en-BE" dirty="0">
              <a:solidFill>
                <a:srgbClr val="34E92B"/>
              </a:solidFill>
            </a:endParaRPr>
          </a:p>
        </p:txBody>
      </p:sp>
      <p:sp>
        <p:nvSpPr>
          <p:cNvPr id="17" name="TextBox 16">
            <a:extLst>
              <a:ext uri="{FF2B5EF4-FFF2-40B4-BE49-F238E27FC236}">
                <a16:creationId xmlns:a16="http://schemas.microsoft.com/office/drawing/2014/main" id="{F04B6D40-3131-44B4-A6D1-56F63154B8E1}"/>
              </a:ext>
            </a:extLst>
          </p:cNvPr>
          <p:cNvSpPr txBox="1"/>
          <p:nvPr/>
        </p:nvSpPr>
        <p:spPr>
          <a:xfrm>
            <a:off x="1774321" y="3652180"/>
            <a:ext cx="641522" cy="369332"/>
          </a:xfrm>
          <a:prstGeom prst="rect">
            <a:avLst/>
          </a:prstGeom>
          <a:noFill/>
        </p:spPr>
        <p:txBody>
          <a:bodyPr wrap="none" rtlCol="0">
            <a:spAutoFit/>
          </a:bodyPr>
          <a:lstStyle/>
          <a:p>
            <a:r>
              <a:rPr lang="en-GB" dirty="0">
                <a:solidFill>
                  <a:srgbClr val="34E92B"/>
                </a:solidFill>
              </a:rPr>
              <a:t>S430</a:t>
            </a:r>
            <a:endParaRPr lang="en-BE" dirty="0">
              <a:solidFill>
                <a:srgbClr val="34E92B"/>
              </a:solidFill>
            </a:endParaRPr>
          </a:p>
        </p:txBody>
      </p:sp>
      <p:sp>
        <p:nvSpPr>
          <p:cNvPr id="18" name="TextBox 17">
            <a:extLst>
              <a:ext uri="{FF2B5EF4-FFF2-40B4-BE49-F238E27FC236}">
                <a16:creationId xmlns:a16="http://schemas.microsoft.com/office/drawing/2014/main" id="{F6330547-C6D8-4A37-9076-FAF0782D5C32}"/>
              </a:ext>
            </a:extLst>
          </p:cNvPr>
          <p:cNvSpPr txBox="1"/>
          <p:nvPr/>
        </p:nvSpPr>
        <p:spPr>
          <a:xfrm>
            <a:off x="1235182" y="3118673"/>
            <a:ext cx="641522" cy="369332"/>
          </a:xfrm>
          <a:prstGeom prst="rect">
            <a:avLst/>
          </a:prstGeom>
          <a:noFill/>
        </p:spPr>
        <p:txBody>
          <a:bodyPr wrap="none" rtlCol="0">
            <a:spAutoFit/>
          </a:bodyPr>
          <a:lstStyle/>
          <a:p>
            <a:r>
              <a:rPr lang="en-GB" dirty="0">
                <a:solidFill>
                  <a:srgbClr val="34E92B"/>
                </a:solidFill>
              </a:rPr>
              <a:t>S372</a:t>
            </a:r>
            <a:endParaRPr lang="en-BE" dirty="0">
              <a:solidFill>
                <a:srgbClr val="34E92B"/>
              </a:solidFill>
            </a:endParaRPr>
          </a:p>
        </p:txBody>
      </p:sp>
      <p:sp>
        <p:nvSpPr>
          <p:cNvPr id="19" name="TextBox 18">
            <a:extLst>
              <a:ext uri="{FF2B5EF4-FFF2-40B4-BE49-F238E27FC236}">
                <a16:creationId xmlns:a16="http://schemas.microsoft.com/office/drawing/2014/main" id="{EB5E68BE-0297-4627-A324-F0181B5680CA}"/>
              </a:ext>
            </a:extLst>
          </p:cNvPr>
          <p:cNvSpPr txBox="1"/>
          <p:nvPr/>
        </p:nvSpPr>
        <p:spPr>
          <a:xfrm>
            <a:off x="842634" y="4013255"/>
            <a:ext cx="641522" cy="369332"/>
          </a:xfrm>
          <a:prstGeom prst="rect">
            <a:avLst/>
          </a:prstGeom>
          <a:noFill/>
        </p:spPr>
        <p:txBody>
          <a:bodyPr wrap="none" rtlCol="0">
            <a:spAutoFit/>
          </a:bodyPr>
          <a:lstStyle/>
          <a:p>
            <a:r>
              <a:rPr lang="en-GB" dirty="0">
                <a:solidFill>
                  <a:srgbClr val="34E92B"/>
                </a:solidFill>
              </a:rPr>
              <a:t>S436</a:t>
            </a:r>
            <a:endParaRPr lang="en-BE" dirty="0">
              <a:solidFill>
                <a:srgbClr val="34E92B"/>
              </a:solidFill>
            </a:endParaRPr>
          </a:p>
        </p:txBody>
      </p:sp>
      <p:sp>
        <p:nvSpPr>
          <p:cNvPr id="20" name="TextBox 19">
            <a:extLst>
              <a:ext uri="{FF2B5EF4-FFF2-40B4-BE49-F238E27FC236}">
                <a16:creationId xmlns:a16="http://schemas.microsoft.com/office/drawing/2014/main" id="{18F01D56-A59B-4CBA-9AC7-20AA337DB7DB}"/>
              </a:ext>
            </a:extLst>
          </p:cNvPr>
          <p:cNvSpPr txBox="1"/>
          <p:nvPr/>
        </p:nvSpPr>
        <p:spPr>
          <a:xfrm>
            <a:off x="1350282" y="5149905"/>
            <a:ext cx="498855" cy="369332"/>
          </a:xfrm>
          <a:prstGeom prst="rect">
            <a:avLst/>
          </a:prstGeom>
          <a:noFill/>
        </p:spPr>
        <p:txBody>
          <a:bodyPr wrap="none" rtlCol="0">
            <a:spAutoFit/>
          </a:bodyPr>
          <a:lstStyle/>
          <a:p>
            <a:r>
              <a:rPr lang="en-GB" dirty="0">
                <a:solidFill>
                  <a:srgbClr val="0070C0"/>
                </a:solidFill>
              </a:rPr>
              <a:t>M1</a:t>
            </a:r>
            <a:endParaRPr lang="en-BE" dirty="0">
              <a:solidFill>
                <a:srgbClr val="0070C0"/>
              </a:solidFill>
            </a:endParaRPr>
          </a:p>
        </p:txBody>
      </p:sp>
      <p:sp>
        <p:nvSpPr>
          <p:cNvPr id="21" name="TextBox 20">
            <a:extLst>
              <a:ext uri="{FF2B5EF4-FFF2-40B4-BE49-F238E27FC236}">
                <a16:creationId xmlns:a16="http://schemas.microsoft.com/office/drawing/2014/main" id="{FEE5F775-E2C8-4B14-8339-0D391C446848}"/>
              </a:ext>
            </a:extLst>
          </p:cNvPr>
          <p:cNvSpPr txBox="1"/>
          <p:nvPr/>
        </p:nvSpPr>
        <p:spPr>
          <a:xfrm>
            <a:off x="10405382" y="4780573"/>
            <a:ext cx="498855" cy="369332"/>
          </a:xfrm>
          <a:prstGeom prst="rect">
            <a:avLst/>
          </a:prstGeom>
          <a:noFill/>
        </p:spPr>
        <p:txBody>
          <a:bodyPr wrap="none" rtlCol="0">
            <a:spAutoFit/>
          </a:bodyPr>
          <a:lstStyle/>
          <a:p>
            <a:r>
              <a:rPr lang="en-GB" dirty="0">
                <a:solidFill>
                  <a:srgbClr val="0070C0"/>
                </a:solidFill>
              </a:rPr>
              <a:t>M1</a:t>
            </a:r>
            <a:endParaRPr lang="en-BE" dirty="0">
              <a:solidFill>
                <a:srgbClr val="0070C0"/>
              </a:solidFill>
            </a:endParaRPr>
          </a:p>
        </p:txBody>
      </p:sp>
      <p:sp>
        <p:nvSpPr>
          <p:cNvPr id="22" name="TextBox 21">
            <a:extLst>
              <a:ext uri="{FF2B5EF4-FFF2-40B4-BE49-F238E27FC236}">
                <a16:creationId xmlns:a16="http://schemas.microsoft.com/office/drawing/2014/main" id="{872491C5-4EB9-4E99-B20C-5B4446A7845A}"/>
              </a:ext>
            </a:extLst>
          </p:cNvPr>
          <p:cNvSpPr txBox="1"/>
          <p:nvPr/>
        </p:nvSpPr>
        <p:spPr>
          <a:xfrm>
            <a:off x="11348509" y="5519237"/>
            <a:ext cx="678391" cy="369332"/>
          </a:xfrm>
          <a:prstGeom prst="rect">
            <a:avLst/>
          </a:prstGeom>
          <a:noFill/>
        </p:spPr>
        <p:txBody>
          <a:bodyPr wrap="none" rtlCol="0">
            <a:spAutoFit/>
          </a:bodyPr>
          <a:lstStyle/>
          <a:p>
            <a:r>
              <a:rPr lang="en-GB" dirty="0">
                <a:solidFill>
                  <a:srgbClr val="002060"/>
                </a:solidFill>
              </a:rPr>
              <a:t>D449</a:t>
            </a:r>
            <a:endParaRPr lang="en-BE" dirty="0">
              <a:solidFill>
                <a:srgbClr val="002060"/>
              </a:solidFill>
            </a:endParaRPr>
          </a:p>
        </p:txBody>
      </p:sp>
      <p:sp>
        <p:nvSpPr>
          <p:cNvPr id="23" name="TextBox 22">
            <a:extLst>
              <a:ext uri="{FF2B5EF4-FFF2-40B4-BE49-F238E27FC236}">
                <a16:creationId xmlns:a16="http://schemas.microsoft.com/office/drawing/2014/main" id="{6264A02C-8CA1-4E20-B095-331570B6D2B5}"/>
              </a:ext>
            </a:extLst>
          </p:cNvPr>
          <p:cNvSpPr txBox="1"/>
          <p:nvPr/>
        </p:nvSpPr>
        <p:spPr>
          <a:xfrm>
            <a:off x="6265925" y="1495670"/>
            <a:ext cx="647934" cy="369332"/>
          </a:xfrm>
          <a:prstGeom prst="rect">
            <a:avLst/>
          </a:prstGeom>
          <a:noFill/>
        </p:spPr>
        <p:txBody>
          <a:bodyPr wrap="none" rtlCol="0">
            <a:spAutoFit/>
          </a:bodyPr>
          <a:lstStyle/>
          <a:p>
            <a:r>
              <a:rPr lang="en-GB" dirty="0">
                <a:solidFill>
                  <a:srgbClr val="34E92B"/>
                </a:solidFill>
              </a:rPr>
              <a:t>T244</a:t>
            </a:r>
            <a:endParaRPr lang="en-BE" dirty="0">
              <a:solidFill>
                <a:srgbClr val="34E92B"/>
              </a:solidFill>
            </a:endParaRPr>
          </a:p>
        </p:txBody>
      </p:sp>
      <p:sp>
        <p:nvSpPr>
          <p:cNvPr id="24" name="TextBox 23">
            <a:extLst>
              <a:ext uri="{FF2B5EF4-FFF2-40B4-BE49-F238E27FC236}">
                <a16:creationId xmlns:a16="http://schemas.microsoft.com/office/drawing/2014/main" id="{F89E4EB2-2E58-412E-9B27-414055DA7305}"/>
              </a:ext>
            </a:extLst>
          </p:cNvPr>
          <p:cNvSpPr txBox="1"/>
          <p:nvPr/>
        </p:nvSpPr>
        <p:spPr>
          <a:xfrm>
            <a:off x="6947134" y="2025275"/>
            <a:ext cx="647934" cy="369332"/>
          </a:xfrm>
          <a:prstGeom prst="rect">
            <a:avLst/>
          </a:prstGeom>
          <a:noFill/>
        </p:spPr>
        <p:txBody>
          <a:bodyPr wrap="none" rtlCol="0">
            <a:spAutoFit/>
          </a:bodyPr>
          <a:lstStyle/>
          <a:p>
            <a:r>
              <a:rPr lang="en-GB" dirty="0">
                <a:solidFill>
                  <a:schemeClr val="accent4"/>
                </a:solidFill>
              </a:rPr>
              <a:t>T237</a:t>
            </a:r>
            <a:endParaRPr lang="en-BE" dirty="0">
              <a:solidFill>
                <a:schemeClr val="accent4"/>
              </a:solidFill>
            </a:endParaRPr>
          </a:p>
        </p:txBody>
      </p:sp>
      <p:sp>
        <p:nvSpPr>
          <p:cNvPr id="25" name="TextBox 24">
            <a:extLst>
              <a:ext uri="{FF2B5EF4-FFF2-40B4-BE49-F238E27FC236}">
                <a16:creationId xmlns:a16="http://schemas.microsoft.com/office/drawing/2014/main" id="{AFC212B2-C56B-4DCC-B191-D391D36C4FBC}"/>
              </a:ext>
            </a:extLst>
          </p:cNvPr>
          <p:cNvSpPr txBox="1"/>
          <p:nvPr/>
        </p:nvSpPr>
        <p:spPr>
          <a:xfrm>
            <a:off x="8449362" y="3783622"/>
            <a:ext cx="530915" cy="369332"/>
          </a:xfrm>
          <a:prstGeom prst="rect">
            <a:avLst/>
          </a:prstGeom>
          <a:noFill/>
        </p:spPr>
        <p:txBody>
          <a:bodyPr wrap="none" rtlCol="0">
            <a:spAutoFit/>
          </a:bodyPr>
          <a:lstStyle/>
          <a:p>
            <a:r>
              <a:rPr lang="en-GB" dirty="0">
                <a:solidFill>
                  <a:schemeClr val="accent4"/>
                </a:solidFill>
              </a:rPr>
              <a:t>T96</a:t>
            </a:r>
            <a:endParaRPr lang="en-BE" dirty="0">
              <a:solidFill>
                <a:schemeClr val="accent4"/>
              </a:solidFill>
            </a:endParaRPr>
          </a:p>
        </p:txBody>
      </p:sp>
      <p:sp>
        <p:nvSpPr>
          <p:cNvPr id="26" name="TextBox 25">
            <a:extLst>
              <a:ext uri="{FF2B5EF4-FFF2-40B4-BE49-F238E27FC236}">
                <a16:creationId xmlns:a16="http://schemas.microsoft.com/office/drawing/2014/main" id="{A5F4DC42-3CEC-4ACB-B6A9-4D8C786399C8}"/>
              </a:ext>
            </a:extLst>
          </p:cNvPr>
          <p:cNvSpPr txBox="1"/>
          <p:nvPr/>
        </p:nvSpPr>
        <p:spPr>
          <a:xfrm>
            <a:off x="10654809" y="3947913"/>
            <a:ext cx="641522" cy="369332"/>
          </a:xfrm>
          <a:prstGeom prst="rect">
            <a:avLst/>
          </a:prstGeom>
          <a:noFill/>
        </p:spPr>
        <p:txBody>
          <a:bodyPr wrap="none" rtlCol="0">
            <a:spAutoFit/>
          </a:bodyPr>
          <a:lstStyle/>
          <a:p>
            <a:r>
              <a:rPr lang="en-GB" dirty="0">
                <a:solidFill>
                  <a:srgbClr val="34E92B"/>
                </a:solidFill>
              </a:rPr>
              <a:t>S436</a:t>
            </a:r>
            <a:endParaRPr lang="en-BE" dirty="0">
              <a:solidFill>
                <a:srgbClr val="34E92B"/>
              </a:solidFill>
            </a:endParaRPr>
          </a:p>
        </p:txBody>
      </p:sp>
      <p:sp>
        <p:nvSpPr>
          <p:cNvPr id="27" name="TextBox 26">
            <a:extLst>
              <a:ext uri="{FF2B5EF4-FFF2-40B4-BE49-F238E27FC236}">
                <a16:creationId xmlns:a16="http://schemas.microsoft.com/office/drawing/2014/main" id="{1F0D41C9-84F7-4F17-BF6E-B84D9263F217}"/>
              </a:ext>
            </a:extLst>
          </p:cNvPr>
          <p:cNvSpPr txBox="1"/>
          <p:nvPr/>
        </p:nvSpPr>
        <p:spPr>
          <a:xfrm>
            <a:off x="10433129" y="3275927"/>
            <a:ext cx="641522" cy="369332"/>
          </a:xfrm>
          <a:prstGeom prst="rect">
            <a:avLst/>
          </a:prstGeom>
          <a:noFill/>
        </p:spPr>
        <p:txBody>
          <a:bodyPr wrap="none" rtlCol="0">
            <a:spAutoFit/>
          </a:bodyPr>
          <a:lstStyle/>
          <a:p>
            <a:r>
              <a:rPr lang="en-GB" dirty="0">
                <a:solidFill>
                  <a:srgbClr val="34E92B"/>
                </a:solidFill>
              </a:rPr>
              <a:t>S430</a:t>
            </a:r>
            <a:endParaRPr lang="en-BE" dirty="0">
              <a:solidFill>
                <a:srgbClr val="34E92B"/>
              </a:solidFill>
            </a:endParaRPr>
          </a:p>
        </p:txBody>
      </p:sp>
      <p:sp>
        <p:nvSpPr>
          <p:cNvPr id="28" name="TextBox 27">
            <a:extLst>
              <a:ext uri="{FF2B5EF4-FFF2-40B4-BE49-F238E27FC236}">
                <a16:creationId xmlns:a16="http://schemas.microsoft.com/office/drawing/2014/main" id="{B918FE9F-4D7F-4A06-A00F-6E90EB64446A}"/>
              </a:ext>
            </a:extLst>
          </p:cNvPr>
          <p:cNvSpPr txBox="1"/>
          <p:nvPr/>
        </p:nvSpPr>
        <p:spPr>
          <a:xfrm>
            <a:off x="10978182" y="2772978"/>
            <a:ext cx="641522" cy="369332"/>
          </a:xfrm>
          <a:prstGeom prst="rect">
            <a:avLst/>
          </a:prstGeom>
          <a:noFill/>
        </p:spPr>
        <p:txBody>
          <a:bodyPr wrap="none" rtlCol="0">
            <a:spAutoFit/>
          </a:bodyPr>
          <a:lstStyle/>
          <a:p>
            <a:r>
              <a:rPr lang="en-GB" dirty="0">
                <a:solidFill>
                  <a:srgbClr val="34E92B"/>
                </a:solidFill>
              </a:rPr>
              <a:t>S372</a:t>
            </a:r>
            <a:endParaRPr lang="en-BE" dirty="0">
              <a:solidFill>
                <a:srgbClr val="34E92B"/>
              </a:solidFill>
            </a:endParaRPr>
          </a:p>
        </p:txBody>
      </p:sp>
      <p:sp>
        <p:nvSpPr>
          <p:cNvPr id="29" name="TextBox 28">
            <a:extLst>
              <a:ext uri="{FF2B5EF4-FFF2-40B4-BE49-F238E27FC236}">
                <a16:creationId xmlns:a16="http://schemas.microsoft.com/office/drawing/2014/main" id="{DDD05DC4-CEA6-4A09-A476-7154F9C9E9AF}"/>
              </a:ext>
            </a:extLst>
          </p:cNvPr>
          <p:cNvSpPr txBox="1"/>
          <p:nvPr/>
        </p:nvSpPr>
        <p:spPr>
          <a:xfrm>
            <a:off x="9724790" y="2624290"/>
            <a:ext cx="647934" cy="369332"/>
          </a:xfrm>
          <a:prstGeom prst="rect">
            <a:avLst/>
          </a:prstGeom>
          <a:noFill/>
        </p:spPr>
        <p:txBody>
          <a:bodyPr wrap="none" rtlCol="0">
            <a:spAutoFit/>
          </a:bodyPr>
          <a:lstStyle/>
          <a:p>
            <a:r>
              <a:rPr lang="en-GB" dirty="0">
                <a:solidFill>
                  <a:srgbClr val="34E92B"/>
                </a:solidFill>
              </a:rPr>
              <a:t>T423</a:t>
            </a:r>
            <a:endParaRPr lang="en-BE" dirty="0">
              <a:solidFill>
                <a:srgbClr val="34E92B"/>
              </a:solidFill>
            </a:endParaRPr>
          </a:p>
        </p:txBody>
      </p:sp>
      <p:sp>
        <p:nvSpPr>
          <p:cNvPr id="30" name="TextBox 29">
            <a:extLst>
              <a:ext uri="{FF2B5EF4-FFF2-40B4-BE49-F238E27FC236}">
                <a16:creationId xmlns:a16="http://schemas.microsoft.com/office/drawing/2014/main" id="{F91F7515-9BA7-4999-8A1A-4969FB0ABB9A}"/>
              </a:ext>
            </a:extLst>
          </p:cNvPr>
          <p:cNvSpPr txBox="1"/>
          <p:nvPr/>
        </p:nvSpPr>
        <p:spPr>
          <a:xfrm>
            <a:off x="9400823" y="1481123"/>
            <a:ext cx="641522" cy="369332"/>
          </a:xfrm>
          <a:prstGeom prst="rect">
            <a:avLst/>
          </a:prstGeom>
          <a:noFill/>
        </p:spPr>
        <p:txBody>
          <a:bodyPr wrap="none" rtlCol="0">
            <a:spAutoFit/>
          </a:bodyPr>
          <a:lstStyle/>
          <a:p>
            <a:r>
              <a:rPr lang="en-GB" dirty="0">
                <a:solidFill>
                  <a:srgbClr val="34E92B"/>
                </a:solidFill>
              </a:rPr>
              <a:t>S356</a:t>
            </a:r>
            <a:endParaRPr lang="en-BE" dirty="0">
              <a:solidFill>
                <a:srgbClr val="34E92B"/>
              </a:solidFill>
            </a:endParaRPr>
          </a:p>
        </p:txBody>
      </p:sp>
      <p:sp>
        <p:nvSpPr>
          <p:cNvPr id="31" name="TextBox 30">
            <a:extLst>
              <a:ext uri="{FF2B5EF4-FFF2-40B4-BE49-F238E27FC236}">
                <a16:creationId xmlns:a16="http://schemas.microsoft.com/office/drawing/2014/main" id="{1856C05B-8238-4C4F-B940-8B852DC7EF00}"/>
              </a:ext>
            </a:extLst>
          </p:cNvPr>
          <p:cNvSpPr txBox="1"/>
          <p:nvPr/>
        </p:nvSpPr>
        <p:spPr>
          <a:xfrm>
            <a:off x="9175003" y="2320804"/>
            <a:ext cx="641522" cy="369332"/>
          </a:xfrm>
          <a:prstGeom prst="rect">
            <a:avLst/>
          </a:prstGeom>
          <a:noFill/>
        </p:spPr>
        <p:txBody>
          <a:bodyPr wrap="none" rtlCol="0">
            <a:spAutoFit/>
          </a:bodyPr>
          <a:lstStyle/>
          <a:p>
            <a:r>
              <a:rPr lang="en-GB" dirty="0">
                <a:solidFill>
                  <a:srgbClr val="34E92B"/>
                </a:solidFill>
              </a:rPr>
              <a:t>S350</a:t>
            </a:r>
            <a:endParaRPr lang="en-BE" dirty="0">
              <a:solidFill>
                <a:srgbClr val="34E92B"/>
              </a:solidFill>
            </a:endParaRPr>
          </a:p>
        </p:txBody>
      </p:sp>
      <p:sp>
        <p:nvSpPr>
          <p:cNvPr id="32" name="TextBox 31">
            <a:extLst>
              <a:ext uri="{FF2B5EF4-FFF2-40B4-BE49-F238E27FC236}">
                <a16:creationId xmlns:a16="http://schemas.microsoft.com/office/drawing/2014/main" id="{5398A6E3-E9AA-4A3B-91F8-15F34CC2F8D3}"/>
              </a:ext>
            </a:extLst>
          </p:cNvPr>
          <p:cNvSpPr txBox="1"/>
          <p:nvPr/>
        </p:nvSpPr>
        <p:spPr>
          <a:xfrm>
            <a:off x="3064588" y="3937026"/>
            <a:ext cx="530915" cy="369332"/>
          </a:xfrm>
          <a:prstGeom prst="rect">
            <a:avLst/>
          </a:prstGeom>
          <a:noFill/>
        </p:spPr>
        <p:txBody>
          <a:bodyPr wrap="none" rtlCol="0">
            <a:spAutoFit/>
          </a:bodyPr>
          <a:lstStyle/>
          <a:p>
            <a:r>
              <a:rPr lang="en-GB" dirty="0">
                <a:solidFill>
                  <a:schemeClr val="accent4"/>
                </a:solidFill>
              </a:rPr>
              <a:t>T96</a:t>
            </a:r>
            <a:endParaRPr lang="en-BE" dirty="0">
              <a:solidFill>
                <a:schemeClr val="accent4"/>
              </a:solidFill>
            </a:endParaRPr>
          </a:p>
        </p:txBody>
      </p:sp>
      <p:sp>
        <p:nvSpPr>
          <p:cNvPr id="33" name="TextBox 32">
            <a:extLst>
              <a:ext uri="{FF2B5EF4-FFF2-40B4-BE49-F238E27FC236}">
                <a16:creationId xmlns:a16="http://schemas.microsoft.com/office/drawing/2014/main" id="{C5814355-85C5-4221-9877-3942957FC1C5}"/>
              </a:ext>
            </a:extLst>
          </p:cNvPr>
          <p:cNvSpPr txBox="1"/>
          <p:nvPr/>
        </p:nvSpPr>
        <p:spPr>
          <a:xfrm>
            <a:off x="5448067" y="1550100"/>
            <a:ext cx="647934" cy="369332"/>
          </a:xfrm>
          <a:prstGeom prst="rect">
            <a:avLst/>
          </a:prstGeom>
          <a:noFill/>
        </p:spPr>
        <p:txBody>
          <a:bodyPr wrap="none" rtlCol="0">
            <a:spAutoFit/>
          </a:bodyPr>
          <a:lstStyle/>
          <a:p>
            <a:r>
              <a:rPr lang="en-GB" dirty="0">
                <a:solidFill>
                  <a:schemeClr val="accent4"/>
                </a:solidFill>
              </a:rPr>
              <a:t>T249</a:t>
            </a:r>
            <a:endParaRPr lang="en-BE" dirty="0">
              <a:solidFill>
                <a:schemeClr val="accent4"/>
              </a:solidFill>
            </a:endParaRPr>
          </a:p>
        </p:txBody>
      </p:sp>
      <p:sp>
        <p:nvSpPr>
          <p:cNvPr id="34" name="TextBox 33">
            <a:extLst>
              <a:ext uri="{FF2B5EF4-FFF2-40B4-BE49-F238E27FC236}">
                <a16:creationId xmlns:a16="http://schemas.microsoft.com/office/drawing/2014/main" id="{F3A795A9-E543-4E9F-B79D-076FABCF350D}"/>
              </a:ext>
            </a:extLst>
          </p:cNvPr>
          <p:cNvSpPr txBox="1"/>
          <p:nvPr/>
        </p:nvSpPr>
        <p:spPr>
          <a:xfrm>
            <a:off x="5549667" y="3341382"/>
            <a:ext cx="647934" cy="369332"/>
          </a:xfrm>
          <a:prstGeom prst="rect">
            <a:avLst/>
          </a:prstGeom>
          <a:noFill/>
        </p:spPr>
        <p:txBody>
          <a:bodyPr wrap="none" rtlCol="0">
            <a:spAutoFit/>
          </a:bodyPr>
          <a:lstStyle/>
          <a:p>
            <a:r>
              <a:rPr lang="en-GB" dirty="0">
                <a:solidFill>
                  <a:schemeClr val="accent4"/>
                </a:solidFill>
              </a:rPr>
              <a:t>T237</a:t>
            </a:r>
            <a:endParaRPr lang="en-BE" dirty="0">
              <a:solidFill>
                <a:schemeClr val="accent4"/>
              </a:solidFill>
            </a:endParaRPr>
          </a:p>
        </p:txBody>
      </p:sp>
      <p:sp>
        <p:nvSpPr>
          <p:cNvPr id="2" name="TextBox 1">
            <a:extLst>
              <a:ext uri="{FF2B5EF4-FFF2-40B4-BE49-F238E27FC236}">
                <a16:creationId xmlns:a16="http://schemas.microsoft.com/office/drawing/2014/main" id="{FB9CC940-D6BD-916B-5928-E3EE01DC0D7D}"/>
              </a:ext>
            </a:extLst>
          </p:cNvPr>
          <p:cNvSpPr txBox="1"/>
          <p:nvPr/>
        </p:nvSpPr>
        <p:spPr>
          <a:xfrm>
            <a:off x="4967971" y="220213"/>
            <a:ext cx="2662460" cy="523220"/>
          </a:xfrm>
          <a:prstGeom prst="rect">
            <a:avLst/>
          </a:prstGeom>
          <a:noFill/>
        </p:spPr>
        <p:txBody>
          <a:bodyPr wrap="none" rtlCol="0">
            <a:spAutoFit/>
          </a:bodyPr>
          <a:lstStyle/>
          <a:p>
            <a:pPr algn="ctr"/>
            <a:r>
              <a:rPr lang="en-GB" sz="1400" dirty="0">
                <a:solidFill>
                  <a:srgbClr val="34E92B"/>
                </a:solidFill>
              </a:rPr>
              <a:t>Green</a:t>
            </a:r>
            <a:r>
              <a:rPr lang="en-GB" sz="1400" dirty="0">
                <a:solidFill>
                  <a:schemeClr val="bg1">
                    <a:lumMod val="50000"/>
                  </a:schemeClr>
                </a:solidFill>
              </a:rPr>
              <a:t>: PS used in 1</a:t>
            </a:r>
            <a:r>
              <a:rPr lang="en-GB" sz="1400" baseline="30000" dirty="0">
                <a:solidFill>
                  <a:schemeClr val="bg1">
                    <a:lumMod val="50000"/>
                  </a:schemeClr>
                </a:solidFill>
              </a:rPr>
              <a:t>st</a:t>
            </a:r>
            <a:r>
              <a:rPr lang="en-GB" sz="1400" dirty="0">
                <a:solidFill>
                  <a:schemeClr val="bg1">
                    <a:lumMod val="50000"/>
                  </a:schemeClr>
                </a:solidFill>
              </a:rPr>
              <a:t> library</a:t>
            </a:r>
          </a:p>
          <a:p>
            <a:pPr algn="ctr"/>
            <a:r>
              <a:rPr lang="en-GB" sz="1400" dirty="0">
                <a:solidFill>
                  <a:srgbClr val="FFD040"/>
                </a:solidFill>
              </a:rPr>
              <a:t>Yellow</a:t>
            </a:r>
            <a:r>
              <a:rPr lang="en-GB" sz="1400" dirty="0">
                <a:solidFill>
                  <a:schemeClr val="bg1">
                    <a:lumMod val="50000"/>
                  </a:schemeClr>
                </a:solidFill>
              </a:rPr>
              <a:t>: PS added to the 2</a:t>
            </a:r>
            <a:r>
              <a:rPr lang="en-GB" sz="1400" baseline="30000" dirty="0">
                <a:solidFill>
                  <a:schemeClr val="bg1">
                    <a:lumMod val="50000"/>
                  </a:schemeClr>
                </a:solidFill>
              </a:rPr>
              <a:t>nd</a:t>
            </a:r>
            <a:r>
              <a:rPr lang="en-GB" sz="1400" dirty="0">
                <a:solidFill>
                  <a:schemeClr val="bg1">
                    <a:lumMod val="50000"/>
                  </a:schemeClr>
                </a:solidFill>
              </a:rPr>
              <a:t> library</a:t>
            </a:r>
            <a:endParaRPr lang="en-BE" sz="1400" dirty="0">
              <a:solidFill>
                <a:schemeClr val="bg1">
                  <a:lumMod val="50000"/>
                </a:schemeClr>
              </a:solidFill>
            </a:endParaRPr>
          </a:p>
        </p:txBody>
      </p:sp>
      <p:sp>
        <p:nvSpPr>
          <p:cNvPr id="3" name="Arrow: Curved Right 2">
            <a:extLst>
              <a:ext uri="{FF2B5EF4-FFF2-40B4-BE49-F238E27FC236}">
                <a16:creationId xmlns:a16="http://schemas.microsoft.com/office/drawing/2014/main" id="{2AC7BC80-E921-310A-D7BE-154125A1A433}"/>
              </a:ext>
            </a:extLst>
          </p:cNvPr>
          <p:cNvSpPr/>
          <p:nvPr/>
        </p:nvSpPr>
        <p:spPr>
          <a:xfrm rot="16200000">
            <a:off x="6203262" y="6235063"/>
            <a:ext cx="172351" cy="386874"/>
          </a:xfrm>
          <a:prstGeom prst="curved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5" name="TextBox 4">
            <a:extLst>
              <a:ext uri="{FF2B5EF4-FFF2-40B4-BE49-F238E27FC236}">
                <a16:creationId xmlns:a16="http://schemas.microsoft.com/office/drawing/2014/main" id="{546E380F-966C-35C4-0E5C-37E8168C1184}"/>
              </a:ext>
            </a:extLst>
          </p:cNvPr>
          <p:cNvSpPr txBox="1"/>
          <p:nvPr/>
        </p:nvSpPr>
        <p:spPr>
          <a:xfrm>
            <a:off x="6086641" y="6514676"/>
            <a:ext cx="425116" cy="246221"/>
          </a:xfrm>
          <a:prstGeom prst="rect">
            <a:avLst/>
          </a:prstGeom>
          <a:noFill/>
        </p:spPr>
        <p:txBody>
          <a:bodyPr wrap="none" rtlCol="0">
            <a:spAutoFit/>
          </a:bodyPr>
          <a:lstStyle/>
          <a:p>
            <a:r>
              <a:rPr lang="en-GB" sz="1000" dirty="0"/>
              <a:t>180°</a:t>
            </a:r>
            <a:endParaRPr lang="en-BE" sz="1000" dirty="0"/>
          </a:p>
        </p:txBody>
      </p:sp>
    </p:spTree>
    <p:extLst>
      <p:ext uri="{BB962C8B-B14F-4D97-AF65-F5344CB8AC3E}">
        <p14:creationId xmlns:p14="http://schemas.microsoft.com/office/powerpoint/2010/main" val="627630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A4592-5EB2-6D0B-A8D7-ED8A05B95B82}"/>
              </a:ext>
            </a:extLst>
          </p:cNvPr>
          <p:cNvSpPr>
            <a:spLocks noGrp="1"/>
          </p:cNvSpPr>
          <p:nvPr>
            <p:ph type="title"/>
          </p:nvPr>
        </p:nvSpPr>
        <p:spPr>
          <a:xfrm>
            <a:off x="0" y="144046"/>
            <a:ext cx="12192000" cy="882593"/>
          </a:xfrm>
        </p:spPr>
        <p:txBody>
          <a:bodyPr>
            <a:normAutofit/>
          </a:bodyPr>
          <a:lstStyle/>
          <a:p>
            <a:pPr algn="ctr"/>
            <a:r>
              <a:rPr lang="en-GB" sz="3600" dirty="0"/>
              <a:t>Document 1: Summary_SOG1_array2.ppt</a:t>
            </a:r>
            <a:endParaRPr lang="en-BE" sz="3600" dirty="0"/>
          </a:p>
        </p:txBody>
      </p:sp>
      <p:pic>
        <p:nvPicPr>
          <p:cNvPr id="5" name="Picture 4">
            <a:extLst>
              <a:ext uri="{FF2B5EF4-FFF2-40B4-BE49-F238E27FC236}">
                <a16:creationId xmlns:a16="http://schemas.microsoft.com/office/drawing/2014/main" id="{D7B7F925-44BA-2320-B35E-1219E59A6CF5}"/>
              </a:ext>
            </a:extLst>
          </p:cNvPr>
          <p:cNvPicPr>
            <a:picLocks noChangeAspect="1"/>
          </p:cNvPicPr>
          <p:nvPr/>
        </p:nvPicPr>
        <p:blipFill>
          <a:blip r:embed="rId2"/>
          <a:stretch>
            <a:fillRect/>
          </a:stretch>
        </p:blipFill>
        <p:spPr>
          <a:xfrm>
            <a:off x="1931892" y="1248691"/>
            <a:ext cx="8328216" cy="3305463"/>
          </a:xfrm>
          <a:prstGeom prst="rect">
            <a:avLst/>
          </a:prstGeom>
          <a:ln>
            <a:solidFill>
              <a:schemeClr val="tx1"/>
            </a:solidFill>
          </a:ln>
        </p:spPr>
      </p:pic>
      <p:pic>
        <p:nvPicPr>
          <p:cNvPr id="7" name="Picture 6">
            <a:extLst>
              <a:ext uri="{FF2B5EF4-FFF2-40B4-BE49-F238E27FC236}">
                <a16:creationId xmlns:a16="http://schemas.microsoft.com/office/drawing/2014/main" id="{4025F012-3E7B-E16D-BBD4-BC0A69F04C40}"/>
              </a:ext>
            </a:extLst>
          </p:cNvPr>
          <p:cNvPicPr>
            <a:picLocks noChangeAspect="1"/>
          </p:cNvPicPr>
          <p:nvPr/>
        </p:nvPicPr>
        <p:blipFill>
          <a:blip r:embed="rId3"/>
          <a:stretch>
            <a:fillRect/>
          </a:stretch>
        </p:blipFill>
        <p:spPr>
          <a:xfrm>
            <a:off x="1931892" y="4639392"/>
            <a:ext cx="8328216" cy="1864590"/>
          </a:xfrm>
          <a:prstGeom prst="rect">
            <a:avLst/>
          </a:prstGeom>
          <a:ln>
            <a:solidFill>
              <a:schemeClr val="tx1"/>
            </a:solidFill>
          </a:ln>
        </p:spPr>
      </p:pic>
      <p:sp>
        <p:nvSpPr>
          <p:cNvPr id="8" name="Oval 7">
            <a:extLst>
              <a:ext uri="{FF2B5EF4-FFF2-40B4-BE49-F238E27FC236}">
                <a16:creationId xmlns:a16="http://schemas.microsoft.com/office/drawing/2014/main" id="{7973362E-D462-997D-C2AD-CF2DD2B5B354}"/>
              </a:ext>
            </a:extLst>
          </p:cNvPr>
          <p:cNvSpPr/>
          <p:nvPr/>
        </p:nvSpPr>
        <p:spPr>
          <a:xfrm>
            <a:off x="4433263" y="1408193"/>
            <a:ext cx="3209859" cy="8197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Oval 8">
            <a:extLst>
              <a:ext uri="{FF2B5EF4-FFF2-40B4-BE49-F238E27FC236}">
                <a16:creationId xmlns:a16="http://schemas.microsoft.com/office/drawing/2014/main" id="{DA364DC1-690F-22F6-8867-6CAB1C0EFF60}"/>
              </a:ext>
            </a:extLst>
          </p:cNvPr>
          <p:cNvSpPr/>
          <p:nvPr/>
        </p:nvSpPr>
        <p:spPr>
          <a:xfrm>
            <a:off x="2066380" y="2090125"/>
            <a:ext cx="1097280" cy="3314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Oval 9">
            <a:extLst>
              <a:ext uri="{FF2B5EF4-FFF2-40B4-BE49-F238E27FC236}">
                <a16:creationId xmlns:a16="http://schemas.microsoft.com/office/drawing/2014/main" id="{8211F38A-A547-C31D-6BBD-0EC0AD02C116}"/>
              </a:ext>
            </a:extLst>
          </p:cNvPr>
          <p:cNvSpPr/>
          <p:nvPr/>
        </p:nvSpPr>
        <p:spPr>
          <a:xfrm>
            <a:off x="2066380" y="3097541"/>
            <a:ext cx="1097280" cy="3314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2" name="Oval 11">
            <a:extLst>
              <a:ext uri="{FF2B5EF4-FFF2-40B4-BE49-F238E27FC236}">
                <a16:creationId xmlns:a16="http://schemas.microsoft.com/office/drawing/2014/main" id="{49DEDBBA-7D88-1200-84BD-ABBA702A9535}"/>
              </a:ext>
            </a:extLst>
          </p:cNvPr>
          <p:cNvSpPr/>
          <p:nvPr/>
        </p:nvSpPr>
        <p:spPr>
          <a:xfrm>
            <a:off x="2066380" y="3939227"/>
            <a:ext cx="1097280" cy="3314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Oval 12">
            <a:extLst>
              <a:ext uri="{FF2B5EF4-FFF2-40B4-BE49-F238E27FC236}">
                <a16:creationId xmlns:a16="http://schemas.microsoft.com/office/drawing/2014/main" id="{29F36860-8045-FA5A-BB4C-EA11A34686C2}"/>
              </a:ext>
            </a:extLst>
          </p:cNvPr>
          <p:cNvSpPr/>
          <p:nvPr/>
        </p:nvSpPr>
        <p:spPr>
          <a:xfrm>
            <a:off x="2066380" y="4764068"/>
            <a:ext cx="1414646" cy="3314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1706222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A4592-5EB2-6D0B-A8D7-ED8A05B95B82}"/>
              </a:ext>
            </a:extLst>
          </p:cNvPr>
          <p:cNvSpPr>
            <a:spLocks noGrp="1"/>
          </p:cNvSpPr>
          <p:nvPr>
            <p:ph type="title"/>
          </p:nvPr>
        </p:nvSpPr>
        <p:spPr>
          <a:xfrm>
            <a:off x="0" y="0"/>
            <a:ext cx="12192000" cy="1325563"/>
          </a:xfrm>
        </p:spPr>
        <p:txBody>
          <a:bodyPr>
            <a:normAutofit/>
          </a:bodyPr>
          <a:lstStyle/>
          <a:p>
            <a:pPr algn="ctr"/>
            <a:r>
              <a:rPr lang="en-GB" sz="3600" dirty="0"/>
              <a:t>Document 2: Visit2_V8_summary.exe</a:t>
            </a:r>
            <a:endParaRPr lang="en-BE" sz="3600" dirty="0"/>
          </a:p>
        </p:txBody>
      </p:sp>
      <p:pic>
        <p:nvPicPr>
          <p:cNvPr id="3" name="Picture 2">
            <a:extLst>
              <a:ext uri="{FF2B5EF4-FFF2-40B4-BE49-F238E27FC236}">
                <a16:creationId xmlns:a16="http://schemas.microsoft.com/office/drawing/2014/main" id="{67E48E5A-D4A0-FA48-B7D5-CA95B98B2535}"/>
              </a:ext>
            </a:extLst>
          </p:cNvPr>
          <p:cNvPicPr>
            <a:picLocks noChangeAspect="1"/>
          </p:cNvPicPr>
          <p:nvPr/>
        </p:nvPicPr>
        <p:blipFill rotWithShape="1">
          <a:blip r:embed="rId2"/>
          <a:srcRect l="57132" t="29682" b="16493"/>
          <a:stretch/>
        </p:blipFill>
        <p:spPr>
          <a:xfrm>
            <a:off x="260487" y="1453154"/>
            <a:ext cx="11671025" cy="4710293"/>
          </a:xfrm>
          <a:prstGeom prst="rect">
            <a:avLst/>
          </a:prstGeom>
          <a:ln>
            <a:solidFill>
              <a:schemeClr val="tx1"/>
            </a:solidFill>
          </a:ln>
        </p:spPr>
      </p:pic>
      <p:sp>
        <p:nvSpPr>
          <p:cNvPr id="4" name="Oval 3">
            <a:extLst>
              <a:ext uri="{FF2B5EF4-FFF2-40B4-BE49-F238E27FC236}">
                <a16:creationId xmlns:a16="http://schemas.microsoft.com/office/drawing/2014/main" id="{4C7D1284-9FE7-6C2E-A181-38555D4B5B74}"/>
              </a:ext>
            </a:extLst>
          </p:cNvPr>
          <p:cNvSpPr/>
          <p:nvPr/>
        </p:nvSpPr>
        <p:spPr>
          <a:xfrm>
            <a:off x="822251" y="5731059"/>
            <a:ext cx="6507126" cy="3722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Oval 4">
            <a:extLst>
              <a:ext uri="{FF2B5EF4-FFF2-40B4-BE49-F238E27FC236}">
                <a16:creationId xmlns:a16="http://schemas.microsoft.com/office/drawing/2014/main" id="{4B96A8A0-E8DA-033E-BF52-423BD394F027}"/>
              </a:ext>
            </a:extLst>
          </p:cNvPr>
          <p:cNvSpPr/>
          <p:nvPr/>
        </p:nvSpPr>
        <p:spPr>
          <a:xfrm>
            <a:off x="260487" y="1453154"/>
            <a:ext cx="2392839" cy="4702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Oval 5">
            <a:extLst>
              <a:ext uri="{FF2B5EF4-FFF2-40B4-BE49-F238E27FC236}">
                <a16:creationId xmlns:a16="http://schemas.microsoft.com/office/drawing/2014/main" id="{15C2D89F-B86A-5CA1-66CE-7C36983335F3}"/>
              </a:ext>
            </a:extLst>
          </p:cNvPr>
          <p:cNvSpPr/>
          <p:nvPr/>
        </p:nvSpPr>
        <p:spPr>
          <a:xfrm>
            <a:off x="168337" y="2427805"/>
            <a:ext cx="4502900" cy="7406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Oval 6">
            <a:extLst>
              <a:ext uri="{FF2B5EF4-FFF2-40B4-BE49-F238E27FC236}">
                <a16:creationId xmlns:a16="http://schemas.microsoft.com/office/drawing/2014/main" id="{CBE8E3B6-AFE8-379A-6D78-9DF1CACF58B6}"/>
              </a:ext>
            </a:extLst>
          </p:cNvPr>
          <p:cNvSpPr/>
          <p:nvPr/>
        </p:nvSpPr>
        <p:spPr>
          <a:xfrm>
            <a:off x="168337" y="3092482"/>
            <a:ext cx="11428240" cy="3722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1145179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A4592-5EB2-6D0B-A8D7-ED8A05B95B82}"/>
              </a:ext>
            </a:extLst>
          </p:cNvPr>
          <p:cNvSpPr>
            <a:spLocks noGrp="1"/>
          </p:cNvSpPr>
          <p:nvPr>
            <p:ph type="title"/>
          </p:nvPr>
        </p:nvSpPr>
        <p:spPr>
          <a:xfrm>
            <a:off x="0" y="-143304"/>
            <a:ext cx="12192000" cy="1325563"/>
          </a:xfrm>
        </p:spPr>
        <p:txBody>
          <a:bodyPr>
            <a:normAutofit/>
          </a:bodyPr>
          <a:lstStyle/>
          <a:p>
            <a:pPr algn="ctr"/>
            <a:r>
              <a:rPr lang="en-GB" sz="3600" dirty="0"/>
              <a:t>Document 3: SeqLib_Visit2_2023.exe</a:t>
            </a:r>
            <a:endParaRPr lang="en-BE" sz="3600" dirty="0"/>
          </a:p>
        </p:txBody>
      </p:sp>
      <p:pic>
        <p:nvPicPr>
          <p:cNvPr id="10" name="Picture 9">
            <a:extLst>
              <a:ext uri="{FF2B5EF4-FFF2-40B4-BE49-F238E27FC236}">
                <a16:creationId xmlns:a16="http://schemas.microsoft.com/office/drawing/2014/main" id="{971B7AB8-04C3-78CC-4B0C-3AFF0379FF98}"/>
              </a:ext>
            </a:extLst>
          </p:cNvPr>
          <p:cNvPicPr>
            <a:picLocks noChangeAspect="1"/>
          </p:cNvPicPr>
          <p:nvPr/>
        </p:nvPicPr>
        <p:blipFill rotWithShape="1">
          <a:blip r:embed="rId2"/>
          <a:srcRect l="57052" t="29577" b="16550"/>
          <a:stretch/>
        </p:blipFill>
        <p:spPr>
          <a:xfrm>
            <a:off x="248809" y="869710"/>
            <a:ext cx="11544255" cy="4654550"/>
          </a:xfrm>
          <a:prstGeom prst="rect">
            <a:avLst/>
          </a:prstGeom>
          <a:ln>
            <a:solidFill>
              <a:schemeClr val="tx1"/>
            </a:solidFill>
          </a:ln>
        </p:spPr>
      </p:pic>
      <p:pic>
        <p:nvPicPr>
          <p:cNvPr id="12" name="Picture 11">
            <a:extLst>
              <a:ext uri="{FF2B5EF4-FFF2-40B4-BE49-F238E27FC236}">
                <a16:creationId xmlns:a16="http://schemas.microsoft.com/office/drawing/2014/main" id="{65990E6D-50BB-E946-8886-6C0C2843F168}"/>
              </a:ext>
            </a:extLst>
          </p:cNvPr>
          <p:cNvPicPr>
            <a:picLocks noChangeAspect="1"/>
          </p:cNvPicPr>
          <p:nvPr/>
        </p:nvPicPr>
        <p:blipFill rotWithShape="1">
          <a:blip r:embed="rId3"/>
          <a:srcRect l="57187" t="29689" b="18302"/>
          <a:stretch/>
        </p:blipFill>
        <p:spPr>
          <a:xfrm>
            <a:off x="2703831" y="3129915"/>
            <a:ext cx="9338042" cy="3646198"/>
          </a:xfrm>
          <a:prstGeom prst="rect">
            <a:avLst/>
          </a:prstGeom>
          <a:ln>
            <a:solidFill>
              <a:schemeClr val="tx1"/>
            </a:solidFill>
          </a:ln>
        </p:spPr>
      </p:pic>
      <p:sp>
        <p:nvSpPr>
          <p:cNvPr id="13" name="Oval 12">
            <a:extLst>
              <a:ext uri="{FF2B5EF4-FFF2-40B4-BE49-F238E27FC236}">
                <a16:creationId xmlns:a16="http://schemas.microsoft.com/office/drawing/2014/main" id="{E71F518F-E938-F587-2FA9-EFA41CD5F7DC}"/>
              </a:ext>
            </a:extLst>
          </p:cNvPr>
          <p:cNvSpPr/>
          <p:nvPr/>
        </p:nvSpPr>
        <p:spPr>
          <a:xfrm>
            <a:off x="866632" y="5145203"/>
            <a:ext cx="1139588" cy="2593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Oval 13">
            <a:extLst>
              <a:ext uri="{FF2B5EF4-FFF2-40B4-BE49-F238E27FC236}">
                <a16:creationId xmlns:a16="http://schemas.microsoft.com/office/drawing/2014/main" id="{58E8D1A9-EFBF-0A0B-0109-B7C19C0229F6}"/>
              </a:ext>
            </a:extLst>
          </p:cNvPr>
          <p:cNvSpPr/>
          <p:nvPr/>
        </p:nvSpPr>
        <p:spPr>
          <a:xfrm>
            <a:off x="3973773" y="6608927"/>
            <a:ext cx="605052" cy="1978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5" name="Oval 14">
            <a:extLst>
              <a:ext uri="{FF2B5EF4-FFF2-40B4-BE49-F238E27FC236}">
                <a16:creationId xmlns:a16="http://schemas.microsoft.com/office/drawing/2014/main" id="{53EB51BD-0DC6-1850-47B6-1D9C50EFCB66}"/>
              </a:ext>
            </a:extLst>
          </p:cNvPr>
          <p:cNvSpPr/>
          <p:nvPr/>
        </p:nvSpPr>
        <p:spPr>
          <a:xfrm>
            <a:off x="2649241" y="3124256"/>
            <a:ext cx="9599624" cy="2615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Oval 16">
            <a:extLst>
              <a:ext uri="{FF2B5EF4-FFF2-40B4-BE49-F238E27FC236}">
                <a16:creationId xmlns:a16="http://schemas.microsoft.com/office/drawing/2014/main" id="{A7969ADE-0E2B-14FE-CFED-B9E3780FF76D}"/>
              </a:ext>
            </a:extLst>
          </p:cNvPr>
          <p:cNvSpPr/>
          <p:nvPr/>
        </p:nvSpPr>
        <p:spPr>
          <a:xfrm>
            <a:off x="3659875" y="2855754"/>
            <a:ext cx="441278" cy="1589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Oval 17">
            <a:extLst>
              <a:ext uri="{FF2B5EF4-FFF2-40B4-BE49-F238E27FC236}">
                <a16:creationId xmlns:a16="http://schemas.microsoft.com/office/drawing/2014/main" id="{D1E7CF8C-649B-6C4C-D06F-7535595407A7}"/>
              </a:ext>
            </a:extLst>
          </p:cNvPr>
          <p:cNvSpPr/>
          <p:nvPr/>
        </p:nvSpPr>
        <p:spPr>
          <a:xfrm>
            <a:off x="4344538" y="1922884"/>
            <a:ext cx="3639402" cy="4393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1466667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11997</Words>
  <Application>Microsoft Office PowerPoint</Application>
  <PresentationFormat>Widescreen</PresentationFormat>
  <Paragraphs>971</Paragraphs>
  <Slides>50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Calibri Light</vt:lpstr>
      <vt:lpstr>Courier New</vt:lpstr>
      <vt:lpstr>Times New Roman</vt:lpstr>
      <vt:lpstr>Wingdings</vt:lpstr>
      <vt:lpstr>Office Theme</vt:lpstr>
      <vt:lpstr>Summary SOG1 array 2</vt:lpstr>
      <vt:lpstr>3 documents to consult on the topc of library 2</vt:lpstr>
      <vt:lpstr>PowerPoint Presentation</vt:lpstr>
      <vt:lpstr>PowerPoint Presentation</vt:lpstr>
      <vt:lpstr>PowerPoint Presentation</vt:lpstr>
      <vt:lpstr>PowerPoint Presentation</vt:lpstr>
      <vt:lpstr>Document 1: Summary_SOG1_array2.ppt</vt:lpstr>
      <vt:lpstr>Document 2: Visit2_V8_summary.exe</vt:lpstr>
      <vt:lpstr>Document 3: SeqLib_Visit2_2023.exe</vt:lpstr>
      <vt:lpstr>PowerPoint Presentation</vt:lpstr>
      <vt:lpstr>PHOSPHOSITE VARIANTS   PS – tab A. PS variants – STYAF</vt:lpstr>
      <vt:lpstr>PowerPoint Presentation</vt:lpstr>
      <vt:lpstr>PHOSPHOSITE VARIANTS   PS – tab B. PS variants - D vs E</vt:lpstr>
      <vt:lpstr>PowerPoint Presentation</vt:lpstr>
      <vt:lpstr>PHOSPHOSITE VARIANTS   PS – tab C. PS variants - (-1) vs (-2) </vt:lpstr>
      <vt:lpstr>PowerPoint Presentation</vt:lpstr>
      <vt:lpstr>PHOSPHOSITE VARIANTS   PS – tab D. PS variants - PS bg </vt:lpstr>
      <vt:lpstr>PowerPoint Presentation</vt:lpstr>
      <vt:lpstr>PowerPoint Presentation</vt:lpstr>
      <vt:lpstr>PHOSPHOSITE VARIANTS   PS – tab E. PS variants - Alternative PS</vt:lpstr>
      <vt:lpstr>PowerPoint Presentation</vt:lpstr>
      <vt:lpstr>PHOSPHOSITE VARIANTS   PSvsCHA_DD35 and PSvsCHA – tab F. PS variants - PS vs charge</vt:lpstr>
      <vt:lpstr>PowerPoint Presentation</vt:lpstr>
      <vt:lpstr>PowerPoint Presentation</vt:lpstr>
      <vt:lpstr>PowerPoint Presentation</vt:lpstr>
      <vt:lpstr>PowerPoint Presentation</vt:lpstr>
      <vt:lpstr>PowerPoint Presentation</vt:lpstr>
      <vt:lpstr>CHARGE VARIANTS CHA – tab H. Charged</vt:lpstr>
      <vt:lpstr>PowerPoint Presentation</vt:lpstr>
      <vt:lpstr>PowerPoint Presentation</vt:lpstr>
      <vt:lpstr>SCANNING SCAN – tab I. A, G, P, D, K scanning</vt:lpstr>
      <vt:lpstr>PowerPoint Presentation</vt:lpstr>
      <vt:lpstr>SHUFFLE SHU – tab J. Shuffle scanning</vt:lpstr>
      <vt:lpstr>PowerPoint Presentation</vt:lpstr>
      <vt:lpstr>HELICITY HEL – tab K. Helicity variants</vt:lpstr>
      <vt:lpstr>PowerPoint Presentation</vt:lpstr>
      <vt:lpstr>EXTENDED ACIDIC EXPOSURE THEOREM  EAEM – L. Ext.Exp.Theor.</vt:lpstr>
      <vt:lpstr>PowerPoint Presentation</vt:lpstr>
      <vt:lpstr>SOG1 ORTHOLOG ORT – M. SOG1 orthologs + PS variants </vt:lpstr>
      <vt:lpstr>PowerPoint Presentation</vt:lpstr>
      <vt:lpstr>PowerPoint Presentation</vt:lpstr>
      <vt:lpstr>PowerPoint Presentation</vt:lpstr>
      <vt:lpstr>OTHER NAC FAMILY MEMBERS FAM – N. NAC family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SOG1 array 2</dc:title>
  <dc:creator>Margot Galle</dc:creator>
  <cp:lastModifiedBy>Margot Galle</cp:lastModifiedBy>
  <cp:revision>1</cp:revision>
  <dcterms:created xsi:type="dcterms:W3CDTF">2023-05-04T11:50:00Z</dcterms:created>
  <dcterms:modified xsi:type="dcterms:W3CDTF">2025-02-10T13:49:00Z</dcterms:modified>
</cp:coreProperties>
</file>