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8" r:id="rId8"/>
    <p:sldId id="263" r:id="rId9"/>
    <p:sldId id="264" r:id="rId10"/>
    <p:sldId id="270" r:id="rId11"/>
    <p:sldId id="265"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58" d="100"/>
          <a:sy n="58" d="100"/>
        </p:scale>
        <p:origin x="98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7BB62-0561-4826-AC7C-629B4F95B82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358428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252081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2230206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641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77939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97BB62-0561-4826-AC7C-629B4F95B82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3422927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97BB62-0561-4826-AC7C-629B4F95B82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48318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7BB62-0561-4826-AC7C-629B4F95B82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2910113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7BB62-0561-4826-AC7C-629B4F95B82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42008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7BB62-0561-4826-AC7C-629B4F95B82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42432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7BB62-0561-4826-AC7C-629B4F95B82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79076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151549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7BB62-0561-4826-AC7C-629B4F95B82D}"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390609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7BB62-0561-4826-AC7C-629B4F95B82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329471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B62-0561-4826-AC7C-629B4F95B82D}"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4057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360328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B62-0561-4826-AC7C-629B4F95B82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E63FA-41EA-4E8F-9656-3F63FE10841E}" type="slidenum">
              <a:rPr lang="en-US" smtClean="0"/>
              <a:t>‹#›</a:t>
            </a:fld>
            <a:endParaRPr lang="en-US"/>
          </a:p>
        </p:txBody>
      </p:sp>
    </p:spTree>
    <p:extLst>
      <p:ext uri="{BB962C8B-B14F-4D97-AF65-F5344CB8AC3E}">
        <p14:creationId xmlns:p14="http://schemas.microsoft.com/office/powerpoint/2010/main" val="89827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97BB62-0561-4826-AC7C-629B4F95B82D}" type="datetimeFigureOut">
              <a:rPr lang="en-US" smtClean="0"/>
              <a:t>5/3/2023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EE63FA-41EA-4E8F-9656-3F63FE10841E}" type="slidenum">
              <a:rPr lang="en-US" smtClean="0"/>
              <a:t>‹#›</a:t>
            </a:fld>
            <a:endParaRPr lang="en-US"/>
          </a:p>
        </p:txBody>
      </p:sp>
    </p:spTree>
    <p:extLst>
      <p:ext uri="{BB962C8B-B14F-4D97-AF65-F5344CB8AC3E}">
        <p14:creationId xmlns:p14="http://schemas.microsoft.com/office/powerpoint/2010/main" val="164051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5BF4-79C1-C28B-C463-2AD68BC0587C}"/>
              </a:ext>
            </a:extLst>
          </p:cNvPr>
          <p:cNvSpPr>
            <a:spLocks noGrp="1"/>
          </p:cNvSpPr>
          <p:nvPr>
            <p:ph type="ctrTitle"/>
          </p:nvPr>
        </p:nvSpPr>
        <p:spPr/>
        <p:txBody>
          <a:bodyPr/>
          <a:lstStyle/>
          <a:p>
            <a:r>
              <a:rPr lang="en-US" dirty="0"/>
              <a:t>Breast Cancer </a:t>
            </a:r>
            <a:br>
              <a:rPr lang="en-US" dirty="0"/>
            </a:br>
            <a:r>
              <a:rPr lang="en-US" dirty="0"/>
              <a:t>Classification</a:t>
            </a:r>
          </a:p>
        </p:txBody>
      </p:sp>
      <p:sp>
        <p:nvSpPr>
          <p:cNvPr id="3" name="Subtitle 2">
            <a:extLst>
              <a:ext uri="{FF2B5EF4-FFF2-40B4-BE49-F238E27FC236}">
                <a16:creationId xmlns:a16="http://schemas.microsoft.com/office/drawing/2014/main" id="{4F9170E8-C3F2-A96A-4302-5AA73C3A51C4}"/>
              </a:ext>
            </a:extLst>
          </p:cNvPr>
          <p:cNvSpPr>
            <a:spLocks noGrp="1"/>
          </p:cNvSpPr>
          <p:nvPr>
            <p:ph type="subTitle" idx="1"/>
          </p:nvPr>
        </p:nvSpPr>
        <p:spPr/>
        <p:txBody>
          <a:bodyPr/>
          <a:lstStyle/>
          <a:p>
            <a:pPr algn="r"/>
            <a:r>
              <a:rPr lang="en-US" dirty="0"/>
              <a:t>-Sanjana Lad</a:t>
            </a:r>
          </a:p>
          <a:p>
            <a:pPr algn="r"/>
            <a:r>
              <a:rPr lang="en-US" dirty="0"/>
              <a:t>-Pavan Kumar </a:t>
            </a:r>
            <a:r>
              <a:rPr lang="en-US" dirty="0" err="1"/>
              <a:t>Kandregula</a:t>
            </a:r>
            <a:endParaRPr lang="en-US" dirty="0"/>
          </a:p>
        </p:txBody>
      </p:sp>
    </p:spTree>
    <p:extLst>
      <p:ext uri="{BB962C8B-B14F-4D97-AF65-F5344CB8AC3E}">
        <p14:creationId xmlns:p14="http://schemas.microsoft.com/office/powerpoint/2010/main" val="370155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ED88-D8DE-ED1C-444A-5925565FC99C}"/>
              </a:ext>
            </a:extLst>
          </p:cNvPr>
          <p:cNvSpPr>
            <a:spLocks noGrp="1"/>
          </p:cNvSpPr>
          <p:nvPr>
            <p:ph type="title"/>
          </p:nvPr>
        </p:nvSpPr>
        <p:spPr/>
        <p:txBody>
          <a:bodyPr/>
          <a:lstStyle/>
          <a:p>
            <a:r>
              <a:rPr lang="en-US" dirty="0"/>
              <a:t>Accuracy</a:t>
            </a:r>
          </a:p>
        </p:txBody>
      </p:sp>
      <p:pic>
        <p:nvPicPr>
          <p:cNvPr id="3" name="Picture 2">
            <a:extLst>
              <a:ext uri="{FF2B5EF4-FFF2-40B4-BE49-F238E27FC236}">
                <a16:creationId xmlns:a16="http://schemas.microsoft.com/office/drawing/2014/main" id="{565A6732-9B6A-53FE-EB37-1883CB381FE6}"/>
              </a:ext>
            </a:extLst>
          </p:cNvPr>
          <p:cNvPicPr>
            <a:picLocks noChangeAspect="1"/>
          </p:cNvPicPr>
          <p:nvPr/>
        </p:nvPicPr>
        <p:blipFill rotWithShape="1">
          <a:blip r:embed="rId2"/>
          <a:srcRect t="39036" b="6345"/>
          <a:stretch/>
        </p:blipFill>
        <p:spPr>
          <a:xfrm>
            <a:off x="3324645" y="2537119"/>
            <a:ext cx="8680995" cy="2667053"/>
          </a:xfrm>
          <a:prstGeom prst="rect">
            <a:avLst/>
          </a:prstGeom>
        </p:spPr>
      </p:pic>
      <p:pic>
        <p:nvPicPr>
          <p:cNvPr id="4" name="Picture 3">
            <a:extLst>
              <a:ext uri="{FF2B5EF4-FFF2-40B4-BE49-F238E27FC236}">
                <a16:creationId xmlns:a16="http://schemas.microsoft.com/office/drawing/2014/main" id="{94E4F16A-AD27-A155-3C5B-E6E7FC8FC75C}"/>
              </a:ext>
            </a:extLst>
          </p:cNvPr>
          <p:cNvPicPr>
            <a:picLocks noChangeAspect="1"/>
          </p:cNvPicPr>
          <p:nvPr/>
        </p:nvPicPr>
        <p:blipFill>
          <a:blip r:embed="rId3"/>
          <a:stretch>
            <a:fillRect/>
          </a:stretch>
        </p:blipFill>
        <p:spPr>
          <a:xfrm>
            <a:off x="186360" y="2404431"/>
            <a:ext cx="3578662" cy="2932430"/>
          </a:xfrm>
          <a:prstGeom prst="rect">
            <a:avLst/>
          </a:prstGeom>
        </p:spPr>
      </p:pic>
    </p:spTree>
    <p:extLst>
      <p:ext uri="{BB962C8B-B14F-4D97-AF65-F5344CB8AC3E}">
        <p14:creationId xmlns:p14="http://schemas.microsoft.com/office/powerpoint/2010/main" val="271060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C3D3-F19F-FAA8-6C1C-BDFB9129232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764EF08-5A9B-CDEF-4FF8-8A89CCF7EB65}"/>
              </a:ext>
            </a:extLst>
          </p:cNvPr>
          <p:cNvSpPr>
            <a:spLocks noGrp="1"/>
          </p:cNvSpPr>
          <p:nvPr>
            <p:ph idx="1"/>
          </p:nvPr>
        </p:nvSpPr>
        <p:spPr/>
        <p:txBody>
          <a:bodyPr>
            <a:normAutofit/>
          </a:bodyPr>
          <a:lstStyle/>
          <a:p>
            <a:r>
              <a:rPr lang="en-US" dirty="0"/>
              <a:t>We went from defining a neural network to building our own breast cancer classification neural network.</a:t>
            </a:r>
          </a:p>
          <a:p>
            <a:r>
              <a:rPr lang="en-US" dirty="0"/>
              <a:t>First we looked at the definition of neural network. What do neurons represent and how do they form a network!</a:t>
            </a:r>
          </a:p>
          <a:p>
            <a:r>
              <a:rPr lang="en-US" dirty="0"/>
              <a:t>We took a closer look at the backward propagation and briefly explained their numbers. We moved on to the CNN and each layer, and then built our own CNN from scratch to classify the MNIST/</a:t>
            </a:r>
            <a:r>
              <a:rPr lang="en-US" dirty="0" err="1"/>
              <a:t>kaggle</a:t>
            </a:r>
            <a:r>
              <a:rPr lang="en-US" dirty="0"/>
              <a:t> data. Using our collective knowledge of neural networks, we created our own breast cancer neural network.</a:t>
            </a:r>
          </a:p>
          <a:p>
            <a:r>
              <a:rPr lang="en-US" dirty="0"/>
              <a:t>We can also further train our models to achieve higher accuracy with different datasets for precision.</a:t>
            </a:r>
          </a:p>
        </p:txBody>
      </p:sp>
    </p:spTree>
    <p:extLst>
      <p:ext uri="{BB962C8B-B14F-4D97-AF65-F5344CB8AC3E}">
        <p14:creationId xmlns:p14="http://schemas.microsoft.com/office/powerpoint/2010/main" val="229403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A44B-97A5-0AA5-BF9E-E58714F69DDD}"/>
              </a:ext>
            </a:extLst>
          </p:cNvPr>
          <p:cNvSpPr>
            <a:spLocks noGrp="1"/>
          </p:cNvSpPr>
          <p:nvPr>
            <p:ph type="ctrTitle"/>
          </p:nvPr>
        </p:nvSpPr>
        <p:spPr/>
        <p:txBody>
          <a:bodyPr/>
          <a:lstStyle/>
          <a:p>
            <a:r>
              <a:rPr lang="en-US" dirty="0"/>
              <a:t>Questions ?</a:t>
            </a:r>
          </a:p>
        </p:txBody>
      </p:sp>
    </p:spTree>
    <p:extLst>
      <p:ext uri="{BB962C8B-B14F-4D97-AF65-F5344CB8AC3E}">
        <p14:creationId xmlns:p14="http://schemas.microsoft.com/office/powerpoint/2010/main" val="162879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7D28D5-8F65-4D36-D054-2DE7B3F00688}"/>
              </a:ext>
            </a:extLst>
          </p:cNvPr>
          <p:cNvSpPr>
            <a:spLocks noGrp="1"/>
          </p:cNvSpPr>
          <p:nvPr>
            <p:ph type="title"/>
          </p:nvPr>
        </p:nvSpPr>
        <p:spPr>
          <a:xfrm>
            <a:off x="838200" y="2862262"/>
            <a:ext cx="10515600" cy="1133475"/>
          </a:xfrm>
        </p:spPr>
        <p:txBody>
          <a:bodyPr/>
          <a:lstStyle/>
          <a:p>
            <a:r>
              <a:rPr lang="en-US" dirty="0"/>
              <a:t>                   Thank You !</a:t>
            </a:r>
          </a:p>
        </p:txBody>
      </p:sp>
    </p:spTree>
    <p:extLst>
      <p:ext uri="{BB962C8B-B14F-4D97-AF65-F5344CB8AC3E}">
        <p14:creationId xmlns:p14="http://schemas.microsoft.com/office/powerpoint/2010/main" val="191690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0A8-1743-3B0A-1FEA-35F46FDB5A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8C9B9B9-739A-5268-FDE7-41CEF707A4FD}"/>
              </a:ext>
            </a:extLst>
          </p:cNvPr>
          <p:cNvSpPr>
            <a:spLocks noGrp="1"/>
          </p:cNvSpPr>
          <p:nvPr>
            <p:ph idx="1"/>
          </p:nvPr>
        </p:nvSpPr>
        <p:spPr/>
        <p:txBody>
          <a:bodyPr/>
          <a:lstStyle/>
          <a:p>
            <a:r>
              <a:rPr lang="en-US" dirty="0"/>
              <a:t>-Increasing cases of breast cancer</a:t>
            </a:r>
          </a:p>
          <a:p>
            <a:r>
              <a:rPr lang="en-US" dirty="0"/>
              <a:t>-Need of spreading awareness</a:t>
            </a:r>
          </a:p>
          <a:p>
            <a:r>
              <a:rPr lang="en-US" dirty="0"/>
              <a:t>-how neural networks can help</a:t>
            </a:r>
          </a:p>
          <a:p>
            <a:r>
              <a:rPr lang="en-US" dirty="0"/>
              <a:t>-advantages of using neural networks for prediction</a:t>
            </a:r>
          </a:p>
          <a:p>
            <a:endParaRPr lang="en-US" dirty="0"/>
          </a:p>
        </p:txBody>
      </p:sp>
      <p:pic>
        <p:nvPicPr>
          <p:cNvPr id="5" name="Picture 4">
            <a:extLst>
              <a:ext uri="{FF2B5EF4-FFF2-40B4-BE49-F238E27FC236}">
                <a16:creationId xmlns:a16="http://schemas.microsoft.com/office/drawing/2014/main" id="{EA594C29-07FB-939D-85F5-C3A47AB07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3979224"/>
            <a:ext cx="4533899" cy="2513651"/>
          </a:xfrm>
          <a:prstGeom prst="rect">
            <a:avLst/>
          </a:prstGeom>
        </p:spPr>
      </p:pic>
    </p:spTree>
    <p:extLst>
      <p:ext uri="{BB962C8B-B14F-4D97-AF65-F5344CB8AC3E}">
        <p14:creationId xmlns:p14="http://schemas.microsoft.com/office/powerpoint/2010/main" val="386117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4BCB-BA17-BCBD-5369-33476958C719}"/>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CA1C904C-23EC-FA56-BE28-E82245B05B7E}"/>
              </a:ext>
            </a:extLst>
          </p:cNvPr>
          <p:cNvSpPr>
            <a:spLocks noGrp="1"/>
          </p:cNvSpPr>
          <p:nvPr>
            <p:ph sz="half" idx="1"/>
          </p:nvPr>
        </p:nvSpPr>
        <p:spPr>
          <a:xfrm>
            <a:off x="409575" y="1690688"/>
            <a:ext cx="5610225" cy="4486275"/>
          </a:xfrm>
        </p:spPr>
        <p:txBody>
          <a:bodyPr>
            <a:normAutofit/>
          </a:bodyPr>
          <a:lstStyle/>
          <a:p>
            <a:pPr marL="0" indent="0">
              <a:buNone/>
            </a:pPr>
            <a:br>
              <a:rPr lang="en-US" sz="2000" b="0" i="0" dirty="0">
                <a:solidFill>
                  <a:schemeClr val="tx1"/>
                </a:solidFill>
                <a:effectLst/>
                <a:latin typeface="Times New Roman" panose="02020603050405020304" pitchFamily="18" charset="0"/>
                <a:cs typeface="Times New Roman" panose="02020603050405020304" pitchFamily="18" charset="0"/>
              </a:rPr>
            </a:br>
            <a:endParaRPr lang="en-US" dirty="0"/>
          </a:p>
        </p:txBody>
      </p:sp>
      <p:pic>
        <p:nvPicPr>
          <p:cNvPr id="15" name="Content Placeholder 14">
            <a:extLst>
              <a:ext uri="{FF2B5EF4-FFF2-40B4-BE49-F238E27FC236}">
                <a16:creationId xmlns:a16="http://schemas.microsoft.com/office/drawing/2014/main" id="{BB0AEBC3-16E4-6F1D-3000-92253E8DDC77}"/>
              </a:ext>
            </a:extLst>
          </p:cNvPr>
          <p:cNvPicPr>
            <a:picLocks noGrp="1" noChangeAspect="1"/>
          </p:cNvPicPr>
          <p:nvPr>
            <p:ph sz="half" idx="2"/>
          </p:nvPr>
        </p:nvPicPr>
        <p:blipFill>
          <a:blip r:embed="rId2"/>
          <a:stretch>
            <a:fillRect/>
          </a:stretch>
        </p:blipFill>
        <p:spPr>
          <a:xfrm>
            <a:off x="6292056" y="3109210"/>
            <a:ext cx="5065712" cy="2519999"/>
          </a:xfrm>
          <a:prstGeom prst="rect">
            <a:avLst/>
          </a:prstGeom>
        </p:spPr>
      </p:pic>
      <p:sp>
        <p:nvSpPr>
          <p:cNvPr id="5" name="TextBox 4">
            <a:extLst>
              <a:ext uri="{FF2B5EF4-FFF2-40B4-BE49-F238E27FC236}">
                <a16:creationId xmlns:a16="http://schemas.microsoft.com/office/drawing/2014/main" id="{923C3085-5DD9-2903-48D1-E11AD898BCCA}"/>
              </a:ext>
            </a:extLst>
          </p:cNvPr>
          <p:cNvSpPr txBox="1"/>
          <p:nvPr/>
        </p:nvSpPr>
        <p:spPr>
          <a:xfrm>
            <a:off x="681831" y="1690688"/>
            <a:ext cx="5065711" cy="2031325"/>
          </a:xfrm>
          <a:prstGeom prst="rect">
            <a:avLst/>
          </a:prstGeom>
          <a:noFill/>
        </p:spPr>
        <p:txBody>
          <a:bodyPr wrap="square" rtlCol="0">
            <a:spAutoFit/>
          </a:bodyPr>
          <a:lstStyle/>
          <a:p>
            <a:r>
              <a:rPr lang="en-US" dirty="0"/>
              <a:t>Its important to understand how a biological neuron works first before understanding how the artificial neurons work .</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34F68FD7-6028-A5EB-51CF-8072721778B7}"/>
              </a:ext>
            </a:extLst>
          </p:cNvPr>
          <p:cNvPicPr>
            <a:picLocks noChangeAspect="1"/>
          </p:cNvPicPr>
          <p:nvPr/>
        </p:nvPicPr>
        <p:blipFill rotWithShape="1">
          <a:blip r:embed="rId3"/>
          <a:srcRect l="36406" t="40555" r="13007" b="19306"/>
          <a:stretch/>
        </p:blipFill>
        <p:spPr>
          <a:xfrm>
            <a:off x="377302" y="3109210"/>
            <a:ext cx="5634069" cy="2514600"/>
          </a:xfrm>
          <a:prstGeom prst="rect">
            <a:avLst/>
          </a:prstGeom>
        </p:spPr>
      </p:pic>
    </p:spTree>
    <p:extLst>
      <p:ext uri="{BB962C8B-B14F-4D97-AF65-F5344CB8AC3E}">
        <p14:creationId xmlns:p14="http://schemas.microsoft.com/office/powerpoint/2010/main" val="134445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F2A6-555D-A052-AEF3-2F4D7A4AEDF1}"/>
              </a:ext>
            </a:extLst>
          </p:cNvPr>
          <p:cNvSpPr>
            <a:spLocks noGrp="1"/>
          </p:cNvSpPr>
          <p:nvPr>
            <p:ph type="title"/>
          </p:nvPr>
        </p:nvSpPr>
        <p:spPr/>
        <p:txBody>
          <a:bodyPr>
            <a:normAutofit fontScale="90000"/>
          </a:bodyPr>
          <a:lstStyle/>
          <a:p>
            <a:r>
              <a:rPr lang="en-US" dirty="0"/>
              <a:t>Let’s talk about activation function and mean square error</a:t>
            </a:r>
          </a:p>
        </p:txBody>
      </p:sp>
      <p:sp>
        <p:nvSpPr>
          <p:cNvPr id="3" name="Content Placeholder 2">
            <a:extLst>
              <a:ext uri="{FF2B5EF4-FFF2-40B4-BE49-F238E27FC236}">
                <a16:creationId xmlns:a16="http://schemas.microsoft.com/office/drawing/2014/main" id="{3182DBF1-4177-95B8-952F-9113FBA375AE}"/>
              </a:ext>
            </a:extLst>
          </p:cNvPr>
          <p:cNvSpPr>
            <a:spLocks noGrp="1"/>
          </p:cNvSpPr>
          <p:nvPr>
            <p:ph sz="half" idx="1"/>
          </p:nvPr>
        </p:nvSpPr>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Activation function is the function used to obtain the output of the neuron. There are two types of operations: linear and nonlinear (the above operations are operations). A non-linear function is often used as it allows the model to be optimized for various data.</a:t>
            </a:r>
          </a:p>
        </p:txBody>
      </p:sp>
      <p:pic>
        <p:nvPicPr>
          <p:cNvPr id="1026" name="Picture 2" descr="Activation Functions in Neural Networks">
            <a:extLst>
              <a:ext uri="{FF2B5EF4-FFF2-40B4-BE49-F238E27FC236}">
                <a16:creationId xmlns:a16="http://schemas.microsoft.com/office/drawing/2014/main" id="{B6E41655-A1D1-7CE4-4282-2268578516A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29487" y="1566863"/>
            <a:ext cx="28098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s equation">
            <a:extLst>
              <a:ext uri="{FF2B5EF4-FFF2-40B4-BE49-F238E27FC236}">
                <a16:creationId xmlns:a16="http://schemas.microsoft.com/office/drawing/2014/main" id="{1152FF56-6309-0495-56B4-2DC6721D3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804" y="3819525"/>
            <a:ext cx="474959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89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619D74-2B86-9C9B-D2AA-B648DBD69F7E}"/>
              </a:ext>
            </a:extLst>
          </p:cNvPr>
          <p:cNvSpPr>
            <a:spLocks noGrp="1"/>
          </p:cNvSpPr>
          <p:nvPr>
            <p:ph type="title"/>
          </p:nvPr>
        </p:nvSpPr>
        <p:spPr/>
        <p:txBody>
          <a:bodyPr/>
          <a:lstStyle/>
          <a:p>
            <a:r>
              <a:rPr lang="en-US" dirty="0"/>
              <a:t>Back Propagation</a:t>
            </a:r>
          </a:p>
        </p:txBody>
      </p:sp>
      <p:sp>
        <p:nvSpPr>
          <p:cNvPr id="2" name="Content Placeholder 1">
            <a:extLst>
              <a:ext uri="{FF2B5EF4-FFF2-40B4-BE49-F238E27FC236}">
                <a16:creationId xmlns:a16="http://schemas.microsoft.com/office/drawing/2014/main" id="{4F6493F8-CCCA-A186-7D2C-0B997872EA97}"/>
              </a:ext>
            </a:extLst>
          </p:cNvPr>
          <p:cNvSpPr>
            <a:spLocks noGrp="1"/>
          </p:cNvSpPr>
          <p:nvPr>
            <p:ph sz="half" idx="1"/>
          </p:nvPr>
        </p:nvSpPr>
        <p:spPr/>
        <p:txBody>
          <a:bodyPr/>
          <a:lstStyle/>
          <a:p>
            <a:r>
              <a:rPr lang="en-US" dirty="0"/>
              <a:t>Back propagation refers to how changing the weight and bias in the network changes the error. </a:t>
            </a:r>
          </a:p>
          <a:p>
            <a:r>
              <a:rPr lang="en-US" dirty="0"/>
              <a:t>The purpose of backpropagation is to calculate the partial derivatives </a:t>
            </a:r>
            <a:r>
              <a:rPr lang="en-US" dirty="0" err="1"/>
              <a:t>Dw</a:t>
            </a:r>
            <a:r>
              <a:rPr lang="en-US" dirty="0"/>
              <a:t> and </a:t>
            </a:r>
            <a:r>
              <a:rPr lang="en-US" dirty="0" err="1"/>
              <a:t>Dbo</a:t>
            </a:r>
            <a:r>
              <a:rPr lang="en-US" dirty="0"/>
              <a:t> of the error function E with each weight w or deviation b in the network.</a:t>
            </a:r>
          </a:p>
        </p:txBody>
      </p:sp>
      <p:pic>
        <p:nvPicPr>
          <p:cNvPr id="8" name="Picture 7">
            <a:extLst>
              <a:ext uri="{FF2B5EF4-FFF2-40B4-BE49-F238E27FC236}">
                <a16:creationId xmlns:a16="http://schemas.microsoft.com/office/drawing/2014/main" id="{956A5E49-C6E4-AF3D-7DAB-5A1FB638BC15}"/>
              </a:ext>
            </a:extLst>
          </p:cNvPr>
          <p:cNvPicPr>
            <a:picLocks noChangeAspect="1"/>
          </p:cNvPicPr>
          <p:nvPr/>
        </p:nvPicPr>
        <p:blipFill>
          <a:blip r:embed="rId2"/>
          <a:stretch>
            <a:fillRect/>
          </a:stretch>
        </p:blipFill>
        <p:spPr>
          <a:xfrm>
            <a:off x="5971306" y="1580050"/>
            <a:ext cx="5932030" cy="4459744"/>
          </a:xfrm>
          <a:prstGeom prst="rect">
            <a:avLst/>
          </a:prstGeom>
        </p:spPr>
      </p:pic>
    </p:spTree>
    <p:extLst>
      <p:ext uri="{BB962C8B-B14F-4D97-AF65-F5344CB8AC3E}">
        <p14:creationId xmlns:p14="http://schemas.microsoft.com/office/powerpoint/2010/main" val="161513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FC41-AD35-BAAB-1676-919AA29B41D5}"/>
              </a:ext>
            </a:extLst>
          </p:cNvPr>
          <p:cNvSpPr>
            <a:spLocks noGrp="1"/>
          </p:cNvSpPr>
          <p:nvPr>
            <p:ph type="title"/>
          </p:nvPr>
        </p:nvSpPr>
        <p:spPr/>
        <p:txBody>
          <a:bodyPr/>
          <a:lstStyle/>
          <a:p>
            <a:r>
              <a:rPr lang="en-US" dirty="0"/>
              <a:t>CNN</a:t>
            </a:r>
          </a:p>
        </p:txBody>
      </p:sp>
      <p:pic>
        <p:nvPicPr>
          <p:cNvPr id="7" name="Content Placeholder 6">
            <a:extLst>
              <a:ext uri="{FF2B5EF4-FFF2-40B4-BE49-F238E27FC236}">
                <a16:creationId xmlns:a16="http://schemas.microsoft.com/office/drawing/2014/main" id="{0C828414-A21F-AAB9-10CE-C3467C84EDEC}"/>
              </a:ext>
            </a:extLst>
          </p:cNvPr>
          <p:cNvPicPr>
            <a:picLocks noGrp="1" noChangeAspect="1"/>
          </p:cNvPicPr>
          <p:nvPr>
            <p:ph idx="1"/>
          </p:nvPr>
        </p:nvPicPr>
        <p:blipFill>
          <a:blip r:embed="rId2"/>
          <a:stretch>
            <a:fillRect/>
          </a:stretch>
        </p:blipFill>
        <p:spPr>
          <a:xfrm>
            <a:off x="283585" y="1580050"/>
            <a:ext cx="6005080" cy="2152075"/>
          </a:xfrm>
          <a:prstGeom prst="rect">
            <a:avLst/>
          </a:prstGeom>
        </p:spPr>
      </p:pic>
      <p:pic>
        <p:nvPicPr>
          <p:cNvPr id="8" name="Picture 7">
            <a:extLst>
              <a:ext uri="{FF2B5EF4-FFF2-40B4-BE49-F238E27FC236}">
                <a16:creationId xmlns:a16="http://schemas.microsoft.com/office/drawing/2014/main" id="{3680095A-76A2-17CE-EB26-67ECBADACAD4}"/>
              </a:ext>
            </a:extLst>
          </p:cNvPr>
          <p:cNvPicPr>
            <a:picLocks noChangeAspect="1"/>
          </p:cNvPicPr>
          <p:nvPr/>
        </p:nvPicPr>
        <p:blipFill>
          <a:blip r:embed="rId3"/>
          <a:stretch>
            <a:fillRect/>
          </a:stretch>
        </p:blipFill>
        <p:spPr>
          <a:xfrm>
            <a:off x="283585" y="4089303"/>
            <a:ext cx="3333911" cy="2570560"/>
          </a:xfrm>
          <a:prstGeom prst="rect">
            <a:avLst/>
          </a:prstGeom>
        </p:spPr>
      </p:pic>
      <p:pic>
        <p:nvPicPr>
          <p:cNvPr id="9" name="Picture 8">
            <a:extLst>
              <a:ext uri="{FF2B5EF4-FFF2-40B4-BE49-F238E27FC236}">
                <a16:creationId xmlns:a16="http://schemas.microsoft.com/office/drawing/2014/main" id="{E12D25DF-3908-102A-37BA-DE8FD10715A8}"/>
              </a:ext>
            </a:extLst>
          </p:cNvPr>
          <p:cNvPicPr>
            <a:picLocks noChangeAspect="1"/>
          </p:cNvPicPr>
          <p:nvPr/>
        </p:nvPicPr>
        <p:blipFill>
          <a:blip r:embed="rId4"/>
          <a:stretch>
            <a:fillRect/>
          </a:stretch>
        </p:blipFill>
        <p:spPr>
          <a:xfrm>
            <a:off x="6676504" y="2850361"/>
            <a:ext cx="4419983" cy="3208916"/>
          </a:xfrm>
          <a:prstGeom prst="rect">
            <a:avLst/>
          </a:prstGeom>
        </p:spPr>
      </p:pic>
      <p:sp>
        <p:nvSpPr>
          <p:cNvPr id="3" name="TextBox 2">
            <a:extLst>
              <a:ext uri="{FF2B5EF4-FFF2-40B4-BE49-F238E27FC236}">
                <a16:creationId xmlns:a16="http://schemas.microsoft.com/office/drawing/2014/main" id="{6F737258-0F66-251F-03DD-E3B85BCFD43C}"/>
              </a:ext>
            </a:extLst>
          </p:cNvPr>
          <p:cNvSpPr txBox="1"/>
          <p:nvPr/>
        </p:nvSpPr>
        <p:spPr>
          <a:xfrm>
            <a:off x="1046602" y="1222872"/>
            <a:ext cx="3657600" cy="369332"/>
          </a:xfrm>
          <a:prstGeom prst="rect">
            <a:avLst/>
          </a:prstGeom>
          <a:noFill/>
        </p:spPr>
        <p:txBody>
          <a:bodyPr wrap="square" rtlCol="0">
            <a:spAutoFit/>
          </a:bodyPr>
          <a:lstStyle/>
          <a:p>
            <a:r>
              <a:rPr lang="en-US" dirty="0"/>
              <a:t>				CNN</a:t>
            </a:r>
          </a:p>
        </p:txBody>
      </p:sp>
      <p:sp>
        <p:nvSpPr>
          <p:cNvPr id="4" name="TextBox 3">
            <a:extLst>
              <a:ext uri="{FF2B5EF4-FFF2-40B4-BE49-F238E27FC236}">
                <a16:creationId xmlns:a16="http://schemas.microsoft.com/office/drawing/2014/main" id="{236E6196-6E95-BF94-75FC-D0BD309A9412}"/>
              </a:ext>
            </a:extLst>
          </p:cNvPr>
          <p:cNvSpPr txBox="1"/>
          <p:nvPr/>
        </p:nvSpPr>
        <p:spPr>
          <a:xfrm>
            <a:off x="451692" y="3569465"/>
            <a:ext cx="3018621" cy="369332"/>
          </a:xfrm>
          <a:prstGeom prst="rect">
            <a:avLst/>
          </a:prstGeom>
          <a:noFill/>
        </p:spPr>
        <p:txBody>
          <a:bodyPr wrap="square" rtlCol="0">
            <a:spAutoFit/>
          </a:bodyPr>
          <a:lstStyle/>
          <a:p>
            <a:r>
              <a:rPr lang="en-US" dirty="0"/>
              <a:t>	Convolution Layer</a:t>
            </a:r>
          </a:p>
        </p:txBody>
      </p:sp>
      <p:sp>
        <p:nvSpPr>
          <p:cNvPr id="5" name="TextBox 4">
            <a:extLst>
              <a:ext uri="{FF2B5EF4-FFF2-40B4-BE49-F238E27FC236}">
                <a16:creationId xmlns:a16="http://schemas.microsoft.com/office/drawing/2014/main" id="{9676ED1B-0AD4-F4E4-6D2A-62050293220E}"/>
              </a:ext>
            </a:extLst>
          </p:cNvPr>
          <p:cNvSpPr txBox="1"/>
          <p:nvPr/>
        </p:nvSpPr>
        <p:spPr>
          <a:xfrm>
            <a:off x="6676504" y="2154653"/>
            <a:ext cx="4266029" cy="369332"/>
          </a:xfrm>
          <a:prstGeom prst="rect">
            <a:avLst/>
          </a:prstGeom>
          <a:noFill/>
        </p:spPr>
        <p:txBody>
          <a:bodyPr wrap="square" rtlCol="0">
            <a:spAutoFit/>
          </a:bodyPr>
          <a:lstStyle/>
          <a:p>
            <a:r>
              <a:rPr lang="en-US" dirty="0"/>
              <a:t>				Pooling </a:t>
            </a:r>
          </a:p>
        </p:txBody>
      </p:sp>
    </p:spTree>
    <p:extLst>
      <p:ext uri="{BB962C8B-B14F-4D97-AF65-F5344CB8AC3E}">
        <p14:creationId xmlns:p14="http://schemas.microsoft.com/office/powerpoint/2010/main" val="235927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DB2-5BBA-AE99-F3F0-499C5C36F994}"/>
              </a:ext>
            </a:extLst>
          </p:cNvPr>
          <p:cNvSpPr>
            <a:spLocks noGrp="1"/>
          </p:cNvSpPr>
          <p:nvPr>
            <p:ph type="title"/>
          </p:nvPr>
        </p:nvSpPr>
        <p:spPr/>
        <p:txBody>
          <a:bodyPr/>
          <a:lstStyle/>
          <a:p>
            <a:r>
              <a:rPr lang="en-US" dirty="0"/>
              <a:t>Dataset and Code</a:t>
            </a:r>
          </a:p>
        </p:txBody>
      </p:sp>
      <p:sp>
        <p:nvSpPr>
          <p:cNvPr id="3" name="Content Placeholder 2">
            <a:extLst>
              <a:ext uri="{FF2B5EF4-FFF2-40B4-BE49-F238E27FC236}">
                <a16:creationId xmlns:a16="http://schemas.microsoft.com/office/drawing/2014/main" id="{59268B29-A07E-0795-E8CE-17067F9DFACA}"/>
              </a:ext>
            </a:extLst>
          </p:cNvPr>
          <p:cNvSpPr>
            <a:spLocks noGrp="1"/>
          </p:cNvSpPr>
          <p:nvPr>
            <p:ph sz="half" idx="2"/>
          </p:nvPr>
        </p:nvSpPr>
        <p:spPr>
          <a:xfrm>
            <a:off x="1005872" y="1835255"/>
            <a:ext cx="4876344" cy="3955946"/>
          </a:xfrm>
        </p:spPr>
        <p:txBody>
          <a:bodyPr>
            <a:normAutofit/>
          </a:bodyPr>
          <a:lstStyle/>
          <a:p>
            <a:r>
              <a:rPr lang="en-US" dirty="0"/>
              <a:t>Existing dataset from Kaggle </a:t>
            </a:r>
          </a:p>
          <a:p>
            <a:r>
              <a:rPr lang="en-US" dirty="0"/>
              <a:t>Building our own CNN and importing the libraries , downloading the testing and training dataset </a:t>
            </a:r>
          </a:p>
          <a:p>
            <a:r>
              <a:rPr lang="en-US" dirty="0"/>
              <a:t>Training the images that will be used as an input .</a:t>
            </a:r>
          </a:p>
          <a:p>
            <a:pPr marL="36900" indent="0">
              <a:buNone/>
            </a:pPr>
            <a:endParaRPr lang="en-US" dirty="0"/>
          </a:p>
        </p:txBody>
      </p:sp>
      <p:pic>
        <p:nvPicPr>
          <p:cNvPr id="5" name="Picture 4">
            <a:extLst>
              <a:ext uri="{FF2B5EF4-FFF2-40B4-BE49-F238E27FC236}">
                <a16:creationId xmlns:a16="http://schemas.microsoft.com/office/drawing/2014/main" id="{FB2C70D3-AB1B-567E-0918-7C0A96C45BCB}"/>
              </a:ext>
            </a:extLst>
          </p:cNvPr>
          <p:cNvPicPr>
            <a:picLocks noChangeAspect="1"/>
          </p:cNvPicPr>
          <p:nvPr/>
        </p:nvPicPr>
        <p:blipFill rotWithShape="1">
          <a:blip r:embed="rId2"/>
          <a:srcRect t="15556" b="6223"/>
          <a:stretch/>
        </p:blipFill>
        <p:spPr>
          <a:xfrm>
            <a:off x="5767136" y="1835254"/>
            <a:ext cx="6174810" cy="3955945"/>
          </a:xfrm>
          <a:prstGeom prst="rect">
            <a:avLst/>
          </a:prstGeom>
        </p:spPr>
      </p:pic>
      <p:pic>
        <p:nvPicPr>
          <p:cNvPr id="4" name="Picture 3">
            <a:extLst>
              <a:ext uri="{FF2B5EF4-FFF2-40B4-BE49-F238E27FC236}">
                <a16:creationId xmlns:a16="http://schemas.microsoft.com/office/drawing/2014/main" id="{407B0F63-AC16-53BD-6DF8-32C0DF834688}"/>
              </a:ext>
            </a:extLst>
          </p:cNvPr>
          <p:cNvPicPr>
            <a:picLocks noChangeAspect="1"/>
          </p:cNvPicPr>
          <p:nvPr/>
        </p:nvPicPr>
        <p:blipFill>
          <a:blip r:embed="rId3"/>
          <a:stretch>
            <a:fillRect/>
          </a:stretch>
        </p:blipFill>
        <p:spPr>
          <a:xfrm>
            <a:off x="1294868" y="4062113"/>
            <a:ext cx="3487214" cy="2505673"/>
          </a:xfrm>
          <a:prstGeom prst="rect">
            <a:avLst/>
          </a:prstGeom>
        </p:spPr>
      </p:pic>
    </p:spTree>
    <p:extLst>
      <p:ext uri="{BB962C8B-B14F-4D97-AF65-F5344CB8AC3E}">
        <p14:creationId xmlns:p14="http://schemas.microsoft.com/office/powerpoint/2010/main" val="105025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5E00-570C-CA42-EFFA-D1B0B3CCAB96}"/>
              </a:ext>
            </a:extLst>
          </p:cNvPr>
          <p:cNvSpPr>
            <a:spLocks noGrp="1"/>
          </p:cNvSpPr>
          <p:nvPr>
            <p:ph type="title"/>
          </p:nvPr>
        </p:nvSpPr>
        <p:spPr/>
        <p:txBody>
          <a:bodyPr/>
          <a:lstStyle/>
          <a:p>
            <a:r>
              <a:rPr lang="en-US" dirty="0"/>
              <a:t>Model Training</a:t>
            </a:r>
          </a:p>
        </p:txBody>
      </p:sp>
      <p:sp>
        <p:nvSpPr>
          <p:cNvPr id="7" name="Content Placeholder 6">
            <a:extLst>
              <a:ext uri="{FF2B5EF4-FFF2-40B4-BE49-F238E27FC236}">
                <a16:creationId xmlns:a16="http://schemas.microsoft.com/office/drawing/2014/main" id="{171BCF8E-9E63-592D-0C9A-D78EE5C566DA}"/>
              </a:ext>
            </a:extLst>
          </p:cNvPr>
          <p:cNvSpPr>
            <a:spLocks noGrp="1"/>
          </p:cNvSpPr>
          <p:nvPr>
            <p:ph sz="half" idx="2"/>
          </p:nvPr>
        </p:nvSpPr>
        <p:spPr>
          <a:xfrm>
            <a:off x="1005872" y="1835255"/>
            <a:ext cx="4876344" cy="3955946"/>
          </a:xfrm>
        </p:spPr>
        <p:txBody>
          <a:bodyPr>
            <a:normAutofit fontScale="92500" lnSpcReduction="20000"/>
          </a:bodyPr>
          <a:lstStyle/>
          <a:p>
            <a:r>
              <a:rPr lang="en-US" dirty="0"/>
              <a:t>Training the model</a:t>
            </a:r>
          </a:p>
          <a:p>
            <a:r>
              <a:rPr lang="en-US" dirty="0"/>
              <a:t>Mounting google drive to </a:t>
            </a:r>
            <a:r>
              <a:rPr lang="en-US" dirty="0" err="1"/>
              <a:t>colab</a:t>
            </a:r>
            <a:endParaRPr lang="en-US" dirty="0"/>
          </a:p>
          <a:p>
            <a:r>
              <a:rPr lang="en-US" dirty="0"/>
              <a:t>Configuring Kaggle environment , importing </a:t>
            </a:r>
            <a:r>
              <a:rPr lang="en-US" dirty="0" err="1"/>
              <a:t>os</a:t>
            </a:r>
            <a:r>
              <a:rPr lang="en-US" dirty="0"/>
              <a:t> and downloading the data</a:t>
            </a:r>
          </a:p>
          <a:p>
            <a:r>
              <a:rPr lang="en-US" dirty="0"/>
              <a:t>Converting the images to tensor</a:t>
            </a:r>
          </a:p>
          <a:p>
            <a:r>
              <a:rPr lang="en-US" dirty="0">
                <a:solidFill>
                  <a:srgbClr val="BABEC3"/>
                </a:solidFill>
                <a:effectLst/>
                <a:latin typeface="IBM Plex Sans" panose="020B0604020202020204" pitchFamily="34" charset="0"/>
              </a:rPr>
              <a:t>Splitting the dataset - 75% of it being the training set and 25 being the testing set</a:t>
            </a:r>
          </a:p>
          <a:p>
            <a:r>
              <a:rPr lang="en-US" dirty="0">
                <a:solidFill>
                  <a:srgbClr val="BABEC3"/>
                </a:solidFill>
                <a:effectLst/>
                <a:latin typeface="IBM Plex Sans" panose="020B0604020202020204" pitchFamily="34" charset="0"/>
              </a:rPr>
              <a:t>Using the GPU and building breast classification neural network</a:t>
            </a:r>
          </a:p>
          <a:p>
            <a:r>
              <a:rPr lang="en-US" dirty="0">
                <a:solidFill>
                  <a:srgbClr val="BABEC3"/>
                </a:solidFill>
                <a:effectLst/>
                <a:latin typeface="IBM Plex Sans" panose="020B0604020202020204" pitchFamily="34" charset="0"/>
              </a:rPr>
              <a:t>Using binary entropy loss</a:t>
            </a:r>
          </a:p>
          <a:p>
            <a:r>
              <a:rPr lang="en-US" dirty="0">
                <a:solidFill>
                  <a:srgbClr val="BABEC3"/>
                </a:solidFill>
                <a:effectLst/>
                <a:latin typeface="IBM Plex Sans" panose="020B0604020202020204" pitchFamily="34" charset="0"/>
              </a:rPr>
              <a:t>Final training</a:t>
            </a:r>
          </a:p>
          <a:p>
            <a:r>
              <a:rPr lang="en-US" dirty="0">
                <a:solidFill>
                  <a:srgbClr val="BABEC3"/>
                </a:solidFill>
                <a:effectLst/>
                <a:latin typeface="IBM Plex Sans" panose="020B0604020202020204" pitchFamily="34" charset="0"/>
              </a:rPr>
              <a:t>Testing the trained model and calculating the accuracy.</a:t>
            </a:r>
            <a:endParaRPr lang="en-US" dirty="0"/>
          </a:p>
        </p:txBody>
      </p:sp>
      <p:pic>
        <p:nvPicPr>
          <p:cNvPr id="8" name="Content Placeholder 7">
            <a:extLst>
              <a:ext uri="{FF2B5EF4-FFF2-40B4-BE49-F238E27FC236}">
                <a16:creationId xmlns:a16="http://schemas.microsoft.com/office/drawing/2014/main" id="{6163A645-C394-91BB-CF61-66FDD788A36F}"/>
              </a:ext>
            </a:extLst>
          </p:cNvPr>
          <p:cNvPicPr>
            <a:picLocks noGrp="1" noChangeAspect="1"/>
          </p:cNvPicPr>
          <p:nvPr>
            <p:ph sz="quarter" idx="4"/>
          </p:nvPr>
        </p:nvPicPr>
        <p:blipFill rotWithShape="1">
          <a:blip r:embed="rId2"/>
          <a:srcRect t="15011" r="12784" b="6151"/>
          <a:stretch/>
        </p:blipFill>
        <p:spPr>
          <a:xfrm>
            <a:off x="6197601" y="1764133"/>
            <a:ext cx="5787496" cy="4027067"/>
          </a:xfrm>
        </p:spPr>
      </p:pic>
    </p:spTree>
    <p:extLst>
      <p:ext uri="{BB962C8B-B14F-4D97-AF65-F5344CB8AC3E}">
        <p14:creationId xmlns:p14="http://schemas.microsoft.com/office/powerpoint/2010/main" val="221813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7533-A9E1-F4D0-8107-8384AF726969}"/>
              </a:ext>
            </a:extLst>
          </p:cNvPr>
          <p:cNvSpPr>
            <a:spLocks noGrp="1"/>
          </p:cNvSpPr>
          <p:nvPr>
            <p:ph type="title"/>
          </p:nvPr>
        </p:nvSpPr>
        <p:spPr>
          <a:xfrm>
            <a:off x="919119" y="583792"/>
            <a:ext cx="10353762" cy="970450"/>
          </a:xfrm>
        </p:spPr>
        <p:txBody>
          <a:bodyPr/>
          <a:lstStyle/>
          <a:p>
            <a:r>
              <a:rPr lang="en-US" dirty="0"/>
              <a:t>Output  </a:t>
            </a:r>
          </a:p>
        </p:txBody>
      </p:sp>
      <p:pic>
        <p:nvPicPr>
          <p:cNvPr id="4" name="Content Placeholder 3">
            <a:extLst>
              <a:ext uri="{FF2B5EF4-FFF2-40B4-BE49-F238E27FC236}">
                <a16:creationId xmlns:a16="http://schemas.microsoft.com/office/drawing/2014/main" id="{A302F6FE-3C6A-7B23-E186-D94E981E557F}"/>
              </a:ext>
            </a:extLst>
          </p:cNvPr>
          <p:cNvPicPr>
            <a:picLocks noGrp="1" noChangeAspect="1"/>
          </p:cNvPicPr>
          <p:nvPr>
            <p:ph idx="1"/>
          </p:nvPr>
        </p:nvPicPr>
        <p:blipFill>
          <a:blip r:embed="rId2"/>
          <a:stretch>
            <a:fillRect/>
          </a:stretch>
        </p:blipFill>
        <p:spPr>
          <a:xfrm>
            <a:off x="6655145" y="4164479"/>
            <a:ext cx="1487276" cy="2109729"/>
          </a:xfrm>
          <a:prstGeom prst="rect">
            <a:avLst/>
          </a:prstGeom>
        </p:spPr>
      </p:pic>
      <p:pic>
        <p:nvPicPr>
          <p:cNvPr id="5" name="Picture 4">
            <a:extLst>
              <a:ext uri="{FF2B5EF4-FFF2-40B4-BE49-F238E27FC236}">
                <a16:creationId xmlns:a16="http://schemas.microsoft.com/office/drawing/2014/main" id="{602A2522-9BFD-224D-4DA1-E0AB942B3745}"/>
              </a:ext>
            </a:extLst>
          </p:cNvPr>
          <p:cNvPicPr>
            <a:picLocks noChangeAspect="1"/>
          </p:cNvPicPr>
          <p:nvPr/>
        </p:nvPicPr>
        <p:blipFill>
          <a:blip r:embed="rId3"/>
          <a:stretch>
            <a:fillRect/>
          </a:stretch>
        </p:blipFill>
        <p:spPr>
          <a:xfrm>
            <a:off x="7786669" y="1364783"/>
            <a:ext cx="3571875" cy="2657475"/>
          </a:xfrm>
          <a:prstGeom prst="rect">
            <a:avLst/>
          </a:prstGeom>
        </p:spPr>
      </p:pic>
      <p:pic>
        <p:nvPicPr>
          <p:cNvPr id="6" name="Picture 5">
            <a:extLst>
              <a:ext uri="{FF2B5EF4-FFF2-40B4-BE49-F238E27FC236}">
                <a16:creationId xmlns:a16="http://schemas.microsoft.com/office/drawing/2014/main" id="{04822C30-B724-D227-7EA7-679A74D0290A}"/>
              </a:ext>
            </a:extLst>
          </p:cNvPr>
          <p:cNvPicPr>
            <a:picLocks noChangeAspect="1"/>
          </p:cNvPicPr>
          <p:nvPr/>
        </p:nvPicPr>
        <p:blipFill rotWithShape="1">
          <a:blip r:embed="rId4"/>
          <a:srcRect l="2150" t="32222" r="42794" b="7083"/>
          <a:stretch/>
        </p:blipFill>
        <p:spPr>
          <a:xfrm>
            <a:off x="185030" y="3159969"/>
            <a:ext cx="6206244" cy="3558663"/>
          </a:xfrm>
          <a:prstGeom prst="rect">
            <a:avLst/>
          </a:prstGeom>
        </p:spPr>
      </p:pic>
    </p:spTree>
    <p:extLst>
      <p:ext uri="{BB962C8B-B14F-4D97-AF65-F5344CB8AC3E}">
        <p14:creationId xmlns:p14="http://schemas.microsoft.com/office/powerpoint/2010/main" val="857800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3415</TotalTime>
  <Words>402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Calisto MT</vt:lpstr>
      <vt:lpstr>IBM Plex Sans</vt:lpstr>
      <vt:lpstr>Times New Roman</vt:lpstr>
      <vt:lpstr>Wingdings 2</vt:lpstr>
      <vt:lpstr>Slate</vt:lpstr>
      <vt:lpstr>Breast Cancer  Classification</vt:lpstr>
      <vt:lpstr>Introduction</vt:lpstr>
      <vt:lpstr>Neural Networks</vt:lpstr>
      <vt:lpstr>Let’s talk about activation function and mean square error</vt:lpstr>
      <vt:lpstr>Back Propagation</vt:lpstr>
      <vt:lpstr>CNN</vt:lpstr>
      <vt:lpstr>Dataset and Code</vt:lpstr>
      <vt:lpstr>Model Training</vt:lpstr>
      <vt:lpstr>Output  </vt:lpstr>
      <vt:lpstr>Accuracy</vt:lpstr>
      <vt:lpstr>Conclusion :-</vt:lpstr>
      <vt:lpstr>Questions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Sanjana Lad</dc:creator>
  <cp:lastModifiedBy>Sanjana Lad</cp:lastModifiedBy>
  <cp:revision>12</cp:revision>
  <dcterms:created xsi:type="dcterms:W3CDTF">2023-04-23T19:51:28Z</dcterms:created>
  <dcterms:modified xsi:type="dcterms:W3CDTF">2023-05-04T00:34:40Z</dcterms:modified>
</cp:coreProperties>
</file>