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imes New Roman Bold" charset="1" panose="02030802070405020303"/>
      <p:regular r:id="rId26"/>
    </p:embeddedFont>
    <p:embeddedFont>
      <p:font typeface="Cormorant Garamond Bold Italics" charset="1" panose="00000800000000000000"/>
      <p:regular r:id="rId27"/>
    </p:embeddedFont>
    <p:embeddedFont>
      <p:font typeface="Times New Roman Bold Italics" charset="1" panose="02030802070405090303"/>
      <p:regular r:id="rId28"/>
    </p:embeddedFont>
    <p:embeddedFont>
      <p:font typeface="Times New Roman" charset="1" panose="020305020704050203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6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42.pn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sanjanalytics07/Pizza_Sales" TargetMode="External" Type="http://schemas.openxmlformats.org/officeDocument/2006/relationships/hyperlink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4.pn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61" t="0" r="-1066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9345" y="1757239"/>
            <a:ext cx="8650809" cy="4928294"/>
            <a:chOff x="0" y="0"/>
            <a:chExt cx="11534413" cy="65710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534413" cy="4479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000"/>
                </a:lnSpc>
              </a:pPr>
              <a:r>
                <a:rPr lang="en-US" sz="12000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Pizza Sales Analysis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101253"/>
              <a:ext cx="9658278" cy="1469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56"/>
                </a:lnSpc>
              </a:pPr>
              <a:r>
                <a:rPr lang="en-US" sz="8056">
                  <a:solidFill>
                    <a:srgbClr val="FFFFFF"/>
                  </a:solidFill>
                  <a:latin typeface="Cormorant Garamond Bold Italics"/>
                  <a:ea typeface="Cormorant Garamond Bold Italics"/>
                  <a:cs typeface="Cormorant Garamond Bold Italics"/>
                  <a:sym typeface="Cormorant Garamond Bold Italics"/>
                </a:rPr>
                <a:t>SQL Project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9345" y="8056244"/>
            <a:ext cx="6201443" cy="1202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299">
                <a:solidFill>
                  <a:srgbClr val="FFFFF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By Sanjana John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A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377" y="2776210"/>
            <a:ext cx="7985937" cy="5375447"/>
          </a:xfrm>
          <a:custGeom>
            <a:avLst/>
            <a:gdLst/>
            <a:ahLst/>
            <a:cxnLst/>
            <a:rect r="r" b="b" t="t" l="l"/>
            <a:pathLst>
              <a:path h="5375447" w="7985937">
                <a:moveTo>
                  <a:pt x="0" y="0"/>
                </a:moveTo>
                <a:lnTo>
                  <a:pt x="7985938" y="0"/>
                </a:lnTo>
                <a:lnTo>
                  <a:pt x="7985938" y="5375448"/>
                </a:lnTo>
                <a:lnTo>
                  <a:pt x="0" y="537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3769961"/>
            <a:ext cx="7972839" cy="2747077"/>
          </a:xfrm>
          <a:custGeom>
            <a:avLst/>
            <a:gdLst/>
            <a:ahLst/>
            <a:cxnLst/>
            <a:rect r="r" b="b" t="t" l="l"/>
            <a:pathLst>
              <a:path h="2747077" w="7972839">
                <a:moveTo>
                  <a:pt x="0" y="0"/>
                </a:moveTo>
                <a:lnTo>
                  <a:pt x="7972839" y="0"/>
                </a:lnTo>
                <a:lnTo>
                  <a:pt x="7972839" y="2747078"/>
                </a:lnTo>
                <a:lnTo>
                  <a:pt x="0" y="2747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9902" y="1062355"/>
            <a:ext cx="14170716" cy="1446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9750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List the top 5 most ordered pizza types along with their quantities.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288540" y="6837193"/>
            <a:ext cx="6934180" cy="4298527"/>
          </a:xfrm>
          <a:custGeom>
            <a:avLst/>
            <a:gdLst/>
            <a:ahLst/>
            <a:cxnLst/>
            <a:rect r="r" b="b" t="t" l="l"/>
            <a:pathLst>
              <a:path h="4298527" w="6934180">
                <a:moveTo>
                  <a:pt x="0" y="0"/>
                </a:moveTo>
                <a:lnTo>
                  <a:pt x="6934181" y="0"/>
                </a:lnTo>
                <a:lnTo>
                  <a:pt x="6934181" y="4298527"/>
                </a:lnTo>
                <a:lnTo>
                  <a:pt x="0" y="4298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H="true">
            <a:off x="819902" y="8185514"/>
            <a:ext cx="7985937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819902" y="2776210"/>
            <a:ext cx="7985937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8796315" y="2752398"/>
            <a:ext cx="0" cy="5442641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843715" y="2776210"/>
            <a:ext cx="0" cy="5442641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9144000" y="6550376"/>
            <a:ext cx="7972839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>
            <a:off x="9144000" y="3803299"/>
            <a:ext cx="7972839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17083502" y="3770328"/>
            <a:ext cx="0" cy="2746711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9177337" y="3769961"/>
            <a:ext cx="0" cy="2746711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75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491" y="2459754"/>
            <a:ext cx="8354619" cy="5367492"/>
          </a:xfrm>
          <a:custGeom>
            <a:avLst/>
            <a:gdLst/>
            <a:ahLst/>
            <a:cxnLst/>
            <a:rect r="r" b="b" t="t" l="l"/>
            <a:pathLst>
              <a:path h="5367492" w="8354619">
                <a:moveTo>
                  <a:pt x="0" y="0"/>
                </a:moveTo>
                <a:lnTo>
                  <a:pt x="8354619" y="0"/>
                </a:lnTo>
                <a:lnTo>
                  <a:pt x="8354619" y="5367492"/>
                </a:lnTo>
                <a:lnTo>
                  <a:pt x="0" y="5367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4183" y="3727916"/>
            <a:ext cx="5777985" cy="2796986"/>
          </a:xfrm>
          <a:custGeom>
            <a:avLst/>
            <a:gdLst/>
            <a:ahLst/>
            <a:cxnLst/>
            <a:rect r="r" b="b" t="t" l="l"/>
            <a:pathLst>
              <a:path h="2796986" w="5777985">
                <a:moveTo>
                  <a:pt x="0" y="0"/>
                </a:moveTo>
                <a:lnTo>
                  <a:pt x="5777985" y="0"/>
                </a:lnTo>
                <a:lnTo>
                  <a:pt x="5777985" y="2796986"/>
                </a:lnTo>
                <a:lnTo>
                  <a:pt x="0" y="2796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150723">
            <a:off x="15956505" y="-461923"/>
            <a:ext cx="2503422" cy="3012871"/>
          </a:xfrm>
          <a:custGeom>
            <a:avLst/>
            <a:gdLst/>
            <a:ahLst/>
            <a:cxnLst/>
            <a:rect r="r" b="b" t="t" l="l"/>
            <a:pathLst>
              <a:path h="3012871" w="2503422">
                <a:moveTo>
                  <a:pt x="0" y="0"/>
                </a:moveTo>
                <a:lnTo>
                  <a:pt x="2503422" y="0"/>
                </a:lnTo>
                <a:lnTo>
                  <a:pt x="2503422" y="3012871"/>
                </a:lnTo>
                <a:lnTo>
                  <a:pt x="0" y="3012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6208" y="310697"/>
            <a:ext cx="17141804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5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Join the necessary tables to find the quantity of each pizza CATEGORY ordered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8961397" y="2467677"/>
            <a:ext cx="33338" cy="535957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575822" y="2459961"/>
            <a:ext cx="33338" cy="535957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575822" y="7827246"/>
            <a:ext cx="8371287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575822" y="2501014"/>
            <a:ext cx="8371287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9823708" y="6592422"/>
            <a:ext cx="5784061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9888246" y="3752091"/>
            <a:ext cx="5784061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9823708" y="3727916"/>
            <a:ext cx="31201" cy="2864506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5607771" y="3765308"/>
            <a:ext cx="31201" cy="275638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5592168" y="3728279"/>
            <a:ext cx="31201" cy="2864506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400000">
            <a:off x="15627358" y="7823063"/>
            <a:ext cx="2277072" cy="2463937"/>
          </a:xfrm>
          <a:custGeom>
            <a:avLst/>
            <a:gdLst/>
            <a:ahLst/>
            <a:cxnLst/>
            <a:rect r="r" b="b" t="t" l="l"/>
            <a:pathLst>
              <a:path h="2463937" w="2277072">
                <a:moveTo>
                  <a:pt x="0" y="0"/>
                </a:moveTo>
                <a:lnTo>
                  <a:pt x="2277072" y="0"/>
                </a:lnTo>
                <a:lnTo>
                  <a:pt x="2277072" y="2463937"/>
                </a:lnTo>
                <a:lnTo>
                  <a:pt x="0" y="24639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411" y="8744639"/>
            <a:ext cx="2024579" cy="1542361"/>
          </a:xfrm>
          <a:custGeom>
            <a:avLst/>
            <a:gdLst/>
            <a:ahLst/>
            <a:cxnLst/>
            <a:rect r="r" b="b" t="t" l="l"/>
            <a:pathLst>
              <a:path h="1542361" w="2024579">
                <a:moveTo>
                  <a:pt x="0" y="0"/>
                </a:moveTo>
                <a:lnTo>
                  <a:pt x="2024578" y="0"/>
                </a:lnTo>
                <a:lnTo>
                  <a:pt x="2024578" y="1542361"/>
                </a:lnTo>
                <a:lnTo>
                  <a:pt x="0" y="15423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A5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03985"/>
            <a:ext cx="8842108" cy="5020327"/>
          </a:xfrm>
          <a:custGeom>
            <a:avLst/>
            <a:gdLst/>
            <a:ahLst/>
            <a:cxnLst/>
            <a:rect r="r" b="b" t="t" l="l"/>
            <a:pathLst>
              <a:path h="5020327" w="8842108">
                <a:moveTo>
                  <a:pt x="0" y="0"/>
                </a:moveTo>
                <a:lnTo>
                  <a:pt x="8842108" y="0"/>
                </a:lnTo>
                <a:lnTo>
                  <a:pt x="8842108" y="5020327"/>
                </a:lnTo>
                <a:lnTo>
                  <a:pt x="0" y="5020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0136" y="2183788"/>
            <a:ext cx="3548347" cy="5992269"/>
          </a:xfrm>
          <a:custGeom>
            <a:avLst/>
            <a:gdLst/>
            <a:ahLst/>
            <a:cxnLst/>
            <a:rect r="r" b="b" t="t" l="l"/>
            <a:pathLst>
              <a:path h="5992269" w="3548347">
                <a:moveTo>
                  <a:pt x="0" y="0"/>
                </a:moveTo>
                <a:lnTo>
                  <a:pt x="3548347" y="0"/>
                </a:lnTo>
                <a:lnTo>
                  <a:pt x="3548347" y="5992268"/>
                </a:lnTo>
                <a:lnTo>
                  <a:pt x="0" y="59922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78" r="-2903" b="-77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9584" y="616934"/>
            <a:ext cx="15626433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Determine the distribution of orders by hour of the day.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1200136" y="2103985"/>
            <a:ext cx="0" cy="6072072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751624" y="2107464"/>
            <a:ext cx="0" cy="6072072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200449" y="8162867"/>
            <a:ext cx="3548347" cy="33338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1200136" y="2140800"/>
            <a:ext cx="3548347" cy="33338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9904146" y="2090795"/>
            <a:ext cx="0" cy="503351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1062037" y="2097390"/>
            <a:ext cx="0" cy="503351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62037" y="7124312"/>
            <a:ext cx="8842108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062038" y="2124133"/>
            <a:ext cx="8842108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941387" y="-28972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24981">
            <a:off x="17701507" y="29462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423970">
            <a:off x="16779672" y="80390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23970">
            <a:off x="17785503" y="158925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0362998">
            <a:off x="17228783" y="194205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070780">
            <a:off x="17679452" y="275901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960814">
            <a:off x="17100554" y="351296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157208" y="453235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324981">
            <a:off x="17917327" y="511669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423970">
            <a:off x="16995493" y="562597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423970">
            <a:off x="18001324" y="641132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10362998">
            <a:off x="17444603" y="676412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4070780">
            <a:off x="17895273" y="758108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960814">
            <a:off x="17316375" y="833503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362998">
            <a:off x="17679452" y="9137356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A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61646"/>
            <a:ext cx="10764622" cy="4296803"/>
          </a:xfrm>
          <a:custGeom>
            <a:avLst/>
            <a:gdLst/>
            <a:ahLst/>
            <a:cxnLst/>
            <a:rect r="r" b="b" t="t" l="l"/>
            <a:pathLst>
              <a:path h="4296803" w="10764622">
                <a:moveTo>
                  <a:pt x="0" y="0"/>
                </a:moveTo>
                <a:lnTo>
                  <a:pt x="10764622" y="0"/>
                </a:lnTo>
                <a:lnTo>
                  <a:pt x="10764622" y="4296803"/>
                </a:lnTo>
                <a:lnTo>
                  <a:pt x="0" y="429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837193"/>
            <a:ext cx="6224311" cy="2951528"/>
          </a:xfrm>
          <a:custGeom>
            <a:avLst/>
            <a:gdLst/>
            <a:ahLst/>
            <a:cxnLst/>
            <a:rect r="r" b="b" t="t" l="l"/>
            <a:pathLst>
              <a:path h="2951528" w="6224311">
                <a:moveTo>
                  <a:pt x="0" y="0"/>
                </a:moveTo>
                <a:lnTo>
                  <a:pt x="6224311" y="0"/>
                </a:lnTo>
                <a:lnTo>
                  <a:pt x="6224311" y="2951529"/>
                </a:lnTo>
                <a:lnTo>
                  <a:pt x="0" y="295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57172"/>
            <a:ext cx="15367619" cy="1446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9750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Join relevant tables to find the category-wise distribution of pizzas.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288540" y="6837193"/>
            <a:ext cx="6934180" cy="4298527"/>
          </a:xfrm>
          <a:custGeom>
            <a:avLst/>
            <a:gdLst/>
            <a:ahLst/>
            <a:cxnLst/>
            <a:rect r="r" b="b" t="t" l="l"/>
            <a:pathLst>
              <a:path h="4298527" w="6934180">
                <a:moveTo>
                  <a:pt x="0" y="0"/>
                </a:moveTo>
                <a:lnTo>
                  <a:pt x="6934181" y="0"/>
                </a:lnTo>
                <a:lnTo>
                  <a:pt x="6934181" y="4298527"/>
                </a:lnTo>
                <a:lnTo>
                  <a:pt x="0" y="4298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H="true" flipV="true">
            <a:off x="11759985" y="2261646"/>
            <a:ext cx="33338" cy="4296803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62036" y="2261388"/>
            <a:ext cx="33338" cy="4296803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062036" y="9755384"/>
            <a:ext cx="6190975" cy="3333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062038" y="6837193"/>
            <a:ext cx="0" cy="2951528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7253011" y="6837193"/>
            <a:ext cx="0" cy="2951528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1095554" y="6870530"/>
            <a:ext cx="6190975" cy="3333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 flipV="true">
            <a:off x="1095733" y="6541781"/>
            <a:ext cx="10664252" cy="1641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028751" y="2261646"/>
            <a:ext cx="10764571" cy="3333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75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6427" y="2850662"/>
            <a:ext cx="10850942" cy="4878844"/>
          </a:xfrm>
          <a:custGeom>
            <a:avLst/>
            <a:gdLst/>
            <a:ahLst/>
            <a:cxnLst/>
            <a:rect r="r" b="b" t="t" l="l"/>
            <a:pathLst>
              <a:path h="4878844" w="10850942">
                <a:moveTo>
                  <a:pt x="0" y="0"/>
                </a:moveTo>
                <a:lnTo>
                  <a:pt x="10850942" y="0"/>
                </a:lnTo>
                <a:lnTo>
                  <a:pt x="10850942" y="4878845"/>
                </a:lnTo>
                <a:lnTo>
                  <a:pt x="0" y="4878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150723">
            <a:off x="15956505" y="-461923"/>
            <a:ext cx="2503422" cy="3012871"/>
          </a:xfrm>
          <a:custGeom>
            <a:avLst/>
            <a:gdLst/>
            <a:ahLst/>
            <a:cxnLst/>
            <a:rect r="r" b="b" t="t" l="l"/>
            <a:pathLst>
              <a:path h="3012871" w="2503422">
                <a:moveTo>
                  <a:pt x="0" y="0"/>
                </a:moveTo>
                <a:lnTo>
                  <a:pt x="2503422" y="0"/>
                </a:lnTo>
                <a:lnTo>
                  <a:pt x="2503422" y="3012871"/>
                </a:lnTo>
                <a:lnTo>
                  <a:pt x="0" y="301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6427" y="52070"/>
            <a:ext cx="16967345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5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Group the orders by date and calculate the average number of pizzas ordered per day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686478" y="2850662"/>
            <a:ext cx="10850890" cy="3333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686376" y="7712838"/>
            <a:ext cx="10850890" cy="3333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4666710" y="8150180"/>
            <a:ext cx="44804" cy="154685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1518319" y="2850662"/>
            <a:ext cx="0" cy="4862176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719714" y="2858997"/>
            <a:ext cx="0" cy="4862176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676973" y="8121284"/>
            <a:ext cx="3994576" cy="14609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>
            <a:off x="677095" y="9670036"/>
            <a:ext cx="4042522" cy="936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411" y="8744639"/>
            <a:ext cx="2024579" cy="1542361"/>
          </a:xfrm>
          <a:custGeom>
            <a:avLst/>
            <a:gdLst/>
            <a:ahLst/>
            <a:cxnLst/>
            <a:rect r="r" b="b" t="t" l="l"/>
            <a:pathLst>
              <a:path h="1542361" w="2024579">
                <a:moveTo>
                  <a:pt x="0" y="0"/>
                </a:moveTo>
                <a:lnTo>
                  <a:pt x="2024578" y="0"/>
                </a:lnTo>
                <a:lnTo>
                  <a:pt x="2024578" y="1542361"/>
                </a:lnTo>
                <a:lnTo>
                  <a:pt x="0" y="1542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648802" y="8128588"/>
            <a:ext cx="8936" cy="1548889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686427" y="8149215"/>
            <a:ext cx="3966009" cy="1563523"/>
          </a:xfrm>
          <a:custGeom>
            <a:avLst/>
            <a:gdLst/>
            <a:ahLst/>
            <a:cxnLst/>
            <a:rect r="r" b="b" t="t" l="l"/>
            <a:pathLst>
              <a:path h="1563523" w="3966009">
                <a:moveTo>
                  <a:pt x="0" y="0"/>
                </a:moveTo>
                <a:lnTo>
                  <a:pt x="3966009" y="0"/>
                </a:lnTo>
                <a:lnTo>
                  <a:pt x="3966009" y="1563523"/>
                </a:lnTo>
                <a:lnTo>
                  <a:pt x="0" y="15635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5627358" y="7823063"/>
            <a:ext cx="2277072" cy="2463937"/>
          </a:xfrm>
          <a:custGeom>
            <a:avLst/>
            <a:gdLst/>
            <a:ahLst/>
            <a:cxnLst/>
            <a:rect r="r" b="b" t="t" l="l"/>
            <a:pathLst>
              <a:path h="2463937" w="2277072">
                <a:moveTo>
                  <a:pt x="0" y="0"/>
                </a:moveTo>
                <a:lnTo>
                  <a:pt x="2277072" y="0"/>
                </a:lnTo>
                <a:lnTo>
                  <a:pt x="2277072" y="2463937"/>
                </a:lnTo>
                <a:lnTo>
                  <a:pt x="0" y="24639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flipH="true" flipV="true">
            <a:off x="686600" y="9672096"/>
            <a:ext cx="3994576" cy="14609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A5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186" y="2194541"/>
            <a:ext cx="9678694" cy="4931728"/>
          </a:xfrm>
          <a:custGeom>
            <a:avLst/>
            <a:gdLst/>
            <a:ahLst/>
            <a:cxnLst/>
            <a:rect r="r" b="b" t="t" l="l"/>
            <a:pathLst>
              <a:path h="4931728" w="9678694">
                <a:moveTo>
                  <a:pt x="0" y="0"/>
                </a:moveTo>
                <a:lnTo>
                  <a:pt x="9678693" y="0"/>
                </a:lnTo>
                <a:lnTo>
                  <a:pt x="9678693" y="4931728"/>
                </a:lnTo>
                <a:lnTo>
                  <a:pt x="0" y="4931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5186" y="7400259"/>
            <a:ext cx="6050402" cy="2232380"/>
          </a:xfrm>
          <a:custGeom>
            <a:avLst/>
            <a:gdLst/>
            <a:ahLst/>
            <a:cxnLst/>
            <a:rect r="r" b="b" t="t" l="l"/>
            <a:pathLst>
              <a:path h="2232380" w="6050402">
                <a:moveTo>
                  <a:pt x="0" y="0"/>
                </a:moveTo>
                <a:lnTo>
                  <a:pt x="6050401" y="0"/>
                </a:lnTo>
                <a:lnTo>
                  <a:pt x="6050401" y="2232380"/>
                </a:lnTo>
                <a:lnTo>
                  <a:pt x="0" y="22323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845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5186" y="299701"/>
            <a:ext cx="17000264" cy="191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Determine the top 3 most ordered pizza types based on revenue.</a:t>
            </a: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635308" y="7118964"/>
            <a:ext cx="9678572" cy="730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635333" y="2211844"/>
            <a:ext cx="9678572" cy="730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613350" y="2268351"/>
            <a:ext cx="30544" cy="4873849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10322580" y="2194750"/>
            <a:ext cx="6571" cy="4897822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597938" y="7414466"/>
            <a:ext cx="6159569" cy="23193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06499" y="9604582"/>
            <a:ext cx="6111623" cy="23193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6717360" y="7463703"/>
            <a:ext cx="1524" cy="218233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 flipV="true">
            <a:off x="612587" y="7400282"/>
            <a:ext cx="1524" cy="218233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941387" y="-28972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24981">
            <a:off x="17701507" y="29462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423970">
            <a:off x="16779672" y="80390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23970">
            <a:off x="17785503" y="158925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0362998">
            <a:off x="17228783" y="194205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070780">
            <a:off x="17679452" y="275901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960814">
            <a:off x="17100554" y="351296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157208" y="453235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324981">
            <a:off x="17917327" y="511669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423970">
            <a:off x="16995493" y="562597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423970">
            <a:off x="18001324" y="641132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10362998">
            <a:off x="17444603" y="676412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4070780">
            <a:off x="17895273" y="758108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960814">
            <a:off x="17316375" y="833503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362998">
            <a:off x="17679452" y="9137356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A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4648" y="2142483"/>
            <a:ext cx="9534010" cy="6528407"/>
          </a:xfrm>
          <a:custGeom>
            <a:avLst/>
            <a:gdLst/>
            <a:ahLst/>
            <a:cxnLst/>
            <a:rect r="r" b="b" t="t" l="l"/>
            <a:pathLst>
              <a:path h="6528407" w="9534010">
                <a:moveTo>
                  <a:pt x="0" y="0"/>
                </a:moveTo>
                <a:lnTo>
                  <a:pt x="9534010" y="0"/>
                </a:lnTo>
                <a:lnTo>
                  <a:pt x="9534010" y="6528407"/>
                </a:lnTo>
                <a:lnTo>
                  <a:pt x="0" y="6528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79120" y="3830697"/>
            <a:ext cx="6414232" cy="2625606"/>
          </a:xfrm>
          <a:custGeom>
            <a:avLst/>
            <a:gdLst/>
            <a:ahLst/>
            <a:cxnLst/>
            <a:rect r="r" b="b" t="t" l="l"/>
            <a:pathLst>
              <a:path h="2625606" w="6414232">
                <a:moveTo>
                  <a:pt x="0" y="0"/>
                </a:moveTo>
                <a:lnTo>
                  <a:pt x="6414232" y="0"/>
                </a:lnTo>
                <a:lnTo>
                  <a:pt x="6414232" y="2625606"/>
                </a:lnTo>
                <a:lnTo>
                  <a:pt x="0" y="2625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4648" y="635472"/>
            <a:ext cx="16698704" cy="1446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9750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Calculate the percentage contribution of each pizza category to total revenue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288540" y="6837193"/>
            <a:ext cx="6934180" cy="4298527"/>
          </a:xfrm>
          <a:custGeom>
            <a:avLst/>
            <a:gdLst/>
            <a:ahLst/>
            <a:cxnLst/>
            <a:rect r="r" b="b" t="t" l="l"/>
            <a:pathLst>
              <a:path h="4298527" w="6934180">
                <a:moveTo>
                  <a:pt x="0" y="0"/>
                </a:moveTo>
                <a:lnTo>
                  <a:pt x="6934181" y="0"/>
                </a:lnTo>
                <a:lnTo>
                  <a:pt x="6934181" y="4298527"/>
                </a:lnTo>
                <a:lnTo>
                  <a:pt x="0" y="4298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291101" y="2171440"/>
            <a:ext cx="75114" cy="644042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773912" y="2124084"/>
            <a:ext cx="25497" cy="6521471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758501" y="2132645"/>
            <a:ext cx="9590775" cy="7270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766266" y="8634540"/>
            <a:ext cx="9562392" cy="1101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11055185" y="6450796"/>
            <a:ext cx="6373188" cy="550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11042682" y="3854509"/>
            <a:ext cx="6421913" cy="34988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1073134" y="3863070"/>
            <a:ext cx="2885" cy="2600112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7428373" y="3830734"/>
            <a:ext cx="2885" cy="2648059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75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0327" y="2268055"/>
            <a:ext cx="11271322" cy="5871415"/>
          </a:xfrm>
          <a:custGeom>
            <a:avLst/>
            <a:gdLst/>
            <a:ahLst/>
            <a:cxnLst/>
            <a:rect r="r" b="b" t="t" l="l"/>
            <a:pathLst>
              <a:path h="5871415" w="11271322">
                <a:moveTo>
                  <a:pt x="0" y="0"/>
                </a:moveTo>
                <a:lnTo>
                  <a:pt x="11271323" y="0"/>
                </a:lnTo>
                <a:lnTo>
                  <a:pt x="11271323" y="5871415"/>
                </a:lnTo>
                <a:lnTo>
                  <a:pt x="0" y="5871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38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1955" y="480695"/>
            <a:ext cx="16967345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5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Analyze the cumulative revenue generated over time.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660356" y="8172808"/>
            <a:ext cx="11287679" cy="550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643955" y="2301393"/>
            <a:ext cx="11287679" cy="550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2525891" y="8158199"/>
            <a:ext cx="5164685" cy="5345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15627358" y="7823063"/>
            <a:ext cx="2277072" cy="2463937"/>
          </a:xfrm>
          <a:custGeom>
            <a:avLst/>
            <a:gdLst/>
            <a:ahLst/>
            <a:cxnLst/>
            <a:rect r="r" b="b" t="t" l="l"/>
            <a:pathLst>
              <a:path h="2463937" w="2277072">
                <a:moveTo>
                  <a:pt x="0" y="0"/>
                </a:moveTo>
                <a:lnTo>
                  <a:pt x="2277072" y="0"/>
                </a:lnTo>
                <a:lnTo>
                  <a:pt x="2277072" y="2463937"/>
                </a:lnTo>
                <a:lnTo>
                  <a:pt x="0" y="24639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44596" y="2405015"/>
            <a:ext cx="5083077" cy="5734455"/>
          </a:xfrm>
          <a:custGeom>
            <a:avLst/>
            <a:gdLst/>
            <a:ahLst/>
            <a:cxnLst/>
            <a:rect r="r" b="b" t="t" l="l"/>
            <a:pathLst>
              <a:path h="5734455" w="5083077">
                <a:moveTo>
                  <a:pt x="0" y="0"/>
                </a:moveTo>
                <a:lnTo>
                  <a:pt x="5083077" y="0"/>
                </a:lnTo>
                <a:lnTo>
                  <a:pt x="5083077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 flipV="true">
            <a:off x="12504821" y="2378288"/>
            <a:ext cx="5164685" cy="5345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2529594" y="2386849"/>
            <a:ext cx="31735" cy="576640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604435" y="2436989"/>
            <a:ext cx="31735" cy="579037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1906293" y="2299518"/>
            <a:ext cx="17930" cy="5925651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634990" y="2285901"/>
            <a:ext cx="17930" cy="5925651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-3150723">
            <a:off x="15956505" y="-461923"/>
            <a:ext cx="2503422" cy="3012871"/>
          </a:xfrm>
          <a:custGeom>
            <a:avLst/>
            <a:gdLst/>
            <a:ahLst/>
            <a:cxnLst/>
            <a:rect r="r" b="b" t="t" l="l"/>
            <a:pathLst>
              <a:path h="3012871" w="2503422">
                <a:moveTo>
                  <a:pt x="0" y="0"/>
                </a:moveTo>
                <a:lnTo>
                  <a:pt x="2503422" y="0"/>
                </a:lnTo>
                <a:lnTo>
                  <a:pt x="2503422" y="3012871"/>
                </a:lnTo>
                <a:lnTo>
                  <a:pt x="0" y="30128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11" y="8744639"/>
            <a:ext cx="2024579" cy="1542361"/>
          </a:xfrm>
          <a:custGeom>
            <a:avLst/>
            <a:gdLst/>
            <a:ahLst/>
            <a:cxnLst/>
            <a:rect r="r" b="b" t="t" l="l"/>
            <a:pathLst>
              <a:path h="1542361" w="2024579">
                <a:moveTo>
                  <a:pt x="0" y="0"/>
                </a:moveTo>
                <a:lnTo>
                  <a:pt x="2024578" y="0"/>
                </a:lnTo>
                <a:lnTo>
                  <a:pt x="2024578" y="1542361"/>
                </a:lnTo>
                <a:lnTo>
                  <a:pt x="0" y="15423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A5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186" y="2737466"/>
            <a:ext cx="9115276" cy="5671186"/>
          </a:xfrm>
          <a:custGeom>
            <a:avLst/>
            <a:gdLst/>
            <a:ahLst/>
            <a:cxnLst/>
            <a:rect r="r" b="b" t="t" l="l"/>
            <a:pathLst>
              <a:path h="5671186" w="9115276">
                <a:moveTo>
                  <a:pt x="0" y="0"/>
                </a:moveTo>
                <a:lnTo>
                  <a:pt x="9115276" y="0"/>
                </a:lnTo>
                <a:lnTo>
                  <a:pt x="9115276" y="5671186"/>
                </a:lnTo>
                <a:lnTo>
                  <a:pt x="0" y="5671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5186" y="299701"/>
            <a:ext cx="16790114" cy="191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Determine the top 3 most ordered pizza types based on revenue for each pizza category.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11041" y="2737466"/>
            <a:ext cx="6637506" cy="5671186"/>
          </a:xfrm>
          <a:custGeom>
            <a:avLst/>
            <a:gdLst/>
            <a:ahLst/>
            <a:cxnLst/>
            <a:rect r="r" b="b" t="t" l="l"/>
            <a:pathLst>
              <a:path h="5671186" w="6637506">
                <a:moveTo>
                  <a:pt x="0" y="0"/>
                </a:moveTo>
                <a:lnTo>
                  <a:pt x="6637506" y="0"/>
                </a:lnTo>
                <a:lnTo>
                  <a:pt x="6637506" y="5671186"/>
                </a:lnTo>
                <a:lnTo>
                  <a:pt x="0" y="567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0211041" y="2737567"/>
            <a:ext cx="51268" cy="567108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6811568" y="2737265"/>
            <a:ext cx="51268" cy="567108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262309" y="2737567"/>
            <a:ext cx="6605535" cy="14766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0205959" y="8401269"/>
            <a:ext cx="6605535" cy="14766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635260" y="2742905"/>
            <a:ext cx="9138149" cy="204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619848" y="8433097"/>
            <a:ext cx="9138149" cy="204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619848" y="2753511"/>
            <a:ext cx="4388" cy="5703559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 flipV="true">
            <a:off x="9755804" y="2712450"/>
            <a:ext cx="4388" cy="5703559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941387" y="-28972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24981">
            <a:off x="17701507" y="29462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423970">
            <a:off x="16779672" y="80390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23970">
            <a:off x="17785503" y="158925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0362998">
            <a:off x="17228783" y="194205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070780">
            <a:off x="17679452" y="275901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960814">
            <a:off x="17100554" y="351296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157208" y="453235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324981">
            <a:off x="17917327" y="511669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423970">
            <a:off x="16995493" y="562597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423970">
            <a:off x="18001324" y="641132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10362998">
            <a:off x="17444603" y="676412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4070780">
            <a:off x="17895273" y="758108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960814">
            <a:off x="17316375" y="833503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362998">
            <a:off x="17679452" y="9137356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A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4648" y="3763010"/>
            <a:ext cx="16698704" cy="2760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5199">
                <a:solidFill>
                  <a:srgbClr val="9750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more details of this project, </a:t>
            </a:r>
            <a:r>
              <a:rPr lang="en-US" sz="5199" u="sng">
                <a:solidFill>
                  <a:srgbClr val="97503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  <a:hlinkClick r:id="rId2" tooltip="https://github.com/sanjanalytics07/Pizza_Sales"/>
              </a:rPr>
              <a:t>Click here</a:t>
            </a:r>
            <a:r>
              <a:rPr lang="en-US" sz="5199">
                <a:solidFill>
                  <a:srgbClr val="9750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to navigate to  my GitHub portfolio</a:t>
            </a:r>
          </a:p>
          <a:p>
            <a:pPr algn="l">
              <a:lnSpc>
                <a:spcPts val="5199"/>
              </a:lnSpc>
            </a:pPr>
          </a:p>
          <a:p>
            <a:pPr algn="l" marL="0" indent="0" lvl="0">
              <a:lnSpc>
                <a:spcPts val="5199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88540" y="6837193"/>
            <a:ext cx="6934180" cy="4298527"/>
          </a:xfrm>
          <a:custGeom>
            <a:avLst/>
            <a:gdLst/>
            <a:ahLst/>
            <a:cxnLst/>
            <a:rect r="r" b="b" t="t" l="l"/>
            <a:pathLst>
              <a:path h="4298527" w="6934180">
                <a:moveTo>
                  <a:pt x="0" y="0"/>
                </a:moveTo>
                <a:lnTo>
                  <a:pt x="6934181" y="0"/>
                </a:lnTo>
                <a:lnTo>
                  <a:pt x="6934181" y="4298527"/>
                </a:lnTo>
                <a:lnTo>
                  <a:pt x="0" y="4298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75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150723">
            <a:off x="15956505" y="-461923"/>
            <a:ext cx="2503422" cy="3012871"/>
          </a:xfrm>
          <a:custGeom>
            <a:avLst/>
            <a:gdLst/>
            <a:ahLst/>
            <a:cxnLst/>
            <a:rect r="r" b="b" t="t" l="l"/>
            <a:pathLst>
              <a:path h="3012871" w="2503422">
                <a:moveTo>
                  <a:pt x="0" y="0"/>
                </a:moveTo>
                <a:lnTo>
                  <a:pt x="2503422" y="0"/>
                </a:lnTo>
                <a:lnTo>
                  <a:pt x="2503422" y="3012871"/>
                </a:lnTo>
                <a:lnTo>
                  <a:pt x="0" y="301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6037" y="1708027"/>
            <a:ext cx="17035927" cy="67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93"/>
              </a:lnSpc>
            </a:pPr>
            <a:r>
              <a:rPr lang="en-US" sz="45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presentation provides a comprehensive analysis of the the data from the Pizza Ordering System which has been extracted, manipulated and analyzed using MySQL. </a:t>
            </a:r>
          </a:p>
          <a:p>
            <a:pPr algn="l">
              <a:lnSpc>
                <a:spcPts val="5893"/>
              </a:lnSpc>
            </a:pPr>
            <a:r>
              <a:rPr lang="en-US" sz="45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database “</a:t>
            </a:r>
            <a:r>
              <a:rPr lang="en-US" sz="4533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pizzahut</a:t>
            </a:r>
            <a:r>
              <a:rPr lang="en-US" sz="45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consists of four interconnected tables:  pizzas, pizza_types, orders and order_details. </a:t>
            </a:r>
          </a:p>
          <a:p>
            <a:pPr algn="l">
              <a:lnSpc>
                <a:spcPts val="5893"/>
              </a:lnSpc>
            </a:pPr>
            <a:r>
              <a:rPr lang="en-US" sz="45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Queries had been designed and executed to :</a:t>
            </a:r>
          </a:p>
          <a:p>
            <a:pPr algn="l" marL="978711" indent="-489356" lvl="1">
              <a:lnSpc>
                <a:spcPts val="5893"/>
              </a:lnSpc>
              <a:buFont typeface="Arial"/>
              <a:buChar char="•"/>
            </a:pPr>
            <a:r>
              <a:rPr lang="en-US" sz="45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 data for meaningful insights</a:t>
            </a:r>
          </a:p>
          <a:p>
            <a:pPr algn="l" marL="978711" indent="-489356" lvl="1">
              <a:lnSpc>
                <a:spcPts val="5893"/>
              </a:lnSpc>
              <a:buFont typeface="Arial"/>
              <a:buChar char="•"/>
            </a:pPr>
            <a:r>
              <a:rPr lang="en-US" sz="45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key metrics such as revenue and order quantities</a:t>
            </a:r>
          </a:p>
          <a:p>
            <a:pPr algn="l" marL="978711" indent="-489356" lvl="1">
              <a:lnSpc>
                <a:spcPts val="5893"/>
              </a:lnSpc>
              <a:buFont typeface="Arial"/>
              <a:buChar char="•"/>
            </a:pPr>
            <a:r>
              <a:rPr lang="en-US" sz="45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trends and patterns in pizza orders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411" y="8744639"/>
            <a:ext cx="2024579" cy="1542361"/>
          </a:xfrm>
          <a:custGeom>
            <a:avLst/>
            <a:gdLst/>
            <a:ahLst/>
            <a:cxnLst/>
            <a:rect r="r" b="b" t="t" l="l"/>
            <a:pathLst>
              <a:path h="1542361" w="2024579">
                <a:moveTo>
                  <a:pt x="0" y="0"/>
                </a:moveTo>
                <a:lnTo>
                  <a:pt x="2024578" y="0"/>
                </a:lnTo>
                <a:lnTo>
                  <a:pt x="2024578" y="1542361"/>
                </a:lnTo>
                <a:lnTo>
                  <a:pt x="0" y="1542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627358" y="7823063"/>
            <a:ext cx="2277072" cy="2463937"/>
          </a:xfrm>
          <a:custGeom>
            <a:avLst/>
            <a:gdLst/>
            <a:ahLst/>
            <a:cxnLst/>
            <a:rect r="r" b="b" t="t" l="l"/>
            <a:pathLst>
              <a:path h="2463937" w="2277072">
                <a:moveTo>
                  <a:pt x="0" y="0"/>
                </a:moveTo>
                <a:lnTo>
                  <a:pt x="2277072" y="0"/>
                </a:lnTo>
                <a:lnTo>
                  <a:pt x="2277072" y="2463937"/>
                </a:lnTo>
                <a:lnTo>
                  <a:pt x="0" y="24639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75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0327" y="4352057"/>
            <a:ext cx="16967345" cy="148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0659"/>
              </a:lnSpc>
              <a:spcBef>
                <a:spcPct val="0"/>
              </a:spcBef>
            </a:pPr>
            <a:r>
              <a:rPr lang="en-US" sz="81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 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3150723">
            <a:off x="15956505" y="-461923"/>
            <a:ext cx="2503422" cy="3012871"/>
          </a:xfrm>
          <a:custGeom>
            <a:avLst/>
            <a:gdLst/>
            <a:ahLst/>
            <a:cxnLst/>
            <a:rect r="r" b="b" t="t" l="l"/>
            <a:pathLst>
              <a:path h="3012871" w="2503422">
                <a:moveTo>
                  <a:pt x="0" y="0"/>
                </a:moveTo>
                <a:lnTo>
                  <a:pt x="2503422" y="0"/>
                </a:lnTo>
                <a:lnTo>
                  <a:pt x="2503422" y="3012871"/>
                </a:lnTo>
                <a:lnTo>
                  <a:pt x="0" y="301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5627358" y="7823063"/>
            <a:ext cx="2277072" cy="2463937"/>
          </a:xfrm>
          <a:custGeom>
            <a:avLst/>
            <a:gdLst/>
            <a:ahLst/>
            <a:cxnLst/>
            <a:rect r="r" b="b" t="t" l="l"/>
            <a:pathLst>
              <a:path h="2463937" w="2277072">
                <a:moveTo>
                  <a:pt x="0" y="0"/>
                </a:moveTo>
                <a:lnTo>
                  <a:pt x="2277072" y="0"/>
                </a:lnTo>
                <a:lnTo>
                  <a:pt x="2277072" y="2463937"/>
                </a:lnTo>
                <a:lnTo>
                  <a:pt x="0" y="2463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11" y="8744639"/>
            <a:ext cx="2024579" cy="1542361"/>
          </a:xfrm>
          <a:custGeom>
            <a:avLst/>
            <a:gdLst/>
            <a:ahLst/>
            <a:cxnLst/>
            <a:rect r="r" b="b" t="t" l="l"/>
            <a:pathLst>
              <a:path h="1542361" w="2024579">
                <a:moveTo>
                  <a:pt x="0" y="0"/>
                </a:moveTo>
                <a:lnTo>
                  <a:pt x="2024578" y="0"/>
                </a:lnTo>
                <a:lnTo>
                  <a:pt x="2024578" y="1542361"/>
                </a:lnTo>
                <a:lnTo>
                  <a:pt x="0" y="15423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A5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99424" y="1555270"/>
            <a:ext cx="1105956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629049" y="9391650"/>
            <a:ext cx="11029935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3599424" y="1593370"/>
            <a:ext cx="14796" cy="78173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629016" y="1574320"/>
            <a:ext cx="11029968" cy="7780100"/>
          </a:xfrm>
          <a:custGeom>
            <a:avLst/>
            <a:gdLst/>
            <a:ahLst/>
            <a:cxnLst/>
            <a:rect r="r" b="b" t="t" l="l"/>
            <a:pathLst>
              <a:path h="7780100" w="11029968">
                <a:moveTo>
                  <a:pt x="0" y="0"/>
                </a:moveTo>
                <a:lnTo>
                  <a:pt x="11029968" y="0"/>
                </a:lnTo>
                <a:lnTo>
                  <a:pt x="11029968" y="7780100"/>
                </a:lnTo>
                <a:lnTo>
                  <a:pt x="0" y="778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00"/>
            </a:stretch>
          </a:blipFill>
        </p:spPr>
      </p:sp>
      <p:sp>
        <p:nvSpPr>
          <p:cNvPr name="AutoShape 6" id="6"/>
          <p:cNvSpPr/>
          <p:nvPr/>
        </p:nvSpPr>
        <p:spPr>
          <a:xfrm flipH="true">
            <a:off x="14658984" y="1564759"/>
            <a:ext cx="10575" cy="78459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41387" y="-28972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324981">
            <a:off x="17701507" y="29462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423970">
            <a:off x="16779672" y="80390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23970">
            <a:off x="17785503" y="158925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362998">
            <a:off x="17228783" y="194205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4070780">
            <a:off x="17679452" y="275901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960814">
            <a:off x="17100554" y="351296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157208" y="453235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324981">
            <a:off x="17917327" y="511669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23970">
            <a:off x="16995493" y="562597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423970">
            <a:off x="18001324" y="641132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0362998">
            <a:off x="17444603" y="676412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4070780">
            <a:off x="17895273" y="758108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960814">
            <a:off x="17316375" y="833503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10362998">
            <a:off x="17679452" y="9137356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94247" y="186437"/>
            <a:ext cx="13269016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9"/>
              </a:lnSpc>
            </a:pPr>
            <a:r>
              <a:rPr lang="en-US" sz="5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Table 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A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5649" y="6544740"/>
            <a:ext cx="4744859" cy="3086462"/>
          </a:xfrm>
          <a:custGeom>
            <a:avLst/>
            <a:gdLst/>
            <a:ahLst/>
            <a:cxnLst/>
            <a:rect r="r" b="b" t="t" l="l"/>
            <a:pathLst>
              <a:path h="3086462" w="4744859">
                <a:moveTo>
                  <a:pt x="0" y="0"/>
                </a:moveTo>
                <a:lnTo>
                  <a:pt x="4744860" y="0"/>
                </a:lnTo>
                <a:lnTo>
                  <a:pt x="4744860" y="3086462"/>
                </a:lnTo>
                <a:lnTo>
                  <a:pt x="0" y="3086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81041" y="1833729"/>
            <a:ext cx="5998793" cy="3108749"/>
          </a:xfrm>
          <a:custGeom>
            <a:avLst/>
            <a:gdLst/>
            <a:ahLst/>
            <a:cxnLst/>
            <a:rect r="r" b="b" t="t" l="l"/>
            <a:pathLst>
              <a:path h="3108749" w="5998793">
                <a:moveTo>
                  <a:pt x="0" y="0"/>
                </a:moveTo>
                <a:lnTo>
                  <a:pt x="5998793" y="0"/>
                </a:lnTo>
                <a:lnTo>
                  <a:pt x="5998793" y="3108750"/>
                </a:lnTo>
                <a:lnTo>
                  <a:pt x="0" y="3108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5672" y="2046176"/>
            <a:ext cx="6103864" cy="2683856"/>
          </a:xfrm>
          <a:custGeom>
            <a:avLst/>
            <a:gdLst/>
            <a:ahLst/>
            <a:cxnLst/>
            <a:rect r="r" b="b" t="t" l="l"/>
            <a:pathLst>
              <a:path h="2683856" w="6103864">
                <a:moveTo>
                  <a:pt x="0" y="0"/>
                </a:moveTo>
                <a:lnTo>
                  <a:pt x="6103864" y="0"/>
                </a:lnTo>
                <a:lnTo>
                  <a:pt x="6103864" y="2683856"/>
                </a:lnTo>
                <a:lnTo>
                  <a:pt x="0" y="2683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626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3408079" y="4730032"/>
            <a:ext cx="9525" cy="1814707"/>
          </a:xfrm>
          <a:prstGeom prst="line">
            <a:avLst/>
          </a:prstGeom>
          <a:ln cap="flat" w="47625">
            <a:solidFill>
              <a:srgbClr val="97503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>
            <a:off x="6469536" y="3388104"/>
            <a:ext cx="3311505" cy="0"/>
          </a:xfrm>
          <a:prstGeom prst="line">
            <a:avLst/>
          </a:prstGeom>
          <a:ln cap="flat" w="47625">
            <a:solidFill>
              <a:srgbClr val="97503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flipH="true">
            <a:off x="12723288" y="4942479"/>
            <a:ext cx="57150" cy="1881391"/>
          </a:xfrm>
          <a:prstGeom prst="line">
            <a:avLst/>
          </a:prstGeom>
          <a:ln cap="flat" w="47625">
            <a:solidFill>
              <a:srgbClr val="97503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5186092" y="4615733"/>
            <a:ext cx="2662138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975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Orders_details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2686" y="5897675"/>
            <a:ext cx="109279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975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413297" y="2046176"/>
            <a:ext cx="16" cy="27029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6498095" y="2046176"/>
            <a:ext cx="16" cy="27029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9796874" y="1833729"/>
            <a:ext cx="59829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 flipV="true">
            <a:off x="413314" y="4730032"/>
            <a:ext cx="6103847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9796874" y="4917770"/>
            <a:ext cx="59829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5779834" y="1833729"/>
            <a:ext cx="0" cy="30840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9815924" y="1833729"/>
            <a:ext cx="0" cy="30840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413254" y="2065226"/>
            <a:ext cx="6103847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009634" y="6555393"/>
            <a:ext cx="19066" cy="30758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 flipV="true">
            <a:off x="5799558" y="6555512"/>
            <a:ext cx="19066" cy="30758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000100" y="6544740"/>
            <a:ext cx="4808983" cy="1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035649" y="9631202"/>
            <a:ext cx="47829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7569215" y="6823988"/>
            <a:ext cx="19050" cy="25280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7839261" y="6824132"/>
            <a:ext cx="19050" cy="25280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H="true">
            <a:off x="7569215" y="9352215"/>
            <a:ext cx="1027004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H="true">
            <a:off x="7569215" y="6843182"/>
            <a:ext cx="1027004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3279650" y="4730032"/>
            <a:ext cx="275908" cy="275908"/>
          </a:xfrm>
          <a:custGeom>
            <a:avLst/>
            <a:gdLst/>
            <a:ahLst/>
            <a:cxnLst/>
            <a:rect r="r" b="b" t="t" l="l"/>
            <a:pathLst>
              <a:path h="275908" w="275908">
                <a:moveTo>
                  <a:pt x="0" y="0"/>
                </a:moveTo>
                <a:lnTo>
                  <a:pt x="275908" y="0"/>
                </a:lnTo>
                <a:lnTo>
                  <a:pt x="275908" y="275908"/>
                </a:lnTo>
                <a:lnTo>
                  <a:pt x="0" y="2759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394247" y="488502"/>
            <a:ext cx="13269016" cy="78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9750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Table Details &amp; Relationship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83373" y="4803470"/>
            <a:ext cx="1138138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975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Pizzas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655833" y="6154532"/>
            <a:ext cx="2141041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975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Pizza_types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498111" y="3250150"/>
            <a:ext cx="275908" cy="275908"/>
          </a:xfrm>
          <a:custGeom>
            <a:avLst/>
            <a:gdLst/>
            <a:ahLst/>
            <a:cxnLst/>
            <a:rect r="r" b="b" t="t" l="l"/>
            <a:pathLst>
              <a:path h="275908" w="275908">
                <a:moveTo>
                  <a:pt x="0" y="0"/>
                </a:moveTo>
                <a:lnTo>
                  <a:pt x="275908" y="0"/>
                </a:lnTo>
                <a:lnTo>
                  <a:pt x="275908" y="275908"/>
                </a:lnTo>
                <a:lnTo>
                  <a:pt x="0" y="2759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2642484" y="4936820"/>
            <a:ext cx="275908" cy="275908"/>
          </a:xfrm>
          <a:custGeom>
            <a:avLst/>
            <a:gdLst/>
            <a:ahLst/>
            <a:cxnLst/>
            <a:rect r="r" b="b" t="t" l="l"/>
            <a:pathLst>
              <a:path h="275908" w="275908">
                <a:moveTo>
                  <a:pt x="0" y="0"/>
                </a:moveTo>
                <a:lnTo>
                  <a:pt x="275908" y="0"/>
                </a:lnTo>
                <a:lnTo>
                  <a:pt x="275908" y="275907"/>
                </a:lnTo>
                <a:lnTo>
                  <a:pt x="0" y="275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2288540" y="6837193"/>
            <a:ext cx="6934180" cy="4298527"/>
          </a:xfrm>
          <a:custGeom>
            <a:avLst/>
            <a:gdLst/>
            <a:ahLst/>
            <a:cxnLst/>
            <a:rect r="r" b="b" t="t" l="l"/>
            <a:pathLst>
              <a:path h="4298527" w="6934180">
                <a:moveTo>
                  <a:pt x="0" y="0"/>
                </a:moveTo>
                <a:lnTo>
                  <a:pt x="6934181" y="0"/>
                </a:lnTo>
                <a:lnTo>
                  <a:pt x="6934181" y="4298527"/>
                </a:lnTo>
                <a:lnTo>
                  <a:pt x="0" y="4298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569215" y="6823870"/>
            <a:ext cx="10308146" cy="2528202"/>
          </a:xfrm>
          <a:custGeom>
            <a:avLst/>
            <a:gdLst/>
            <a:ahLst/>
            <a:cxnLst/>
            <a:rect r="r" b="b" t="t" l="l"/>
            <a:pathLst>
              <a:path h="2528202" w="10308146">
                <a:moveTo>
                  <a:pt x="0" y="0"/>
                </a:moveTo>
                <a:lnTo>
                  <a:pt x="10308146" y="0"/>
                </a:lnTo>
                <a:lnTo>
                  <a:pt x="10308146" y="2528202"/>
                </a:lnTo>
                <a:lnTo>
                  <a:pt x="0" y="25282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813" r="-3515" b="-399"/>
            </a:stretch>
          </a:blipFill>
        </p:spPr>
      </p:sp>
      <p:sp>
        <p:nvSpPr>
          <p:cNvPr name="AutoShape 34" id="34"/>
          <p:cNvSpPr/>
          <p:nvPr/>
        </p:nvSpPr>
        <p:spPr>
          <a:xfrm flipV="true">
            <a:off x="7588300" y="9371265"/>
            <a:ext cx="10270047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V="true">
            <a:off x="7569180" y="6862232"/>
            <a:ext cx="10270047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V="true">
            <a:off x="7578775" y="6843324"/>
            <a:ext cx="19050" cy="25470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V="true">
            <a:off x="17848786" y="6843324"/>
            <a:ext cx="19050" cy="25470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75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4996" y="307912"/>
            <a:ext cx="2139553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627358" y="7823063"/>
            <a:ext cx="2277072" cy="2463937"/>
          </a:xfrm>
          <a:custGeom>
            <a:avLst/>
            <a:gdLst/>
            <a:ahLst/>
            <a:cxnLst/>
            <a:rect r="r" b="b" t="t" l="l"/>
            <a:pathLst>
              <a:path h="2463937" w="2277072">
                <a:moveTo>
                  <a:pt x="0" y="0"/>
                </a:moveTo>
                <a:lnTo>
                  <a:pt x="2277072" y="0"/>
                </a:lnTo>
                <a:lnTo>
                  <a:pt x="2277072" y="2463937"/>
                </a:lnTo>
                <a:lnTo>
                  <a:pt x="0" y="2463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11" y="8744639"/>
            <a:ext cx="2024579" cy="1542361"/>
          </a:xfrm>
          <a:custGeom>
            <a:avLst/>
            <a:gdLst/>
            <a:ahLst/>
            <a:cxnLst/>
            <a:rect r="r" b="b" t="t" l="l"/>
            <a:pathLst>
              <a:path h="1542361" w="2024579">
                <a:moveTo>
                  <a:pt x="0" y="0"/>
                </a:moveTo>
                <a:lnTo>
                  <a:pt x="2024578" y="0"/>
                </a:lnTo>
                <a:lnTo>
                  <a:pt x="2024578" y="1542361"/>
                </a:lnTo>
                <a:lnTo>
                  <a:pt x="0" y="1542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8371" y="1175957"/>
            <a:ext cx="17331257" cy="876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the total number of orders placed.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total revenue generated from pizza sales.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highest-priced pizza.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most common pizza size ordered.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the top 5 most ordered pizza types along with their quantities.</a:t>
            </a:r>
          </a:p>
          <a:p>
            <a:pPr algn="l">
              <a:lnSpc>
                <a:spcPts val="3899"/>
              </a:lnSpc>
            </a:pP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 the necessary tables to find the total quantity of each pizza category ordered.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distribution of orders by hour of the day.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 relevant tables to find the category-wise distribution of pizzas.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the orders by date and calculate the average number of pizzas ordered per day.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top 3 most ordered pizza types based on revenue.</a:t>
            </a:r>
          </a:p>
          <a:p>
            <a:pPr algn="l">
              <a:lnSpc>
                <a:spcPts val="3899"/>
              </a:lnSpc>
            </a:pP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percentage contribution of each pizza type to total revenue.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the cumulative revenue generated over time.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top 3 most ordered pizza types based on revenue for each pizza category.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3150723">
            <a:off x="15956505" y="-461923"/>
            <a:ext cx="2503422" cy="3012871"/>
          </a:xfrm>
          <a:custGeom>
            <a:avLst/>
            <a:gdLst/>
            <a:ahLst/>
            <a:cxnLst/>
            <a:rect r="r" b="b" t="t" l="l"/>
            <a:pathLst>
              <a:path h="3012871" w="2503422">
                <a:moveTo>
                  <a:pt x="0" y="0"/>
                </a:moveTo>
                <a:lnTo>
                  <a:pt x="2503422" y="0"/>
                </a:lnTo>
                <a:lnTo>
                  <a:pt x="2503422" y="3012871"/>
                </a:lnTo>
                <a:lnTo>
                  <a:pt x="0" y="30128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A5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4985" y="1957700"/>
            <a:ext cx="11182639" cy="3968968"/>
          </a:xfrm>
          <a:custGeom>
            <a:avLst/>
            <a:gdLst/>
            <a:ahLst/>
            <a:cxnLst/>
            <a:rect r="r" b="b" t="t" l="l"/>
            <a:pathLst>
              <a:path h="3968968" w="11182639">
                <a:moveTo>
                  <a:pt x="0" y="0"/>
                </a:moveTo>
                <a:lnTo>
                  <a:pt x="11182639" y="0"/>
                </a:lnTo>
                <a:lnTo>
                  <a:pt x="11182639" y="3968967"/>
                </a:lnTo>
                <a:lnTo>
                  <a:pt x="0" y="39689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738852"/>
            <a:ext cx="5491640" cy="2991997"/>
          </a:xfrm>
          <a:custGeom>
            <a:avLst/>
            <a:gdLst/>
            <a:ahLst/>
            <a:cxnLst/>
            <a:rect r="r" b="b" t="t" l="l"/>
            <a:pathLst>
              <a:path h="2991997" w="5491640">
                <a:moveTo>
                  <a:pt x="0" y="0"/>
                </a:moveTo>
                <a:lnTo>
                  <a:pt x="5491640" y="0"/>
                </a:lnTo>
                <a:lnTo>
                  <a:pt x="5491640" y="2991997"/>
                </a:lnTo>
                <a:lnTo>
                  <a:pt x="0" y="2991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74985" y="1957700"/>
            <a:ext cx="0" cy="3968968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2135735" y="1957700"/>
            <a:ext cx="0" cy="3968968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74985" y="5926667"/>
            <a:ext cx="1116074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974985" y="1957700"/>
            <a:ext cx="11182639" cy="21889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28700" y="9730849"/>
            <a:ext cx="549164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28700" y="6714228"/>
            <a:ext cx="549164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6520340" y="6738852"/>
            <a:ext cx="0" cy="2991997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053324" y="6714228"/>
            <a:ext cx="0" cy="2991997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824619" y="432752"/>
            <a:ext cx="10696873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Retrieve total numbers of orders placed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941387" y="-28972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24981">
            <a:off x="17701507" y="29462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423970">
            <a:off x="16779672" y="80390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23970">
            <a:off x="17785503" y="158925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0362998">
            <a:off x="17228783" y="194205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070780">
            <a:off x="17679452" y="275901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960814">
            <a:off x="17100554" y="351296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157208" y="453235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324981">
            <a:off x="17917327" y="511669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423970">
            <a:off x="16995493" y="562597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423970">
            <a:off x="18001324" y="641132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10362998">
            <a:off x="17444603" y="676412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4070780">
            <a:off x="17895273" y="758108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960814">
            <a:off x="17316375" y="833503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362998">
            <a:off x="17679452" y="9137356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A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51507"/>
            <a:ext cx="12084779" cy="3828458"/>
          </a:xfrm>
          <a:custGeom>
            <a:avLst/>
            <a:gdLst/>
            <a:ahLst/>
            <a:cxnLst/>
            <a:rect r="r" b="b" t="t" l="l"/>
            <a:pathLst>
              <a:path h="3828458" w="12084779">
                <a:moveTo>
                  <a:pt x="0" y="0"/>
                </a:moveTo>
                <a:lnTo>
                  <a:pt x="12084779" y="0"/>
                </a:lnTo>
                <a:lnTo>
                  <a:pt x="12084779" y="3828458"/>
                </a:lnTo>
                <a:lnTo>
                  <a:pt x="0" y="3828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9055" y="6622520"/>
            <a:ext cx="5016652" cy="2145033"/>
          </a:xfrm>
          <a:custGeom>
            <a:avLst/>
            <a:gdLst/>
            <a:ahLst/>
            <a:cxnLst/>
            <a:rect r="r" b="b" t="t" l="l"/>
            <a:pathLst>
              <a:path h="2145033" w="5016652">
                <a:moveTo>
                  <a:pt x="0" y="0"/>
                </a:moveTo>
                <a:lnTo>
                  <a:pt x="5016652" y="0"/>
                </a:lnTo>
                <a:lnTo>
                  <a:pt x="5016652" y="2145033"/>
                </a:lnTo>
                <a:lnTo>
                  <a:pt x="0" y="21450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712" r="0" b="-9712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029055" y="6622520"/>
            <a:ext cx="5016652" cy="30241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028872" y="8707072"/>
            <a:ext cx="5016652" cy="30241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6015102" y="6622523"/>
            <a:ext cx="182" cy="2069432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1059295" y="6652763"/>
            <a:ext cx="182" cy="2069432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086602" y="1751509"/>
            <a:ext cx="0" cy="3828456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55577" y="1751509"/>
            <a:ext cx="0" cy="3828456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1055577" y="5606841"/>
            <a:ext cx="12031026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>
            <a:off x="1082453" y="1778386"/>
            <a:ext cx="12031026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288540" y="6837193"/>
            <a:ext cx="6934180" cy="4298527"/>
          </a:xfrm>
          <a:custGeom>
            <a:avLst/>
            <a:gdLst/>
            <a:ahLst/>
            <a:cxnLst/>
            <a:rect r="r" b="b" t="t" l="l"/>
            <a:pathLst>
              <a:path h="4298527" w="6934180">
                <a:moveTo>
                  <a:pt x="0" y="0"/>
                </a:moveTo>
                <a:lnTo>
                  <a:pt x="6934181" y="0"/>
                </a:lnTo>
                <a:lnTo>
                  <a:pt x="6934181" y="4298527"/>
                </a:lnTo>
                <a:lnTo>
                  <a:pt x="0" y="4298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634048"/>
            <a:ext cx="15457734" cy="78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5199">
                <a:solidFill>
                  <a:srgbClr val="97503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Calculate total revenue generated from pizza sales.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75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5136" y="2054187"/>
            <a:ext cx="10406533" cy="4887046"/>
          </a:xfrm>
          <a:custGeom>
            <a:avLst/>
            <a:gdLst/>
            <a:ahLst/>
            <a:cxnLst/>
            <a:rect r="r" b="b" t="t" l="l"/>
            <a:pathLst>
              <a:path h="4887046" w="10406533">
                <a:moveTo>
                  <a:pt x="0" y="0"/>
                </a:moveTo>
                <a:lnTo>
                  <a:pt x="10406533" y="0"/>
                </a:lnTo>
                <a:lnTo>
                  <a:pt x="10406533" y="4887046"/>
                </a:lnTo>
                <a:lnTo>
                  <a:pt x="0" y="4887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1035136" y="6973155"/>
            <a:ext cx="10406533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1035136" y="2086109"/>
            <a:ext cx="10406533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1441669" y="2070148"/>
            <a:ext cx="31923" cy="490300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019174" y="2107599"/>
            <a:ext cx="31923" cy="490300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7421340" y="7606777"/>
            <a:ext cx="38151" cy="167667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411" y="8744639"/>
            <a:ext cx="2024579" cy="1542361"/>
          </a:xfrm>
          <a:custGeom>
            <a:avLst/>
            <a:gdLst/>
            <a:ahLst/>
            <a:cxnLst/>
            <a:rect r="r" b="b" t="t" l="l"/>
            <a:pathLst>
              <a:path h="1542361" w="2024579">
                <a:moveTo>
                  <a:pt x="0" y="0"/>
                </a:moveTo>
                <a:lnTo>
                  <a:pt x="2024578" y="0"/>
                </a:lnTo>
                <a:lnTo>
                  <a:pt x="2024578" y="1542361"/>
                </a:lnTo>
                <a:lnTo>
                  <a:pt x="0" y="15423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8027" y="7583760"/>
            <a:ext cx="6310436" cy="1654421"/>
          </a:xfrm>
          <a:custGeom>
            <a:avLst/>
            <a:gdLst/>
            <a:ahLst/>
            <a:cxnLst/>
            <a:rect r="r" b="b" t="t" l="l"/>
            <a:pathLst>
              <a:path h="1654421" w="6310436">
                <a:moveTo>
                  <a:pt x="0" y="0"/>
                </a:moveTo>
                <a:lnTo>
                  <a:pt x="6310436" y="0"/>
                </a:lnTo>
                <a:lnTo>
                  <a:pt x="6310436" y="1654421"/>
                </a:lnTo>
                <a:lnTo>
                  <a:pt x="0" y="1654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H="true" flipV="true">
            <a:off x="1061585" y="7583760"/>
            <a:ext cx="0" cy="170044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36921" y="9284200"/>
            <a:ext cx="6392648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028700" y="7605683"/>
            <a:ext cx="6392648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559771" y="548821"/>
            <a:ext cx="9315202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1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Identify the highest priced pizza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3150723">
            <a:off x="15956505" y="-461923"/>
            <a:ext cx="2503422" cy="3012871"/>
          </a:xfrm>
          <a:custGeom>
            <a:avLst/>
            <a:gdLst/>
            <a:ahLst/>
            <a:cxnLst/>
            <a:rect r="r" b="b" t="t" l="l"/>
            <a:pathLst>
              <a:path h="3012871" w="2503422">
                <a:moveTo>
                  <a:pt x="0" y="0"/>
                </a:moveTo>
                <a:lnTo>
                  <a:pt x="2503422" y="0"/>
                </a:lnTo>
                <a:lnTo>
                  <a:pt x="2503422" y="3012871"/>
                </a:lnTo>
                <a:lnTo>
                  <a:pt x="0" y="30128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5627358" y="7823063"/>
            <a:ext cx="2277072" cy="2463937"/>
          </a:xfrm>
          <a:custGeom>
            <a:avLst/>
            <a:gdLst/>
            <a:ahLst/>
            <a:cxnLst/>
            <a:rect r="r" b="b" t="t" l="l"/>
            <a:pathLst>
              <a:path h="2463937" w="2277072">
                <a:moveTo>
                  <a:pt x="0" y="0"/>
                </a:moveTo>
                <a:lnTo>
                  <a:pt x="2277072" y="0"/>
                </a:lnTo>
                <a:lnTo>
                  <a:pt x="2277072" y="2463937"/>
                </a:lnTo>
                <a:lnTo>
                  <a:pt x="0" y="24639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A5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77835"/>
            <a:ext cx="8115300" cy="3934276"/>
          </a:xfrm>
          <a:custGeom>
            <a:avLst/>
            <a:gdLst/>
            <a:ahLst/>
            <a:cxnLst/>
            <a:rect r="r" b="b" t="t" l="l"/>
            <a:pathLst>
              <a:path h="3934276" w="8115300">
                <a:moveTo>
                  <a:pt x="0" y="0"/>
                </a:moveTo>
                <a:lnTo>
                  <a:pt x="8115300" y="0"/>
                </a:lnTo>
                <a:lnTo>
                  <a:pt x="8115300" y="3934275"/>
                </a:lnTo>
                <a:lnTo>
                  <a:pt x="0" y="3934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864535"/>
            <a:ext cx="4467843" cy="1515875"/>
          </a:xfrm>
          <a:custGeom>
            <a:avLst/>
            <a:gdLst/>
            <a:ahLst/>
            <a:cxnLst/>
            <a:rect r="r" b="b" t="t" l="l"/>
            <a:pathLst>
              <a:path h="1515875" w="4467843">
                <a:moveTo>
                  <a:pt x="0" y="0"/>
                </a:moveTo>
                <a:lnTo>
                  <a:pt x="4467843" y="0"/>
                </a:lnTo>
                <a:lnTo>
                  <a:pt x="4467843" y="1515875"/>
                </a:lnTo>
                <a:lnTo>
                  <a:pt x="0" y="1515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2752"/>
            <a:ext cx="14202256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Identify the most common pizza size ordered.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1028700" y="2577835"/>
            <a:ext cx="811530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1028700" y="6545448"/>
            <a:ext cx="811530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9144000" y="2551641"/>
            <a:ext cx="33338" cy="399380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1062038" y="2611172"/>
            <a:ext cx="0" cy="3934276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1028700" y="8413748"/>
            <a:ext cx="4467843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1028700" y="6864535"/>
            <a:ext cx="4467843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5487018" y="6864535"/>
            <a:ext cx="0" cy="1549213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062038" y="6869684"/>
            <a:ext cx="0" cy="154406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941387" y="-28972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24981">
            <a:off x="17701507" y="29462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423970">
            <a:off x="16779672" y="80390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23970">
            <a:off x="17785503" y="158925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0362998">
            <a:off x="17228783" y="194205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070780">
            <a:off x="17679452" y="275901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960814">
            <a:off x="17100554" y="351296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157208" y="4532350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324981">
            <a:off x="17917327" y="5116691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423970">
            <a:off x="16995493" y="5625973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423970">
            <a:off x="18001324" y="6411322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10362998">
            <a:off x="17444603" y="676412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1" y="0"/>
                </a:lnTo>
                <a:lnTo>
                  <a:pt x="790011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4070780">
            <a:off x="17895273" y="7581088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960814">
            <a:off x="17316375" y="8335034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362998">
            <a:off x="17679452" y="9137356"/>
            <a:ext cx="790010" cy="928431"/>
          </a:xfrm>
          <a:custGeom>
            <a:avLst/>
            <a:gdLst/>
            <a:ahLst/>
            <a:cxnLst/>
            <a:rect r="r" b="b" t="t" l="l"/>
            <a:pathLst>
              <a:path h="928431" w="790010">
                <a:moveTo>
                  <a:pt x="0" y="0"/>
                </a:moveTo>
                <a:lnTo>
                  <a:pt x="790010" y="0"/>
                </a:lnTo>
                <a:lnTo>
                  <a:pt x="790010" y="928431"/>
                </a:lnTo>
                <a:lnTo>
                  <a:pt x="0" y="92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DAGKif2PYxM</dc:identifier>
  <dcterms:modified xsi:type="dcterms:W3CDTF">2011-08-01T06:04:30Z</dcterms:modified>
  <cp:revision>1</cp:revision>
  <dc:title>SQL Project: Pizza Sales</dc:title>
</cp:coreProperties>
</file>