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9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2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0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3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076EF0-7D08-4D97-BD5B-981F3F6966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453282-2355-4451-88D5-23A87404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3BA7-09F1-EE63-203E-D768DFD2B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CRM ANALYTICS</a:t>
            </a:r>
          </a:p>
        </p:txBody>
      </p:sp>
    </p:spTree>
    <p:extLst>
      <p:ext uri="{BB962C8B-B14F-4D97-AF65-F5344CB8AC3E}">
        <p14:creationId xmlns:p14="http://schemas.microsoft.com/office/powerpoint/2010/main" val="31629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8895562A-8714-74AB-D87C-0E7E377F76BD}"/>
              </a:ext>
            </a:extLst>
          </p:cNvPr>
          <p:cNvSpPr txBox="1"/>
          <p:nvPr/>
        </p:nvSpPr>
        <p:spPr>
          <a:xfrm>
            <a:off x="987034" y="697658"/>
            <a:ext cx="7038635" cy="143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75"/>
              </a:lnSpc>
            </a:pPr>
            <a:r>
              <a:rPr lang="en-US" sz="9396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LIST OF KPI’S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359CF5D-2D32-D515-48E4-AC7E04E215FB}"/>
              </a:ext>
            </a:extLst>
          </p:cNvPr>
          <p:cNvSpPr txBox="1"/>
          <p:nvPr/>
        </p:nvSpPr>
        <p:spPr>
          <a:xfrm>
            <a:off x="432827" y="2827605"/>
            <a:ext cx="5785093" cy="4132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Expected Amount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Active Opportunities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Conversion Rate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Win Rate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Loss Rate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Trend Analysis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Running Total: Expected vs Commit Forecast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Running Total: Active vs Total Opportunities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Closed Won vs Total Opportunities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Closed Won vs Total Closed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Expected Amount by Opportunity Type</a:t>
            </a:r>
          </a:p>
          <a:p>
            <a:pPr marL="384397" lvl="1" indent="-192198" algn="l">
              <a:lnSpc>
                <a:spcPts val="2492"/>
              </a:lnSpc>
              <a:buFont typeface="Arial"/>
              <a:buChar char="•"/>
            </a:pPr>
            <a:r>
              <a:rPr lang="en-US" sz="1400" b="1" spc="113" dirty="0">
                <a:latin typeface="Montserrat Bold"/>
                <a:ea typeface="Montserrat Bold"/>
                <a:cs typeface="Montserrat Bold"/>
                <a:sym typeface="Montserrat Bold"/>
              </a:rPr>
              <a:t>Opportunities by Industry</a:t>
            </a:r>
          </a:p>
          <a:p>
            <a:pPr algn="l">
              <a:lnSpc>
                <a:spcPts val="2492"/>
              </a:lnSpc>
            </a:pPr>
            <a:endParaRPr lang="en-US" sz="1400" b="1" spc="113" dirty="0"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6D737B3-C093-0625-9C5E-19FEEA1D3407}"/>
              </a:ext>
            </a:extLst>
          </p:cNvPr>
          <p:cNvSpPr txBox="1"/>
          <p:nvPr/>
        </p:nvSpPr>
        <p:spPr>
          <a:xfrm>
            <a:off x="770452" y="2332889"/>
            <a:ext cx="220051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 u="sng" dirty="0">
                <a:latin typeface="Canva Sans Bold"/>
                <a:ea typeface="Canva Sans Bold"/>
                <a:cs typeface="Canva Sans Bold"/>
                <a:sym typeface="Canva Sans Bold"/>
              </a:rPr>
              <a:t>OPPORTUNITY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96700674-BA5C-02DE-0739-4B5E032C0C20}"/>
              </a:ext>
            </a:extLst>
          </p:cNvPr>
          <p:cNvSpPr txBox="1"/>
          <p:nvPr/>
        </p:nvSpPr>
        <p:spPr>
          <a:xfrm>
            <a:off x="7502711" y="2358927"/>
            <a:ext cx="853498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 u="sng" dirty="0">
                <a:latin typeface="Canva Sans Bold"/>
                <a:ea typeface="Canva Sans Bold"/>
                <a:cs typeface="Canva Sans Bold"/>
                <a:sym typeface="Canva Sans Bold"/>
              </a:rPr>
              <a:t>LEAD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D1167-0122-01CA-4BD5-DDCC1C9101BF}"/>
              </a:ext>
            </a:extLst>
          </p:cNvPr>
          <p:cNvSpPr txBox="1"/>
          <p:nvPr/>
        </p:nvSpPr>
        <p:spPr>
          <a:xfrm>
            <a:off x="6567808" y="2987331"/>
            <a:ext cx="5299865" cy="2862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4301" lvl="1" indent="-192151" algn="l">
              <a:lnSpc>
                <a:spcPts val="2491"/>
              </a:lnSpc>
              <a:buFont typeface="Arial"/>
              <a:buChar char="•"/>
            </a:pPr>
            <a:r>
              <a:rPr lang="en-US" b="1" spc="113" dirty="0">
                <a:latin typeface="Montserrat Bold"/>
                <a:ea typeface="Montserrat Bold"/>
                <a:cs typeface="Montserrat Bold"/>
                <a:sym typeface="Montserrat Bold"/>
              </a:rPr>
              <a:t>Total Leads</a:t>
            </a:r>
          </a:p>
          <a:p>
            <a:pPr marL="384301" lvl="1" indent="-192151" algn="l">
              <a:lnSpc>
                <a:spcPts val="2491"/>
              </a:lnSpc>
              <a:buFont typeface="Arial"/>
              <a:buChar char="•"/>
            </a:pPr>
            <a:r>
              <a:rPr lang="en-US" b="1" spc="113" dirty="0">
                <a:latin typeface="Montserrat Bold"/>
                <a:ea typeface="Montserrat Bold"/>
                <a:cs typeface="Montserrat Bold"/>
                <a:sym typeface="Montserrat Bold"/>
              </a:rPr>
              <a:t>Expected Amount from Converted Leads</a:t>
            </a:r>
          </a:p>
          <a:p>
            <a:pPr marL="384301" lvl="1" indent="-192151" algn="l">
              <a:lnSpc>
                <a:spcPts val="2491"/>
              </a:lnSpc>
              <a:buFont typeface="Arial"/>
              <a:buChar char="•"/>
            </a:pPr>
            <a:r>
              <a:rPr lang="en-US" b="1" spc="113" dirty="0">
                <a:latin typeface="Montserrat Bold"/>
                <a:ea typeface="Montserrat Bold"/>
                <a:cs typeface="Montserrat Bold"/>
                <a:sym typeface="Montserrat Bold"/>
              </a:rPr>
              <a:t>Conversion Rate</a:t>
            </a:r>
          </a:p>
          <a:p>
            <a:pPr marL="384301" lvl="1" indent="-192151" algn="l">
              <a:lnSpc>
                <a:spcPts val="2491"/>
              </a:lnSpc>
              <a:buFont typeface="Arial"/>
              <a:buChar char="•"/>
            </a:pPr>
            <a:r>
              <a:rPr lang="en-US" b="1" spc="113" dirty="0">
                <a:latin typeface="Montserrat Bold"/>
                <a:ea typeface="Montserrat Bold"/>
                <a:cs typeface="Montserrat Bold"/>
                <a:sym typeface="Montserrat Bold"/>
              </a:rPr>
              <a:t>Converted Accounts</a:t>
            </a:r>
          </a:p>
          <a:p>
            <a:pPr marL="384301" lvl="1" indent="-192151" algn="l">
              <a:lnSpc>
                <a:spcPts val="2491"/>
              </a:lnSpc>
              <a:buFont typeface="Arial"/>
              <a:buChar char="•"/>
            </a:pPr>
            <a:r>
              <a:rPr lang="en-US" b="1" spc="113" dirty="0">
                <a:latin typeface="Montserrat Bold"/>
                <a:ea typeface="Montserrat Bold"/>
                <a:cs typeface="Montserrat Bold"/>
                <a:sym typeface="Montserrat Bold"/>
              </a:rPr>
              <a:t>Converted Opportunities</a:t>
            </a:r>
          </a:p>
          <a:p>
            <a:pPr marL="384301" lvl="1" indent="-192151" algn="l">
              <a:lnSpc>
                <a:spcPts val="2491"/>
              </a:lnSpc>
              <a:buFont typeface="Arial"/>
              <a:buChar char="•"/>
            </a:pPr>
            <a:r>
              <a:rPr lang="en-US" b="1" spc="113" dirty="0">
                <a:latin typeface="Montserrat Bold"/>
                <a:ea typeface="Montserrat Bold"/>
                <a:cs typeface="Montserrat Bold"/>
                <a:sym typeface="Montserrat Bold"/>
              </a:rPr>
              <a:t>Leads by Source</a:t>
            </a:r>
          </a:p>
          <a:p>
            <a:pPr marL="384301" lvl="1" indent="-192151" algn="l">
              <a:lnSpc>
                <a:spcPts val="2491"/>
              </a:lnSpc>
              <a:buFont typeface="Arial"/>
              <a:buChar char="•"/>
            </a:pPr>
            <a:r>
              <a:rPr lang="en-US" b="1" spc="113" dirty="0">
                <a:latin typeface="Montserrat Bold"/>
                <a:ea typeface="Montserrat Bold"/>
                <a:cs typeface="Montserrat Bold"/>
                <a:sym typeface="Montserrat Bold"/>
              </a:rPr>
              <a:t>Leads by Industry</a:t>
            </a:r>
          </a:p>
          <a:p>
            <a:pPr algn="l">
              <a:lnSpc>
                <a:spcPts val="2491"/>
              </a:lnSpc>
            </a:pPr>
            <a:endParaRPr lang="en-US" b="1" spc="113" dirty="0"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84062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E67E5C0-3042-4C61-8EE9-829FEACD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DA7A0B-678B-4813-A176-84096D0DE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4EF64F-82F6-4FC0-B383-38CED28D5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3588B7-2819-45C1-8C93-8CD6BE6CC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A00248-F8A4-44C5-9F63-503B488F6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63EEF5-2974-4531-8DC5-B06D96A50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D6724A-85D5-4569-AA26-44FC20A7E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23A527B-54E8-4BD3-BE65-D26BCC40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615FAD72-4155-4DAD-9E7D-121181DCE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A74C96A-64B1-461D-A7E3-ECE551486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05303F-76A0-4A6D-A9E4-F91DD1DA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84441D-6A7B-407F-A86B-0A8342696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FFD45E00-6EBF-44D9-9589-897AB835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38EE298-CB8B-9790-CB82-EBF8DA17D11E}"/>
              </a:ext>
            </a:extLst>
          </p:cNvPr>
          <p:cNvSpPr txBox="1"/>
          <p:nvPr/>
        </p:nvSpPr>
        <p:spPr>
          <a:xfrm>
            <a:off x="639098" y="629265"/>
            <a:ext cx="8026176" cy="21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 dirty="0">
                <a:solidFill>
                  <a:srgbClr val="FFFFFE"/>
                </a:solidFill>
                <a:latin typeface="+mj-lt"/>
                <a:ea typeface="+mj-ea"/>
                <a:cs typeface="+mj-cs"/>
                <a:sym typeface="Anton"/>
              </a:rPr>
              <a:t>TOOLS USED IN DATA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892A71-9939-4E21-A71C-DAC47EF92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8AB0319F-715A-BEC6-9D72-F76BA4975A7B}"/>
              </a:ext>
            </a:extLst>
          </p:cNvPr>
          <p:cNvSpPr txBox="1"/>
          <p:nvPr/>
        </p:nvSpPr>
        <p:spPr>
          <a:xfrm>
            <a:off x="824642" y="2429038"/>
            <a:ext cx="6813755" cy="21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55" dirty="0">
                <a:solidFill>
                  <a:srgbClr val="FFFFFE"/>
                </a:solidFill>
                <a:sym typeface="Montserrat Bold"/>
              </a:rPr>
              <a:t>EXCEL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55" dirty="0">
                <a:solidFill>
                  <a:srgbClr val="FFFFFE"/>
                </a:solidFill>
                <a:sym typeface="Montserrat Bold"/>
              </a:rPr>
              <a:t>POWER BI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55" dirty="0">
                <a:solidFill>
                  <a:srgbClr val="FFFFFE"/>
                </a:solidFill>
                <a:sym typeface="Montserrat Bold"/>
              </a:rPr>
              <a:t>MYSQL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0E2A8AE-B105-E996-EDFF-0873E6E91D42}"/>
              </a:ext>
            </a:extLst>
          </p:cNvPr>
          <p:cNvGrpSpPr/>
          <p:nvPr/>
        </p:nvGrpSpPr>
        <p:grpSpPr>
          <a:xfrm>
            <a:off x="8776027" y="3622362"/>
            <a:ext cx="3664275" cy="3651382"/>
            <a:chOff x="0" y="0"/>
            <a:chExt cx="812800" cy="8128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7604EB-8C2B-F75D-B49B-510398C0D66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136" r="-25136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id="9" name="Group 2">
            <a:extLst>
              <a:ext uri="{FF2B5EF4-FFF2-40B4-BE49-F238E27FC236}">
                <a16:creationId xmlns:a16="http://schemas.microsoft.com/office/drawing/2014/main" id="{9E4924D6-58FD-1BB8-5713-0C78DFA12213}"/>
              </a:ext>
            </a:extLst>
          </p:cNvPr>
          <p:cNvGrpSpPr/>
          <p:nvPr/>
        </p:nvGrpSpPr>
        <p:grpSpPr>
          <a:xfrm>
            <a:off x="9731090" y="-228105"/>
            <a:ext cx="3217009" cy="3132136"/>
            <a:chOff x="0" y="0"/>
            <a:chExt cx="812800" cy="812800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7EBBF50A-4BD6-E5CE-983B-2C9DFC922A2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8888" r="-38888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313512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17AEB9E9-28CF-1CB6-2A6F-519B44FCDD73}"/>
              </a:ext>
            </a:extLst>
          </p:cNvPr>
          <p:cNvSpPr txBox="1"/>
          <p:nvPr/>
        </p:nvSpPr>
        <p:spPr>
          <a:xfrm>
            <a:off x="1922367" y="862738"/>
            <a:ext cx="9001995" cy="143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EXCEL DASHBOARD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C03CCE8-5F51-59B3-977F-7D98D61A5845}"/>
              </a:ext>
            </a:extLst>
          </p:cNvPr>
          <p:cNvSpPr/>
          <p:nvPr/>
        </p:nvSpPr>
        <p:spPr>
          <a:xfrm>
            <a:off x="196949" y="2785403"/>
            <a:ext cx="5359790" cy="3910819"/>
          </a:xfrm>
          <a:custGeom>
            <a:avLst/>
            <a:gdLst/>
            <a:ahLst/>
            <a:cxnLst/>
            <a:rect l="l" t="t" r="r" b="b"/>
            <a:pathLst>
              <a:path w="9206209" h="4444203">
                <a:moveTo>
                  <a:pt x="0" y="0"/>
                </a:moveTo>
                <a:lnTo>
                  <a:pt x="9206209" y="0"/>
                </a:lnTo>
                <a:lnTo>
                  <a:pt x="9206209" y="4444203"/>
                </a:lnTo>
                <a:lnTo>
                  <a:pt x="0" y="4444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46" b="-1546"/>
            </a:stretch>
          </a:blipFill>
        </p:spPr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27B784BC-34FB-05DF-E2FE-7EAC592D8CAF}"/>
              </a:ext>
            </a:extLst>
          </p:cNvPr>
          <p:cNvSpPr/>
          <p:nvPr/>
        </p:nvSpPr>
        <p:spPr>
          <a:xfrm>
            <a:off x="5767753" y="2623625"/>
            <a:ext cx="6227298" cy="4072597"/>
          </a:xfrm>
          <a:custGeom>
            <a:avLst/>
            <a:gdLst/>
            <a:ahLst/>
            <a:cxnLst/>
            <a:rect l="l" t="t" r="r" b="b"/>
            <a:pathLst>
              <a:path w="8523858" h="4489497">
                <a:moveTo>
                  <a:pt x="0" y="0"/>
                </a:moveTo>
                <a:lnTo>
                  <a:pt x="8523858" y="0"/>
                </a:lnTo>
                <a:lnTo>
                  <a:pt x="8523858" y="4489497"/>
                </a:lnTo>
                <a:lnTo>
                  <a:pt x="0" y="4489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97" b="-1897"/>
            </a:stretch>
          </a:blipFill>
        </p:spPr>
      </p:sp>
    </p:spTree>
    <p:extLst>
      <p:ext uri="{BB962C8B-B14F-4D97-AF65-F5344CB8AC3E}">
        <p14:creationId xmlns:p14="http://schemas.microsoft.com/office/powerpoint/2010/main" val="32850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F4FF615-A653-9658-CC7F-35670442831F}"/>
              </a:ext>
            </a:extLst>
          </p:cNvPr>
          <p:cNvSpPr txBox="1"/>
          <p:nvPr/>
        </p:nvSpPr>
        <p:spPr>
          <a:xfrm>
            <a:off x="861273" y="611838"/>
            <a:ext cx="10015027" cy="138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88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POWER BI DASHBOARD</a:t>
            </a: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1939973-5B22-6C96-2EF8-910E51F396A8}"/>
              </a:ext>
            </a:extLst>
          </p:cNvPr>
          <p:cNvSpPr/>
          <p:nvPr/>
        </p:nvSpPr>
        <p:spPr>
          <a:xfrm>
            <a:off x="129167" y="2504049"/>
            <a:ext cx="5708925" cy="4234377"/>
          </a:xfrm>
          <a:custGeom>
            <a:avLst/>
            <a:gdLst/>
            <a:ahLst/>
            <a:cxnLst/>
            <a:rect l="l" t="t" r="r" b="b"/>
            <a:pathLst>
              <a:path w="8297202" h="5184361">
                <a:moveTo>
                  <a:pt x="0" y="0"/>
                </a:moveTo>
                <a:lnTo>
                  <a:pt x="8297201" y="0"/>
                </a:lnTo>
                <a:lnTo>
                  <a:pt x="8297201" y="5184361"/>
                </a:lnTo>
                <a:lnTo>
                  <a:pt x="0" y="5184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0" r="-5200" b="-930"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EEA37E8-E6BA-A5A8-17D9-968DC3AEDFCF}"/>
              </a:ext>
            </a:extLst>
          </p:cNvPr>
          <p:cNvSpPr/>
          <p:nvPr/>
        </p:nvSpPr>
        <p:spPr>
          <a:xfrm>
            <a:off x="5978768" y="2504049"/>
            <a:ext cx="6123585" cy="4234377"/>
          </a:xfrm>
          <a:custGeom>
            <a:avLst/>
            <a:gdLst/>
            <a:ahLst/>
            <a:cxnLst/>
            <a:rect l="l" t="t" r="r" b="b"/>
            <a:pathLst>
              <a:path w="9007151" h="5184361">
                <a:moveTo>
                  <a:pt x="0" y="0"/>
                </a:moveTo>
                <a:lnTo>
                  <a:pt x="9007151" y="0"/>
                </a:lnTo>
                <a:lnTo>
                  <a:pt x="9007151" y="5184361"/>
                </a:lnTo>
                <a:lnTo>
                  <a:pt x="0" y="5184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412" b="-2567"/>
            </a:stretch>
          </a:blipFill>
        </p:spPr>
      </p:sp>
    </p:spTree>
    <p:extLst>
      <p:ext uri="{BB962C8B-B14F-4D97-AF65-F5344CB8AC3E}">
        <p14:creationId xmlns:p14="http://schemas.microsoft.com/office/powerpoint/2010/main" val="132177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FDD9ADC5-5CBE-70D2-1598-45E98E1AA8AD}"/>
              </a:ext>
            </a:extLst>
          </p:cNvPr>
          <p:cNvSpPr txBox="1"/>
          <p:nvPr/>
        </p:nvSpPr>
        <p:spPr>
          <a:xfrm>
            <a:off x="941537" y="727763"/>
            <a:ext cx="5933799" cy="1174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60"/>
              </a:lnSpc>
            </a:pPr>
            <a:r>
              <a:rPr lang="en-US" sz="7717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MYSQL QUERIES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3C0FC63-CD36-81DC-1B04-239F5D817C93}"/>
              </a:ext>
            </a:extLst>
          </p:cNvPr>
          <p:cNvSpPr txBox="1"/>
          <p:nvPr/>
        </p:nvSpPr>
        <p:spPr>
          <a:xfrm>
            <a:off x="464782" y="2365828"/>
            <a:ext cx="11262435" cy="4387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1. TOTAL LEADS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count(*) as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total_lead_count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lead_table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*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total_lead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2. CONVERSION RATE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(sum(case when converted = "true" then 1 else 0 end) * 1.0 / count(`lead id`)) * 100 as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conversion_rate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lead_table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*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conversion_rate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3. CONVERTED ACCOUNT COUNT 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count(case when `converted account id` is not null then 1 else null end) as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converted_account_count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lead_table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*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converted_account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4. DEBUG CONVERTED OPPORTUNITY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`converted opportunity id`, case when `converted opportunity id` &lt;&gt; 0 then 1 else null end as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match_check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lead_table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*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debug_converted_opportunity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5. CONVERTED OPPORTUNITIES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count(case when `converted opportunity id` &lt;&gt; 0 then 1 else null end) as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converted_opportunity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lead_table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1801"/>
              </a:lnSpc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* from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converted_opportunity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7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33C0FC63-CD36-81DC-1B04-239F5D817C93}"/>
              </a:ext>
            </a:extLst>
          </p:cNvPr>
          <p:cNvSpPr txBox="1"/>
          <p:nvPr/>
        </p:nvSpPr>
        <p:spPr>
          <a:xfrm>
            <a:off x="421565" y="2510971"/>
            <a:ext cx="11262435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6. LEADS BY SOURCE</a:t>
            </a: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select `lead source`, count(`lead id`) as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total_leads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lead_table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group by `lead source`;</a:t>
            </a: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select * from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lead_by_source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7. LEADS BY INDUSTRY</a:t>
            </a:r>
          </a:p>
          <a:p>
            <a:pPr algn="l"/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select`industry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`, count(`lead id`) as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total_lead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lead_table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group by `industry`;</a:t>
            </a: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select * from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lead_by_industry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8. TOTAL EXPECTED AMOUNT FROM CONVERTED LEADS</a:t>
            </a: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select  sum(`expected amount`) as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total_expected_amount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lead_table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left join `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oppertuninty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table` on (`converted opportunity id` =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o.`opportunity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id` or  `converted account id` =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o.`account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id`) where `converted opportunity id` is not null;</a:t>
            </a:r>
          </a:p>
          <a:p>
            <a:pPr algn="l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select * from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total_expected_amount_from_converted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206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0D18E0D-7828-5169-FF81-6EABD30D36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BF6C225-EB1E-FAB8-F1CE-D7E92B91A16B}"/>
              </a:ext>
            </a:extLst>
          </p:cNvPr>
          <p:cNvSpPr txBox="1"/>
          <p:nvPr/>
        </p:nvSpPr>
        <p:spPr>
          <a:xfrm>
            <a:off x="1421629" y="1217070"/>
            <a:ext cx="9129140" cy="3574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17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2208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</TotalTime>
  <Words>441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Anton</vt:lpstr>
      <vt:lpstr>Arial</vt:lpstr>
      <vt:lpstr>Canva Sans Bold</vt:lpstr>
      <vt:lpstr>Century Gothic</vt:lpstr>
      <vt:lpstr>Montserrat Bold</vt:lpstr>
      <vt:lpstr>Open Sans</vt:lpstr>
      <vt:lpstr>Wingdings 3</vt:lpstr>
      <vt:lpstr>Ion Boardroom</vt:lpstr>
      <vt:lpstr>CRM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ANALYTICS</dc:title>
  <dc:creator>HP</dc:creator>
  <cp:lastModifiedBy>HP</cp:lastModifiedBy>
  <cp:revision>1</cp:revision>
  <dcterms:created xsi:type="dcterms:W3CDTF">2025-01-31T18:06:33Z</dcterms:created>
  <dcterms:modified xsi:type="dcterms:W3CDTF">2025-01-31T18:29:34Z</dcterms:modified>
</cp:coreProperties>
</file>