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E8AC6-DB55-4645-A9BC-6B6191D8AFC8}" type="datetimeFigureOut">
              <a:rPr lang="en-IN" smtClean="0"/>
              <a:t>07-01-2023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B50E8-7428-4A42-BBA8-40C1891BA039}" type="slidenum">
              <a:rPr lang="en-IN" smtClean="0"/>
              <a:t>‹#›</a:t>
            </a:fld>
            <a:endParaRPr lang="en-IN"/>
          </a:p>
        </p:txBody>
      </p:sp>
    </p:spTree>
    <p:extLst>
      <p:ext uri="{BB962C8B-B14F-4D97-AF65-F5344CB8AC3E}">
        <p14:creationId xmlns:p14="http://schemas.microsoft.com/office/powerpoint/2010/main" val="71515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4B50E8-7428-4A42-BBA8-40C1891BA039}" type="slidenum">
              <a:rPr lang="en-IN" smtClean="0"/>
              <a:t>2</a:t>
            </a:fld>
            <a:endParaRPr lang="en-IN"/>
          </a:p>
        </p:txBody>
      </p:sp>
    </p:spTree>
    <p:extLst>
      <p:ext uri="{BB962C8B-B14F-4D97-AF65-F5344CB8AC3E}">
        <p14:creationId xmlns:p14="http://schemas.microsoft.com/office/powerpoint/2010/main" val="193349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4B50E8-7428-4A42-BBA8-40C1891BA039}" type="slidenum">
              <a:rPr lang="en-IN" smtClean="0"/>
              <a:t>3</a:t>
            </a:fld>
            <a:endParaRPr lang="en-IN"/>
          </a:p>
        </p:txBody>
      </p:sp>
    </p:spTree>
    <p:extLst>
      <p:ext uri="{BB962C8B-B14F-4D97-AF65-F5344CB8AC3E}">
        <p14:creationId xmlns:p14="http://schemas.microsoft.com/office/powerpoint/2010/main" val="185211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4B50E8-7428-4A42-BBA8-40C1891BA039}" type="slidenum">
              <a:rPr lang="en-IN" smtClean="0"/>
              <a:t>4</a:t>
            </a:fld>
            <a:endParaRPr lang="en-IN"/>
          </a:p>
        </p:txBody>
      </p:sp>
    </p:spTree>
    <p:extLst>
      <p:ext uri="{BB962C8B-B14F-4D97-AF65-F5344CB8AC3E}">
        <p14:creationId xmlns:p14="http://schemas.microsoft.com/office/powerpoint/2010/main" val="96297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4B50E8-7428-4A42-BBA8-40C1891BA039}" type="slidenum">
              <a:rPr lang="en-IN" smtClean="0"/>
              <a:t>5</a:t>
            </a:fld>
            <a:endParaRPr lang="en-IN"/>
          </a:p>
        </p:txBody>
      </p:sp>
    </p:spTree>
    <p:extLst>
      <p:ext uri="{BB962C8B-B14F-4D97-AF65-F5344CB8AC3E}">
        <p14:creationId xmlns:p14="http://schemas.microsoft.com/office/powerpoint/2010/main" val="288766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4B50E8-7428-4A42-BBA8-40C1891BA039}" type="slidenum">
              <a:rPr lang="en-IN" smtClean="0"/>
              <a:t>6</a:t>
            </a:fld>
            <a:endParaRPr lang="en-IN"/>
          </a:p>
        </p:txBody>
      </p:sp>
    </p:spTree>
    <p:extLst>
      <p:ext uri="{BB962C8B-B14F-4D97-AF65-F5344CB8AC3E}">
        <p14:creationId xmlns:p14="http://schemas.microsoft.com/office/powerpoint/2010/main" val="29406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F15E7-EB7C-98C5-21D4-1BD78A460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168C1C5-1254-5302-0428-4B56A2214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696CFB0-659E-8B5B-5136-6906CE455812}"/>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5" name="Footer Placeholder 4">
            <a:extLst>
              <a:ext uri="{FF2B5EF4-FFF2-40B4-BE49-F238E27FC236}">
                <a16:creationId xmlns:a16="http://schemas.microsoft.com/office/drawing/2014/main" xmlns="" id="{66A6C435-9119-2F34-1A29-DAC581B93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94AB9D-EEAD-65BD-8A1A-43F9BA075C33}"/>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332528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2910D-3F36-FEB0-04BB-3F5379D12D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EADCC0E-8B38-C2CD-AA42-FAA01475AF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3D6E05C-6C76-8052-8082-1B5E62E78257}"/>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5" name="Footer Placeholder 4">
            <a:extLst>
              <a:ext uri="{FF2B5EF4-FFF2-40B4-BE49-F238E27FC236}">
                <a16:creationId xmlns:a16="http://schemas.microsoft.com/office/drawing/2014/main" xmlns="" id="{DB7F094D-7189-2EC4-8E72-728170C31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96D6BF6-0A1F-5669-A765-38D072D4839E}"/>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308035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7C162AF-FD95-06A9-9459-FFE8112C2F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3E3ACB5-FE1E-3695-7246-ACD5F27093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4228863-397E-3ED7-1655-2E5E0EB52C0C}"/>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5" name="Footer Placeholder 4">
            <a:extLst>
              <a:ext uri="{FF2B5EF4-FFF2-40B4-BE49-F238E27FC236}">
                <a16:creationId xmlns:a16="http://schemas.microsoft.com/office/drawing/2014/main" xmlns="" id="{C9698B5A-A421-42A7-9962-8F2DD793E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4CF92D1-E187-A579-D981-8F9770D1BA84}"/>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1918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2664B-D42F-9DEC-C812-5E2D3A8B7F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423DA8-62D7-B6A5-3271-91C3F49FFF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436E7C-65B7-24DD-159F-0FA569D83731}"/>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5" name="Footer Placeholder 4">
            <a:extLst>
              <a:ext uri="{FF2B5EF4-FFF2-40B4-BE49-F238E27FC236}">
                <a16:creationId xmlns:a16="http://schemas.microsoft.com/office/drawing/2014/main" xmlns="" id="{2336A0EA-4F55-E29F-4F66-B372682D6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5BB3404-F58D-5114-3E0D-25ED9D41C4D5}"/>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183879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83AC9-0767-B5DD-1A98-0D9C61F18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DDFFE66-43AD-AA5F-1E03-C508750FA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76CE5E8-A88B-5AB1-FDBD-EC43A0213C45}"/>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5" name="Footer Placeholder 4">
            <a:extLst>
              <a:ext uri="{FF2B5EF4-FFF2-40B4-BE49-F238E27FC236}">
                <a16:creationId xmlns:a16="http://schemas.microsoft.com/office/drawing/2014/main" xmlns="" id="{8F773ED0-4071-F86A-0FA2-D082AA7FC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81A6CD-89B0-C917-B921-2E3CC42A9B1C}"/>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422841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FCB14-22C8-7D65-6B7E-9441CAC4D3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8306C2-0F98-B22E-25BA-91FFF0776C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D78C500-D4BE-DFC4-8204-2821BAAD56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9C88F01-56C3-0A54-3619-8D9DA7C609BC}"/>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6" name="Footer Placeholder 5">
            <a:extLst>
              <a:ext uri="{FF2B5EF4-FFF2-40B4-BE49-F238E27FC236}">
                <a16:creationId xmlns:a16="http://schemas.microsoft.com/office/drawing/2014/main" xmlns="" id="{BF36669F-A62A-5740-87D7-6A971F82D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E96C0F2-E251-B3CB-C424-2C839F936121}"/>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342517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29BA8-B5C0-C586-6390-3B404CE2BC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A0FCF9C-6548-2291-7065-F65A50269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84C4E6-5AAD-F07A-3158-B75E7FF5C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EC49B77-6BEC-FF6E-6AA3-FED3D152BE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A0AF0CB-7A46-95C5-B5F7-85EFCA307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A9CC078-69B0-D4CB-DBB7-C65B3F2DB42C}"/>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8" name="Footer Placeholder 7">
            <a:extLst>
              <a:ext uri="{FF2B5EF4-FFF2-40B4-BE49-F238E27FC236}">
                <a16:creationId xmlns:a16="http://schemas.microsoft.com/office/drawing/2014/main" xmlns="" id="{8286F14F-1EC3-ED41-8D7E-954D39C6B2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C4D6863-8C47-B8C2-006A-0DD803FD7804}"/>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405288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BD51D-4CDD-ECFA-D915-7DB2CDFF1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6EA2C80-27F3-A169-BF17-2067AE3F760D}"/>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4" name="Footer Placeholder 3">
            <a:extLst>
              <a:ext uri="{FF2B5EF4-FFF2-40B4-BE49-F238E27FC236}">
                <a16:creationId xmlns:a16="http://schemas.microsoft.com/office/drawing/2014/main" xmlns="" id="{43882E01-6288-D2D0-4ABE-31DBD16E99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BFFF75C-8966-F99C-6E26-ADA708EF0B21}"/>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340356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BF775DC-9440-ED39-7FE0-F8B37B5927E2}"/>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3" name="Footer Placeholder 2">
            <a:extLst>
              <a:ext uri="{FF2B5EF4-FFF2-40B4-BE49-F238E27FC236}">
                <a16:creationId xmlns:a16="http://schemas.microsoft.com/office/drawing/2014/main" xmlns="" id="{4230DC99-C5C6-B895-8FE4-7EEF62DF28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28A0D8B-46EA-372E-E961-AAE59A10B566}"/>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255863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DF3E5-0EBC-40E8-7108-FFA31380F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B567509-C2FD-526E-474B-7EE9BAC1A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4A71894-474E-3264-DA65-4392B06A5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FDFE66-B6D0-AC2D-9007-D0D5793453EF}"/>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6" name="Footer Placeholder 5">
            <a:extLst>
              <a:ext uri="{FF2B5EF4-FFF2-40B4-BE49-F238E27FC236}">
                <a16:creationId xmlns:a16="http://schemas.microsoft.com/office/drawing/2014/main" xmlns="" id="{CB2E7522-D23C-7DC9-EE76-833B07EFE8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BF565A3-4408-CD8A-13DF-55851DE3CC16}"/>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301537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D54A3-5D0D-1482-57C4-1F37E1565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43E9D59-878C-89CE-9B7D-E15EEA0B4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339084E-B7A4-CBF1-015A-83A14A369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945BF67-1396-6E2A-80E4-66A06137E508}"/>
              </a:ext>
            </a:extLst>
          </p:cNvPr>
          <p:cNvSpPr>
            <a:spLocks noGrp="1"/>
          </p:cNvSpPr>
          <p:nvPr>
            <p:ph type="dt" sz="half" idx="10"/>
          </p:nvPr>
        </p:nvSpPr>
        <p:spPr/>
        <p:txBody>
          <a:bodyPr/>
          <a:lstStyle/>
          <a:p>
            <a:fld id="{AD995D31-594A-4178-A4C2-0DACECBE09DF}" type="datetimeFigureOut">
              <a:rPr lang="en-IN" smtClean="0"/>
              <a:t>07-01-2023</a:t>
            </a:fld>
            <a:endParaRPr lang="en-IN"/>
          </a:p>
        </p:txBody>
      </p:sp>
      <p:sp>
        <p:nvSpPr>
          <p:cNvPr id="6" name="Footer Placeholder 5">
            <a:extLst>
              <a:ext uri="{FF2B5EF4-FFF2-40B4-BE49-F238E27FC236}">
                <a16:creationId xmlns:a16="http://schemas.microsoft.com/office/drawing/2014/main" xmlns="" id="{8C1CCFF6-34B1-9923-1EC4-3FA7BD3189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2F4C7C-ED4B-07ED-60B2-90C38348E2A1}"/>
              </a:ext>
            </a:extLst>
          </p:cNvPr>
          <p:cNvSpPr>
            <a:spLocks noGrp="1"/>
          </p:cNvSpPr>
          <p:nvPr>
            <p:ph type="sldNum" sz="quarter" idx="12"/>
          </p:nvPr>
        </p:nvSpPr>
        <p:spPr/>
        <p:txBody>
          <a:bodyPr/>
          <a:lstStyle/>
          <a:p>
            <a:fld id="{AB83F306-2807-434E-9349-D5B541FF4112}" type="slidenum">
              <a:rPr lang="en-IN" smtClean="0"/>
              <a:t>‹#›</a:t>
            </a:fld>
            <a:endParaRPr lang="en-IN"/>
          </a:p>
        </p:txBody>
      </p:sp>
    </p:spTree>
    <p:extLst>
      <p:ext uri="{BB962C8B-B14F-4D97-AF65-F5344CB8AC3E}">
        <p14:creationId xmlns:p14="http://schemas.microsoft.com/office/powerpoint/2010/main" val="306765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24D2E9A-C18B-3F36-5BD5-816DEE6BD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AD76389-8A05-B598-31E3-D3FF11980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83EC040-1497-88A5-D9F6-82FE73D75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95D31-594A-4178-A4C2-0DACECBE09DF}" type="datetimeFigureOut">
              <a:rPr lang="en-IN" smtClean="0"/>
              <a:t>07-01-2023</a:t>
            </a:fld>
            <a:endParaRPr lang="en-IN"/>
          </a:p>
        </p:txBody>
      </p:sp>
      <p:sp>
        <p:nvSpPr>
          <p:cNvPr id="5" name="Footer Placeholder 4">
            <a:extLst>
              <a:ext uri="{FF2B5EF4-FFF2-40B4-BE49-F238E27FC236}">
                <a16:creationId xmlns:a16="http://schemas.microsoft.com/office/drawing/2014/main" xmlns="" id="{E6933C2C-1770-4EDA-97DF-E59099722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30E93EF-5669-8B80-03A2-84823D025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3F306-2807-434E-9349-D5B541FF4112}" type="slidenum">
              <a:rPr lang="en-IN" smtClean="0"/>
              <a:t>‹#›</a:t>
            </a:fld>
            <a:endParaRPr lang="en-IN"/>
          </a:p>
        </p:txBody>
      </p:sp>
    </p:spTree>
    <p:extLst>
      <p:ext uri="{BB962C8B-B14F-4D97-AF65-F5344CB8AC3E}">
        <p14:creationId xmlns:p14="http://schemas.microsoft.com/office/powerpoint/2010/main" val="291841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DC6E098-C335-87DD-6ACA-D9B9696B8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18568"/>
            <a:ext cx="6037008" cy="3184571"/>
          </a:xfrm>
          <a:prstGeom prst="rect">
            <a:avLst/>
          </a:prstGeom>
        </p:spPr>
      </p:pic>
      <p:sp>
        <p:nvSpPr>
          <p:cNvPr id="6" name="TextBox 5">
            <a:extLst>
              <a:ext uri="{FF2B5EF4-FFF2-40B4-BE49-F238E27FC236}">
                <a16:creationId xmlns:a16="http://schemas.microsoft.com/office/drawing/2014/main" xmlns="" id="{9D2860F0-4D2F-7B5B-93D0-AC909634EB58}"/>
              </a:ext>
            </a:extLst>
          </p:cNvPr>
          <p:cNvSpPr txBox="1"/>
          <p:nvPr/>
        </p:nvSpPr>
        <p:spPr>
          <a:xfrm>
            <a:off x="4522839" y="245807"/>
            <a:ext cx="2653803" cy="923330"/>
          </a:xfrm>
          <a:prstGeom prst="rect">
            <a:avLst/>
          </a:prstGeom>
          <a:solidFill>
            <a:srgbClr val="FFFF00"/>
          </a:solidFill>
          <a:ln w="9525">
            <a:solidFill>
              <a:schemeClr val="tx1"/>
            </a:solidFill>
          </a:ln>
        </p:spPr>
        <p:txBody>
          <a:bodyPr wrap="none" rtlCol="0">
            <a:spAutoFit/>
          </a:bodyPr>
          <a:lstStyle/>
          <a:p>
            <a:r>
              <a:rPr lang="en-IN" sz="3600" dirty="0"/>
              <a:t>RFM Analysis</a:t>
            </a:r>
          </a:p>
          <a:p>
            <a:endParaRPr lang="en-IN" dirty="0">
              <a:solidFill>
                <a:srgbClr val="FF0000"/>
              </a:solidFill>
            </a:endParaRPr>
          </a:p>
        </p:txBody>
      </p:sp>
      <p:sp>
        <p:nvSpPr>
          <p:cNvPr id="8" name="TextBox 7">
            <a:extLst>
              <a:ext uri="{FF2B5EF4-FFF2-40B4-BE49-F238E27FC236}">
                <a16:creationId xmlns:a16="http://schemas.microsoft.com/office/drawing/2014/main" xmlns="" id="{9605A9A4-C694-66D8-A4FE-7D79BB36B162}"/>
              </a:ext>
            </a:extLst>
          </p:cNvPr>
          <p:cNvSpPr txBox="1"/>
          <p:nvPr/>
        </p:nvSpPr>
        <p:spPr>
          <a:xfrm>
            <a:off x="344129" y="1377815"/>
            <a:ext cx="9989574" cy="369332"/>
          </a:xfrm>
          <a:prstGeom prst="rect">
            <a:avLst/>
          </a:prstGeom>
          <a:noFill/>
        </p:spPr>
        <p:txBody>
          <a:bodyPr wrap="square">
            <a:spAutoFit/>
          </a:bodyPr>
          <a:lstStyle/>
          <a:p>
            <a:pPr marL="285750" indent="-28575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The “RFM” in RFM analysis stands for </a:t>
            </a:r>
            <a:r>
              <a:rPr lang="en-US" sz="1800" b="1" i="0" u="none" strike="noStrike" dirty="0">
                <a:solidFill>
                  <a:srgbClr val="000000"/>
                </a:solidFill>
                <a:effectLst/>
                <a:latin typeface="Arial" panose="020B0604020202020204" pitchFamily="34" charset="0"/>
              </a:rPr>
              <a:t>recency</a:t>
            </a:r>
            <a:r>
              <a:rPr lang="en-US" sz="1800" b="0" i="0" u="none" strike="noStrike" dirty="0">
                <a:solidFill>
                  <a:srgbClr val="000000"/>
                </a:solidFill>
                <a:effectLst/>
                <a:latin typeface="Arial" panose="020B0604020202020204" pitchFamily="34" charset="0"/>
              </a:rPr>
              <a:t>, </a:t>
            </a:r>
            <a:r>
              <a:rPr lang="en-US" sz="1800" b="1" i="0" u="none" strike="noStrike" dirty="0">
                <a:solidFill>
                  <a:srgbClr val="000000"/>
                </a:solidFill>
                <a:effectLst/>
                <a:latin typeface="Arial" panose="020B0604020202020204" pitchFamily="34" charset="0"/>
              </a:rPr>
              <a:t>frequency</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monetary value</a:t>
            </a:r>
            <a:r>
              <a:rPr lang="en-US" sz="1800" b="0" i="0" u="none" strike="noStrike" dirty="0">
                <a:solidFill>
                  <a:srgbClr val="000000"/>
                </a:solidFill>
                <a:effectLst/>
                <a:latin typeface="Arial" panose="020B0604020202020204" pitchFamily="34" charset="0"/>
              </a:rPr>
              <a:t>.</a:t>
            </a:r>
            <a:endParaRPr lang="en-IN" dirty="0"/>
          </a:p>
        </p:txBody>
      </p:sp>
      <p:sp>
        <p:nvSpPr>
          <p:cNvPr id="10" name="TextBox 9">
            <a:extLst>
              <a:ext uri="{FF2B5EF4-FFF2-40B4-BE49-F238E27FC236}">
                <a16:creationId xmlns:a16="http://schemas.microsoft.com/office/drawing/2014/main" xmlns="" id="{EDE518E6-19B6-59FD-17B7-6D730EE70038}"/>
              </a:ext>
            </a:extLst>
          </p:cNvPr>
          <p:cNvSpPr txBox="1"/>
          <p:nvPr/>
        </p:nvSpPr>
        <p:spPr>
          <a:xfrm>
            <a:off x="344129" y="1833591"/>
            <a:ext cx="8013290" cy="369332"/>
          </a:xfrm>
          <a:prstGeom prst="rect">
            <a:avLst/>
          </a:prstGeom>
          <a:noFill/>
        </p:spPr>
        <p:txBody>
          <a:bodyPr wrap="square">
            <a:spAutoFit/>
          </a:bodyPr>
          <a:lstStyle/>
          <a:p>
            <a:pPr marL="285750" indent="-285750">
              <a:buFont typeface="Wingdings" panose="05000000000000000000" pitchFamily="2" charset="2"/>
              <a:buChar char="q"/>
            </a:pPr>
            <a:r>
              <a:rPr lang="en-US" sz="1800" b="1" i="0" u="none" strike="noStrike" dirty="0">
                <a:solidFill>
                  <a:srgbClr val="000000"/>
                </a:solidFill>
                <a:effectLst/>
                <a:latin typeface="Arial" panose="020B0604020202020204" pitchFamily="34" charset="0"/>
              </a:rPr>
              <a:t>Recency</a:t>
            </a:r>
            <a:r>
              <a:rPr lang="en-US" sz="1800" b="0" i="0" u="none" strike="noStrike" dirty="0">
                <a:solidFill>
                  <a:srgbClr val="000000"/>
                </a:solidFill>
                <a:effectLst/>
                <a:latin typeface="Arial" panose="020B0604020202020204" pitchFamily="34" charset="0"/>
              </a:rPr>
              <a:t>: How recently has a customer made a purchase?</a:t>
            </a:r>
            <a:endParaRPr lang="en-IN" dirty="0"/>
          </a:p>
        </p:txBody>
      </p:sp>
      <p:sp>
        <p:nvSpPr>
          <p:cNvPr id="12" name="TextBox 11">
            <a:extLst>
              <a:ext uri="{FF2B5EF4-FFF2-40B4-BE49-F238E27FC236}">
                <a16:creationId xmlns:a16="http://schemas.microsoft.com/office/drawing/2014/main" xmlns="" id="{CD0ECDC1-7351-03E9-DB01-3F8DA037606B}"/>
              </a:ext>
            </a:extLst>
          </p:cNvPr>
          <p:cNvSpPr txBox="1"/>
          <p:nvPr/>
        </p:nvSpPr>
        <p:spPr>
          <a:xfrm>
            <a:off x="344129" y="2308130"/>
            <a:ext cx="7511845" cy="369332"/>
          </a:xfrm>
          <a:prstGeom prst="rect">
            <a:avLst/>
          </a:prstGeom>
          <a:noFill/>
        </p:spPr>
        <p:txBody>
          <a:bodyPr wrap="square">
            <a:spAutoFit/>
          </a:bodyPr>
          <a:lstStyle/>
          <a:p>
            <a:pPr marL="285750" indent="-285750">
              <a:buFont typeface="Wingdings" panose="05000000000000000000" pitchFamily="2" charset="2"/>
              <a:buChar char="q"/>
            </a:pPr>
            <a:r>
              <a:rPr lang="en-US" sz="1800" b="1" i="0" u="none" strike="noStrike" dirty="0">
                <a:solidFill>
                  <a:srgbClr val="000000"/>
                </a:solidFill>
                <a:effectLst/>
                <a:latin typeface="Arial" panose="020B0604020202020204" pitchFamily="34" charset="0"/>
              </a:rPr>
              <a:t>Frequency</a:t>
            </a:r>
            <a:r>
              <a:rPr lang="en-US" sz="1800" b="0" i="0" u="none" strike="noStrike" dirty="0">
                <a:solidFill>
                  <a:srgbClr val="000000"/>
                </a:solidFill>
                <a:effectLst/>
                <a:latin typeface="Arial" panose="020B0604020202020204" pitchFamily="34" charset="0"/>
              </a:rPr>
              <a:t>: How often do customers make a purchase?</a:t>
            </a:r>
            <a:endParaRPr lang="en-IN" dirty="0"/>
          </a:p>
        </p:txBody>
      </p:sp>
      <p:sp>
        <p:nvSpPr>
          <p:cNvPr id="14" name="TextBox 13">
            <a:extLst>
              <a:ext uri="{FF2B5EF4-FFF2-40B4-BE49-F238E27FC236}">
                <a16:creationId xmlns:a16="http://schemas.microsoft.com/office/drawing/2014/main" xmlns="" id="{0F0577DD-DC13-A196-7E65-24E43891281E}"/>
              </a:ext>
            </a:extLst>
          </p:cNvPr>
          <p:cNvSpPr txBox="1"/>
          <p:nvPr/>
        </p:nvSpPr>
        <p:spPr>
          <a:xfrm>
            <a:off x="344129" y="2772977"/>
            <a:ext cx="7511845" cy="646331"/>
          </a:xfrm>
          <a:prstGeom prst="rect">
            <a:avLst/>
          </a:prstGeom>
          <a:noFill/>
        </p:spPr>
        <p:txBody>
          <a:bodyPr wrap="square">
            <a:spAutoFit/>
          </a:bodyPr>
          <a:lstStyle/>
          <a:p>
            <a:pPr marL="285750" indent="-285750">
              <a:buFont typeface="Wingdings" panose="05000000000000000000" pitchFamily="2" charset="2"/>
              <a:buChar char="q"/>
            </a:pPr>
            <a:r>
              <a:rPr lang="en-US" sz="1800" b="1" i="0" u="none" strike="noStrike" dirty="0">
                <a:solidFill>
                  <a:srgbClr val="000000"/>
                </a:solidFill>
                <a:effectLst/>
                <a:latin typeface="Arial" panose="020B0604020202020204" pitchFamily="34" charset="0"/>
              </a:rPr>
              <a:t>Monetary Value</a:t>
            </a:r>
            <a:r>
              <a:rPr lang="en-US" sz="1800" b="0" i="0" u="none" strike="noStrike" dirty="0">
                <a:solidFill>
                  <a:srgbClr val="000000"/>
                </a:solidFill>
                <a:effectLst/>
                <a:latin typeface="Arial" panose="020B0604020202020204" pitchFamily="34" charset="0"/>
              </a:rPr>
              <a:t>: How much money a customer spends on purchases?</a:t>
            </a:r>
            <a:endParaRPr lang="en-IN" dirty="0"/>
          </a:p>
        </p:txBody>
      </p:sp>
      <p:sp>
        <p:nvSpPr>
          <p:cNvPr id="16" name="TextBox 15">
            <a:extLst>
              <a:ext uri="{FF2B5EF4-FFF2-40B4-BE49-F238E27FC236}">
                <a16:creationId xmlns:a16="http://schemas.microsoft.com/office/drawing/2014/main" xmlns="" id="{49312348-7D06-6587-E159-2102CB447457}"/>
              </a:ext>
            </a:extLst>
          </p:cNvPr>
          <p:cNvSpPr txBox="1"/>
          <p:nvPr/>
        </p:nvSpPr>
        <p:spPr>
          <a:xfrm>
            <a:off x="344129" y="3857790"/>
            <a:ext cx="6096000" cy="1754326"/>
          </a:xfrm>
          <a:prstGeom prst="rect">
            <a:avLst/>
          </a:prstGeom>
          <a:noFill/>
        </p:spPr>
        <p:txBody>
          <a:bodyPr wrap="square">
            <a:spAutoFit/>
          </a:bodyPr>
          <a:lstStyle/>
          <a:p>
            <a:r>
              <a:rPr lang="en-US" dirty="0">
                <a:solidFill>
                  <a:srgbClr val="202124"/>
                </a:solidFill>
                <a:latin typeface="arial" panose="020B0604020202020204" pitchFamily="34" charset="0"/>
              </a:rPr>
              <a:t>Basically </a:t>
            </a:r>
            <a:r>
              <a:rPr lang="en-US" b="0" i="0" dirty="0">
                <a:solidFill>
                  <a:srgbClr val="202124"/>
                </a:solidFill>
                <a:effectLst/>
                <a:latin typeface="arial" panose="020B0604020202020204" pitchFamily="34" charset="0"/>
              </a:rPr>
              <a:t> RFM analysis </a:t>
            </a:r>
            <a:r>
              <a:rPr lang="en-US" b="1" i="0" dirty="0">
                <a:solidFill>
                  <a:srgbClr val="202124"/>
                </a:solidFill>
                <a:effectLst/>
                <a:latin typeface="arial" panose="020B0604020202020204" pitchFamily="34" charset="0"/>
              </a:rPr>
              <a:t>allows marketers to target specific clusters of customers with communications that are much more relevant for their particular behavior</a:t>
            </a:r>
            <a:r>
              <a:rPr lang="en-US" b="0" i="0" dirty="0">
                <a:solidFill>
                  <a:srgbClr val="202124"/>
                </a:solidFill>
                <a:effectLst/>
                <a:latin typeface="arial" panose="020B0604020202020204" pitchFamily="34" charset="0"/>
              </a:rPr>
              <a:t> – and thus generate much higher rates of response, plus increased loyalty and customer lifetime value to grow business in a positive direction.</a:t>
            </a:r>
            <a:endParaRPr lang="en-IN" dirty="0"/>
          </a:p>
        </p:txBody>
      </p:sp>
    </p:spTree>
    <p:extLst>
      <p:ext uri="{BB962C8B-B14F-4D97-AF65-F5344CB8AC3E}">
        <p14:creationId xmlns:p14="http://schemas.microsoft.com/office/powerpoint/2010/main" val="203387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D2860F0-4D2F-7B5B-93D0-AC909634EB58}"/>
              </a:ext>
            </a:extLst>
          </p:cNvPr>
          <p:cNvSpPr txBox="1"/>
          <p:nvPr/>
        </p:nvSpPr>
        <p:spPr>
          <a:xfrm>
            <a:off x="3480621" y="0"/>
            <a:ext cx="4070554" cy="646331"/>
          </a:xfrm>
          <a:prstGeom prst="rect">
            <a:avLst/>
          </a:prstGeom>
          <a:solidFill>
            <a:schemeClr val="bg1"/>
          </a:solidFill>
          <a:ln w="9525">
            <a:solidFill>
              <a:schemeClr val="bg1"/>
            </a:solidFill>
          </a:ln>
        </p:spPr>
        <p:txBody>
          <a:bodyPr wrap="square" rtlCol="0">
            <a:spAutoFit/>
          </a:bodyPr>
          <a:lstStyle/>
          <a:p>
            <a:r>
              <a:rPr lang="en-IN" b="1" dirty="0">
                <a:solidFill>
                  <a:srgbClr val="0070C0"/>
                </a:solidFill>
              </a:rPr>
              <a:t>Steps followed to Calculate RFM Score</a:t>
            </a:r>
          </a:p>
          <a:p>
            <a:endParaRPr lang="en-IN" dirty="0">
              <a:solidFill>
                <a:srgbClr val="FF0000"/>
              </a:solidFill>
            </a:endParaRPr>
          </a:p>
        </p:txBody>
      </p:sp>
      <p:sp>
        <p:nvSpPr>
          <p:cNvPr id="2" name="TextBox 1">
            <a:extLst>
              <a:ext uri="{FF2B5EF4-FFF2-40B4-BE49-F238E27FC236}">
                <a16:creationId xmlns:a16="http://schemas.microsoft.com/office/drawing/2014/main" xmlns="" id="{121F7255-5875-CB86-3F40-0AEB442E5898}"/>
              </a:ext>
            </a:extLst>
          </p:cNvPr>
          <p:cNvSpPr txBox="1"/>
          <p:nvPr/>
        </p:nvSpPr>
        <p:spPr>
          <a:xfrm>
            <a:off x="240892" y="323165"/>
            <a:ext cx="11951108" cy="7571303"/>
          </a:xfrm>
          <a:prstGeom prst="rect">
            <a:avLst/>
          </a:prstGeom>
          <a:noFill/>
        </p:spPr>
        <p:txBody>
          <a:bodyPr wrap="square">
            <a:spAutoFit/>
          </a:bodyPr>
          <a:lstStyle/>
          <a:p>
            <a:pPr marL="285750" indent="-285750">
              <a:buFont typeface="Wingdings" panose="05000000000000000000" pitchFamily="2" charset="2"/>
              <a:buChar char="q"/>
            </a:pPr>
            <a:r>
              <a:rPr lang="en-US" sz="1600" dirty="0">
                <a:solidFill>
                  <a:srgbClr val="000000"/>
                </a:solidFill>
                <a:latin typeface="Arial" panose="020B0604020202020204" pitchFamily="34" charset="0"/>
              </a:rPr>
              <a:t>First cleaning data </a:t>
            </a:r>
            <a:r>
              <a:rPr lang="en-US" sz="1600" dirty="0" err="1">
                <a:solidFill>
                  <a:srgbClr val="000000"/>
                </a:solidFill>
                <a:latin typeface="Arial" panose="020B0604020202020204" pitchFamily="34" charset="0"/>
              </a:rPr>
              <a:t>i.e</a:t>
            </a:r>
            <a:r>
              <a:rPr lang="en-US" sz="1600" dirty="0">
                <a:solidFill>
                  <a:srgbClr val="000000"/>
                </a:solidFill>
                <a:latin typeface="Arial" panose="020B0604020202020204" pitchFamily="34" charset="0"/>
              </a:rPr>
              <a:t> removing unwanted or blank customer ids</a:t>
            </a:r>
            <a:r>
              <a:rPr lang="en-US" sz="1600" b="0" i="0" u="none" strike="noStrike" dirty="0">
                <a:solidFill>
                  <a:srgbClr val="000000"/>
                </a:solidFill>
                <a:effectLst/>
                <a:latin typeface="Arial" panose="020B0604020202020204" pitchFamily="34" charset="0"/>
              </a:rPr>
              <a:t>. Just by filtering and deleting rows.</a:t>
            </a:r>
          </a:p>
          <a:p>
            <a:endParaRPr lang="en-US" sz="16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q"/>
            </a:pPr>
            <a:r>
              <a:rPr lang="en-US" sz="1600" b="0" i="0" u="none" strike="noStrike" dirty="0">
                <a:solidFill>
                  <a:srgbClr val="000000"/>
                </a:solidFill>
                <a:effectLst/>
                <a:latin typeface="Arial" panose="020B0604020202020204" pitchFamily="34" charset="0"/>
              </a:rPr>
              <a:t> Then calculating total price for customer ids by simply using multiply function </a:t>
            </a:r>
            <a:r>
              <a:rPr lang="en-US" sz="1600" dirty="0">
                <a:solidFill>
                  <a:srgbClr val="000000"/>
                </a:solidFill>
                <a:latin typeface="Arial" panose="020B0604020202020204" pitchFamily="34" charset="0"/>
              </a:rPr>
              <a:t>for</a:t>
            </a:r>
            <a:r>
              <a:rPr lang="en-US" sz="1600" b="0" i="0" u="none" strike="noStrike" dirty="0">
                <a:solidFill>
                  <a:srgbClr val="000000"/>
                </a:solidFill>
                <a:effectLst/>
                <a:latin typeface="Arial" panose="020B0604020202020204" pitchFamily="34" charset="0"/>
              </a:rPr>
              <a:t> qty and unit price. </a:t>
            </a:r>
            <a:r>
              <a:rPr lang="en-US" sz="1600" dirty="0">
                <a:solidFill>
                  <a:srgbClr val="000000"/>
                </a:solidFill>
                <a:latin typeface="Arial" panose="020B0604020202020204" pitchFamily="34" charset="0"/>
              </a:rPr>
              <a:t>Here some qty are negative so we simply use abs()function to remove –</a:t>
            </a:r>
            <a:r>
              <a:rPr lang="en-US" sz="1600" dirty="0" err="1">
                <a:solidFill>
                  <a:srgbClr val="000000"/>
                </a:solidFill>
                <a:latin typeface="Arial" panose="020B0604020202020204" pitchFamily="34" charset="0"/>
              </a:rPr>
              <a:t>ve</a:t>
            </a:r>
            <a:r>
              <a:rPr lang="en-US" sz="1600" dirty="0">
                <a:solidFill>
                  <a:srgbClr val="000000"/>
                </a:solidFill>
                <a:latin typeface="Arial" panose="020B0604020202020204" pitchFamily="34" charset="0"/>
              </a:rPr>
              <a:t> sign as qty should never be negative.</a:t>
            </a:r>
          </a:p>
          <a:p>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r>
              <a:rPr lang="en-US" sz="1600" b="0" i="0" u="none" strike="noStrike" dirty="0">
                <a:solidFill>
                  <a:srgbClr val="000000"/>
                </a:solidFill>
                <a:effectLst/>
                <a:latin typeface="Arial" panose="020B0604020202020204" pitchFamily="34" charset="0"/>
              </a:rPr>
              <a:t>Then we can </a:t>
            </a:r>
            <a:r>
              <a:rPr lang="en-US" sz="1600" b="0" i="0" u="none" strike="noStrike" dirty="0" err="1">
                <a:solidFill>
                  <a:srgbClr val="000000"/>
                </a:solidFill>
                <a:effectLst/>
                <a:latin typeface="Arial" panose="020B0604020202020204" pitchFamily="34" charset="0"/>
              </a:rPr>
              <a:t>pivote</a:t>
            </a:r>
            <a:r>
              <a:rPr lang="en-US" sz="1600" b="0" i="0" u="none" strike="noStrike" dirty="0">
                <a:solidFill>
                  <a:srgbClr val="000000"/>
                </a:solidFill>
                <a:effectLst/>
                <a:latin typeface="Arial" panose="020B0604020202020204" pitchFamily="34" charset="0"/>
              </a:rPr>
              <a:t> </a:t>
            </a:r>
            <a:r>
              <a:rPr lang="en-US" sz="1600" dirty="0">
                <a:solidFill>
                  <a:srgbClr val="000000"/>
                </a:solidFill>
                <a:latin typeface="Arial" panose="020B0604020202020204" pitchFamily="34" charset="0"/>
              </a:rPr>
              <a:t>table in that in row we will select cust.id and in values will take </a:t>
            </a:r>
            <a:r>
              <a:rPr lang="en-US" sz="1600" dirty="0" err="1">
                <a:solidFill>
                  <a:srgbClr val="000000"/>
                </a:solidFill>
                <a:latin typeface="Arial" panose="020B0604020202020204" pitchFamily="34" charset="0"/>
              </a:rPr>
              <a:t>countunique</a:t>
            </a:r>
            <a:r>
              <a:rPr lang="en-US" sz="1600" dirty="0">
                <a:solidFill>
                  <a:srgbClr val="000000"/>
                </a:solidFill>
                <a:latin typeface="Arial" panose="020B0604020202020204" pitchFamily="34" charset="0"/>
              </a:rPr>
              <a:t> of </a:t>
            </a:r>
            <a:r>
              <a:rPr lang="en-US" sz="1600" dirty="0" err="1">
                <a:solidFill>
                  <a:srgbClr val="000000"/>
                </a:solidFill>
                <a:latin typeface="Arial" panose="020B0604020202020204" pitchFamily="34" charset="0"/>
              </a:rPr>
              <a:t>invoce</a:t>
            </a:r>
            <a:r>
              <a:rPr lang="en-US" sz="1600" dirty="0">
                <a:solidFill>
                  <a:srgbClr val="000000"/>
                </a:solidFill>
                <a:latin typeface="Arial" panose="020B0604020202020204" pitchFamily="34" charset="0"/>
              </a:rPr>
              <a:t> no. which give count of unique invoice no. Also Sum of total price and Max of Invoice date in values for each unique cust.id.</a:t>
            </a:r>
          </a:p>
          <a:p>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r>
              <a:rPr lang="en-US" sz="1600" b="0" i="0" u="none" strike="noStrike" dirty="0">
                <a:solidFill>
                  <a:srgbClr val="000000"/>
                </a:solidFill>
                <a:effectLst/>
                <a:latin typeface="Arial" panose="020B0604020202020204" pitchFamily="34" charset="0"/>
              </a:rPr>
              <a:t>Here Sum of total price is Monetary and </a:t>
            </a:r>
            <a:r>
              <a:rPr lang="en-US" sz="1600" b="0" i="0" u="none" strike="noStrike" dirty="0" err="1">
                <a:solidFill>
                  <a:srgbClr val="000000"/>
                </a:solidFill>
                <a:effectLst/>
                <a:latin typeface="Arial" panose="020B0604020202020204" pitchFamily="34" charset="0"/>
              </a:rPr>
              <a:t>Countunique</a:t>
            </a:r>
            <a:r>
              <a:rPr lang="en-US" sz="1600" b="0" i="0" u="none" strike="noStrike" dirty="0">
                <a:solidFill>
                  <a:srgbClr val="000000"/>
                </a:solidFill>
                <a:effectLst/>
                <a:latin typeface="Arial" panose="020B0604020202020204" pitchFamily="34" charset="0"/>
              </a:rPr>
              <a:t> of invoice no is nothing but Frequency.</a:t>
            </a:r>
          </a:p>
          <a:p>
            <a:endParaRPr lang="en-US" sz="1600" b="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q"/>
            </a:pPr>
            <a:r>
              <a:rPr lang="en-US" sz="1600" dirty="0">
                <a:solidFill>
                  <a:srgbClr val="000000"/>
                </a:solidFill>
                <a:latin typeface="Arial" panose="020B0604020202020204" pitchFamily="34" charset="0"/>
              </a:rPr>
              <a:t>We will calculate Frequency just by subtracting todays date and Max of invoice date. Here we will use DATEDIF function to calculate it in days.</a:t>
            </a:r>
          </a:p>
          <a:p>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r>
              <a:rPr lang="en-US" sz="1600" b="0" i="0" u="none" strike="noStrike" dirty="0">
                <a:solidFill>
                  <a:srgbClr val="000000"/>
                </a:solidFill>
                <a:effectLst/>
                <a:latin typeface="Arial" panose="020B0604020202020204" pitchFamily="34" charset="0"/>
              </a:rPr>
              <a:t>So now we have Recency, Frequency and Monetary. So we will assign rating 1 to 5 as per score. Before that we will calculate 5 Factor Values </a:t>
            </a:r>
            <a:r>
              <a:rPr lang="en-US" sz="1600" b="0" i="0" u="none" strike="noStrike" dirty="0" err="1">
                <a:solidFill>
                  <a:srgbClr val="000000"/>
                </a:solidFill>
                <a:effectLst/>
                <a:latin typeface="Arial" panose="020B0604020202020204" pitchFamily="34" charset="0"/>
              </a:rPr>
              <a:t>i.e</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Max,Min</a:t>
            </a:r>
            <a:r>
              <a:rPr lang="en-US" sz="1600" b="0" i="0" u="none" strike="noStrike" dirty="0">
                <a:solidFill>
                  <a:srgbClr val="000000"/>
                </a:solidFill>
                <a:effectLst/>
                <a:latin typeface="Arial" panose="020B0604020202020204" pitchFamily="34" charset="0"/>
              </a:rPr>
              <a:t>,</a:t>
            </a:r>
            <a:r>
              <a:rPr lang="en-US" sz="1600" dirty="0">
                <a:solidFill>
                  <a:srgbClr val="000000"/>
                </a:solidFill>
                <a:latin typeface="Arial" panose="020B0604020202020204" pitchFamily="34" charset="0"/>
              </a:rPr>
              <a:t> 25</a:t>
            </a:r>
            <a:r>
              <a:rPr lang="en-US" sz="1600" baseline="30000" dirty="0">
                <a:solidFill>
                  <a:srgbClr val="000000"/>
                </a:solidFill>
                <a:latin typeface="Arial" panose="020B0604020202020204" pitchFamily="34" charset="0"/>
              </a:rPr>
              <a:t>th ,</a:t>
            </a:r>
            <a:r>
              <a:rPr lang="en-US" sz="1600" dirty="0">
                <a:solidFill>
                  <a:srgbClr val="000000"/>
                </a:solidFill>
                <a:latin typeface="Arial" panose="020B0604020202020204" pitchFamily="34" charset="0"/>
              </a:rPr>
              <a:t>75</a:t>
            </a:r>
            <a:r>
              <a:rPr lang="en-US" sz="1600" baseline="30000" dirty="0">
                <a:solidFill>
                  <a:srgbClr val="000000"/>
                </a:solidFill>
                <a:latin typeface="Arial" panose="020B0604020202020204" pitchFamily="34" charset="0"/>
              </a:rPr>
              <a:t>th</a:t>
            </a:r>
            <a:r>
              <a:rPr lang="en-US" sz="1600" dirty="0">
                <a:solidFill>
                  <a:srgbClr val="000000"/>
                </a:solidFill>
                <a:latin typeface="Arial" panose="020B0604020202020204" pitchFamily="34" charset="0"/>
              </a:rPr>
              <a:t> and 50</a:t>
            </a:r>
            <a:r>
              <a:rPr lang="en-US" sz="1600" baseline="30000" dirty="0">
                <a:solidFill>
                  <a:srgbClr val="000000"/>
                </a:solidFill>
                <a:latin typeface="Arial" panose="020B0604020202020204" pitchFamily="34" charset="0"/>
              </a:rPr>
              <a:t>th</a:t>
            </a:r>
            <a:r>
              <a:rPr lang="en-US" sz="1600" dirty="0">
                <a:solidFill>
                  <a:srgbClr val="000000"/>
                </a:solidFill>
                <a:latin typeface="Arial" panose="020B0604020202020204" pitchFamily="34" charset="0"/>
              </a:rPr>
              <a:t> Percentiles to assign rating as per Range.</a:t>
            </a:r>
          </a:p>
          <a:p>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r>
              <a:rPr lang="en-US" sz="1600" dirty="0">
                <a:solidFill>
                  <a:srgbClr val="000000"/>
                </a:solidFill>
                <a:latin typeface="Arial" panose="020B0604020202020204" pitchFamily="34" charset="0"/>
              </a:rPr>
              <a:t>For Recency lowest the score max will be rating to we will assign from 5 to1.</a:t>
            </a:r>
          </a:p>
          <a:p>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r>
              <a:rPr lang="en-US" sz="1600" dirty="0">
                <a:solidFill>
                  <a:srgbClr val="000000"/>
                </a:solidFill>
                <a:latin typeface="Arial" panose="020B0604020202020204" pitchFamily="34" charset="0"/>
              </a:rPr>
              <a:t>So as per 5 value we are going to provide rating and this should  be in separate table for all Recency, Frequency and Monetary</a:t>
            </a:r>
          </a:p>
          <a:p>
            <a:r>
              <a:rPr lang="en-US" sz="1600" dirty="0">
                <a:solidFill>
                  <a:srgbClr val="000000"/>
                </a:solidFill>
                <a:latin typeface="Arial" panose="020B0604020202020204" pitchFamily="34" charset="0"/>
              </a:rPr>
              <a:t> accordingly.</a:t>
            </a:r>
          </a:p>
          <a:p>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r>
              <a:rPr lang="en-US" sz="1600" dirty="0">
                <a:solidFill>
                  <a:srgbClr val="000000"/>
                </a:solidFill>
                <a:latin typeface="Arial" panose="020B0604020202020204" pitchFamily="34" charset="0"/>
              </a:rPr>
              <a:t>Now we will use </a:t>
            </a:r>
            <a:r>
              <a:rPr lang="en-US" sz="1600" dirty="0" err="1">
                <a:solidFill>
                  <a:srgbClr val="000000"/>
                </a:solidFill>
                <a:latin typeface="Arial" panose="020B0604020202020204" pitchFamily="34" charset="0"/>
              </a:rPr>
              <a:t>Vlookup</a:t>
            </a:r>
            <a:r>
              <a:rPr lang="en-US" sz="1600" dirty="0">
                <a:solidFill>
                  <a:srgbClr val="000000"/>
                </a:solidFill>
                <a:latin typeface="Arial" panose="020B0604020202020204" pitchFamily="34" charset="0"/>
              </a:rPr>
              <a:t> to main data For Recency will calculate “R Score”, For Frequency will Calculate “F Score” and For Monetary will calculate “M Score”.</a:t>
            </a:r>
          </a:p>
          <a:p>
            <a:pPr marL="285750" indent="-285750">
              <a:buFont typeface="Wingdings" panose="05000000000000000000" pitchFamily="2" charset="2"/>
              <a:buChar char="q"/>
            </a:pPr>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r>
              <a:rPr lang="en-US" sz="1600" dirty="0">
                <a:solidFill>
                  <a:srgbClr val="000000"/>
                </a:solidFill>
                <a:latin typeface="Arial" panose="020B0604020202020204" pitchFamily="34" charset="0"/>
              </a:rPr>
              <a:t>We will join these R , F and M Score by </a:t>
            </a:r>
            <a:r>
              <a:rPr lang="en-US" sz="1600" dirty="0" err="1">
                <a:solidFill>
                  <a:srgbClr val="000000"/>
                </a:solidFill>
                <a:latin typeface="Arial" panose="020B0604020202020204" pitchFamily="34" charset="0"/>
              </a:rPr>
              <a:t>Concanate</a:t>
            </a:r>
            <a:r>
              <a:rPr lang="en-US" sz="1600" dirty="0">
                <a:solidFill>
                  <a:srgbClr val="000000"/>
                </a:solidFill>
                <a:latin typeface="Arial" panose="020B0604020202020204" pitchFamily="34" charset="0"/>
              </a:rPr>
              <a:t> function to Get final RFM score and will assign category as per it by v Lookup function.</a:t>
            </a:r>
          </a:p>
          <a:p>
            <a:pPr marL="285750" indent="-285750">
              <a:buFont typeface="Wingdings" panose="05000000000000000000" pitchFamily="2" charset="2"/>
              <a:buChar char="q"/>
            </a:pPr>
            <a:endParaRPr lang="en-US" sz="1600" dirty="0">
              <a:solidFill>
                <a:srgbClr val="000000"/>
              </a:solidFill>
              <a:latin typeface="Arial" panose="020B0604020202020204" pitchFamily="34" charset="0"/>
            </a:endParaRPr>
          </a:p>
          <a:p>
            <a:pPr marL="285750" indent="-285750">
              <a:buFont typeface="Wingdings" panose="05000000000000000000" pitchFamily="2" charset="2"/>
              <a:buChar char="q"/>
            </a:pPr>
            <a:endParaRPr lang="en-US" sz="1800" b="0" i="0" u="none" strike="noStrike"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149268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D2860F0-4D2F-7B5B-93D0-AC909634EB58}"/>
              </a:ext>
            </a:extLst>
          </p:cNvPr>
          <p:cNvSpPr txBox="1"/>
          <p:nvPr/>
        </p:nvSpPr>
        <p:spPr>
          <a:xfrm>
            <a:off x="3480621" y="0"/>
            <a:ext cx="4070554" cy="646331"/>
          </a:xfrm>
          <a:prstGeom prst="rect">
            <a:avLst/>
          </a:prstGeom>
          <a:solidFill>
            <a:schemeClr val="bg1"/>
          </a:solidFill>
          <a:ln w="9525">
            <a:solidFill>
              <a:schemeClr val="bg1"/>
            </a:solidFill>
          </a:ln>
        </p:spPr>
        <p:txBody>
          <a:bodyPr wrap="square" rtlCol="0">
            <a:spAutoFit/>
          </a:bodyPr>
          <a:lstStyle/>
          <a:p>
            <a:r>
              <a:rPr lang="en-IN" b="1" dirty="0">
                <a:solidFill>
                  <a:srgbClr val="00B0F0"/>
                </a:solidFill>
                <a:latin typeface="Arial" panose="020B0604020202020204" pitchFamily="34" charset="0"/>
              </a:rPr>
              <a:t>Customer </a:t>
            </a:r>
            <a:r>
              <a:rPr lang="en-IN" sz="1800" b="1" i="0" u="none" strike="noStrike" dirty="0">
                <a:solidFill>
                  <a:srgbClr val="00B0F0"/>
                </a:solidFill>
                <a:effectLst/>
                <a:latin typeface="Arial" panose="020B0604020202020204" pitchFamily="34" charset="0"/>
              </a:rPr>
              <a:t>segmentation</a:t>
            </a:r>
            <a:r>
              <a:rPr lang="en-IN" sz="1800" b="0" i="0" u="none" strike="noStrike" dirty="0">
                <a:solidFill>
                  <a:srgbClr val="00B0F0"/>
                </a:solidFill>
                <a:effectLst/>
                <a:latin typeface="Arial" panose="020B0604020202020204" pitchFamily="34" charset="0"/>
              </a:rPr>
              <a:t> </a:t>
            </a:r>
            <a:r>
              <a:rPr lang="en-IN" sz="1800" b="1" i="0" u="none" strike="noStrike" dirty="0">
                <a:solidFill>
                  <a:srgbClr val="00B0F0"/>
                </a:solidFill>
                <a:effectLst/>
                <a:latin typeface="Arial" panose="020B0604020202020204" pitchFamily="34" charset="0"/>
              </a:rPr>
              <a:t> </a:t>
            </a:r>
            <a:r>
              <a:rPr lang="en-IN" b="1" dirty="0">
                <a:solidFill>
                  <a:srgbClr val="00B0F0"/>
                </a:solidFill>
                <a:latin typeface="Arial" panose="020B0604020202020204" pitchFamily="34" charset="0"/>
              </a:rPr>
              <a:t>Analysis</a:t>
            </a:r>
            <a:endParaRPr lang="en-IN" b="1" dirty="0">
              <a:solidFill>
                <a:srgbClr val="00B0F0"/>
              </a:solidFill>
            </a:endParaRPr>
          </a:p>
          <a:p>
            <a:endParaRPr lang="en-IN" dirty="0">
              <a:solidFill>
                <a:srgbClr val="FF0000"/>
              </a:solidFill>
            </a:endParaRPr>
          </a:p>
        </p:txBody>
      </p:sp>
      <p:pic>
        <p:nvPicPr>
          <p:cNvPr id="7" name="Picture 6">
            <a:extLst>
              <a:ext uri="{FF2B5EF4-FFF2-40B4-BE49-F238E27FC236}">
                <a16:creationId xmlns:a16="http://schemas.microsoft.com/office/drawing/2014/main" xmlns="" id="{FAD43733-53F8-6EA8-3B5E-2095AD88CEFD}"/>
              </a:ext>
            </a:extLst>
          </p:cNvPr>
          <p:cNvPicPr>
            <a:picLocks noChangeAspect="1"/>
          </p:cNvPicPr>
          <p:nvPr/>
        </p:nvPicPr>
        <p:blipFill>
          <a:blip r:embed="rId3"/>
          <a:stretch>
            <a:fillRect/>
          </a:stretch>
        </p:blipFill>
        <p:spPr>
          <a:xfrm>
            <a:off x="163769" y="362494"/>
            <a:ext cx="8493291" cy="1702280"/>
          </a:xfrm>
          <a:prstGeom prst="rect">
            <a:avLst/>
          </a:prstGeom>
        </p:spPr>
      </p:pic>
      <p:pic>
        <p:nvPicPr>
          <p:cNvPr id="9" name="Picture 8">
            <a:extLst>
              <a:ext uri="{FF2B5EF4-FFF2-40B4-BE49-F238E27FC236}">
                <a16:creationId xmlns:a16="http://schemas.microsoft.com/office/drawing/2014/main" xmlns="" id="{42BA373A-E14A-8672-14E3-9587F914CACA}"/>
              </a:ext>
            </a:extLst>
          </p:cNvPr>
          <p:cNvPicPr>
            <a:picLocks noChangeAspect="1"/>
          </p:cNvPicPr>
          <p:nvPr/>
        </p:nvPicPr>
        <p:blipFill>
          <a:blip r:embed="rId4"/>
          <a:stretch>
            <a:fillRect/>
          </a:stretch>
        </p:blipFill>
        <p:spPr>
          <a:xfrm>
            <a:off x="5717463" y="2526891"/>
            <a:ext cx="6277892" cy="3757458"/>
          </a:xfrm>
          <a:prstGeom prst="rect">
            <a:avLst/>
          </a:prstGeom>
        </p:spPr>
      </p:pic>
      <p:sp>
        <p:nvSpPr>
          <p:cNvPr id="10" name="TextBox 9">
            <a:extLst>
              <a:ext uri="{FF2B5EF4-FFF2-40B4-BE49-F238E27FC236}">
                <a16:creationId xmlns:a16="http://schemas.microsoft.com/office/drawing/2014/main" xmlns="" id="{EA9B56BE-C689-6BF6-B92D-C4E17DBAD152}"/>
              </a:ext>
            </a:extLst>
          </p:cNvPr>
          <p:cNvSpPr txBox="1"/>
          <p:nvPr/>
        </p:nvSpPr>
        <p:spPr>
          <a:xfrm>
            <a:off x="8524568" y="271407"/>
            <a:ext cx="3667432" cy="2031325"/>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rPr>
              <a:t>Here on percentage basis we can conclude that around 6% of people in each country need attention other they can go in </a:t>
            </a:r>
            <a:r>
              <a:rPr lang="en-US" dirty="0" err="1">
                <a:solidFill>
                  <a:srgbClr val="000000"/>
                </a:solidFill>
                <a:latin typeface="Arial" panose="020B0604020202020204" pitchFamily="34" charset="0"/>
              </a:rPr>
              <a:t>abt</a:t>
            </a:r>
            <a:r>
              <a:rPr lang="en-US" dirty="0">
                <a:solidFill>
                  <a:srgbClr val="000000"/>
                </a:solidFill>
                <a:latin typeface="Arial" panose="020B0604020202020204" pitchFamily="34" charset="0"/>
              </a:rPr>
              <a:t> to sleep mode. We have to contact them rigorously via mail, call and different offers. </a:t>
            </a:r>
            <a:endParaRPr lang="en-IN" dirty="0"/>
          </a:p>
        </p:txBody>
      </p:sp>
      <p:sp>
        <p:nvSpPr>
          <p:cNvPr id="11" name="TextBox 10">
            <a:extLst>
              <a:ext uri="{FF2B5EF4-FFF2-40B4-BE49-F238E27FC236}">
                <a16:creationId xmlns:a16="http://schemas.microsoft.com/office/drawing/2014/main" xmlns="" id="{A6823C00-4FCD-875C-5507-A705010EFEA6}"/>
              </a:ext>
            </a:extLst>
          </p:cNvPr>
          <p:cNvSpPr txBox="1"/>
          <p:nvPr/>
        </p:nvSpPr>
        <p:spPr>
          <a:xfrm>
            <a:off x="73742" y="2305251"/>
            <a:ext cx="5643721" cy="923330"/>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rPr>
              <a:t> On Graph showing that percentage wise distribution of category for each country by stack bar chart. </a:t>
            </a:r>
            <a:endParaRPr lang="en-IN" dirty="0"/>
          </a:p>
        </p:txBody>
      </p:sp>
      <p:sp>
        <p:nvSpPr>
          <p:cNvPr id="12" name="TextBox 11">
            <a:extLst>
              <a:ext uri="{FF2B5EF4-FFF2-40B4-BE49-F238E27FC236}">
                <a16:creationId xmlns:a16="http://schemas.microsoft.com/office/drawing/2014/main" xmlns="" id="{6A2732A5-79F3-08B5-EBA3-1B35BD826415}"/>
              </a:ext>
            </a:extLst>
          </p:cNvPr>
          <p:cNvSpPr txBox="1"/>
          <p:nvPr/>
        </p:nvSpPr>
        <p:spPr>
          <a:xfrm>
            <a:off x="73742" y="3245787"/>
            <a:ext cx="5643721" cy="923330"/>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rPr>
              <a:t> Here we can conclude that we have most champions </a:t>
            </a:r>
            <a:r>
              <a:rPr lang="en-US" dirty="0" err="1">
                <a:solidFill>
                  <a:srgbClr val="000000"/>
                </a:solidFill>
                <a:latin typeface="Arial" panose="020B0604020202020204" pitchFamily="34" charset="0"/>
              </a:rPr>
              <a:t>i.e</a:t>
            </a:r>
            <a:r>
              <a:rPr lang="en-US" dirty="0">
                <a:solidFill>
                  <a:srgbClr val="000000"/>
                </a:solidFill>
                <a:latin typeface="Arial" panose="020B0604020202020204" pitchFamily="34" charset="0"/>
              </a:rPr>
              <a:t> .around 15% in united kingdom and least </a:t>
            </a:r>
            <a:r>
              <a:rPr lang="en-US" dirty="0" err="1">
                <a:solidFill>
                  <a:srgbClr val="000000"/>
                </a:solidFill>
                <a:latin typeface="Arial" panose="020B0604020202020204" pitchFamily="34" charset="0"/>
              </a:rPr>
              <a:t>i.e</a:t>
            </a:r>
            <a:r>
              <a:rPr lang="en-US" dirty="0">
                <a:solidFill>
                  <a:srgbClr val="000000"/>
                </a:solidFill>
                <a:latin typeface="Arial" panose="020B0604020202020204" pitchFamily="34" charset="0"/>
              </a:rPr>
              <a:t> around 11% in China.</a:t>
            </a:r>
            <a:endParaRPr lang="en-IN" dirty="0"/>
          </a:p>
        </p:txBody>
      </p:sp>
      <p:sp>
        <p:nvSpPr>
          <p:cNvPr id="13" name="TextBox 12">
            <a:extLst>
              <a:ext uri="{FF2B5EF4-FFF2-40B4-BE49-F238E27FC236}">
                <a16:creationId xmlns:a16="http://schemas.microsoft.com/office/drawing/2014/main" xmlns="" id="{5562259F-C9B9-7688-F88B-D4BA79E39D24}"/>
              </a:ext>
            </a:extLst>
          </p:cNvPr>
          <p:cNvSpPr txBox="1"/>
          <p:nvPr/>
        </p:nvSpPr>
        <p:spPr>
          <a:xfrm>
            <a:off x="0" y="4303403"/>
            <a:ext cx="5643721" cy="923330"/>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rPr>
              <a:t> Also Most hibernating customers are in India </a:t>
            </a:r>
            <a:r>
              <a:rPr lang="en-US" dirty="0" err="1">
                <a:solidFill>
                  <a:srgbClr val="000000"/>
                </a:solidFill>
                <a:latin typeface="Arial" panose="020B0604020202020204" pitchFamily="34" charset="0"/>
              </a:rPr>
              <a:t>i.e</a:t>
            </a:r>
            <a:r>
              <a:rPr lang="en-US" dirty="0">
                <a:solidFill>
                  <a:srgbClr val="000000"/>
                </a:solidFill>
                <a:latin typeface="Arial" panose="020B0604020202020204" pitchFamily="34" charset="0"/>
              </a:rPr>
              <a:t> around 22% where we have to contact those by calls and provide max offers and discounts.</a:t>
            </a:r>
            <a:endParaRPr lang="en-IN" dirty="0"/>
          </a:p>
        </p:txBody>
      </p:sp>
      <p:sp>
        <p:nvSpPr>
          <p:cNvPr id="14" name="TextBox 13">
            <a:extLst>
              <a:ext uri="{FF2B5EF4-FFF2-40B4-BE49-F238E27FC236}">
                <a16:creationId xmlns:a16="http://schemas.microsoft.com/office/drawing/2014/main" xmlns="" id="{3EA56F91-0D17-DBBF-8E4C-D0610B7F92CA}"/>
              </a:ext>
            </a:extLst>
          </p:cNvPr>
          <p:cNvSpPr txBox="1"/>
          <p:nvPr/>
        </p:nvSpPr>
        <p:spPr>
          <a:xfrm>
            <a:off x="163769" y="5361019"/>
            <a:ext cx="5843741" cy="1200329"/>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rPr>
              <a:t> Also We should provide Nice membership packages to Potential Loyalist to become champions as to increase their recency score. In USA it is max. </a:t>
            </a:r>
            <a:r>
              <a:rPr lang="en-US" dirty="0" err="1">
                <a:solidFill>
                  <a:srgbClr val="000000"/>
                </a:solidFill>
                <a:latin typeface="Arial" panose="020B0604020202020204" pitchFamily="34" charset="0"/>
              </a:rPr>
              <a:t>i.e</a:t>
            </a:r>
            <a:r>
              <a:rPr lang="en-US" dirty="0">
                <a:solidFill>
                  <a:srgbClr val="000000"/>
                </a:solidFill>
                <a:latin typeface="Arial" panose="020B0604020202020204" pitchFamily="34" charset="0"/>
              </a:rPr>
              <a:t> 29%</a:t>
            </a:r>
            <a:endParaRPr lang="en-IN" dirty="0"/>
          </a:p>
        </p:txBody>
      </p:sp>
    </p:spTree>
    <p:extLst>
      <p:ext uri="{BB962C8B-B14F-4D97-AF65-F5344CB8AC3E}">
        <p14:creationId xmlns:p14="http://schemas.microsoft.com/office/powerpoint/2010/main" val="134770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D2860F0-4D2F-7B5B-93D0-AC909634EB58}"/>
              </a:ext>
            </a:extLst>
          </p:cNvPr>
          <p:cNvSpPr txBox="1"/>
          <p:nvPr/>
        </p:nvSpPr>
        <p:spPr>
          <a:xfrm>
            <a:off x="3480621" y="0"/>
            <a:ext cx="4070554" cy="646331"/>
          </a:xfrm>
          <a:prstGeom prst="rect">
            <a:avLst/>
          </a:prstGeom>
          <a:solidFill>
            <a:schemeClr val="bg1"/>
          </a:solidFill>
          <a:ln w="9525">
            <a:solidFill>
              <a:schemeClr val="bg1"/>
            </a:solidFill>
          </a:ln>
        </p:spPr>
        <p:txBody>
          <a:bodyPr wrap="square" rtlCol="0">
            <a:spAutoFit/>
          </a:bodyPr>
          <a:lstStyle/>
          <a:p>
            <a:r>
              <a:rPr lang="en-IN" b="1" dirty="0">
                <a:solidFill>
                  <a:srgbClr val="00B0F0"/>
                </a:solidFill>
                <a:latin typeface="Arial" panose="020B0604020202020204" pitchFamily="34" charset="0"/>
              </a:rPr>
              <a:t>Heat map  Analysis</a:t>
            </a:r>
            <a:endParaRPr lang="en-IN" b="1" dirty="0">
              <a:solidFill>
                <a:srgbClr val="00B0F0"/>
              </a:solidFill>
            </a:endParaRPr>
          </a:p>
          <a:p>
            <a:endParaRPr lang="en-IN" dirty="0">
              <a:solidFill>
                <a:srgbClr val="FF0000"/>
              </a:solidFill>
            </a:endParaRPr>
          </a:p>
        </p:txBody>
      </p:sp>
      <p:sp>
        <p:nvSpPr>
          <p:cNvPr id="14" name="TextBox 13">
            <a:extLst>
              <a:ext uri="{FF2B5EF4-FFF2-40B4-BE49-F238E27FC236}">
                <a16:creationId xmlns:a16="http://schemas.microsoft.com/office/drawing/2014/main" xmlns="" id="{3EA56F91-0D17-DBBF-8E4C-D0610B7F92CA}"/>
              </a:ext>
            </a:extLst>
          </p:cNvPr>
          <p:cNvSpPr txBox="1"/>
          <p:nvPr/>
        </p:nvSpPr>
        <p:spPr>
          <a:xfrm>
            <a:off x="114608" y="2381845"/>
            <a:ext cx="11094166" cy="3416320"/>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rPr>
              <a:t> In above pivot table we have provided color shaded by conditional formatting  as per value. So here Max value is having Dark green </a:t>
            </a:r>
            <a:r>
              <a:rPr lang="en-US" dirty="0" err="1">
                <a:solidFill>
                  <a:srgbClr val="000000"/>
                </a:solidFill>
                <a:latin typeface="Arial" panose="020B0604020202020204" pitchFamily="34" charset="0"/>
              </a:rPr>
              <a:t>colour</a:t>
            </a:r>
            <a:r>
              <a:rPr lang="en-US" dirty="0">
                <a:solidFill>
                  <a:srgbClr val="000000"/>
                </a:solidFill>
                <a:latin typeface="Arial" panose="020B0604020202020204" pitchFamily="34" charset="0"/>
              </a:rPr>
              <a:t> followed by light shade and comparatively small values is almost while.</a:t>
            </a:r>
          </a:p>
          <a:p>
            <a:pPr algn="l"/>
            <a:r>
              <a:rPr lang="en-US" dirty="0">
                <a:solidFill>
                  <a:srgbClr val="000000"/>
                </a:solidFill>
                <a:latin typeface="Arial" panose="020B0604020202020204" pitchFamily="34" charset="0"/>
              </a:rPr>
              <a:t>    It is also called heat map.</a:t>
            </a:r>
            <a:endParaRPr lang="en-US" b="0" i="0" dirty="0">
              <a:solidFill>
                <a:srgbClr val="202124"/>
              </a:solidFill>
              <a:effectLst/>
              <a:latin typeface="arial" panose="020B0604020202020204" pitchFamily="34" charset="0"/>
            </a:endParaRPr>
          </a:p>
          <a:p>
            <a:pPr algn="l"/>
            <a:endParaRPr lang="en-US" dirty="0">
              <a:solidFill>
                <a:srgbClr val="202124"/>
              </a:solidFill>
              <a:latin typeface="arial" panose="020B0604020202020204" pitchFamily="34" charset="0"/>
            </a:endParaRPr>
          </a:p>
          <a:p>
            <a:pPr marL="285750" indent="-285750" algn="l">
              <a:buFont typeface="Wingdings" panose="05000000000000000000" pitchFamily="2" charset="2"/>
              <a:buChar char="q"/>
            </a:pPr>
            <a:r>
              <a:rPr lang="en-US" b="0" i="0" dirty="0">
                <a:solidFill>
                  <a:srgbClr val="202124"/>
                </a:solidFill>
                <a:effectLst/>
                <a:latin typeface="arial" panose="020B0604020202020204" pitchFamily="34" charset="0"/>
              </a:rPr>
              <a:t>Heat Maps are graphical representations of data that utilize color-coded systems. The primary purpose of Heat Maps is </a:t>
            </a:r>
            <a:r>
              <a:rPr lang="en-US" b="1" i="0" dirty="0">
                <a:solidFill>
                  <a:srgbClr val="202124"/>
                </a:solidFill>
                <a:effectLst/>
                <a:latin typeface="arial" panose="020B0604020202020204" pitchFamily="34" charset="0"/>
              </a:rPr>
              <a:t>to better visualize the volume of customer/events within a dataset and assist in directing viewers towards areas on data visualizations that matter most</a:t>
            </a:r>
            <a:r>
              <a:rPr lang="en-US" b="0" i="0" dirty="0">
                <a:solidFill>
                  <a:srgbClr val="202124"/>
                </a:solidFill>
                <a:effectLst/>
                <a:latin typeface="arial" panose="020B0604020202020204" pitchFamily="34" charset="0"/>
              </a:rPr>
              <a:t>.</a:t>
            </a:r>
          </a:p>
          <a:p>
            <a:pPr marL="285750" indent="-285750" algn="l">
              <a:buFont typeface="Wingdings" panose="05000000000000000000" pitchFamily="2" charset="2"/>
              <a:buChar char="q"/>
            </a:pPr>
            <a:endParaRPr lang="en-US" dirty="0">
              <a:solidFill>
                <a:srgbClr val="202124"/>
              </a:solidFill>
              <a:latin typeface="arial" panose="020B0604020202020204" pitchFamily="34" charset="0"/>
            </a:endParaRPr>
          </a:p>
          <a:p>
            <a:pPr marL="285750" indent="-285750" algn="l">
              <a:buFont typeface="Wingdings" panose="05000000000000000000" pitchFamily="2" charset="2"/>
              <a:buChar char="q"/>
            </a:pPr>
            <a:r>
              <a:rPr lang="en-US" b="0" i="0" dirty="0">
                <a:solidFill>
                  <a:srgbClr val="202124"/>
                </a:solidFill>
                <a:effectLst/>
                <a:latin typeface="arial" panose="020B0604020202020204" pitchFamily="34" charset="0"/>
              </a:rPr>
              <a:t>Here we can conclude that th</a:t>
            </a:r>
            <a:r>
              <a:rPr lang="en-US" dirty="0">
                <a:solidFill>
                  <a:srgbClr val="202124"/>
                </a:solidFill>
                <a:latin typeface="arial" panose="020B0604020202020204" pitchFamily="34" charset="0"/>
              </a:rPr>
              <a:t>e USA is having max number </a:t>
            </a:r>
            <a:r>
              <a:rPr lang="en-US" dirty="0" err="1">
                <a:solidFill>
                  <a:srgbClr val="202124"/>
                </a:solidFill>
                <a:latin typeface="arial" panose="020B0604020202020204" pitchFamily="34" charset="0"/>
              </a:rPr>
              <a:t>i.e</a:t>
            </a:r>
            <a:r>
              <a:rPr lang="en-US" dirty="0">
                <a:solidFill>
                  <a:srgbClr val="202124"/>
                </a:solidFill>
                <a:latin typeface="arial" panose="020B0604020202020204" pitchFamily="34" charset="0"/>
              </a:rPr>
              <a:t> 2335735 for potentially loyal and Australia is having very less customer </a:t>
            </a:r>
            <a:r>
              <a:rPr lang="en-US" dirty="0" err="1">
                <a:solidFill>
                  <a:srgbClr val="202124"/>
                </a:solidFill>
                <a:latin typeface="arial" panose="020B0604020202020204" pitchFamily="34" charset="0"/>
              </a:rPr>
              <a:t>i.e</a:t>
            </a:r>
            <a:r>
              <a:rPr lang="en-US" dirty="0">
                <a:solidFill>
                  <a:srgbClr val="202124"/>
                </a:solidFill>
                <a:latin typeface="arial" panose="020B0604020202020204" pitchFamily="34" charset="0"/>
              </a:rPr>
              <a:t> 429552 which are at risk.</a:t>
            </a: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dirty="0">
                <a:solidFill>
                  <a:srgbClr val="000000"/>
                </a:solidFill>
                <a:latin typeface="Arial" panose="020B0604020202020204" pitchFamily="34" charset="0"/>
              </a:rPr>
              <a:t> </a:t>
            </a:r>
            <a:endParaRPr lang="en-IN" dirty="0"/>
          </a:p>
        </p:txBody>
      </p:sp>
      <p:pic>
        <p:nvPicPr>
          <p:cNvPr id="3" name="Picture 2">
            <a:extLst>
              <a:ext uri="{FF2B5EF4-FFF2-40B4-BE49-F238E27FC236}">
                <a16:creationId xmlns:a16="http://schemas.microsoft.com/office/drawing/2014/main" xmlns="" id="{350DBB3E-AA21-E175-8D19-B3ABA2269435}"/>
              </a:ext>
            </a:extLst>
          </p:cNvPr>
          <p:cNvPicPr>
            <a:picLocks noChangeAspect="1"/>
          </p:cNvPicPr>
          <p:nvPr/>
        </p:nvPicPr>
        <p:blipFill>
          <a:blip r:embed="rId3"/>
          <a:stretch>
            <a:fillRect/>
          </a:stretch>
        </p:blipFill>
        <p:spPr>
          <a:xfrm>
            <a:off x="278528" y="323165"/>
            <a:ext cx="8656427" cy="1887333"/>
          </a:xfrm>
          <a:prstGeom prst="rect">
            <a:avLst/>
          </a:prstGeom>
        </p:spPr>
      </p:pic>
    </p:spTree>
    <p:extLst>
      <p:ext uri="{BB962C8B-B14F-4D97-AF65-F5344CB8AC3E}">
        <p14:creationId xmlns:p14="http://schemas.microsoft.com/office/powerpoint/2010/main" val="67771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D2860F0-4D2F-7B5B-93D0-AC909634EB58}"/>
              </a:ext>
            </a:extLst>
          </p:cNvPr>
          <p:cNvSpPr txBox="1"/>
          <p:nvPr/>
        </p:nvSpPr>
        <p:spPr>
          <a:xfrm>
            <a:off x="2969343" y="18942"/>
            <a:ext cx="5899354" cy="646331"/>
          </a:xfrm>
          <a:prstGeom prst="rect">
            <a:avLst/>
          </a:prstGeom>
          <a:solidFill>
            <a:schemeClr val="bg1"/>
          </a:solidFill>
          <a:ln w="9525">
            <a:solidFill>
              <a:schemeClr val="bg1"/>
            </a:solidFill>
          </a:ln>
        </p:spPr>
        <p:txBody>
          <a:bodyPr wrap="square" rtlCol="0">
            <a:spAutoFit/>
          </a:bodyPr>
          <a:lstStyle/>
          <a:p>
            <a:r>
              <a:rPr lang="en-IN" b="1" dirty="0">
                <a:solidFill>
                  <a:srgbClr val="00B0F0"/>
                </a:solidFill>
                <a:latin typeface="Arial" panose="020B0604020202020204" pitchFamily="34" charset="0"/>
              </a:rPr>
              <a:t>Geo chart with mark and Staked bar chart  Analysis</a:t>
            </a:r>
            <a:endParaRPr lang="en-IN" b="1" dirty="0">
              <a:solidFill>
                <a:srgbClr val="00B0F0"/>
              </a:solidFill>
            </a:endParaRPr>
          </a:p>
          <a:p>
            <a:endParaRPr lang="en-IN" dirty="0">
              <a:solidFill>
                <a:srgbClr val="FF0000"/>
              </a:solidFill>
            </a:endParaRPr>
          </a:p>
        </p:txBody>
      </p:sp>
      <p:sp>
        <p:nvSpPr>
          <p:cNvPr id="14" name="TextBox 13">
            <a:extLst>
              <a:ext uri="{FF2B5EF4-FFF2-40B4-BE49-F238E27FC236}">
                <a16:creationId xmlns:a16="http://schemas.microsoft.com/office/drawing/2014/main" xmlns="" id="{3EA56F91-0D17-DBBF-8E4C-D0610B7F92CA}"/>
              </a:ext>
            </a:extLst>
          </p:cNvPr>
          <p:cNvSpPr txBox="1"/>
          <p:nvPr/>
        </p:nvSpPr>
        <p:spPr>
          <a:xfrm>
            <a:off x="0" y="3604479"/>
            <a:ext cx="11094166" cy="3693319"/>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PI Chart </a:t>
            </a:r>
            <a:r>
              <a:rPr lang="en-US" dirty="0">
                <a:solidFill>
                  <a:srgbClr val="000000"/>
                </a:solidFill>
                <a:latin typeface="Arial" panose="020B0604020202020204" pitchFamily="34" charset="0"/>
              </a:rPr>
              <a:t>with Mark is showing just category which is </a:t>
            </a:r>
            <a:r>
              <a:rPr lang="en-US" dirty="0" smtClean="0">
                <a:solidFill>
                  <a:srgbClr val="000000"/>
                </a:solidFill>
                <a:latin typeface="Arial" panose="020B0604020202020204" pitchFamily="34" charset="0"/>
              </a:rPr>
              <a:t>highlighting on pi. </a:t>
            </a:r>
            <a:r>
              <a:rPr lang="en-US" dirty="0">
                <a:solidFill>
                  <a:srgbClr val="000000"/>
                </a:solidFill>
                <a:latin typeface="Arial" panose="020B0604020202020204" pitchFamily="34" charset="0"/>
              </a:rPr>
              <a:t>Most values for category represents bigger spot on particular region and accordingly smaller dot represents less number for particular category in that respective region</a:t>
            </a:r>
          </a:p>
          <a:p>
            <a:pPr marL="285750" indent="-285750">
              <a:buFont typeface="Wingdings" panose="05000000000000000000" pitchFamily="2" charset="2"/>
              <a:buChar char="q"/>
            </a:pPr>
            <a:endParaRPr lang="en-US" b="0" i="0" dirty="0">
              <a:solidFill>
                <a:srgbClr val="000000"/>
              </a:solidFill>
              <a:effectLst/>
              <a:latin typeface="Arial" panose="020B0604020202020204" pitchFamily="34" charset="0"/>
            </a:endParaRPr>
          </a:p>
          <a:p>
            <a:pPr marL="285750" indent="-285750">
              <a:buFont typeface="Wingdings" panose="05000000000000000000" pitchFamily="2" charset="2"/>
              <a:buChar char="q"/>
            </a:pPr>
            <a:r>
              <a:rPr lang="en-US" dirty="0">
                <a:solidFill>
                  <a:srgbClr val="000000"/>
                </a:solidFill>
                <a:latin typeface="Arial" panose="020B0604020202020204" pitchFamily="34" charset="0"/>
              </a:rPr>
              <a:t>Also stack bar chart we can conclude that Contribution of each category with respect to total for each country.</a:t>
            </a:r>
          </a:p>
          <a:p>
            <a:pPr marL="285750" indent="-285750">
              <a:buFont typeface="Wingdings" panose="05000000000000000000" pitchFamily="2" charset="2"/>
              <a:buChar char="q"/>
            </a:pPr>
            <a:endParaRPr lang="en-US" b="0" i="0" dirty="0">
              <a:solidFill>
                <a:srgbClr val="000000"/>
              </a:solidFill>
              <a:effectLst/>
              <a:latin typeface="Arial" panose="020B0604020202020204" pitchFamily="34" charset="0"/>
            </a:endParaRPr>
          </a:p>
          <a:p>
            <a:pPr marL="285750" indent="-285750">
              <a:buFont typeface="Wingdings" panose="05000000000000000000" pitchFamily="2" charset="2"/>
              <a:buChar char="q"/>
            </a:pPr>
            <a:r>
              <a:rPr lang="en-US" dirty="0">
                <a:solidFill>
                  <a:srgbClr val="000000"/>
                </a:solidFill>
                <a:latin typeface="Arial" panose="020B0604020202020204" pitchFamily="34" charset="0"/>
              </a:rPr>
              <a:t>So here we can say that in chine at risk percentage is quite more than other countries. Also Loyal customers and potential to become a loyal customer are more in USA . We can increase potential loyal to loyal by providing good offers. </a:t>
            </a:r>
            <a:endParaRPr lang="en-US" b="0" i="0" dirty="0">
              <a:solidFill>
                <a:srgbClr val="202124"/>
              </a:solidFill>
              <a:effectLst/>
              <a:latin typeface="arial" panose="020B0604020202020204" pitchFamily="34" charset="0"/>
            </a:endParaRPr>
          </a:p>
          <a:p>
            <a:pPr algn="l"/>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dirty="0">
                <a:solidFill>
                  <a:srgbClr val="000000"/>
                </a:solidFill>
                <a:latin typeface="Arial" panose="020B0604020202020204" pitchFamily="34" charset="0"/>
              </a:rPr>
              <a:t> </a:t>
            </a:r>
            <a:endParaRPr lang="en-IN" dirty="0"/>
          </a:p>
        </p:txBody>
      </p:sp>
      <p:pic>
        <p:nvPicPr>
          <p:cNvPr id="11" name="Picture 10">
            <a:extLst>
              <a:ext uri="{FF2B5EF4-FFF2-40B4-BE49-F238E27FC236}">
                <a16:creationId xmlns:a16="http://schemas.microsoft.com/office/drawing/2014/main" xmlns="" id="{A3D6E1B5-7958-D37C-E72F-A7C88076BCAB}"/>
              </a:ext>
            </a:extLst>
          </p:cNvPr>
          <p:cNvPicPr>
            <a:picLocks noChangeAspect="1"/>
          </p:cNvPicPr>
          <p:nvPr/>
        </p:nvPicPr>
        <p:blipFill>
          <a:blip r:embed="rId3"/>
          <a:stretch>
            <a:fillRect/>
          </a:stretch>
        </p:blipFill>
        <p:spPr>
          <a:xfrm>
            <a:off x="6307164" y="342107"/>
            <a:ext cx="5123066" cy="32008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23" y="665273"/>
            <a:ext cx="5601706" cy="2580587"/>
          </a:xfrm>
          <a:prstGeom prst="rect">
            <a:avLst/>
          </a:prstGeom>
        </p:spPr>
      </p:pic>
    </p:spTree>
    <p:extLst>
      <p:ext uri="{BB962C8B-B14F-4D97-AF65-F5344CB8AC3E}">
        <p14:creationId xmlns:p14="http://schemas.microsoft.com/office/powerpoint/2010/main" val="58020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D2860F0-4D2F-7B5B-93D0-AC909634EB58}"/>
              </a:ext>
            </a:extLst>
          </p:cNvPr>
          <p:cNvSpPr txBox="1"/>
          <p:nvPr/>
        </p:nvSpPr>
        <p:spPr>
          <a:xfrm>
            <a:off x="2969343" y="18942"/>
            <a:ext cx="5899354" cy="646331"/>
          </a:xfrm>
          <a:prstGeom prst="rect">
            <a:avLst/>
          </a:prstGeom>
          <a:solidFill>
            <a:schemeClr val="bg1"/>
          </a:solidFill>
          <a:ln w="9525">
            <a:solidFill>
              <a:schemeClr val="bg1"/>
            </a:solidFill>
          </a:ln>
        </p:spPr>
        <p:txBody>
          <a:bodyPr wrap="square" rtlCol="0">
            <a:spAutoFit/>
          </a:bodyPr>
          <a:lstStyle/>
          <a:p>
            <a:r>
              <a:rPr lang="en-IN" b="1" dirty="0">
                <a:solidFill>
                  <a:srgbClr val="00B0F0"/>
                </a:solidFill>
                <a:latin typeface="Arial" panose="020B0604020202020204" pitchFamily="34" charset="0"/>
              </a:rPr>
              <a:t>Product wise analysis  Analysis</a:t>
            </a:r>
            <a:endParaRPr lang="en-IN" b="1" dirty="0">
              <a:solidFill>
                <a:srgbClr val="00B0F0"/>
              </a:solidFill>
            </a:endParaRPr>
          </a:p>
          <a:p>
            <a:endParaRPr lang="en-IN" dirty="0">
              <a:solidFill>
                <a:srgbClr val="FF0000"/>
              </a:solidFill>
            </a:endParaRPr>
          </a:p>
        </p:txBody>
      </p:sp>
      <p:pic>
        <p:nvPicPr>
          <p:cNvPr id="3" name="Picture 2">
            <a:extLst>
              <a:ext uri="{FF2B5EF4-FFF2-40B4-BE49-F238E27FC236}">
                <a16:creationId xmlns:a16="http://schemas.microsoft.com/office/drawing/2014/main" xmlns="" id="{4CFF87E8-F07E-31C6-9FB8-110A75405B78}"/>
              </a:ext>
            </a:extLst>
          </p:cNvPr>
          <p:cNvPicPr>
            <a:picLocks noChangeAspect="1"/>
          </p:cNvPicPr>
          <p:nvPr/>
        </p:nvPicPr>
        <p:blipFill>
          <a:blip r:embed="rId3"/>
          <a:stretch>
            <a:fillRect/>
          </a:stretch>
        </p:blipFill>
        <p:spPr>
          <a:xfrm>
            <a:off x="983226" y="263450"/>
            <a:ext cx="10492196" cy="3748111"/>
          </a:xfrm>
          <a:prstGeom prst="rect">
            <a:avLst/>
          </a:prstGeom>
        </p:spPr>
      </p:pic>
      <p:sp>
        <p:nvSpPr>
          <p:cNvPr id="4" name="TextBox 3">
            <a:extLst>
              <a:ext uri="{FF2B5EF4-FFF2-40B4-BE49-F238E27FC236}">
                <a16:creationId xmlns:a16="http://schemas.microsoft.com/office/drawing/2014/main" xmlns="" id="{A3864078-3223-2FA9-F94E-8C277A050F2E}"/>
              </a:ext>
            </a:extLst>
          </p:cNvPr>
          <p:cNvSpPr txBox="1"/>
          <p:nvPr/>
        </p:nvSpPr>
        <p:spPr>
          <a:xfrm>
            <a:off x="147484" y="4011561"/>
            <a:ext cx="11543071" cy="4247317"/>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Above analysis shows Top </a:t>
            </a:r>
            <a:r>
              <a:rPr lang="en-US" dirty="0">
                <a:solidFill>
                  <a:srgbClr val="000000"/>
                </a:solidFill>
                <a:latin typeface="Arial" panose="020B0604020202020204" pitchFamily="34" charset="0"/>
              </a:rPr>
              <a:t>20 Product Description which are contributing Max selling price to business.</a:t>
            </a:r>
          </a:p>
          <a:p>
            <a:pPr marL="285750" indent="-285750">
              <a:buFont typeface="Wingdings" panose="05000000000000000000" pitchFamily="2" charset="2"/>
              <a:buChar char="q"/>
            </a:pPr>
            <a:endParaRPr lang="en-US" b="0" i="0" dirty="0">
              <a:solidFill>
                <a:srgbClr val="000000"/>
              </a:solidFill>
              <a:effectLst/>
              <a:latin typeface="Arial" panose="020B0604020202020204" pitchFamily="34" charset="0"/>
            </a:endParaRPr>
          </a:p>
          <a:p>
            <a:pPr marL="285750" indent="-285750">
              <a:buFont typeface="Wingdings" panose="05000000000000000000" pitchFamily="2" charset="2"/>
              <a:buChar char="q"/>
            </a:pPr>
            <a:r>
              <a:rPr lang="en-US" dirty="0">
                <a:solidFill>
                  <a:srgbClr val="000000"/>
                </a:solidFill>
                <a:latin typeface="Arial" panose="020B0604020202020204" pitchFamily="34" charset="0"/>
              </a:rPr>
              <a:t>In this “Medium Ceramic top storage jar” is alone making 77443.81 money total and out of which 77184.85 money is coming only from Australia. So on other countries we should provide Max discount and offer on this product code. Also we should concentrate more manufacturing in Australia with high quality.</a:t>
            </a:r>
          </a:p>
          <a:p>
            <a:pPr marL="285750" indent="-285750">
              <a:buFont typeface="Wingdings" panose="05000000000000000000" pitchFamily="2" charset="2"/>
              <a:buChar char="q"/>
            </a:pPr>
            <a:endParaRPr lang="en-US" dirty="0">
              <a:solidFill>
                <a:srgbClr val="000000"/>
              </a:solidFill>
              <a:latin typeface="Arial" panose="020B0604020202020204" pitchFamily="34" charset="0"/>
            </a:endParaRPr>
          </a:p>
          <a:p>
            <a:pPr marL="285750" indent="-285750">
              <a:buFont typeface="Wingdings" panose="05000000000000000000" pitchFamily="2" charset="2"/>
              <a:buChar char="q"/>
            </a:pPr>
            <a:r>
              <a:rPr lang="en-US" dirty="0">
                <a:solidFill>
                  <a:srgbClr val="000000"/>
                </a:solidFill>
                <a:latin typeface="Arial" panose="020B0604020202020204" pitchFamily="34" charset="0"/>
              </a:rPr>
              <a:t> Same For Manual we have to provide more qty in UK and more discounts in other region.</a:t>
            </a:r>
          </a:p>
          <a:p>
            <a:pPr marL="285750" indent="-285750">
              <a:buFont typeface="Wingdings" panose="05000000000000000000" pitchFamily="2" charset="2"/>
              <a:buChar char="q"/>
            </a:pPr>
            <a:endParaRPr lang="en-US" dirty="0">
              <a:solidFill>
                <a:srgbClr val="000000"/>
              </a:solidFill>
              <a:latin typeface="Arial" panose="020B0604020202020204" pitchFamily="34" charset="0"/>
            </a:endParaRPr>
          </a:p>
          <a:p>
            <a:pPr marL="285750" indent="-285750">
              <a:buFont typeface="Wingdings" panose="05000000000000000000" pitchFamily="2" charset="2"/>
              <a:buChar char="q"/>
            </a:pPr>
            <a:r>
              <a:rPr lang="en-US" dirty="0">
                <a:solidFill>
                  <a:srgbClr val="000000"/>
                </a:solidFill>
                <a:latin typeface="Arial" panose="020B0604020202020204" pitchFamily="34" charset="0"/>
              </a:rPr>
              <a:t>Also products which are contributing less we should focus more on their quality and we should take feedbacks about those to increase their sell.</a:t>
            </a:r>
          </a:p>
          <a:p>
            <a:pPr marL="285750" indent="-285750">
              <a:buFont typeface="Wingdings" panose="05000000000000000000" pitchFamily="2" charset="2"/>
              <a:buChar char="q"/>
            </a:pPr>
            <a:endParaRPr lang="en-US" dirty="0">
              <a:solidFill>
                <a:srgbClr val="000000"/>
              </a:solidFill>
              <a:latin typeface="Arial" panose="020B0604020202020204" pitchFamily="34" charset="0"/>
            </a:endParaRPr>
          </a:p>
          <a:p>
            <a:pPr marL="285750" indent="-285750">
              <a:buFont typeface="Wingdings" panose="05000000000000000000" pitchFamily="2" charset="2"/>
              <a:buChar char="q"/>
            </a:pPr>
            <a:endParaRPr lang="en-US" dirty="0">
              <a:solidFill>
                <a:srgbClr val="000000"/>
              </a:solidFill>
              <a:latin typeface="Arial" panose="020B0604020202020204" pitchFamily="34" charset="0"/>
            </a:endParaRPr>
          </a:p>
          <a:p>
            <a:pPr marL="285750" indent="-285750">
              <a:buFont typeface="Wingdings" panose="05000000000000000000" pitchFamily="2" charset="2"/>
              <a:buChar char="q"/>
            </a:pP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dirty="0">
                <a:solidFill>
                  <a:srgbClr val="000000"/>
                </a:solidFill>
                <a:latin typeface="Arial" panose="020B0604020202020204" pitchFamily="34" charset="0"/>
              </a:rPr>
              <a:t> </a:t>
            </a:r>
            <a:endParaRPr lang="en-IN" dirty="0"/>
          </a:p>
        </p:txBody>
      </p:sp>
    </p:spTree>
    <p:extLst>
      <p:ext uri="{BB962C8B-B14F-4D97-AF65-F5344CB8AC3E}">
        <p14:creationId xmlns:p14="http://schemas.microsoft.com/office/powerpoint/2010/main" val="405753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820</Words>
  <Application>Microsoft Office PowerPoint</Application>
  <PresentationFormat>Custom</PresentationFormat>
  <Paragraphs>68</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Kachi</dc:creator>
  <cp:lastModifiedBy>acer</cp:lastModifiedBy>
  <cp:revision>2</cp:revision>
  <dcterms:created xsi:type="dcterms:W3CDTF">2023-01-06T10:49:54Z</dcterms:created>
  <dcterms:modified xsi:type="dcterms:W3CDTF">2023-01-07T08:07:46Z</dcterms:modified>
</cp:coreProperties>
</file>