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65" r:id="rId4"/>
    <p:sldId id="267" r:id="rId5"/>
    <p:sldId id="268" r:id="rId6"/>
    <p:sldId id="269" r:id="rId7"/>
    <p:sldId id="270" r:id="rId8"/>
    <p:sldId id="266" r:id="rId9"/>
    <p:sldId id="259" r:id="rId10"/>
    <p:sldId id="260" r:id="rId11"/>
    <p:sldId id="261"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05256-56DB-4B5D-A305-DDBD2E1B9C2B}" v="78" dt="2025-07-27T12:48:30.770"/>
    <p1510:client id="{25E5DBAA-7ED2-45F2-99C9-4A077AEBBDD9}" v="101" dt="2025-07-27T10:36:19.466"/>
    <p1510:client id="{2887C501-E512-299E-726C-D03A379AE15F}" v="78" dt="2025-07-28T13:08:22.757"/>
    <p1510:client id="{80A48FFC-44BB-4B21-9731-FE3E849DB398}" v="522" dt="2025-07-27T10:27:01.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0E5D8-4F1A-2BDB-15C6-A3F99C48A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1E2386-C15F-69A0-5F1E-67FFE4931F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20B7BC-4369-1712-5500-6D48FFAC436A}"/>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5" name="Footer Placeholder 4">
            <a:extLst>
              <a:ext uri="{FF2B5EF4-FFF2-40B4-BE49-F238E27FC236}">
                <a16:creationId xmlns:a16="http://schemas.microsoft.com/office/drawing/2014/main" id="{A937523A-E4C3-A7FF-F57D-52E008D32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3378F6-F370-3A65-0198-FD149BEF683D}"/>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246569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9388-FFE7-3835-56FB-88718A2D82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402319-EB90-FA1F-BF01-C82ED7BC16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C2B901-EC1D-B3E1-EE65-44EE5F9C3155}"/>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5" name="Footer Placeholder 4">
            <a:extLst>
              <a:ext uri="{FF2B5EF4-FFF2-40B4-BE49-F238E27FC236}">
                <a16:creationId xmlns:a16="http://schemas.microsoft.com/office/drawing/2014/main" id="{EA1368A6-EACD-F481-A1F3-66F25A2415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8FBDC1-E0FD-CDE8-6B6A-B73BEE33C511}"/>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1023505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D06DC9-6FB2-FCD5-63F1-A2A382A811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4A7219-AEDD-74CF-A951-00A54ADB54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52E019-71FB-4842-9647-AD270677C69B}"/>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5" name="Footer Placeholder 4">
            <a:extLst>
              <a:ext uri="{FF2B5EF4-FFF2-40B4-BE49-F238E27FC236}">
                <a16:creationId xmlns:a16="http://schemas.microsoft.com/office/drawing/2014/main" id="{C2B26768-1C3A-AF1C-8644-E7B5657DE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6E2866-E79F-B96A-1F9F-4FDB9F50BAEB}"/>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305007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6B37-0E6E-9443-968D-3FB024B2D5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E6748B-E927-D922-08C6-26744DAB07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D9B901-C948-F465-658B-D3B7FEDA9866}"/>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5" name="Footer Placeholder 4">
            <a:extLst>
              <a:ext uri="{FF2B5EF4-FFF2-40B4-BE49-F238E27FC236}">
                <a16:creationId xmlns:a16="http://schemas.microsoft.com/office/drawing/2014/main" id="{D993DC92-B925-D049-5F6D-A9A0A42B7D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613BF8-70CA-FB4C-2980-3282208C4B1B}"/>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208252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AAF3C-C455-5D6A-0A9F-B8EC6534B8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0F547F-643A-39AE-26B9-8B2BEF91FD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FB2DBB-0709-1892-0D23-E785F8F5FFDE}"/>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5" name="Footer Placeholder 4">
            <a:extLst>
              <a:ext uri="{FF2B5EF4-FFF2-40B4-BE49-F238E27FC236}">
                <a16:creationId xmlns:a16="http://schemas.microsoft.com/office/drawing/2014/main" id="{2D946226-3532-BD85-D9D9-3D87A08418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3687DD-C32E-7538-049C-D2E3D060E17E}"/>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3887770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2D18C-D761-32E5-9612-485C8B96BA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B0A961-6966-4501-6B5A-6ECD4CA4F4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A14FE4-3CC5-96B2-F25C-5FCBE24C1E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57838E-86F4-BF46-C6E3-A7A23E40BDB6}"/>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6" name="Footer Placeholder 5">
            <a:extLst>
              <a:ext uri="{FF2B5EF4-FFF2-40B4-BE49-F238E27FC236}">
                <a16:creationId xmlns:a16="http://schemas.microsoft.com/office/drawing/2014/main" id="{B62B3173-479B-3DE1-92F3-E7FE447C27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AF1514-C43D-0939-AAEF-A6CC57230708}"/>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3314848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1809-DEDA-9533-17A1-80CA9B15BF9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8BE1D2-7787-F2EE-8B3F-F867A2A4A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2079DC-0351-5DC8-3E47-E52812515B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EB405FF-FA1F-AEE7-782E-BF6C363EC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F2388-E44A-1FA5-B7EC-98C9A9F335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5C8C39-3739-17F1-7B67-466EE443227B}"/>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8" name="Footer Placeholder 7">
            <a:extLst>
              <a:ext uri="{FF2B5EF4-FFF2-40B4-BE49-F238E27FC236}">
                <a16:creationId xmlns:a16="http://schemas.microsoft.com/office/drawing/2014/main" id="{BE1ECEA0-146F-9C83-F313-5D7D783D3E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031284-0A23-8CAF-9453-5F417D6A6E0E}"/>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335732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8030-B24D-6C75-35CE-0C696A3A56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193283-2BE1-1C96-6A4D-0507FCCFBDE6}"/>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4" name="Footer Placeholder 3">
            <a:extLst>
              <a:ext uri="{FF2B5EF4-FFF2-40B4-BE49-F238E27FC236}">
                <a16:creationId xmlns:a16="http://schemas.microsoft.com/office/drawing/2014/main" id="{083DDE50-A6B3-FF31-9BB0-3E14939950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0478D52-4A22-A620-2421-B97A9177201E}"/>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2567551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BE2E9B-530B-34D2-858E-9DBADBC1A4ED}"/>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3" name="Footer Placeholder 2">
            <a:extLst>
              <a:ext uri="{FF2B5EF4-FFF2-40B4-BE49-F238E27FC236}">
                <a16:creationId xmlns:a16="http://schemas.microsoft.com/office/drawing/2014/main" id="{419B5D44-2335-50A3-FFE9-0BF88D5A7A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0B8C8B-3A6F-7E75-3AFF-81EAFE526702}"/>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30172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1F3AF-7EA2-3E4F-0D64-5657247BD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0D9081-7908-4163-0657-E24FCDAE2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D7D3E5-68AA-E8E0-B032-74AEA2380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403AB-B0C2-27B7-9B5D-17B840B1B85D}"/>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6" name="Footer Placeholder 5">
            <a:extLst>
              <a:ext uri="{FF2B5EF4-FFF2-40B4-BE49-F238E27FC236}">
                <a16:creationId xmlns:a16="http://schemas.microsoft.com/office/drawing/2014/main" id="{2994F53F-1D1A-12DE-2094-D78CAAECAF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4A08DA-1A6E-9225-82ED-C3EB8B7E5EFD}"/>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4220625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0A8A-78BE-E1F5-18EF-31E4434F52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8401105-2A7B-430A-D427-2269CC0F3D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9768B3-9A91-B1EC-C43D-CEAA028722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9333D-A9D4-2158-48C8-3CB8442ADF30}"/>
              </a:ext>
            </a:extLst>
          </p:cNvPr>
          <p:cNvSpPr>
            <a:spLocks noGrp="1"/>
          </p:cNvSpPr>
          <p:nvPr>
            <p:ph type="dt" sz="half" idx="10"/>
          </p:nvPr>
        </p:nvSpPr>
        <p:spPr/>
        <p:txBody>
          <a:bodyPr/>
          <a:lstStyle/>
          <a:p>
            <a:fld id="{D6465B1A-A937-49D0-957A-E4880EB14E47}" type="datetimeFigureOut">
              <a:rPr lang="en-IN" smtClean="0"/>
              <a:t>28/07/25</a:t>
            </a:fld>
            <a:endParaRPr lang="en-IN"/>
          </a:p>
        </p:txBody>
      </p:sp>
      <p:sp>
        <p:nvSpPr>
          <p:cNvPr id="6" name="Footer Placeholder 5">
            <a:extLst>
              <a:ext uri="{FF2B5EF4-FFF2-40B4-BE49-F238E27FC236}">
                <a16:creationId xmlns:a16="http://schemas.microsoft.com/office/drawing/2014/main" id="{41C5BF6B-0C34-8F6D-032F-B8781F3B04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DC3891-1B14-15F5-2289-D8290D19294B}"/>
              </a:ext>
            </a:extLst>
          </p:cNvPr>
          <p:cNvSpPr>
            <a:spLocks noGrp="1"/>
          </p:cNvSpPr>
          <p:nvPr>
            <p:ph type="sldNum" sz="quarter" idx="12"/>
          </p:nvPr>
        </p:nvSpPr>
        <p:spPr/>
        <p:txBody>
          <a:bodyPr/>
          <a:lstStyle/>
          <a:p>
            <a:fld id="{F594C3DC-F4F4-4231-B13B-56EA91D3EB66}" type="slidenum">
              <a:rPr lang="en-IN" smtClean="0"/>
              <a:t>‹#›</a:t>
            </a:fld>
            <a:endParaRPr lang="en-IN"/>
          </a:p>
        </p:txBody>
      </p:sp>
    </p:spTree>
    <p:extLst>
      <p:ext uri="{BB962C8B-B14F-4D97-AF65-F5344CB8AC3E}">
        <p14:creationId xmlns:p14="http://schemas.microsoft.com/office/powerpoint/2010/main" val="379557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7B499-CD2D-B151-9E2E-5889343581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A7DB92-2529-59F3-982D-BF409C83DC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632B81-557A-4356-8233-D305723D08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465B1A-A937-49D0-957A-E4880EB14E47}" type="datetimeFigureOut">
              <a:rPr lang="en-IN" smtClean="0"/>
              <a:t>28/07/25</a:t>
            </a:fld>
            <a:endParaRPr lang="en-IN"/>
          </a:p>
        </p:txBody>
      </p:sp>
      <p:sp>
        <p:nvSpPr>
          <p:cNvPr id="5" name="Footer Placeholder 4">
            <a:extLst>
              <a:ext uri="{FF2B5EF4-FFF2-40B4-BE49-F238E27FC236}">
                <a16:creationId xmlns:a16="http://schemas.microsoft.com/office/drawing/2014/main" id="{EC6D6EC5-7BDF-6427-8CD5-47B0BD2F8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5D5DDD3-074D-B3E9-E8D0-94651CE76B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94C3DC-F4F4-4231-B13B-56EA91D3EB66}" type="slidenum">
              <a:rPr lang="en-IN" smtClean="0"/>
              <a:t>‹#›</a:t>
            </a:fld>
            <a:endParaRPr lang="en-IN"/>
          </a:p>
        </p:txBody>
      </p:sp>
    </p:spTree>
    <p:extLst>
      <p:ext uri="{BB962C8B-B14F-4D97-AF65-F5344CB8AC3E}">
        <p14:creationId xmlns:p14="http://schemas.microsoft.com/office/powerpoint/2010/main" val="158784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60B1FC-5826-A9CA-99A8-E0C3D68481A6}"/>
              </a:ext>
            </a:extLst>
          </p:cNvPr>
          <p:cNvSpPr txBox="1"/>
          <p:nvPr/>
        </p:nvSpPr>
        <p:spPr>
          <a:xfrm>
            <a:off x="850547" y="1992962"/>
            <a:ext cx="10481178" cy="1754326"/>
          </a:xfrm>
          <a:prstGeom prst="rect">
            <a:avLst/>
          </a:prstGeom>
          <a:noFill/>
        </p:spPr>
        <p:txBody>
          <a:bodyPr wrap="square" lIns="91440" tIns="45720" rIns="91440" bIns="45720" rtlCol="0" anchor="t">
            <a:spAutoFit/>
          </a:bodyPr>
          <a:lstStyle/>
          <a:p>
            <a:pPr algn="ctr"/>
            <a:r>
              <a:rPr lang="en-IN" sz="3200">
                <a:ea typeface="+mn-lt"/>
                <a:cs typeface="+mn-lt"/>
              </a:rPr>
              <a:t>Optimization Techniques in Machine Learning for Edge Deployment</a:t>
            </a:r>
            <a:endParaRPr lang="en-US" sz="3200">
              <a:ea typeface="Calibri"/>
              <a:cs typeface="Calibri"/>
            </a:endParaRPr>
          </a:p>
          <a:p>
            <a:pPr algn="ctr"/>
            <a:endParaRPr lang="en-US" sz="4400">
              <a:ea typeface="Calibri"/>
              <a:cs typeface="Calibri"/>
            </a:endParaRPr>
          </a:p>
        </p:txBody>
      </p:sp>
      <p:sp>
        <p:nvSpPr>
          <p:cNvPr id="4" name="TextBox 3">
            <a:extLst>
              <a:ext uri="{FF2B5EF4-FFF2-40B4-BE49-F238E27FC236}">
                <a16:creationId xmlns:a16="http://schemas.microsoft.com/office/drawing/2014/main" id="{C7A1AAC5-63E0-95CB-5DBB-A5B1C85C82DF}"/>
              </a:ext>
            </a:extLst>
          </p:cNvPr>
          <p:cNvSpPr txBox="1"/>
          <p:nvPr/>
        </p:nvSpPr>
        <p:spPr>
          <a:xfrm>
            <a:off x="5158153" y="3247291"/>
            <a:ext cx="15943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Calibri"/>
                <a:cs typeface="Calibri"/>
              </a:rPr>
              <a:t>EDGE-AI</a:t>
            </a:r>
            <a:endParaRPr lang="en-US" dirty="0"/>
          </a:p>
          <a:p>
            <a:pPr algn="ctr"/>
            <a:r>
              <a:rPr lang="en-US" dirty="0">
                <a:ea typeface="Calibri"/>
                <a:cs typeface="Calibri"/>
              </a:rPr>
              <a:t>28-JULY-2026</a:t>
            </a:r>
          </a:p>
        </p:txBody>
      </p:sp>
      <p:sp>
        <p:nvSpPr>
          <p:cNvPr id="2" name="TextBox 1">
            <a:extLst>
              <a:ext uri="{FF2B5EF4-FFF2-40B4-BE49-F238E27FC236}">
                <a16:creationId xmlns:a16="http://schemas.microsoft.com/office/drawing/2014/main" id="{0F45D000-19DF-04C0-19CB-2FC6A54AE8FC}"/>
              </a:ext>
            </a:extLst>
          </p:cNvPr>
          <p:cNvSpPr txBox="1"/>
          <p:nvPr/>
        </p:nvSpPr>
        <p:spPr>
          <a:xfrm>
            <a:off x="8544943" y="6143924"/>
            <a:ext cx="50895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dirty="0">
                <a:ea typeface="Calibri"/>
                <a:cs typeface="Calibri"/>
              </a:rPr>
              <a:t>Sanjana , Anjana, Sayyam</a:t>
            </a:r>
          </a:p>
        </p:txBody>
      </p:sp>
    </p:spTree>
    <p:extLst>
      <p:ext uri="{BB962C8B-B14F-4D97-AF65-F5344CB8AC3E}">
        <p14:creationId xmlns:p14="http://schemas.microsoft.com/office/powerpoint/2010/main" val="864668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6B6F9-9E97-FCD5-D263-2028ECAC20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7A80C3E-1CBE-D7A8-D37E-DCB5075C0915}"/>
              </a:ext>
            </a:extLst>
          </p:cNvPr>
          <p:cNvSpPr txBox="1"/>
          <p:nvPr/>
        </p:nvSpPr>
        <p:spPr>
          <a:xfrm>
            <a:off x="311284" y="234501"/>
            <a:ext cx="5963055" cy="523220"/>
          </a:xfrm>
          <a:prstGeom prst="rect">
            <a:avLst/>
          </a:prstGeom>
          <a:noFill/>
        </p:spPr>
        <p:txBody>
          <a:bodyPr wrap="square" rtlCol="0">
            <a:spAutoFit/>
          </a:bodyPr>
          <a:lstStyle/>
          <a:p>
            <a:r>
              <a:rPr lang="en-IN" sz="2800">
                <a:latin typeface="Calisto MT" panose="02040603050505030304" pitchFamily="18" charset="0"/>
              </a:rPr>
              <a:t>TYPES OF QUANTIZATION</a:t>
            </a:r>
          </a:p>
        </p:txBody>
      </p:sp>
      <p:sp>
        <p:nvSpPr>
          <p:cNvPr id="5" name="TextBox 4">
            <a:extLst>
              <a:ext uri="{FF2B5EF4-FFF2-40B4-BE49-F238E27FC236}">
                <a16:creationId xmlns:a16="http://schemas.microsoft.com/office/drawing/2014/main" id="{2E34C4E8-18B4-CB49-C6D2-3C9DF61C194B}"/>
              </a:ext>
            </a:extLst>
          </p:cNvPr>
          <p:cNvSpPr txBox="1"/>
          <p:nvPr/>
        </p:nvSpPr>
        <p:spPr>
          <a:xfrm>
            <a:off x="311284" y="1150100"/>
            <a:ext cx="11332725"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a:latin typeface="Calisto MT" panose="02040603050505030304" pitchFamily="18" charset="0"/>
              </a:rPr>
              <a:t>Dynamic Quantization </a:t>
            </a:r>
            <a:r>
              <a:rPr lang="en-US" sz="2000">
                <a:latin typeface="Calisto MT" panose="02040603050505030304" pitchFamily="18" charset="0"/>
              </a:rPr>
              <a:t>:  Dynamic Quantization is a lightweight form of quantization that only quantizes the weights ahead of time, while the activations are quantized on-the-fly during inference. It works well for models with lots of control flow like RNNs and Transformers (e.g., for text). Since it doesn’t require calibration data or retraining, it’s simple to apply, but it may not be as efficient as static quantization for all workloads.</a:t>
            </a:r>
          </a:p>
          <a:p>
            <a:pPr marL="342900" indent="-342900" algn="just">
              <a:buFont typeface="Arial" panose="020B0604020202020204" pitchFamily="34" charset="0"/>
              <a:buChar char="•"/>
            </a:pPr>
            <a:endParaRPr lang="en-US" sz="2000">
              <a:latin typeface="Calisto MT" panose="02040603050505030304" pitchFamily="18" charset="0"/>
            </a:endParaRPr>
          </a:p>
          <a:p>
            <a:pPr marL="342900" indent="-342900" algn="just">
              <a:buFont typeface="Arial" panose="020B0604020202020204" pitchFamily="34" charset="0"/>
              <a:buChar char="•"/>
            </a:pPr>
            <a:r>
              <a:rPr lang="en-US" sz="2000" b="1">
                <a:latin typeface="Calisto MT" panose="02040603050505030304" pitchFamily="18" charset="0"/>
              </a:rPr>
              <a:t>Static Quantization </a:t>
            </a:r>
            <a:r>
              <a:rPr lang="en-US" sz="2000">
                <a:latin typeface="Calisto MT" panose="02040603050505030304" pitchFamily="18" charset="0"/>
              </a:rPr>
              <a:t>: Static Quantization quantizes both weights and activations ahead of time by using a calibration dataset to find the appropriate scaling factors. This makes it more efficient than dynamic quantization, especially for image-based models like CNNs. While it requires a small dataset for calibration, it can deliver better performance and accuracy compared to dynamic quantization, especially on edge devices.</a:t>
            </a:r>
            <a:endParaRPr lang="en-IN" sz="2000">
              <a:latin typeface="Calisto MT" panose="02040603050505030304" pitchFamily="18" charset="0"/>
            </a:endParaRPr>
          </a:p>
        </p:txBody>
      </p:sp>
    </p:spTree>
    <p:extLst>
      <p:ext uri="{BB962C8B-B14F-4D97-AF65-F5344CB8AC3E}">
        <p14:creationId xmlns:p14="http://schemas.microsoft.com/office/powerpoint/2010/main" val="863789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25F0D-E7E9-2146-DFBE-58AFAB8BA56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376D62B-D0EB-99A4-AA16-DC96051C021D}"/>
              </a:ext>
            </a:extLst>
          </p:cNvPr>
          <p:cNvSpPr txBox="1"/>
          <p:nvPr/>
        </p:nvSpPr>
        <p:spPr>
          <a:xfrm>
            <a:off x="311284" y="234501"/>
            <a:ext cx="5963055" cy="523220"/>
          </a:xfrm>
          <a:prstGeom prst="rect">
            <a:avLst/>
          </a:prstGeom>
          <a:noFill/>
        </p:spPr>
        <p:txBody>
          <a:bodyPr wrap="square" rtlCol="0">
            <a:spAutoFit/>
          </a:bodyPr>
          <a:lstStyle/>
          <a:p>
            <a:pPr algn="just"/>
            <a:r>
              <a:rPr lang="en-IN" sz="2800">
                <a:latin typeface="Calisto MT" panose="02040603050505030304" pitchFamily="18" charset="0"/>
              </a:rPr>
              <a:t>QUANTIZATION SCHEMES</a:t>
            </a:r>
          </a:p>
        </p:txBody>
      </p:sp>
      <p:sp>
        <p:nvSpPr>
          <p:cNvPr id="5" name="TextBox 4">
            <a:extLst>
              <a:ext uri="{FF2B5EF4-FFF2-40B4-BE49-F238E27FC236}">
                <a16:creationId xmlns:a16="http://schemas.microsoft.com/office/drawing/2014/main" id="{684E16A8-8EEA-EDB8-80FD-2FC89EEFAB66}"/>
              </a:ext>
            </a:extLst>
          </p:cNvPr>
          <p:cNvSpPr txBox="1"/>
          <p:nvPr/>
        </p:nvSpPr>
        <p:spPr>
          <a:xfrm>
            <a:off x="311284" y="950404"/>
            <a:ext cx="11332725" cy="5324535"/>
          </a:xfrm>
          <a:prstGeom prst="rect">
            <a:avLst/>
          </a:prstGeom>
          <a:noFill/>
        </p:spPr>
        <p:txBody>
          <a:bodyPr wrap="square" rtlCol="0">
            <a:spAutoFit/>
          </a:bodyPr>
          <a:lstStyle/>
          <a:p>
            <a:pPr marL="457200" indent="-457200" algn="just">
              <a:buFont typeface="Arial" panose="020B0604020202020204" pitchFamily="34" charset="0"/>
              <a:buChar char="•"/>
            </a:pPr>
            <a:r>
              <a:rPr lang="en-US" sz="2000" b="1">
                <a:latin typeface="Calisto MT" panose="02040603050505030304" pitchFamily="18" charset="0"/>
              </a:rPr>
              <a:t>Uniform Quantization </a:t>
            </a:r>
            <a:r>
              <a:rPr lang="en-US" sz="2000">
                <a:latin typeface="Calisto MT" panose="02040603050505030304" pitchFamily="18" charset="0"/>
              </a:rPr>
              <a:t>:Uniform quantization divides the value range into equal-sized intervals, meaning each step between quantized values is the same. It’s easy to implement and highly efficient on hardware like CPUs and microcontrollers. Because the steps are uniform, converting between floating-point and integer values becomes simple and works well for evenly spread distributions.</a:t>
            </a:r>
          </a:p>
          <a:p>
            <a:pPr marL="457200" indent="-457200" algn="just">
              <a:buFont typeface="+mj-lt"/>
              <a:buAutoNum type="arabicPeriod"/>
            </a:pPr>
            <a:endParaRPr lang="en-US" sz="2000">
              <a:latin typeface="Calisto MT" panose="02040603050505030304" pitchFamily="18" charset="0"/>
            </a:endParaRPr>
          </a:p>
          <a:p>
            <a:pPr marL="457200" indent="-457200" algn="just">
              <a:buFont typeface="+mj-lt"/>
              <a:buAutoNum type="arabicPeriod"/>
            </a:pPr>
            <a:endParaRPr lang="en-US" sz="2000">
              <a:latin typeface="Calisto MT" panose="02040603050505030304" pitchFamily="18" charset="0"/>
            </a:endParaRPr>
          </a:p>
          <a:p>
            <a:pPr marL="457200" indent="-457200" algn="just">
              <a:buFont typeface="+mj-lt"/>
              <a:buAutoNum type="arabicPeriod"/>
            </a:pPr>
            <a:endParaRPr lang="en-US" sz="2000">
              <a:latin typeface="Calisto MT" panose="02040603050505030304" pitchFamily="18" charset="0"/>
            </a:endParaRPr>
          </a:p>
          <a:p>
            <a:pPr marL="457200" indent="-457200" algn="just">
              <a:buFont typeface="+mj-lt"/>
              <a:buAutoNum type="arabicPeriod"/>
            </a:pPr>
            <a:endParaRPr lang="en-US" sz="2000">
              <a:latin typeface="Calisto MT" panose="02040603050505030304" pitchFamily="18" charset="0"/>
            </a:endParaRPr>
          </a:p>
          <a:p>
            <a:pPr marL="457200" indent="-457200" algn="just">
              <a:buFont typeface="+mj-lt"/>
              <a:buAutoNum type="arabicPeriod"/>
            </a:pPr>
            <a:endParaRPr lang="en-US" sz="2000">
              <a:latin typeface="Calisto MT" panose="02040603050505030304" pitchFamily="18" charset="0"/>
            </a:endParaRPr>
          </a:p>
          <a:p>
            <a:pPr marL="457200" indent="-457200" algn="just">
              <a:buFont typeface="+mj-lt"/>
              <a:buAutoNum type="arabicPeriod"/>
            </a:pPr>
            <a:endParaRPr lang="en-US" sz="2000">
              <a:latin typeface="Calisto MT" panose="02040603050505030304" pitchFamily="18" charset="0"/>
            </a:endParaRPr>
          </a:p>
          <a:p>
            <a:pPr marL="457200" indent="-457200" algn="just">
              <a:buFont typeface="+mj-lt"/>
              <a:buAutoNum type="arabicPeriod"/>
            </a:pPr>
            <a:endParaRPr lang="en-US" sz="2000">
              <a:latin typeface="Calisto MT" panose="02040603050505030304" pitchFamily="18" charset="0"/>
            </a:endParaRPr>
          </a:p>
          <a:p>
            <a:pPr marL="457200" indent="-457200" algn="just">
              <a:buFont typeface="+mj-lt"/>
              <a:buAutoNum type="arabicPeriod"/>
            </a:pPr>
            <a:endParaRPr lang="en-US" sz="2000">
              <a:latin typeface="Calisto MT" panose="02040603050505030304" pitchFamily="18" charset="0"/>
            </a:endParaRPr>
          </a:p>
          <a:p>
            <a:pPr marL="457200" indent="-457200" algn="just">
              <a:buFont typeface="+mj-lt"/>
              <a:buAutoNum type="arabicPeriod"/>
            </a:pPr>
            <a:endParaRPr lang="en-US" sz="2000">
              <a:latin typeface="Calisto MT" panose="02040603050505030304" pitchFamily="18" charset="0"/>
            </a:endParaRPr>
          </a:p>
          <a:p>
            <a:pPr algn="just"/>
            <a:endParaRPr lang="en-US" sz="2000">
              <a:latin typeface="Calisto MT" panose="02040603050505030304" pitchFamily="18" charset="0"/>
            </a:endParaRPr>
          </a:p>
          <a:p>
            <a:pPr marL="342900" indent="-342900" algn="just">
              <a:buFont typeface="Arial" panose="020B0604020202020204" pitchFamily="34" charset="0"/>
              <a:buChar char="•"/>
            </a:pPr>
            <a:r>
              <a:rPr lang="en-US" sz="2000" b="1">
                <a:latin typeface="Calisto MT" panose="02040603050505030304" pitchFamily="18" charset="0"/>
              </a:rPr>
              <a:t>Non-Uniform Quantization </a:t>
            </a:r>
            <a:r>
              <a:rPr lang="en-US" sz="2000">
                <a:latin typeface="Calisto MT" panose="02040603050505030304" pitchFamily="18" charset="0"/>
              </a:rPr>
              <a:t>: Non-uniform quantization uses intervals of varying sizes based on the data distribution. It makes use of smaller steps where data is dense and larger steps where it is sparse. This approach can retain more accuracy, especially for skewed distributions.</a:t>
            </a:r>
            <a:endParaRPr lang="en-IN" sz="2000">
              <a:latin typeface="Calisto MT" panose="02040603050505030304" pitchFamily="18" charset="0"/>
            </a:endParaRPr>
          </a:p>
        </p:txBody>
      </p:sp>
      <p:pic>
        <p:nvPicPr>
          <p:cNvPr id="4" name="Picture 3">
            <a:extLst>
              <a:ext uri="{FF2B5EF4-FFF2-40B4-BE49-F238E27FC236}">
                <a16:creationId xmlns:a16="http://schemas.microsoft.com/office/drawing/2014/main" id="{0C83F7E0-EF45-F87F-6F89-B32590ECE63F}"/>
              </a:ext>
            </a:extLst>
          </p:cNvPr>
          <p:cNvPicPr>
            <a:picLocks noChangeAspect="1"/>
          </p:cNvPicPr>
          <p:nvPr/>
        </p:nvPicPr>
        <p:blipFill>
          <a:blip r:embed="rId2"/>
          <a:stretch>
            <a:fillRect/>
          </a:stretch>
        </p:blipFill>
        <p:spPr>
          <a:xfrm>
            <a:off x="2659116" y="2250678"/>
            <a:ext cx="6011917" cy="2762755"/>
          </a:xfrm>
          <a:prstGeom prst="rect">
            <a:avLst/>
          </a:prstGeom>
        </p:spPr>
      </p:pic>
    </p:spTree>
    <p:extLst>
      <p:ext uri="{BB962C8B-B14F-4D97-AF65-F5344CB8AC3E}">
        <p14:creationId xmlns:p14="http://schemas.microsoft.com/office/powerpoint/2010/main" val="2643950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46F62-6A3A-75C0-04D1-CA13F21E4C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DF190A-2B5B-3ABA-04E4-087493E54D8C}"/>
              </a:ext>
            </a:extLst>
          </p:cNvPr>
          <p:cNvSpPr txBox="1"/>
          <p:nvPr/>
        </p:nvSpPr>
        <p:spPr>
          <a:xfrm>
            <a:off x="311284" y="234501"/>
            <a:ext cx="5963055" cy="523220"/>
          </a:xfrm>
          <a:prstGeom prst="rect">
            <a:avLst/>
          </a:prstGeom>
          <a:noFill/>
        </p:spPr>
        <p:txBody>
          <a:bodyPr wrap="square" rtlCol="0">
            <a:spAutoFit/>
          </a:bodyPr>
          <a:lstStyle/>
          <a:p>
            <a:pPr algn="just"/>
            <a:r>
              <a:rPr lang="en-IN" sz="2800">
                <a:latin typeface="Calisto MT" panose="02040603050505030304" pitchFamily="18" charset="0"/>
              </a:rPr>
              <a:t>QUANTIZATION SCHEMES</a:t>
            </a:r>
          </a:p>
        </p:txBody>
      </p:sp>
      <p:sp>
        <p:nvSpPr>
          <p:cNvPr id="5" name="TextBox 4">
            <a:extLst>
              <a:ext uri="{FF2B5EF4-FFF2-40B4-BE49-F238E27FC236}">
                <a16:creationId xmlns:a16="http://schemas.microsoft.com/office/drawing/2014/main" id="{C2F350CA-29C6-844B-91A1-7D9E01EDCFE5}"/>
              </a:ext>
            </a:extLst>
          </p:cNvPr>
          <p:cNvSpPr txBox="1"/>
          <p:nvPr/>
        </p:nvSpPr>
        <p:spPr>
          <a:xfrm>
            <a:off x="311284" y="950404"/>
            <a:ext cx="11332725" cy="2246769"/>
          </a:xfrm>
          <a:prstGeom prst="rect">
            <a:avLst/>
          </a:prstGeom>
          <a:noFill/>
        </p:spPr>
        <p:txBody>
          <a:bodyPr wrap="square" rtlCol="0">
            <a:spAutoFit/>
          </a:bodyPr>
          <a:lstStyle/>
          <a:p>
            <a:pPr marL="457200" indent="-457200" algn="just">
              <a:buFont typeface="Arial" panose="020B0604020202020204" pitchFamily="34" charset="0"/>
              <a:buChar char="•"/>
            </a:pPr>
            <a:r>
              <a:rPr lang="en-US" sz="2000" b="1">
                <a:latin typeface="Calisto MT" panose="02040603050505030304" pitchFamily="18" charset="0"/>
              </a:rPr>
              <a:t>Symmetric Quantization </a:t>
            </a:r>
            <a:r>
              <a:rPr lang="en-US" sz="2000">
                <a:latin typeface="Calisto MT" panose="02040603050505030304" pitchFamily="18" charset="0"/>
              </a:rPr>
              <a:t>: The quantization range is centered around zero and zero point always maps to 0. It is simple and hardware-friendly often used for weights (which are typically balanced around zero).</a:t>
            </a:r>
          </a:p>
          <a:p>
            <a:pPr algn="just"/>
            <a:endParaRPr lang="en-US" sz="2000">
              <a:latin typeface="Calisto MT" panose="02040603050505030304" pitchFamily="18" charset="0"/>
            </a:endParaRPr>
          </a:p>
          <a:p>
            <a:pPr marL="342900" indent="-342900" algn="just">
              <a:buFont typeface="Arial" panose="020B0604020202020204" pitchFamily="34" charset="0"/>
              <a:buChar char="•"/>
            </a:pPr>
            <a:r>
              <a:rPr lang="en-US" sz="2000" b="1">
                <a:latin typeface="Calisto MT" panose="02040603050505030304" pitchFamily="18" charset="0"/>
              </a:rPr>
              <a:t>Asymmetric Quantization </a:t>
            </a:r>
            <a:r>
              <a:rPr lang="en-US" sz="2000">
                <a:latin typeface="Calisto MT" panose="02040603050505030304" pitchFamily="18" charset="0"/>
              </a:rPr>
              <a:t>:The quantization range is not centered around zero. It is used when the data is mostly positive or skewed and it includes a zero-point offset to correctly map 0 on to the quantized scale. </a:t>
            </a:r>
            <a:endParaRPr lang="en-IN" sz="2000">
              <a:latin typeface="Calisto MT" panose="02040603050505030304" pitchFamily="18" charset="0"/>
            </a:endParaRPr>
          </a:p>
        </p:txBody>
      </p:sp>
      <p:pic>
        <p:nvPicPr>
          <p:cNvPr id="6" name="Picture 5">
            <a:extLst>
              <a:ext uri="{FF2B5EF4-FFF2-40B4-BE49-F238E27FC236}">
                <a16:creationId xmlns:a16="http://schemas.microsoft.com/office/drawing/2014/main" id="{8D2FC8C9-6A93-9EFC-FAAB-CB1358DD267B}"/>
              </a:ext>
            </a:extLst>
          </p:cNvPr>
          <p:cNvPicPr>
            <a:picLocks noChangeAspect="1"/>
          </p:cNvPicPr>
          <p:nvPr/>
        </p:nvPicPr>
        <p:blipFill>
          <a:blip r:embed="rId2"/>
          <a:stretch>
            <a:fillRect/>
          </a:stretch>
        </p:blipFill>
        <p:spPr>
          <a:xfrm>
            <a:off x="697232" y="3652338"/>
            <a:ext cx="5125165" cy="2400635"/>
          </a:xfrm>
          <a:prstGeom prst="rect">
            <a:avLst/>
          </a:prstGeom>
        </p:spPr>
      </p:pic>
      <p:pic>
        <p:nvPicPr>
          <p:cNvPr id="8" name="Picture 7">
            <a:extLst>
              <a:ext uri="{FF2B5EF4-FFF2-40B4-BE49-F238E27FC236}">
                <a16:creationId xmlns:a16="http://schemas.microsoft.com/office/drawing/2014/main" id="{ED056516-23ED-13BB-9915-9181BF7816E4}"/>
              </a:ext>
            </a:extLst>
          </p:cNvPr>
          <p:cNvPicPr>
            <a:picLocks noChangeAspect="1"/>
          </p:cNvPicPr>
          <p:nvPr/>
        </p:nvPicPr>
        <p:blipFill>
          <a:blip r:embed="rId3"/>
          <a:stretch>
            <a:fillRect/>
          </a:stretch>
        </p:blipFill>
        <p:spPr>
          <a:xfrm>
            <a:off x="6274339" y="3583910"/>
            <a:ext cx="5220429" cy="2438740"/>
          </a:xfrm>
          <a:prstGeom prst="rect">
            <a:avLst/>
          </a:prstGeom>
        </p:spPr>
      </p:pic>
      <p:sp>
        <p:nvSpPr>
          <p:cNvPr id="9" name="TextBox 8">
            <a:extLst>
              <a:ext uri="{FF2B5EF4-FFF2-40B4-BE49-F238E27FC236}">
                <a16:creationId xmlns:a16="http://schemas.microsoft.com/office/drawing/2014/main" id="{7518B315-03A2-4529-A77B-96377417A093}"/>
              </a:ext>
            </a:extLst>
          </p:cNvPr>
          <p:cNvSpPr txBox="1"/>
          <p:nvPr/>
        </p:nvSpPr>
        <p:spPr>
          <a:xfrm>
            <a:off x="2039007" y="6005435"/>
            <a:ext cx="2879834" cy="369332"/>
          </a:xfrm>
          <a:prstGeom prst="rect">
            <a:avLst/>
          </a:prstGeom>
          <a:noFill/>
        </p:spPr>
        <p:txBody>
          <a:bodyPr wrap="square" rtlCol="0">
            <a:spAutoFit/>
          </a:bodyPr>
          <a:lstStyle/>
          <a:p>
            <a:r>
              <a:rPr lang="en-US"/>
              <a:t>Symmetric Quantization</a:t>
            </a:r>
            <a:endParaRPr lang="en-IN"/>
          </a:p>
        </p:txBody>
      </p:sp>
      <p:sp>
        <p:nvSpPr>
          <p:cNvPr id="10" name="TextBox 9">
            <a:extLst>
              <a:ext uri="{FF2B5EF4-FFF2-40B4-BE49-F238E27FC236}">
                <a16:creationId xmlns:a16="http://schemas.microsoft.com/office/drawing/2014/main" id="{475582BD-9C88-381D-D4DC-E59C6F5CE837}"/>
              </a:ext>
            </a:extLst>
          </p:cNvPr>
          <p:cNvSpPr txBox="1"/>
          <p:nvPr/>
        </p:nvSpPr>
        <p:spPr>
          <a:xfrm>
            <a:off x="7956331" y="6052973"/>
            <a:ext cx="2617076" cy="369332"/>
          </a:xfrm>
          <a:prstGeom prst="rect">
            <a:avLst/>
          </a:prstGeom>
          <a:noFill/>
        </p:spPr>
        <p:txBody>
          <a:bodyPr wrap="square" rtlCol="0">
            <a:spAutoFit/>
          </a:bodyPr>
          <a:lstStyle/>
          <a:p>
            <a:r>
              <a:rPr lang="en-US"/>
              <a:t>Asymmetric Quantization</a:t>
            </a:r>
            <a:endParaRPr lang="en-IN"/>
          </a:p>
        </p:txBody>
      </p:sp>
    </p:spTree>
    <p:extLst>
      <p:ext uri="{BB962C8B-B14F-4D97-AF65-F5344CB8AC3E}">
        <p14:creationId xmlns:p14="http://schemas.microsoft.com/office/powerpoint/2010/main" val="303375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FEC9C-31EF-F859-6F3B-AF058AC08C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B5D7E0-DA69-8058-24EF-6F3AA67781F7}"/>
              </a:ext>
            </a:extLst>
          </p:cNvPr>
          <p:cNvSpPr txBox="1"/>
          <p:nvPr/>
        </p:nvSpPr>
        <p:spPr>
          <a:xfrm>
            <a:off x="311284" y="234501"/>
            <a:ext cx="5963055" cy="523220"/>
          </a:xfrm>
          <a:prstGeom prst="rect">
            <a:avLst/>
          </a:prstGeom>
          <a:noFill/>
        </p:spPr>
        <p:txBody>
          <a:bodyPr wrap="square" rtlCol="0">
            <a:spAutoFit/>
          </a:bodyPr>
          <a:lstStyle/>
          <a:p>
            <a:pPr algn="just"/>
            <a:r>
              <a:rPr lang="en-US" sz="2800">
                <a:latin typeface="Calisto MT" panose="02040603050505030304" pitchFamily="18" charset="0"/>
              </a:rPr>
              <a:t>CONCLUSION</a:t>
            </a:r>
            <a:endParaRPr lang="en-IN" sz="2800">
              <a:latin typeface="Calisto MT" panose="02040603050505030304" pitchFamily="18" charset="0"/>
            </a:endParaRPr>
          </a:p>
        </p:txBody>
      </p:sp>
      <p:sp>
        <p:nvSpPr>
          <p:cNvPr id="5" name="TextBox 4">
            <a:extLst>
              <a:ext uri="{FF2B5EF4-FFF2-40B4-BE49-F238E27FC236}">
                <a16:creationId xmlns:a16="http://schemas.microsoft.com/office/drawing/2014/main" id="{8BE24967-D867-AB3E-3E29-C4C770F2E6EA}"/>
              </a:ext>
            </a:extLst>
          </p:cNvPr>
          <p:cNvSpPr txBox="1"/>
          <p:nvPr/>
        </p:nvSpPr>
        <p:spPr>
          <a:xfrm>
            <a:off x="311284" y="950404"/>
            <a:ext cx="11332725"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a:latin typeface="Calisto MT" panose="02040603050505030304" pitchFamily="18" charset="0"/>
              </a:rPr>
              <a:t>Quantization is a powerful technique to optimize deep learning models for efficient deployment.</a:t>
            </a:r>
          </a:p>
          <a:p>
            <a:pPr marL="342900" indent="-342900" algn="just">
              <a:buFont typeface="Arial" panose="020B0604020202020204" pitchFamily="34" charset="0"/>
              <a:buChar char="•"/>
            </a:pPr>
            <a:endParaRPr lang="en-US" sz="2000">
              <a:latin typeface="Calisto MT" panose="02040603050505030304" pitchFamily="18" charset="0"/>
            </a:endParaRPr>
          </a:p>
          <a:p>
            <a:pPr marL="342900" indent="-342900" algn="just">
              <a:buFont typeface="Arial" panose="020B0604020202020204" pitchFamily="34" charset="0"/>
              <a:buChar char="•"/>
            </a:pPr>
            <a:r>
              <a:rPr lang="en-US" sz="2000">
                <a:latin typeface="Calisto MT" panose="02040603050505030304" pitchFamily="18" charset="0"/>
              </a:rPr>
              <a:t>It significantly reduces memory footprint and computation cost without major loss in performance.</a:t>
            </a:r>
          </a:p>
          <a:p>
            <a:pPr marL="342900" indent="-342900" algn="just">
              <a:buFont typeface="Arial" panose="020B0604020202020204" pitchFamily="34" charset="0"/>
              <a:buChar char="•"/>
            </a:pPr>
            <a:endParaRPr lang="en-US" sz="2000">
              <a:latin typeface="Calisto MT" panose="02040603050505030304" pitchFamily="18" charset="0"/>
            </a:endParaRPr>
          </a:p>
          <a:p>
            <a:pPr marL="342900" indent="-342900" algn="just">
              <a:buFont typeface="Arial" panose="020B0604020202020204" pitchFamily="34" charset="0"/>
              <a:buChar char="•"/>
            </a:pPr>
            <a:r>
              <a:rPr lang="en-US" sz="2000">
                <a:latin typeface="Calisto MT" panose="02040603050505030304" pitchFamily="18" charset="0"/>
              </a:rPr>
              <a:t>Various types like uniform, non-uniform, symmetric, and asymmetric quantization offer flexibility based on the use case.</a:t>
            </a:r>
          </a:p>
          <a:p>
            <a:pPr marL="342900" indent="-342900" algn="just">
              <a:buFont typeface="Arial" panose="020B0604020202020204" pitchFamily="34" charset="0"/>
              <a:buChar char="•"/>
            </a:pPr>
            <a:endParaRPr lang="en-US" sz="2000">
              <a:latin typeface="Calisto MT" panose="02040603050505030304" pitchFamily="18" charset="0"/>
            </a:endParaRPr>
          </a:p>
          <a:p>
            <a:pPr marL="342900" indent="-342900" algn="just">
              <a:buFont typeface="Arial" panose="020B0604020202020204" pitchFamily="34" charset="0"/>
              <a:buChar char="•"/>
            </a:pPr>
            <a:r>
              <a:rPr lang="en-US" sz="2000">
                <a:latin typeface="Calisto MT" panose="02040603050505030304" pitchFamily="18" charset="0"/>
              </a:rPr>
              <a:t>Proper calibration and techniques like quantization-aware training help maintain model accuracy.</a:t>
            </a:r>
          </a:p>
          <a:p>
            <a:pPr marL="342900" indent="-342900" algn="just">
              <a:buFont typeface="Arial" panose="020B0604020202020204" pitchFamily="34" charset="0"/>
              <a:buChar char="•"/>
            </a:pPr>
            <a:endParaRPr lang="en-US" sz="2000">
              <a:latin typeface="Calisto MT" panose="02040603050505030304" pitchFamily="18" charset="0"/>
            </a:endParaRPr>
          </a:p>
          <a:p>
            <a:pPr marL="342900" indent="-342900" algn="just">
              <a:buFont typeface="Arial" panose="020B0604020202020204" pitchFamily="34" charset="0"/>
              <a:buChar char="•"/>
            </a:pPr>
            <a:r>
              <a:rPr lang="en-US" sz="2000">
                <a:latin typeface="Calisto MT" panose="02040603050505030304" pitchFamily="18" charset="0"/>
              </a:rPr>
              <a:t>Overall, quantization is essential for bringing AI models to real-world, resource-constrained environments like mobile and edge devices.</a:t>
            </a:r>
            <a:endParaRPr lang="en-IN" sz="2000">
              <a:latin typeface="Calisto MT" panose="02040603050505030304" pitchFamily="18" charset="0"/>
            </a:endParaRPr>
          </a:p>
        </p:txBody>
      </p:sp>
    </p:spTree>
    <p:extLst>
      <p:ext uri="{BB962C8B-B14F-4D97-AF65-F5344CB8AC3E}">
        <p14:creationId xmlns:p14="http://schemas.microsoft.com/office/powerpoint/2010/main" val="105734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85F389-F970-1F23-EE3B-F979B39D6216}"/>
              </a:ext>
            </a:extLst>
          </p:cNvPr>
          <p:cNvSpPr txBox="1"/>
          <p:nvPr/>
        </p:nvSpPr>
        <p:spPr>
          <a:xfrm>
            <a:off x="311285" y="234501"/>
            <a:ext cx="6167086" cy="1138773"/>
          </a:xfrm>
          <a:prstGeom prst="rect">
            <a:avLst/>
          </a:prstGeom>
          <a:noFill/>
        </p:spPr>
        <p:txBody>
          <a:bodyPr wrap="square" lIns="91440" tIns="45720" rIns="91440" bIns="45720" rtlCol="0" anchor="t">
            <a:spAutoFit/>
          </a:bodyPr>
          <a:lstStyle/>
          <a:p>
            <a:r>
              <a:rPr lang="en-IN" sz="3200">
                <a:latin typeface="Calisto MT"/>
              </a:rPr>
              <a:t>Why Optimize? (The “Why”)</a:t>
            </a:r>
            <a:endParaRPr lang="en-US" sz="3200">
              <a:latin typeface="Calisto MT"/>
            </a:endParaRPr>
          </a:p>
          <a:p>
            <a:endParaRPr lang="en-IN" sz="3600">
              <a:latin typeface="Calisto MT"/>
            </a:endParaRPr>
          </a:p>
        </p:txBody>
      </p:sp>
      <p:sp>
        <p:nvSpPr>
          <p:cNvPr id="5" name="TextBox 4">
            <a:extLst>
              <a:ext uri="{FF2B5EF4-FFF2-40B4-BE49-F238E27FC236}">
                <a16:creationId xmlns:a16="http://schemas.microsoft.com/office/drawing/2014/main" id="{8CD58B5C-DCD2-40F1-A012-0FBAA300F443}"/>
              </a:ext>
            </a:extLst>
          </p:cNvPr>
          <p:cNvSpPr txBox="1"/>
          <p:nvPr/>
        </p:nvSpPr>
        <p:spPr>
          <a:xfrm>
            <a:off x="-2942" y="590445"/>
            <a:ext cx="10963072" cy="2554545"/>
          </a:xfrm>
          <a:prstGeom prst="rect">
            <a:avLst/>
          </a:prstGeom>
          <a:noFill/>
        </p:spPr>
        <p:txBody>
          <a:bodyPr wrap="square" lIns="91440" tIns="45720" rIns="91440" bIns="45720" rtlCol="0" anchor="t">
            <a:spAutoFit/>
          </a:bodyPr>
          <a:lstStyle/>
          <a:p>
            <a:endParaRPr lang="en-IN" sz="2000">
              <a:latin typeface="Calisto MT"/>
            </a:endParaRPr>
          </a:p>
          <a:p>
            <a:pPr lvl="1"/>
            <a:r>
              <a:rPr lang="en-IN" sz="2000">
                <a:latin typeface="Calisto MT"/>
                <a:cs typeface="Arial"/>
              </a:rPr>
              <a:t>Many ML models are too large/slow for edge devices (like phones, IoT, embedded systems).</a:t>
            </a:r>
            <a:endParaRPr lang="en-IN" sz="2000">
              <a:latin typeface="Calisto MT"/>
              <a:ea typeface="Calibri"/>
              <a:cs typeface="Calibri"/>
            </a:endParaRPr>
          </a:p>
          <a:p>
            <a:pPr lvl="1"/>
            <a:r>
              <a:rPr lang="en-IN" sz="2000" b="1">
                <a:latin typeface="Calisto MT"/>
                <a:cs typeface="Arial"/>
              </a:rPr>
              <a:t>Challenges:</a:t>
            </a:r>
            <a:endParaRPr lang="en-IN" sz="2000" b="1">
              <a:latin typeface="Calisto MT"/>
              <a:ea typeface="Calibri"/>
              <a:cs typeface="Calibri"/>
            </a:endParaRPr>
          </a:p>
          <a:p>
            <a:pPr lvl="2">
              <a:buFont typeface="Arial" panose="020B0604020202020204" pitchFamily="34" charset="0"/>
              <a:buChar char="•"/>
            </a:pPr>
            <a:r>
              <a:rPr lang="en-IN" sz="2000">
                <a:latin typeface="Calisto MT"/>
                <a:cs typeface="Arial"/>
              </a:rPr>
              <a:t>Limited memory and computing power.</a:t>
            </a:r>
          </a:p>
          <a:p>
            <a:pPr lvl="2">
              <a:buFont typeface="Arial" panose="020B0604020202020204" pitchFamily="34" charset="0"/>
              <a:buChar char="•"/>
            </a:pPr>
            <a:r>
              <a:rPr lang="en-IN" sz="2000">
                <a:latin typeface="Calisto MT"/>
                <a:cs typeface="Arial"/>
              </a:rPr>
              <a:t>Power/battery constraints.</a:t>
            </a:r>
          </a:p>
          <a:p>
            <a:pPr lvl="2">
              <a:buFont typeface="Arial" panose="020B0604020202020204" pitchFamily="34" charset="0"/>
              <a:buChar char="•"/>
            </a:pPr>
            <a:r>
              <a:rPr lang="en-IN" sz="2000">
                <a:latin typeface="Calisto MT"/>
                <a:cs typeface="Arial"/>
              </a:rPr>
              <a:t>Real-time response needs.</a:t>
            </a:r>
            <a:endParaRPr lang="en-IN" sz="2000">
              <a:latin typeface="Calisto MT"/>
              <a:ea typeface="Calibri"/>
              <a:cs typeface="Calibri"/>
            </a:endParaRPr>
          </a:p>
          <a:p>
            <a:pPr lvl="1"/>
            <a:r>
              <a:rPr lang="en-IN" sz="2000" b="1">
                <a:latin typeface="Calisto MT"/>
                <a:cs typeface="Arial"/>
              </a:rPr>
              <a:t>Goal:</a:t>
            </a:r>
            <a:r>
              <a:rPr lang="en-IN" sz="2000">
                <a:latin typeface="Calisto MT"/>
                <a:cs typeface="Arial"/>
              </a:rPr>
              <a:t> Achieve the best trade-off between speed, size, and accuracy.</a:t>
            </a:r>
            <a:endParaRPr lang="en-IN" sz="2000">
              <a:latin typeface="Calisto MT"/>
              <a:ea typeface="Calibri"/>
              <a:cs typeface="Calibri"/>
            </a:endParaRPr>
          </a:p>
          <a:p>
            <a:pPr marL="285750" indent="-285750">
              <a:buFont typeface="Arial" panose="020B0604020202020204" pitchFamily="34" charset="0"/>
              <a:buChar char="•"/>
            </a:pPr>
            <a:endParaRPr lang="en-IN" sz="2000">
              <a:latin typeface="Calisto MT"/>
              <a:ea typeface="Calibri"/>
              <a:cs typeface="Calibri"/>
            </a:endParaRPr>
          </a:p>
        </p:txBody>
      </p:sp>
      <p:sp>
        <p:nvSpPr>
          <p:cNvPr id="3" name="TextBox 2">
            <a:extLst>
              <a:ext uri="{FF2B5EF4-FFF2-40B4-BE49-F238E27FC236}">
                <a16:creationId xmlns:a16="http://schemas.microsoft.com/office/drawing/2014/main" id="{E06A56EB-9796-0A6C-E869-C6F0D6358164}"/>
              </a:ext>
            </a:extLst>
          </p:cNvPr>
          <p:cNvSpPr txBox="1"/>
          <p:nvPr/>
        </p:nvSpPr>
        <p:spPr>
          <a:xfrm>
            <a:off x="311284" y="2983259"/>
            <a:ext cx="6167086" cy="1200329"/>
          </a:xfrm>
          <a:prstGeom prst="rect">
            <a:avLst/>
          </a:prstGeom>
          <a:noFill/>
        </p:spPr>
        <p:txBody>
          <a:bodyPr wrap="square" lIns="91440" tIns="45720" rIns="91440" bIns="45720" rtlCol="0" anchor="t">
            <a:spAutoFit/>
          </a:bodyPr>
          <a:lstStyle/>
          <a:p>
            <a:r>
              <a:rPr lang="en-IN" sz="2800">
                <a:latin typeface="Calisto MT"/>
              </a:rPr>
              <a:t>What is Optimization? (The “What”)</a:t>
            </a:r>
            <a:endParaRPr lang="en-US" sz="2800">
              <a:latin typeface="Calisto MT"/>
            </a:endParaRPr>
          </a:p>
          <a:p>
            <a:endParaRPr lang="en-IN" sz="4400">
              <a:latin typeface="Calisto MT"/>
            </a:endParaRPr>
          </a:p>
        </p:txBody>
      </p:sp>
      <p:sp>
        <p:nvSpPr>
          <p:cNvPr id="4" name="TextBox 3">
            <a:extLst>
              <a:ext uri="{FF2B5EF4-FFF2-40B4-BE49-F238E27FC236}">
                <a16:creationId xmlns:a16="http://schemas.microsoft.com/office/drawing/2014/main" id="{A1C828AA-9A70-B592-4888-EF2988EBD1D1}"/>
              </a:ext>
            </a:extLst>
          </p:cNvPr>
          <p:cNvSpPr txBox="1"/>
          <p:nvPr/>
        </p:nvSpPr>
        <p:spPr>
          <a:xfrm>
            <a:off x="310600" y="3585327"/>
            <a:ext cx="10574215"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ea typeface="+mn-lt"/>
                <a:cs typeface="+mn-lt"/>
              </a:rPr>
              <a:t>Definition:</a:t>
            </a:r>
            <a:r>
              <a:rPr lang="en-US" sz="2000">
                <a:ea typeface="+mn-lt"/>
                <a:cs typeface="+mn-lt"/>
              </a:rPr>
              <a:t>The process of making a model smaller, faster, or more efficient—without significant loss in accuracy.</a:t>
            </a:r>
          </a:p>
          <a:p>
            <a:r>
              <a:rPr lang="en-US" sz="2000" b="1">
                <a:ea typeface="+mn-lt"/>
                <a:cs typeface="+mn-lt"/>
              </a:rPr>
              <a:t>Example:</a:t>
            </a:r>
            <a:endParaRPr lang="en-US" sz="2000" b="1">
              <a:ea typeface="Calibri"/>
              <a:cs typeface="Calibri"/>
            </a:endParaRPr>
          </a:p>
          <a:p>
            <a:pPr marL="742950" lvl="1" indent="-285750">
              <a:buFont typeface="Arial"/>
              <a:buChar char="•"/>
            </a:pPr>
            <a:r>
              <a:rPr lang="en-US" sz="2000">
                <a:ea typeface="+mn-lt"/>
                <a:cs typeface="+mn-lt"/>
              </a:rPr>
              <a:t>Original: Using a large deep neural network for object detection on a smart camera.</a:t>
            </a:r>
            <a:endParaRPr lang="en-US" sz="2000">
              <a:ea typeface="Calibri"/>
              <a:cs typeface="Calibri"/>
            </a:endParaRPr>
          </a:p>
          <a:p>
            <a:pPr marL="742950" lvl="1" indent="-285750">
              <a:buFont typeface="Arial"/>
              <a:buChar char="•"/>
            </a:pPr>
            <a:r>
              <a:rPr lang="en-US" sz="2000">
                <a:ea typeface="+mn-lt"/>
                <a:cs typeface="+mn-lt"/>
              </a:rPr>
              <a:t>Problem: Camera lags, overheats, short battery life.</a:t>
            </a:r>
            <a:endParaRPr lang="en-US" sz="2000">
              <a:ea typeface="Calibri"/>
              <a:cs typeface="Calibri"/>
            </a:endParaRPr>
          </a:p>
          <a:p>
            <a:pPr marL="742950" lvl="1" indent="-285750">
              <a:buFont typeface="Arial"/>
              <a:buChar char="•"/>
            </a:pPr>
            <a:r>
              <a:rPr lang="en-US" sz="2000">
                <a:ea typeface="+mn-lt"/>
                <a:cs typeface="+mn-lt"/>
              </a:rPr>
              <a:t>After Optimization:</a:t>
            </a:r>
            <a:endParaRPr lang="en-US" sz="2000">
              <a:ea typeface="Calibri"/>
              <a:cs typeface="Calibri"/>
            </a:endParaRPr>
          </a:p>
          <a:p>
            <a:pPr lvl="2"/>
            <a:r>
              <a:rPr lang="en-US" sz="2000">
                <a:ea typeface="+mn-lt"/>
                <a:cs typeface="+mn-lt"/>
              </a:rPr>
              <a:t>Model size reduced, now smooth performance and longer battery life.</a:t>
            </a:r>
            <a:endParaRPr lang="en-US" sz="2000">
              <a:ea typeface="Calibri"/>
              <a:cs typeface="Calibri"/>
            </a:endParaRPr>
          </a:p>
          <a:p>
            <a:pPr lvl="2"/>
            <a:endParaRPr lang="en-US" sz="2000">
              <a:ea typeface="+mn-lt"/>
              <a:cs typeface="+mn-lt"/>
            </a:endParaRPr>
          </a:p>
          <a:p>
            <a:r>
              <a:rPr lang="en-US" sz="2000" b="1">
                <a:ea typeface="+mn-lt"/>
                <a:cs typeface="+mn-lt"/>
              </a:rPr>
              <a:t>                          A well-optimized model = practical, reliable on edge devices.</a:t>
            </a:r>
            <a:endParaRPr lang="en-US" b="1">
              <a:ea typeface="Calibri" panose="020F0502020204030204"/>
              <a:cs typeface="Calibri" panose="020F0502020204030204"/>
            </a:endParaRPr>
          </a:p>
          <a:p>
            <a:endParaRPr lang="en-US" sz="2000">
              <a:ea typeface="Calibri"/>
              <a:cs typeface="Calibri"/>
            </a:endParaRPr>
          </a:p>
        </p:txBody>
      </p:sp>
    </p:spTree>
    <p:extLst>
      <p:ext uri="{BB962C8B-B14F-4D97-AF65-F5344CB8AC3E}">
        <p14:creationId xmlns:p14="http://schemas.microsoft.com/office/powerpoint/2010/main" val="414211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29CE1-F571-848A-5ABA-0BCDA5BCFB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71A413C-06FC-BEA6-DFC3-B2305EF211BD}"/>
              </a:ext>
            </a:extLst>
          </p:cNvPr>
          <p:cNvSpPr txBox="1"/>
          <p:nvPr/>
        </p:nvSpPr>
        <p:spPr>
          <a:xfrm>
            <a:off x="311285" y="234501"/>
            <a:ext cx="8183455" cy="1138773"/>
          </a:xfrm>
          <a:prstGeom prst="rect">
            <a:avLst/>
          </a:prstGeom>
          <a:noFill/>
        </p:spPr>
        <p:txBody>
          <a:bodyPr wrap="square" lIns="91440" tIns="45720" rIns="91440" bIns="45720" rtlCol="0" anchor="t">
            <a:spAutoFit/>
          </a:bodyPr>
          <a:lstStyle/>
          <a:p>
            <a:r>
              <a:rPr lang="en-IN" sz="2800">
                <a:latin typeface="Calisto MT"/>
              </a:rPr>
              <a:t>Types of Optimization Techniques </a:t>
            </a:r>
            <a:endParaRPr lang="en-US" sz="2800">
              <a:latin typeface="Calisto MT"/>
            </a:endParaRPr>
          </a:p>
          <a:p>
            <a:endParaRPr lang="en-IN" sz="4000">
              <a:latin typeface="Calisto MT" panose="02040603050505030304" pitchFamily="18" charset="0"/>
            </a:endParaRPr>
          </a:p>
        </p:txBody>
      </p:sp>
      <p:grpSp>
        <p:nvGrpSpPr>
          <p:cNvPr id="9" name="Group 8">
            <a:extLst>
              <a:ext uri="{FF2B5EF4-FFF2-40B4-BE49-F238E27FC236}">
                <a16:creationId xmlns:a16="http://schemas.microsoft.com/office/drawing/2014/main" id="{83C44B2B-0A83-56F4-2DA3-6810E8029177}"/>
              </a:ext>
            </a:extLst>
          </p:cNvPr>
          <p:cNvGrpSpPr/>
          <p:nvPr/>
        </p:nvGrpSpPr>
        <p:grpSpPr>
          <a:xfrm>
            <a:off x="475564" y="1488872"/>
            <a:ext cx="10779467" cy="3333440"/>
            <a:chOff x="313928" y="1373417"/>
            <a:chExt cx="10779467" cy="3333440"/>
          </a:xfrm>
        </p:grpSpPr>
        <p:pic>
          <p:nvPicPr>
            <p:cNvPr id="3" name="Picture 2" descr="Diagram of a process&#10;&#10;AI-generated content may be incorrect.">
              <a:extLst>
                <a:ext uri="{FF2B5EF4-FFF2-40B4-BE49-F238E27FC236}">
                  <a16:creationId xmlns:a16="http://schemas.microsoft.com/office/drawing/2014/main" id="{F2B87CC8-1BE3-2285-425D-80D04145C622}"/>
                </a:ext>
              </a:extLst>
            </p:cNvPr>
            <p:cNvPicPr>
              <a:picLocks noChangeAspect="1"/>
            </p:cNvPicPr>
            <p:nvPr/>
          </p:nvPicPr>
          <p:blipFill>
            <a:blip r:embed="rId2"/>
            <a:srcRect l="-25" r="-215" b="30011"/>
            <a:stretch>
              <a:fillRect/>
            </a:stretch>
          </p:blipFill>
          <p:spPr>
            <a:xfrm>
              <a:off x="313928" y="1373417"/>
              <a:ext cx="10779467" cy="3325437"/>
            </a:xfrm>
            <a:prstGeom prst="rect">
              <a:avLst/>
            </a:prstGeom>
            <a:ln>
              <a:noFill/>
            </a:ln>
          </p:spPr>
        </p:pic>
        <p:grpSp>
          <p:nvGrpSpPr>
            <p:cNvPr id="8" name="Group 7">
              <a:extLst>
                <a:ext uri="{FF2B5EF4-FFF2-40B4-BE49-F238E27FC236}">
                  <a16:creationId xmlns:a16="http://schemas.microsoft.com/office/drawing/2014/main" id="{7CB498B1-E49F-A65D-68A5-8DEF3DDFCB89}"/>
                </a:ext>
              </a:extLst>
            </p:cNvPr>
            <p:cNvGrpSpPr/>
            <p:nvPr/>
          </p:nvGrpSpPr>
          <p:grpSpPr>
            <a:xfrm>
              <a:off x="7989900" y="4060131"/>
              <a:ext cx="2032515" cy="646726"/>
              <a:chOff x="6932083" y="5588636"/>
              <a:chExt cx="2264832" cy="656010"/>
            </a:xfrm>
          </p:grpSpPr>
          <p:sp>
            <p:nvSpPr>
              <p:cNvPr id="4" name="Rectangle: Rounded Corners 3">
                <a:extLst>
                  <a:ext uri="{FF2B5EF4-FFF2-40B4-BE49-F238E27FC236}">
                    <a16:creationId xmlns:a16="http://schemas.microsoft.com/office/drawing/2014/main" id="{C6DF4D22-224C-DA94-4207-E04A4C0CD66C}"/>
                  </a:ext>
                </a:extLst>
              </p:cNvPr>
              <p:cNvSpPr/>
              <p:nvPr/>
            </p:nvSpPr>
            <p:spPr>
              <a:xfrm>
                <a:off x="6932083" y="5640917"/>
                <a:ext cx="2264832" cy="571499"/>
              </a:xfrm>
              <a:prstGeom prst="round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0F8A652-6D94-FB5E-02C9-5E29B0DEC257}"/>
                  </a:ext>
                </a:extLst>
              </p:cNvPr>
              <p:cNvSpPr txBox="1"/>
              <p:nvPr/>
            </p:nvSpPr>
            <p:spPr>
              <a:xfrm>
                <a:off x="7102851" y="5588636"/>
                <a:ext cx="1919880" cy="6560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600" b="1">
                    <a:ea typeface="Calibri"/>
                    <a:cs typeface="Calibri"/>
                  </a:rPr>
                  <a:t>Post-training Quantization</a:t>
                </a:r>
                <a:endParaRPr lang="en-US" sz="1600">
                  <a:ea typeface="Calibri"/>
                  <a:cs typeface="Calibri"/>
                </a:endParaRPr>
              </a:p>
            </p:txBody>
          </p:sp>
        </p:grpSp>
      </p:grpSp>
    </p:spTree>
    <p:extLst>
      <p:ext uri="{BB962C8B-B14F-4D97-AF65-F5344CB8AC3E}">
        <p14:creationId xmlns:p14="http://schemas.microsoft.com/office/powerpoint/2010/main" val="298994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0964D8-C2C6-2138-5C14-172426180530}"/>
              </a:ext>
            </a:extLst>
          </p:cNvPr>
          <p:cNvSpPr txBox="1"/>
          <p:nvPr/>
        </p:nvSpPr>
        <p:spPr>
          <a:xfrm>
            <a:off x="264192" y="435808"/>
            <a:ext cx="11160369"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Calisto MT"/>
              </a:rPr>
              <a:t>Model Compression and Pruning</a:t>
            </a:r>
          </a:p>
          <a:p>
            <a:endParaRPr lang="en-US" sz="2400">
              <a:latin typeface="Calisto MT"/>
              <a:ea typeface="+mn-lt"/>
              <a:cs typeface="+mn-lt"/>
            </a:endParaRPr>
          </a:p>
          <a:p>
            <a:pPr marL="285750" indent="-285750">
              <a:buFont typeface="Arial"/>
              <a:buChar char="•"/>
            </a:pPr>
            <a:r>
              <a:rPr lang="en-US" sz="2000">
                <a:latin typeface="Calisto MT"/>
                <a:ea typeface="+mn-lt"/>
                <a:cs typeface="+mn-lt"/>
              </a:rPr>
              <a:t> Remove unneeded neurons/connections from neural networks.</a:t>
            </a:r>
            <a:endParaRPr lang="en-US" sz="2000">
              <a:latin typeface="Calisto MT"/>
            </a:endParaRPr>
          </a:p>
          <a:p>
            <a:pPr marL="285750" indent="-285750">
              <a:buFont typeface="Arial"/>
              <a:buChar char="•"/>
            </a:pPr>
            <a:r>
              <a:rPr lang="en-US" sz="2000">
                <a:latin typeface="Calisto MT"/>
                <a:ea typeface="+mn-lt"/>
                <a:cs typeface="+mn-lt"/>
              </a:rPr>
              <a:t>Methods:</a:t>
            </a:r>
            <a:endParaRPr lang="en-US" sz="2000">
              <a:latin typeface="Calisto MT"/>
            </a:endParaRPr>
          </a:p>
          <a:p>
            <a:pPr marL="742950" lvl="1" indent="-285750">
              <a:buFont typeface="Arial"/>
              <a:buChar char="•"/>
            </a:pPr>
            <a:r>
              <a:rPr lang="en-US" sz="2000">
                <a:latin typeface="Calisto MT"/>
                <a:ea typeface="+mn-lt"/>
                <a:cs typeface="+mn-lt"/>
              </a:rPr>
              <a:t>Weight Pruning: Remove small/insignificant weights.</a:t>
            </a:r>
            <a:endParaRPr lang="en-US" sz="2000">
              <a:latin typeface="Calisto MT"/>
            </a:endParaRPr>
          </a:p>
          <a:p>
            <a:pPr marL="742950" lvl="1" indent="-285750">
              <a:buFont typeface="Arial"/>
              <a:buChar char="•"/>
            </a:pPr>
            <a:r>
              <a:rPr lang="en-US" sz="2000">
                <a:latin typeface="Calisto MT"/>
                <a:ea typeface="+mn-lt"/>
                <a:cs typeface="+mn-lt"/>
              </a:rPr>
              <a:t>Structured Pruning: Remove layers or channels.</a:t>
            </a:r>
            <a:endParaRPr lang="en-US" sz="2000">
              <a:latin typeface="Calisto MT"/>
            </a:endParaRPr>
          </a:p>
          <a:p>
            <a:pPr marL="285750" indent="-285750">
              <a:buFont typeface="Arial"/>
              <a:buChar char="•"/>
            </a:pPr>
            <a:r>
              <a:rPr lang="en-US" sz="2000">
                <a:latin typeface="Calisto MT"/>
                <a:ea typeface="+mn-lt"/>
                <a:cs typeface="+mn-lt"/>
              </a:rPr>
              <a:t>Lowers memory &amp; computation, slightly reduced accuracy</a:t>
            </a:r>
            <a:endParaRPr lang="en-US" sz="2000">
              <a:latin typeface="Calisto MT"/>
            </a:endParaRPr>
          </a:p>
          <a:p>
            <a:pPr algn="l"/>
            <a:endParaRPr lang="en-US" sz="3600">
              <a:latin typeface="Calisto MT"/>
              <a:ea typeface="Calibri"/>
              <a:cs typeface="Calibri"/>
            </a:endParaRPr>
          </a:p>
        </p:txBody>
      </p:sp>
      <p:pic>
        <p:nvPicPr>
          <p:cNvPr id="3" name="Picture 2" descr="Pruning Neural Networks | Towards Data Science">
            <a:extLst>
              <a:ext uri="{FF2B5EF4-FFF2-40B4-BE49-F238E27FC236}">
                <a16:creationId xmlns:a16="http://schemas.microsoft.com/office/drawing/2014/main" id="{48FAD01C-937D-797B-7503-ACAAF988757C}"/>
              </a:ext>
            </a:extLst>
          </p:cNvPr>
          <p:cNvPicPr>
            <a:picLocks noChangeAspect="1"/>
          </p:cNvPicPr>
          <p:nvPr/>
        </p:nvPicPr>
        <p:blipFill>
          <a:blip r:embed="rId2"/>
          <a:stretch>
            <a:fillRect/>
          </a:stretch>
        </p:blipFill>
        <p:spPr>
          <a:xfrm>
            <a:off x="2655216" y="2909309"/>
            <a:ext cx="6881568" cy="3726019"/>
          </a:xfrm>
          <a:prstGeom prst="rect">
            <a:avLst/>
          </a:prstGeom>
          <a:ln>
            <a:noFill/>
          </a:ln>
        </p:spPr>
      </p:pic>
    </p:spTree>
    <p:extLst>
      <p:ext uri="{BB962C8B-B14F-4D97-AF65-F5344CB8AC3E}">
        <p14:creationId xmlns:p14="http://schemas.microsoft.com/office/powerpoint/2010/main" val="236827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7D6AE-2F46-A810-F2BD-7C16F6EC36F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51027AC-0FA8-2ED5-AF45-FEE80B24492B}"/>
              </a:ext>
            </a:extLst>
          </p:cNvPr>
          <p:cNvSpPr txBox="1"/>
          <p:nvPr/>
        </p:nvSpPr>
        <p:spPr>
          <a:xfrm>
            <a:off x="264192" y="435808"/>
            <a:ext cx="11160369"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sto MT"/>
              </a:rPr>
              <a:t>Quantization</a:t>
            </a:r>
          </a:p>
          <a:p>
            <a:pPr marL="285750" indent="-285750">
              <a:buFont typeface="Arial"/>
              <a:buChar char="•"/>
            </a:pPr>
            <a:r>
              <a:rPr lang="en-US" sz="2000">
                <a:latin typeface="Calisto MT"/>
                <a:ea typeface="+mn-lt"/>
                <a:cs typeface="+mn-lt"/>
              </a:rPr>
              <a:t>Reduce the precision of numbers in your model (e.g., use int8 instead of float32).</a:t>
            </a:r>
          </a:p>
          <a:p>
            <a:pPr marL="285750" indent="-285750">
              <a:buFont typeface="Arial"/>
              <a:buChar char="•"/>
            </a:pPr>
            <a:r>
              <a:rPr lang="en-US" sz="2000">
                <a:latin typeface="Calisto MT"/>
                <a:ea typeface="+mn-lt"/>
                <a:cs typeface="+mn-lt"/>
              </a:rPr>
              <a:t>Storing weights as 8-bit numbers instead of 32-bit saves 75% memory.</a:t>
            </a:r>
            <a:endParaRPr lang="en-US" sz="2000">
              <a:latin typeface="Calisto MT"/>
              <a:ea typeface="Calibri"/>
              <a:cs typeface="Calibri"/>
            </a:endParaRPr>
          </a:p>
          <a:p>
            <a:pPr marL="285750" indent="-285750">
              <a:buFont typeface="Arial"/>
              <a:buChar char="•"/>
            </a:pPr>
            <a:r>
              <a:rPr lang="en-US" sz="2000">
                <a:latin typeface="Calisto MT"/>
                <a:ea typeface="+mn-lt"/>
                <a:cs typeface="+mn-lt"/>
              </a:rPr>
              <a:t>Faster inference, smaller size very effective for edge.</a:t>
            </a:r>
            <a:endParaRPr lang="en-US" sz="2000">
              <a:latin typeface="Calisto MT"/>
              <a:ea typeface="Calibri"/>
              <a:cs typeface="Calibri"/>
            </a:endParaRPr>
          </a:p>
          <a:p>
            <a:pPr algn="l"/>
            <a:endParaRPr lang="en-US" sz="2800">
              <a:latin typeface="Calisto MT"/>
              <a:ea typeface="Calibri"/>
              <a:cs typeface="Calibri"/>
            </a:endParaRPr>
          </a:p>
        </p:txBody>
      </p:sp>
      <p:pic>
        <p:nvPicPr>
          <p:cNvPr id="5" name="Picture 4" descr="Computer Vision] Quantization &amp; Pruning">
            <a:extLst>
              <a:ext uri="{FF2B5EF4-FFF2-40B4-BE49-F238E27FC236}">
                <a16:creationId xmlns:a16="http://schemas.microsoft.com/office/drawing/2014/main" id="{EE07095C-7BC6-67A5-CE1D-DED17A40C857}"/>
              </a:ext>
            </a:extLst>
          </p:cNvPr>
          <p:cNvPicPr>
            <a:picLocks noChangeAspect="1"/>
          </p:cNvPicPr>
          <p:nvPr/>
        </p:nvPicPr>
        <p:blipFill>
          <a:blip r:embed="rId2"/>
          <a:stretch>
            <a:fillRect/>
          </a:stretch>
        </p:blipFill>
        <p:spPr>
          <a:xfrm>
            <a:off x="1911734" y="2475891"/>
            <a:ext cx="7872952" cy="3645688"/>
          </a:xfrm>
          <a:prstGeom prst="rect">
            <a:avLst/>
          </a:prstGeom>
          <a:ln>
            <a:noFill/>
          </a:ln>
        </p:spPr>
      </p:pic>
    </p:spTree>
    <p:extLst>
      <p:ext uri="{BB962C8B-B14F-4D97-AF65-F5344CB8AC3E}">
        <p14:creationId xmlns:p14="http://schemas.microsoft.com/office/powerpoint/2010/main" val="474108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B10D6-1B9C-6ECB-1F32-D5EFDC31FC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FC483E-EBCB-5C4E-946A-277991620779}"/>
              </a:ext>
            </a:extLst>
          </p:cNvPr>
          <p:cNvSpPr txBox="1"/>
          <p:nvPr/>
        </p:nvSpPr>
        <p:spPr>
          <a:xfrm>
            <a:off x="264192" y="435808"/>
            <a:ext cx="11160369"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latin typeface="Calisto MT"/>
              </a:rPr>
              <a:t>Knowledge Distillation</a:t>
            </a:r>
          </a:p>
          <a:p>
            <a:endParaRPr lang="en-US">
              <a:latin typeface="Calisto MT"/>
              <a:ea typeface="+mn-lt"/>
              <a:cs typeface="+mn-lt"/>
            </a:endParaRPr>
          </a:p>
          <a:p>
            <a:pPr marL="285750" indent="-285750">
              <a:buFont typeface="Arial"/>
              <a:buChar char="•"/>
            </a:pPr>
            <a:r>
              <a:rPr lang="en-US">
                <a:latin typeface="Calisto MT"/>
                <a:ea typeface="+mn-lt"/>
                <a:cs typeface="+mn-lt"/>
              </a:rPr>
              <a:t>Train a small “student” model to mimic a larger “teacher” model.</a:t>
            </a:r>
          </a:p>
          <a:p>
            <a:pPr marL="285750" indent="-285750">
              <a:buFont typeface="Arial"/>
              <a:buChar char="•"/>
            </a:pPr>
            <a:r>
              <a:rPr lang="en-US">
                <a:latin typeface="Calisto MT"/>
                <a:ea typeface="+mn-lt"/>
                <a:cs typeface="+mn-lt"/>
              </a:rPr>
              <a:t>Example:</a:t>
            </a:r>
            <a:endParaRPr lang="en-US">
              <a:latin typeface="Calisto MT"/>
            </a:endParaRPr>
          </a:p>
          <a:p>
            <a:pPr lvl="1"/>
            <a:r>
              <a:rPr lang="en-US">
                <a:latin typeface="Calisto MT"/>
                <a:ea typeface="+mn-lt"/>
                <a:cs typeface="+mn-lt"/>
              </a:rPr>
              <a:t>Large BERT language model distilled into a compact </a:t>
            </a:r>
            <a:r>
              <a:rPr lang="en-US" err="1">
                <a:latin typeface="Calisto MT"/>
                <a:ea typeface="+mn-lt"/>
                <a:cs typeface="+mn-lt"/>
              </a:rPr>
              <a:t>MobileBERT</a:t>
            </a:r>
            <a:r>
              <a:rPr lang="en-US">
                <a:latin typeface="Calisto MT"/>
                <a:ea typeface="+mn-lt"/>
                <a:cs typeface="+mn-lt"/>
              </a:rPr>
              <a:t>.</a:t>
            </a:r>
          </a:p>
          <a:p>
            <a:pPr marL="285750" indent="-285750">
              <a:buFont typeface="Arial"/>
              <a:buChar char="•"/>
            </a:pPr>
            <a:r>
              <a:rPr lang="en-US">
                <a:latin typeface="Calisto MT"/>
                <a:ea typeface="+mn-lt"/>
                <a:cs typeface="+mn-lt"/>
              </a:rPr>
              <a:t>Near-big-model accuracy with much smaller models.</a:t>
            </a:r>
          </a:p>
          <a:p>
            <a:pPr algn="l"/>
            <a:endParaRPr lang="en-US" sz="2400">
              <a:latin typeface="Calisto MT"/>
              <a:ea typeface="Calibri"/>
              <a:cs typeface="Calibri"/>
            </a:endParaRPr>
          </a:p>
        </p:txBody>
      </p:sp>
      <p:pic>
        <p:nvPicPr>
          <p:cNvPr id="3" name="Picture 2" descr="What is Knowledge Distillation? A Deep Dive.">
            <a:extLst>
              <a:ext uri="{FF2B5EF4-FFF2-40B4-BE49-F238E27FC236}">
                <a16:creationId xmlns:a16="http://schemas.microsoft.com/office/drawing/2014/main" id="{E0C318CC-4A61-E6A4-DF05-91B5451718BC}"/>
              </a:ext>
            </a:extLst>
          </p:cNvPr>
          <p:cNvPicPr>
            <a:picLocks noChangeAspect="1"/>
          </p:cNvPicPr>
          <p:nvPr/>
        </p:nvPicPr>
        <p:blipFill>
          <a:blip r:embed="rId2"/>
          <a:stretch>
            <a:fillRect/>
          </a:stretch>
        </p:blipFill>
        <p:spPr>
          <a:xfrm>
            <a:off x="1618329" y="2650031"/>
            <a:ext cx="8455880" cy="3792712"/>
          </a:xfrm>
          <a:prstGeom prst="rect">
            <a:avLst/>
          </a:prstGeom>
          <a:ln>
            <a:noFill/>
          </a:ln>
        </p:spPr>
      </p:pic>
    </p:spTree>
    <p:extLst>
      <p:ext uri="{BB962C8B-B14F-4D97-AF65-F5344CB8AC3E}">
        <p14:creationId xmlns:p14="http://schemas.microsoft.com/office/powerpoint/2010/main" val="3123389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F9FBF-005D-CB3D-782A-C31290E344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9D4AD6-FA50-328D-52B3-DDDB3CEA3B24}"/>
              </a:ext>
            </a:extLst>
          </p:cNvPr>
          <p:cNvSpPr txBox="1"/>
          <p:nvPr/>
        </p:nvSpPr>
        <p:spPr>
          <a:xfrm>
            <a:off x="248641" y="249196"/>
            <a:ext cx="1116036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sto MT"/>
              </a:rPr>
              <a:t>Low-Rank Factorization</a:t>
            </a:r>
            <a:endParaRPr lang="en-US" sz="2400">
              <a:latin typeface="Calisto MT"/>
              <a:ea typeface="Calibri"/>
              <a:cs typeface="Calibri"/>
            </a:endParaRPr>
          </a:p>
          <a:p>
            <a:endParaRPr lang="en-US" sz="2000" dirty="0">
              <a:latin typeface="Calisto MT"/>
              <a:ea typeface="+mn-lt"/>
              <a:cs typeface="+mn-lt"/>
            </a:endParaRPr>
          </a:p>
          <a:p>
            <a:r>
              <a:rPr lang="en-US" sz="2000" dirty="0">
                <a:latin typeface="Calisto MT"/>
                <a:ea typeface="+mn-lt"/>
                <a:cs typeface="+mn-lt"/>
              </a:rPr>
              <a:t>Low-rank factorization is a technique used to reduce the computational and memory costs of neural networks by decomposing large weight matrices into smaller, lower-rank matrices.</a:t>
            </a:r>
          </a:p>
          <a:p>
            <a:endParaRPr lang="en-US" sz="2000" dirty="0">
              <a:latin typeface="Calisto MT"/>
              <a:ea typeface="+mn-lt"/>
              <a:cs typeface="+mn-lt"/>
            </a:endParaRPr>
          </a:p>
          <a:p>
            <a:pPr>
              <a:buFont typeface="Arial"/>
              <a:buChar char="•"/>
            </a:pPr>
            <a:r>
              <a:rPr lang="en-US" sz="2000" b="1" dirty="0">
                <a:latin typeface="Calisto MT"/>
                <a:ea typeface="+mn-lt"/>
                <a:cs typeface="+mn-lt"/>
              </a:rPr>
              <a:t>Reduced Memory Usage</a:t>
            </a:r>
            <a:r>
              <a:rPr lang="en-US" sz="2000" dirty="0">
                <a:latin typeface="Calisto MT"/>
                <a:ea typeface="+mn-lt"/>
                <a:cs typeface="+mn-lt"/>
              </a:rPr>
              <a:t>: Fewer parameters mean smaller model size.</a:t>
            </a:r>
            <a:endParaRPr lang="en-US" sz="2000">
              <a:latin typeface="Calisto MT"/>
              <a:ea typeface="+mn-lt"/>
              <a:cs typeface="+mn-lt"/>
            </a:endParaRPr>
          </a:p>
          <a:p>
            <a:pPr>
              <a:buFont typeface="Arial"/>
              <a:buChar char="•"/>
            </a:pPr>
            <a:r>
              <a:rPr lang="en-US" sz="2000" b="1" dirty="0">
                <a:latin typeface="Calisto MT"/>
                <a:ea typeface="+mn-lt"/>
                <a:cs typeface="+mn-lt"/>
              </a:rPr>
              <a:t>Faster Inference</a:t>
            </a:r>
            <a:r>
              <a:rPr lang="en-US" sz="2000" dirty="0">
                <a:latin typeface="Calisto MT"/>
                <a:ea typeface="+mn-lt"/>
                <a:cs typeface="+mn-lt"/>
              </a:rPr>
              <a:t>: Fewer FLOPs due to smaller matrix multiplications.</a:t>
            </a:r>
            <a:endParaRPr lang="en-US" sz="2000" dirty="0">
              <a:latin typeface="Calisto MT"/>
              <a:ea typeface="Calibri"/>
              <a:cs typeface="Calibri"/>
            </a:endParaRPr>
          </a:p>
          <a:p>
            <a:pPr>
              <a:buFont typeface="Arial"/>
              <a:buChar char="•"/>
            </a:pPr>
            <a:r>
              <a:rPr lang="en-US" sz="2000" b="1" dirty="0">
                <a:latin typeface="Calisto MT"/>
                <a:ea typeface="+mn-lt"/>
                <a:cs typeface="+mn-lt"/>
              </a:rPr>
              <a:t>Better Generalization</a:t>
            </a:r>
            <a:r>
              <a:rPr lang="en-US" sz="2000" dirty="0">
                <a:latin typeface="Calisto MT"/>
                <a:ea typeface="+mn-lt"/>
                <a:cs typeface="+mn-lt"/>
              </a:rPr>
              <a:t>: Low-rank constraints can act as implicit regularization.</a:t>
            </a:r>
            <a:endParaRPr lang="en-US" sz="2000">
              <a:latin typeface="Calisto MT"/>
              <a:ea typeface="Calibri"/>
              <a:cs typeface="Calibri"/>
            </a:endParaRPr>
          </a:p>
          <a:p>
            <a:pPr>
              <a:buFont typeface="Arial"/>
              <a:buChar char="•"/>
            </a:pPr>
            <a:endParaRPr lang="en-US" sz="2000" dirty="0">
              <a:latin typeface="Calisto MT"/>
              <a:ea typeface="+mn-lt"/>
              <a:cs typeface="+mn-lt"/>
            </a:endParaRPr>
          </a:p>
          <a:p>
            <a:pPr marL="285750" indent="-285750">
              <a:buFont typeface="Arial"/>
              <a:buChar char="•"/>
            </a:pPr>
            <a:endParaRPr lang="en-US" sz="2000" dirty="0">
              <a:latin typeface="Calibri" panose="020F0502020204030204"/>
              <a:ea typeface="+mn-lt"/>
              <a:cs typeface="+mn-lt"/>
            </a:endParaRPr>
          </a:p>
          <a:p>
            <a:pPr marL="285750" indent="-285750">
              <a:buFont typeface="Arial"/>
              <a:buChar char="•"/>
            </a:pPr>
            <a:endParaRPr lang="en-US" sz="2000" dirty="0">
              <a:latin typeface="Calisto MT"/>
              <a:ea typeface="+mn-lt"/>
              <a:cs typeface="+mn-lt"/>
            </a:endParaRPr>
          </a:p>
        </p:txBody>
      </p:sp>
      <p:pic>
        <p:nvPicPr>
          <p:cNvPr id="4" name="Picture 3" descr="Demystifying Neural Networks: Low-Rank Approximation | by Dagang Wei |  Medium">
            <a:extLst>
              <a:ext uri="{FF2B5EF4-FFF2-40B4-BE49-F238E27FC236}">
                <a16:creationId xmlns:a16="http://schemas.microsoft.com/office/drawing/2014/main" id="{945E274E-CDA3-1EE2-2F3A-14DA68E9D47A}"/>
              </a:ext>
            </a:extLst>
          </p:cNvPr>
          <p:cNvPicPr>
            <a:picLocks noChangeAspect="1"/>
          </p:cNvPicPr>
          <p:nvPr/>
        </p:nvPicPr>
        <p:blipFill>
          <a:blip r:embed="rId2"/>
          <a:stretch>
            <a:fillRect/>
          </a:stretch>
        </p:blipFill>
        <p:spPr>
          <a:xfrm>
            <a:off x="2577193" y="2907846"/>
            <a:ext cx="6493330" cy="3833717"/>
          </a:xfrm>
          <a:prstGeom prst="rect">
            <a:avLst/>
          </a:prstGeom>
          <a:ln>
            <a:noFill/>
          </a:ln>
        </p:spPr>
      </p:pic>
    </p:spTree>
    <p:extLst>
      <p:ext uri="{BB962C8B-B14F-4D97-AF65-F5344CB8AC3E}">
        <p14:creationId xmlns:p14="http://schemas.microsoft.com/office/powerpoint/2010/main" val="50977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0B73C-0365-61A3-5EDF-C63DE246F90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2C89CCC-8FFB-BC73-0671-75C82B28542A}"/>
              </a:ext>
            </a:extLst>
          </p:cNvPr>
          <p:cNvSpPr txBox="1"/>
          <p:nvPr/>
        </p:nvSpPr>
        <p:spPr>
          <a:xfrm>
            <a:off x="311285" y="234501"/>
            <a:ext cx="3939702" cy="523220"/>
          </a:xfrm>
          <a:prstGeom prst="rect">
            <a:avLst/>
          </a:prstGeom>
          <a:noFill/>
        </p:spPr>
        <p:txBody>
          <a:bodyPr wrap="square" rtlCol="0">
            <a:spAutoFit/>
          </a:bodyPr>
          <a:lstStyle/>
          <a:p>
            <a:r>
              <a:rPr lang="en-IN" sz="2800">
                <a:latin typeface="Calisto MT" panose="02040603050505030304" pitchFamily="18" charset="0"/>
              </a:rPr>
              <a:t>QUANTIZATION</a:t>
            </a:r>
          </a:p>
        </p:txBody>
      </p:sp>
      <p:sp>
        <p:nvSpPr>
          <p:cNvPr id="5" name="TextBox 4">
            <a:extLst>
              <a:ext uri="{FF2B5EF4-FFF2-40B4-BE49-F238E27FC236}">
                <a16:creationId xmlns:a16="http://schemas.microsoft.com/office/drawing/2014/main" id="{331124DB-DF00-0E93-7668-28AD299FA86F}"/>
              </a:ext>
            </a:extLst>
          </p:cNvPr>
          <p:cNvSpPr txBox="1"/>
          <p:nvPr/>
        </p:nvSpPr>
        <p:spPr>
          <a:xfrm>
            <a:off x="311285" y="904672"/>
            <a:ext cx="10963072" cy="3447098"/>
          </a:xfrm>
          <a:prstGeom prst="rect">
            <a:avLst/>
          </a:prstGeom>
          <a:noFill/>
        </p:spPr>
        <p:txBody>
          <a:bodyPr wrap="square" rtlCol="0">
            <a:spAutoFit/>
          </a:bodyPr>
          <a:lstStyle/>
          <a:p>
            <a:pPr marL="285750" indent="-285750">
              <a:buFont typeface="Arial" panose="020B0604020202020204" pitchFamily="34" charset="0"/>
              <a:buChar char="•"/>
            </a:pPr>
            <a:r>
              <a:rPr lang="en-IN" sz="2000">
                <a:latin typeface="Calisto MT" panose="02040603050505030304" pitchFamily="18" charset="0"/>
              </a:rPr>
              <a:t>Quantization is a method of reducing size and complexity of a model by converting its weights (which are usually float32 format) to a lower bit precision such as 8 bit , 6 bit and so on.</a:t>
            </a:r>
          </a:p>
          <a:p>
            <a:pPr marL="285750" indent="-285750">
              <a:buFont typeface="Arial" panose="020B0604020202020204" pitchFamily="34" charset="0"/>
              <a:buChar char="•"/>
            </a:pPr>
            <a:endParaRPr lang="en-IN" sz="2000">
              <a:latin typeface="Calisto MT" panose="02040603050505030304" pitchFamily="18" charset="0"/>
            </a:endParaRPr>
          </a:p>
          <a:p>
            <a:pPr marL="285750" indent="-285750">
              <a:buFont typeface="Arial" panose="020B0604020202020204" pitchFamily="34" charset="0"/>
              <a:buChar char="•"/>
            </a:pPr>
            <a:r>
              <a:rPr lang="en-IN" sz="2000">
                <a:latin typeface="Calisto MT" panose="02040603050505030304" pitchFamily="18" charset="0"/>
              </a:rPr>
              <a:t>Float to Integer conversion </a:t>
            </a:r>
          </a:p>
          <a:p>
            <a:pPr marL="285750" indent="-285750">
              <a:buFont typeface="Arial" panose="020B0604020202020204" pitchFamily="34" charset="0"/>
              <a:buChar char="•"/>
            </a:pPr>
            <a:endParaRPr lang="en-IN" sz="2000">
              <a:latin typeface="Calisto MT" panose="02040603050505030304" pitchFamily="18" charset="0"/>
            </a:endParaRPr>
          </a:p>
          <a:p>
            <a:pPr marL="285750" indent="-285750">
              <a:buFont typeface="Arial" panose="020B0604020202020204" pitchFamily="34" charset="0"/>
              <a:buChar char="•"/>
            </a:pPr>
            <a:r>
              <a:rPr lang="en-IN" sz="2000">
                <a:latin typeface="Calisto MT" panose="02040603050505030304" pitchFamily="18" charset="0"/>
              </a:rPr>
              <a:t>Goal of quantization is to reduce the precision of the weights by mapping them into a range that occupies less space.</a:t>
            </a:r>
          </a:p>
          <a:p>
            <a:pPr marL="285750" indent="-285750">
              <a:buFont typeface="Arial" panose="020B0604020202020204" pitchFamily="34" charset="0"/>
              <a:buChar char="•"/>
            </a:pPr>
            <a:endParaRPr lang="en-IN" sz="2000">
              <a:latin typeface="Calisto MT" panose="02040603050505030304" pitchFamily="18" charset="0"/>
            </a:endParaRPr>
          </a:p>
          <a:p>
            <a:pPr marL="285750" indent="-285750">
              <a:buFont typeface="Arial" panose="020B0604020202020204" pitchFamily="34" charset="0"/>
              <a:buChar char="•"/>
            </a:pPr>
            <a:r>
              <a:rPr lang="en-IN" sz="2000">
                <a:latin typeface="Calisto MT" panose="02040603050505030304" pitchFamily="18" charset="0"/>
              </a:rPr>
              <a:t>Quantization mainly helps to reduce the model size so that it can be efficiently deployed onto edge devices</a:t>
            </a:r>
          </a:p>
          <a:p>
            <a:pPr marL="285750" indent="-285750">
              <a:buFont typeface="Arial" panose="020B0604020202020204" pitchFamily="34" charset="0"/>
              <a:buChar char="•"/>
            </a:pPr>
            <a:endParaRPr lang="en-IN" sz="2000">
              <a:latin typeface="Calisto MT" panose="02040603050505030304" pitchFamily="18" charset="0"/>
            </a:endParaRPr>
          </a:p>
        </p:txBody>
      </p:sp>
      <p:pic>
        <p:nvPicPr>
          <p:cNvPr id="13" name="Picture 12">
            <a:extLst>
              <a:ext uri="{FF2B5EF4-FFF2-40B4-BE49-F238E27FC236}">
                <a16:creationId xmlns:a16="http://schemas.microsoft.com/office/drawing/2014/main" id="{0B7EF272-E3B4-D9F1-8E3A-BA0B11DCB4FF}"/>
              </a:ext>
            </a:extLst>
          </p:cNvPr>
          <p:cNvPicPr>
            <a:picLocks noChangeAspect="1"/>
          </p:cNvPicPr>
          <p:nvPr/>
        </p:nvPicPr>
        <p:blipFill>
          <a:blip r:embed="rId2"/>
          <a:stretch>
            <a:fillRect/>
          </a:stretch>
        </p:blipFill>
        <p:spPr>
          <a:xfrm>
            <a:off x="2607012" y="3975315"/>
            <a:ext cx="6428253" cy="2648184"/>
          </a:xfrm>
          <a:prstGeom prst="rect">
            <a:avLst/>
          </a:prstGeom>
        </p:spPr>
      </p:pic>
    </p:spTree>
    <p:extLst>
      <p:ext uri="{BB962C8B-B14F-4D97-AF65-F5344CB8AC3E}">
        <p14:creationId xmlns:p14="http://schemas.microsoft.com/office/powerpoint/2010/main" val="711312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31AC-F3EB-12CA-B51E-39D825EB148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30DEAD3-0155-81A5-5A6E-2C11FA178605}"/>
              </a:ext>
            </a:extLst>
          </p:cNvPr>
          <p:cNvSpPr txBox="1"/>
          <p:nvPr/>
        </p:nvSpPr>
        <p:spPr>
          <a:xfrm>
            <a:off x="311284" y="234501"/>
            <a:ext cx="5963055" cy="523220"/>
          </a:xfrm>
          <a:prstGeom prst="rect">
            <a:avLst/>
          </a:prstGeom>
          <a:noFill/>
        </p:spPr>
        <p:txBody>
          <a:bodyPr wrap="square" rtlCol="0">
            <a:spAutoFit/>
          </a:bodyPr>
          <a:lstStyle/>
          <a:p>
            <a:r>
              <a:rPr lang="en-IN" sz="2800">
                <a:latin typeface="Calisto MT" panose="02040603050505030304" pitchFamily="18" charset="0"/>
              </a:rPr>
              <a:t>TYPES OF QUANTIZATION</a:t>
            </a:r>
          </a:p>
        </p:txBody>
      </p:sp>
      <p:sp>
        <p:nvSpPr>
          <p:cNvPr id="5" name="TextBox 4">
            <a:extLst>
              <a:ext uri="{FF2B5EF4-FFF2-40B4-BE49-F238E27FC236}">
                <a16:creationId xmlns:a16="http://schemas.microsoft.com/office/drawing/2014/main" id="{40ACCB90-1E0E-529A-CB1C-0B7D03A62801}"/>
              </a:ext>
            </a:extLst>
          </p:cNvPr>
          <p:cNvSpPr txBox="1"/>
          <p:nvPr/>
        </p:nvSpPr>
        <p:spPr>
          <a:xfrm>
            <a:off x="379378" y="757721"/>
            <a:ext cx="11089532"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000">
                <a:latin typeface="Calisto MT" panose="02040603050505030304" pitchFamily="18" charset="0"/>
              </a:rPr>
              <a:t> </a:t>
            </a:r>
            <a:r>
              <a:rPr lang="en-US" sz="2000" b="1">
                <a:latin typeface="Calisto MT" panose="02040603050505030304" pitchFamily="18" charset="0"/>
              </a:rPr>
              <a:t>Post-Training Quantization (PTQ)  : </a:t>
            </a:r>
            <a:r>
              <a:rPr lang="en-US" sz="2000">
                <a:latin typeface="Calisto MT" panose="02040603050505030304" pitchFamily="18" charset="0"/>
              </a:rPr>
              <a:t>PTQ is the simplest and fastest method where a trained neural network is compressed after training by reducing the precision of its weights and activations (e.g., from 32-bit floating point to 8-bit integers). This technique doesn’t require retraining and is often used when you want to quickly deploy a model on resource-constrained devices like mobile phones. While it's easy to apply, there may be a small drop in accuracy, especially for complex tasks.</a:t>
            </a:r>
          </a:p>
          <a:p>
            <a:pPr marL="285750" indent="-285750" algn="just">
              <a:buFont typeface="Arial" panose="020B0604020202020204" pitchFamily="34" charset="0"/>
              <a:buChar char="•"/>
            </a:pPr>
            <a:r>
              <a:rPr lang="en-US" sz="2000" b="1">
                <a:latin typeface="Calisto MT" panose="02040603050505030304" pitchFamily="18" charset="0"/>
              </a:rPr>
              <a:t>Quantization Aware Training (QAT) : </a:t>
            </a:r>
            <a:r>
              <a:rPr lang="en-US" sz="2000">
                <a:latin typeface="Calisto MT" panose="02040603050505030304" pitchFamily="18" charset="0"/>
              </a:rPr>
              <a:t>QAT simulates the effects of quantization during the training process itself, so the model learns to adapt to the reduced precision. This leads to better accuracy than PTQ, especially for sensitive tasks like image classification or object detection. However, QAT is more complex to implement and requires retraining the model, making it more time-consuming but more accurate in the end.</a:t>
            </a:r>
          </a:p>
          <a:p>
            <a:pPr marL="285750" indent="-285750" algn="just">
              <a:buFont typeface="Arial" panose="020B0604020202020204" pitchFamily="34" charset="0"/>
              <a:buChar char="•"/>
            </a:pPr>
            <a:endParaRPr lang="en-IN" sz="2000">
              <a:latin typeface="Calisto MT" panose="02040603050505030304" pitchFamily="18" charset="0"/>
            </a:endParaRPr>
          </a:p>
        </p:txBody>
      </p:sp>
      <p:pic>
        <p:nvPicPr>
          <p:cNvPr id="4" name="Picture 3">
            <a:extLst>
              <a:ext uri="{FF2B5EF4-FFF2-40B4-BE49-F238E27FC236}">
                <a16:creationId xmlns:a16="http://schemas.microsoft.com/office/drawing/2014/main" id="{2A2D2C5B-8735-E912-7855-5F3FCF5FA199}"/>
              </a:ext>
            </a:extLst>
          </p:cNvPr>
          <p:cNvPicPr>
            <a:picLocks noChangeAspect="1"/>
          </p:cNvPicPr>
          <p:nvPr/>
        </p:nvPicPr>
        <p:blipFill>
          <a:blip r:embed="rId2"/>
          <a:stretch>
            <a:fillRect/>
          </a:stretch>
        </p:blipFill>
        <p:spPr>
          <a:xfrm>
            <a:off x="7130917" y="4255370"/>
            <a:ext cx="3451876" cy="2098200"/>
          </a:xfrm>
          <a:prstGeom prst="rect">
            <a:avLst/>
          </a:prstGeom>
        </p:spPr>
      </p:pic>
      <p:pic>
        <p:nvPicPr>
          <p:cNvPr id="7" name="Picture 6">
            <a:extLst>
              <a:ext uri="{FF2B5EF4-FFF2-40B4-BE49-F238E27FC236}">
                <a16:creationId xmlns:a16="http://schemas.microsoft.com/office/drawing/2014/main" id="{A85C3264-F33B-DFFC-5297-3C901D032AA3}"/>
              </a:ext>
            </a:extLst>
          </p:cNvPr>
          <p:cNvPicPr>
            <a:picLocks noChangeAspect="1"/>
          </p:cNvPicPr>
          <p:nvPr/>
        </p:nvPicPr>
        <p:blipFill>
          <a:blip r:embed="rId3"/>
          <a:stretch>
            <a:fillRect/>
          </a:stretch>
        </p:blipFill>
        <p:spPr>
          <a:xfrm>
            <a:off x="1037276" y="4255370"/>
            <a:ext cx="3420596" cy="2098200"/>
          </a:xfrm>
          <a:prstGeom prst="rect">
            <a:avLst/>
          </a:prstGeom>
        </p:spPr>
      </p:pic>
      <p:sp>
        <p:nvSpPr>
          <p:cNvPr id="8" name="TextBox 7">
            <a:extLst>
              <a:ext uri="{FF2B5EF4-FFF2-40B4-BE49-F238E27FC236}">
                <a16:creationId xmlns:a16="http://schemas.microsoft.com/office/drawing/2014/main" id="{176C1174-C055-7ABD-D046-0199AF8CC7EB}"/>
              </a:ext>
            </a:extLst>
          </p:cNvPr>
          <p:cNvSpPr txBox="1"/>
          <p:nvPr/>
        </p:nvSpPr>
        <p:spPr>
          <a:xfrm>
            <a:off x="1891862" y="6353570"/>
            <a:ext cx="2739438" cy="369332"/>
          </a:xfrm>
          <a:prstGeom prst="rect">
            <a:avLst/>
          </a:prstGeom>
          <a:noFill/>
        </p:spPr>
        <p:txBody>
          <a:bodyPr wrap="square" rtlCol="0">
            <a:spAutoFit/>
          </a:bodyPr>
          <a:lstStyle/>
          <a:p>
            <a:r>
              <a:rPr lang="en-US"/>
              <a:t>Figure 1 : PTQ</a:t>
            </a:r>
            <a:endParaRPr lang="en-IN"/>
          </a:p>
        </p:txBody>
      </p:sp>
      <p:sp>
        <p:nvSpPr>
          <p:cNvPr id="9" name="TextBox 8">
            <a:extLst>
              <a:ext uri="{FF2B5EF4-FFF2-40B4-BE49-F238E27FC236}">
                <a16:creationId xmlns:a16="http://schemas.microsoft.com/office/drawing/2014/main" id="{D06350A2-B80C-6E5A-7FDE-A612B4A3FBFA}"/>
              </a:ext>
            </a:extLst>
          </p:cNvPr>
          <p:cNvSpPr txBox="1"/>
          <p:nvPr/>
        </p:nvSpPr>
        <p:spPr>
          <a:xfrm>
            <a:off x="8082455" y="6353570"/>
            <a:ext cx="1744717" cy="369332"/>
          </a:xfrm>
          <a:prstGeom prst="rect">
            <a:avLst/>
          </a:prstGeom>
          <a:noFill/>
        </p:spPr>
        <p:txBody>
          <a:bodyPr wrap="square" rtlCol="0">
            <a:spAutoFit/>
          </a:bodyPr>
          <a:lstStyle/>
          <a:p>
            <a:r>
              <a:rPr lang="en-US"/>
              <a:t>Figure 2 : QAT</a:t>
            </a:r>
            <a:endParaRPr lang="en-IN"/>
          </a:p>
        </p:txBody>
      </p:sp>
    </p:spTree>
    <p:extLst>
      <p:ext uri="{BB962C8B-B14F-4D97-AF65-F5344CB8AC3E}">
        <p14:creationId xmlns:p14="http://schemas.microsoft.com/office/powerpoint/2010/main" val="3706305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1025</Words>
  <Application>Microsoft Macintosh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Calisto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sayyamh2487@gmail.com</dc:creator>
  <cp:lastModifiedBy>917899384363</cp:lastModifiedBy>
  <cp:revision>37</cp:revision>
  <dcterms:created xsi:type="dcterms:W3CDTF">2025-07-26T18:35:35Z</dcterms:created>
  <dcterms:modified xsi:type="dcterms:W3CDTF">2025-07-28T15:03:36Z</dcterms:modified>
</cp:coreProperties>
</file>