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996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7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3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7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16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7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40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0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4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57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4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7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3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8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69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1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</a:rPr>
              <a:pPr algn="r"/>
              <a:t>‹#›</a:t>
            </a:fld>
            <a:endParaRPr lang="en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tnetwork.herokuap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14350" y="949143"/>
            <a:ext cx="5829300" cy="1078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3600">
                <a:solidFill>
                  <a:srgbClr val="F7A55B"/>
                </a:solidFill>
              </a:rPr>
              <a:t>Game of Thrones</a:t>
            </a:r>
          </a:p>
          <a:p>
            <a:r>
              <a:rPr lang="en" sz="2700">
                <a:solidFill>
                  <a:srgbClr val="F7A55B"/>
                </a:solidFill>
              </a:rPr>
              <a:t>(Network Analysis)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91738" y="2207175"/>
            <a:ext cx="5874525" cy="11553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100">
                <a:solidFill>
                  <a:schemeClr val="lt2"/>
                </a:solidFill>
              </a:rPr>
              <a:t>Ganesh Nagarajan</a:t>
            </a:r>
          </a:p>
          <a:p>
            <a:pPr algn="ctr"/>
            <a:r>
              <a:rPr lang="en" sz="2100">
                <a:solidFill>
                  <a:schemeClr val="lt2"/>
                </a:solidFill>
              </a:rPr>
              <a:t>Parmeet Singh Ahluwalia	</a:t>
            </a:r>
          </a:p>
          <a:p>
            <a:pPr algn="ctr"/>
            <a:r>
              <a:rPr lang="en" sz="2100">
                <a:solidFill>
                  <a:schemeClr val="lt2"/>
                </a:solidFill>
              </a:rPr>
              <a:t>Sanjana Pukalay </a:t>
            </a:r>
          </a:p>
          <a:p>
            <a:endParaRPr sz="10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05819" y="515308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Data Processing</a:t>
            </a:r>
          </a:p>
          <a:p>
            <a:r>
              <a:rPr lang="en" dirty="0"/>
              <a:t>Changed the data into required format in order to communicate with the frontend and JSON formats using Python.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9" y="2261410"/>
            <a:ext cx="1642090" cy="878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070" y="3655957"/>
            <a:ext cx="4256227" cy="6317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083724" y="2593571"/>
            <a:ext cx="1474123" cy="89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3775" y="206144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Methodology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33775" y="757711"/>
            <a:ext cx="6390450" cy="9996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Data Visualization</a:t>
            </a:r>
          </a:p>
          <a:p>
            <a:r>
              <a:rPr lang="en" dirty="0"/>
              <a:t>Created Heterogeneous Graph - People, Places, Relationships, Title.</a:t>
            </a:r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187579"/>
            <a:ext cx="3303708" cy="2723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/>
              <a:t>Visualization: Various Views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pic>
        <p:nvPicPr>
          <p:cNvPr id="123" name="Shape 123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6" y="1507296"/>
            <a:ext cx="6533456" cy="299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pic>
        <p:nvPicPr>
          <p:cNvPr id="130" name="Shape 130" descr="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41407"/>
            <a:ext cx="6858001" cy="34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endParaRPr/>
          </a:p>
        </p:txBody>
      </p:sp>
      <p:pic>
        <p:nvPicPr>
          <p:cNvPr id="137" name="Shape 137" descr="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1191468"/>
            <a:ext cx="6220691" cy="305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3775" y="29554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Insights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57942" y="813203"/>
            <a:ext cx="3513513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AutoNum type="arabicParenR"/>
            </a:pPr>
            <a:r>
              <a:rPr lang="en" sz="1600" dirty="0"/>
              <a:t>After visualizing the network and seeing the various ways in which every character is related, it was startling to see some allegiances which were not apparent on the show. </a:t>
            </a:r>
          </a:p>
          <a:p>
            <a:pPr marL="342900" indent="-171450">
              <a:buAutoNum type="arabicParenR"/>
            </a:pPr>
            <a:r>
              <a:rPr lang="en" sz="1600" dirty="0"/>
              <a:t>This was because of the data that was extracted from the wikipedia page.</a:t>
            </a:r>
          </a:p>
          <a:p>
            <a:pPr marL="342900" indent="-171450">
              <a:buAutoNum type="arabicParenR"/>
            </a:pPr>
            <a:r>
              <a:rPr lang="en" sz="1600" dirty="0"/>
              <a:t>Difference in certain beliefs. Eg: Robb Stark was connected to the  Faith of the Seven in the previous visualization.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09" y="1662459"/>
            <a:ext cx="2765887" cy="2990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826924" y="1230284"/>
            <a:ext cx="304800" cy="138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80509" y="3157459"/>
            <a:ext cx="1219200" cy="3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58196" y="1274618"/>
            <a:ext cx="554182" cy="18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91814" y="3463636"/>
            <a:ext cx="80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Starks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7776" y="919861"/>
            <a:ext cx="1052946" cy="3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Targaryen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8045" y="550529"/>
            <a:ext cx="100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Night’s Watch !!!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(surprise)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33775" y="295062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Insights[Contd</a:t>
            </a:r>
            <a:r>
              <a:rPr lang="en" dirty="0"/>
              <a:t>]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6902" y="1047322"/>
            <a:ext cx="3163360" cy="33496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600" dirty="0"/>
              <a:t>By making it a network between all the characters, we could easily show which characters are strongly connected and which are not. </a:t>
            </a:r>
          </a:p>
          <a:p>
            <a:r>
              <a:rPr lang="en" sz="1600" dirty="0" smtClean="0"/>
              <a:t>Certain important characters could actually be recognized using this method. Eg: Jon Snow.</a:t>
            </a:r>
          </a:p>
          <a:p>
            <a:r>
              <a:rPr lang="en" sz="1600" dirty="0" smtClean="0"/>
              <a:t>New Insights and Engagement</a:t>
            </a:r>
          </a:p>
          <a:p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62" y="1584441"/>
            <a:ext cx="3136669" cy="310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62" y="954962"/>
            <a:ext cx="2927981" cy="373467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4944253" y="1328429"/>
            <a:ext cx="1047838" cy="13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99052" y="1328429"/>
            <a:ext cx="50039" cy="140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05746" y="1328429"/>
            <a:ext cx="307788" cy="114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669" y="4826924"/>
            <a:ext cx="6359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[1] https</a:t>
            </a:r>
            <a:r>
              <a:rPr lang="en-US" sz="1000" dirty="0">
                <a:solidFill>
                  <a:schemeClr val="tx1"/>
                </a:solidFill>
              </a:rPr>
              <a:t>://www.reddit.com/r/freefolk/comments/4q3ccm/davos_if_he_commands_you_to_burn_children_your/</a:t>
            </a:r>
          </a:p>
        </p:txBody>
      </p:sp>
      <p:sp>
        <p:nvSpPr>
          <p:cNvPr id="14" name="Oval 13"/>
          <p:cNvSpPr/>
          <p:nvPr/>
        </p:nvSpPr>
        <p:spPr>
          <a:xfrm>
            <a:off x="4799052" y="3062852"/>
            <a:ext cx="484148" cy="447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21200" y="3572933"/>
            <a:ext cx="508000" cy="47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3511" y="2861733"/>
            <a:ext cx="618580" cy="36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>
                <a:solidFill>
                  <a:srgbClr val="F7A55B"/>
                </a:solidFill>
              </a:rPr>
              <a:t>Future Work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33775" y="1453256"/>
            <a:ext cx="6390450" cy="6979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dirty="0"/>
          </a:p>
          <a:p>
            <a:pPr marL="342900" indent="-171450" algn="just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dirty="0"/>
              <a:t>Clustering </a:t>
            </a:r>
          </a:p>
          <a:p>
            <a:pPr marL="342900" indent="-171450" algn="just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dirty="0"/>
              <a:t>Community </a:t>
            </a:r>
            <a:r>
              <a:rPr lang="en" dirty="0" smtClean="0"/>
              <a:t>Detection</a:t>
            </a:r>
          </a:p>
          <a:p>
            <a:pPr marL="342900" indent="-171450" algn="just">
              <a:lnSpc>
                <a:spcPct val="100000"/>
              </a:lnSpc>
              <a:spcAft>
                <a:spcPts val="0"/>
              </a:spcAft>
              <a:buChar char="●"/>
            </a:pPr>
            <a:endParaRPr lang="en" dirty="0" smtClean="0"/>
          </a:p>
          <a:p>
            <a:pPr marL="342900" indent="-171450" algn="just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dirty="0" smtClean="0"/>
              <a:t>More Architectural Changes:</a:t>
            </a:r>
            <a:endParaRPr lang="en" dirty="0"/>
          </a:p>
          <a:p>
            <a:pPr marL="342900" indent="-171450" algn="just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dirty="0" smtClean="0"/>
              <a:t>Using a graph database as a backend instead of JS</a:t>
            </a:r>
            <a:endParaRPr lang="en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>
                <a:solidFill>
                  <a:srgbClr val="F7A55B"/>
                </a:solidFill>
              </a:rPr>
              <a:t>Demonstration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33775" y="2079150"/>
            <a:ext cx="6390450" cy="5537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u="sng">
                <a:solidFill>
                  <a:schemeClr val="hlink"/>
                </a:solidFill>
                <a:hlinkClick r:id="rId3"/>
              </a:rPr>
              <a:t>http://gotnetwork.herokuapp.com/</a:t>
            </a:r>
          </a:p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245455" y="2273491"/>
            <a:ext cx="2758807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 smtClean="0">
                <a:solidFill>
                  <a:srgbClr val="F7A55B"/>
                </a:solidFill>
              </a:rPr>
              <a:t>Questions ?</a:t>
            </a:r>
            <a:endParaRPr lang="en" dirty="0">
              <a:solidFill>
                <a:srgbClr val="F7A5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76531" y="976706"/>
            <a:ext cx="6147675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>
                <a:solidFill>
                  <a:srgbClr val="F7A55B"/>
                </a:solidFill>
              </a:rPr>
              <a:t>Why should we care?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3775" y="1678481"/>
            <a:ext cx="6390450" cy="27011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285750">
              <a:buChar char="●"/>
            </a:pPr>
            <a:r>
              <a:rPr lang="en" dirty="0"/>
              <a:t>Highly rated and popular television show</a:t>
            </a:r>
          </a:p>
          <a:p>
            <a:pPr marL="342900" indent="-285750">
              <a:buChar char="●"/>
            </a:pPr>
            <a:r>
              <a:rPr lang="en" dirty="0"/>
              <a:t>Numerous characters and interconnected storylines </a:t>
            </a:r>
          </a:p>
          <a:p>
            <a:pPr marL="342900" indent="-285750">
              <a:buChar char="●"/>
            </a:pPr>
            <a:r>
              <a:rPr lang="en" dirty="0"/>
              <a:t>Network Analysis - Interesting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33775" y="2256075"/>
            <a:ext cx="6390450" cy="6313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endParaRPr sz="1350">
              <a:solidFill>
                <a:srgbClr val="F7A55B"/>
              </a:solidFill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" sz="3600" b="1">
                <a:solidFill>
                  <a:srgbClr val="F7A55B"/>
                </a:solidFill>
              </a:rPr>
              <a:t>Thank you!</a:t>
            </a:r>
          </a:p>
          <a:p>
            <a:endParaRPr>
              <a:solidFill>
                <a:srgbClr val="F7A55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6225" y="524643"/>
            <a:ext cx="62455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Existing work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Char char="●"/>
            </a:pPr>
            <a:r>
              <a:rPr lang="en" dirty="0"/>
              <a:t>‘Network of Thrones’ - Andrew Beveridge, Jie Shan</a:t>
            </a:r>
          </a:p>
          <a:p>
            <a:pPr marL="342900" indent="-171450">
              <a:buChar char="●"/>
            </a:pPr>
            <a:r>
              <a:rPr lang="en" dirty="0" smtClean="0"/>
              <a:t>Published </a:t>
            </a:r>
            <a:r>
              <a:rPr lang="en" dirty="0"/>
              <a:t>by Mathematical Association of </a:t>
            </a:r>
            <a:r>
              <a:rPr lang="en" dirty="0" smtClean="0"/>
              <a:t>America</a:t>
            </a:r>
            <a:endParaRPr dirty="0"/>
          </a:p>
          <a:p>
            <a:pPr marL="342900" indent="-171450">
              <a:buChar char="●"/>
            </a:pPr>
            <a:r>
              <a:rPr lang="en" dirty="0"/>
              <a:t>Discusses network graph using character interactions, character statistics, connections statistics like in-degree, out-degree etc.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3775" y="2022683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>
              <a:buChar char="●"/>
            </a:pPr>
            <a:r>
              <a:rPr lang="en" sz="1400" dirty="0"/>
              <a:t>Size of Vertex -&gt; Pagerank Value</a:t>
            </a:r>
          </a:p>
          <a:p>
            <a:pPr marL="342900" indent="-171450">
              <a:buChar char="●"/>
            </a:pPr>
            <a:r>
              <a:rPr lang="en" sz="1400" dirty="0"/>
              <a:t>Edge thickness -&gt; weight</a:t>
            </a:r>
          </a:p>
          <a:p>
            <a:pPr marL="342900" indent="-171450">
              <a:buChar char="●"/>
            </a:pPr>
            <a:r>
              <a:rPr lang="en" sz="1400" dirty="0"/>
              <a:t>Size of label -&gt; Betweenness centrality</a:t>
            </a:r>
          </a:p>
        </p:txBody>
      </p:sp>
      <p:pic>
        <p:nvPicPr>
          <p:cNvPr id="80" name="Shape 80" descr="ol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876" y="1745595"/>
            <a:ext cx="2963287" cy="2666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2"/>
          <p:cNvSpPr txBox="1">
            <a:spLocks noGrp="1"/>
          </p:cNvSpPr>
          <p:nvPr>
            <p:ph type="title"/>
          </p:nvPr>
        </p:nvSpPr>
        <p:spPr>
          <a:xfrm>
            <a:off x="233775" y="524250"/>
            <a:ext cx="6391275" cy="43021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Existing </a:t>
            </a:r>
            <a:r>
              <a:rPr lang="en" dirty="0" smtClean="0">
                <a:solidFill>
                  <a:srgbClr val="F7A55B"/>
                </a:solidFill>
              </a:rPr>
              <a:t>Work (Contd)</a:t>
            </a:r>
            <a:endParaRPr lang="en" dirty="0">
              <a:solidFill>
                <a:srgbClr val="F7A55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7A55B"/>
                </a:solidFill>
              </a:rPr>
              <a:t>Existing Work (Contd)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2" y="1346661"/>
            <a:ext cx="3041440" cy="261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357" y="4295477"/>
            <a:ext cx="603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[1] http</a:t>
            </a:r>
            <a:r>
              <a:rPr lang="en-US" sz="1200" dirty="0">
                <a:solidFill>
                  <a:schemeClr val="tx1"/>
                </a:solidFill>
              </a:rPr>
              <a:t>://thronesviz.github.io</a:t>
            </a:r>
            <a:r>
              <a:rPr lang="en-US" sz="1200" dirty="0" smtClean="0">
                <a:solidFill>
                  <a:schemeClr val="tx1"/>
                </a:solidFill>
              </a:rPr>
              <a:t>/, </a:t>
            </a:r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 err="1">
                <a:solidFill>
                  <a:schemeClr val="tx1"/>
                </a:solidFill>
              </a:rPr>
              <a:t>Giri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Kuncoro</a:t>
            </a:r>
            <a:r>
              <a:rPr lang="en-US" sz="1200" dirty="0">
                <a:solidFill>
                  <a:schemeClr val="tx1"/>
                </a:solidFill>
              </a:rPr>
              <a:t>, Allie </a:t>
            </a:r>
            <a:r>
              <a:rPr lang="en-US" sz="1200" dirty="0" err="1">
                <a:solidFill>
                  <a:schemeClr val="tx1"/>
                </a:solidFill>
              </a:rPr>
              <a:t>Meng</a:t>
            </a:r>
            <a:r>
              <a:rPr lang="en-US" sz="1200" dirty="0">
                <a:solidFill>
                  <a:schemeClr val="tx1"/>
                </a:solidFill>
              </a:rPr>
              <a:t>, &amp; </a:t>
            </a:r>
            <a:r>
              <a:rPr lang="en-US" sz="1200" dirty="0" err="1">
                <a:solidFill>
                  <a:schemeClr val="tx1"/>
                </a:solidFill>
              </a:rPr>
              <a:t>Josselyn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Tsai</a:t>
            </a:r>
          </a:p>
          <a:p>
            <a:r>
              <a:rPr lang="en-US" sz="1200" dirty="0">
                <a:solidFill>
                  <a:schemeClr val="tx1"/>
                </a:solidFill>
              </a:rPr>
              <a:t>[2] http://</a:t>
            </a:r>
            <a:r>
              <a:rPr lang="en-US" sz="1200" dirty="0" smtClean="0">
                <a:solidFill>
                  <a:schemeClr val="tx1"/>
                </a:solidFill>
              </a:rPr>
              <a:t>www.jeromecukier.net/projects/agot/events.html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by </a:t>
            </a:r>
            <a:r>
              <a:rPr lang="en-US" sz="1200" dirty="0">
                <a:solidFill>
                  <a:schemeClr val="tx1"/>
                </a:solidFill>
              </a:rPr>
              <a:t>Jerome </a:t>
            </a:r>
            <a:r>
              <a:rPr lang="en-US" sz="1200" dirty="0" err="1">
                <a:solidFill>
                  <a:schemeClr val="tx1"/>
                </a:solidFill>
              </a:rPr>
              <a:t>Cukier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73" y="1359748"/>
            <a:ext cx="3006557" cy="26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2575" y="421901"/>
            <a:ext cx="62716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>
                <a:solidFill>
                  <a:srgbClr val="F7A55B"/>
                </a:solidFill>
              </a:rPr>
              <a:t>Research Question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/>
              <a:t>Network Visualization showing all the characters along with their relationships, Houses and Allegiances seen in the series to determine:</a:t>
            </a:r>
          </a:p>
          <a:p>
            <a:pPr algn="just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/>
              <a:t>●  Who are the top 5 most popular characters in terms of connections?</a:t>
            </a:r>
          </a:p>
          <a:p>
            <a:pPr indent="-52388" algn="just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/>
              <a:t>● How are parameters like House Allegiances, Belief systems and Religion related?</a:t>
            </a:r>
          </a:p>
          <a:p>
            <a:pPr algn="just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/>
              <a:t>●  What kind of inferences can be drawn when the data is visualised graphically?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6437" y="561070"/>
            <a:ext cx="6265125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Methodology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66779" y="1392649"/>
            <a:ext cx="6390450" cy="34509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285750"/>
            <a:r>
              <a:rPr lang="en" dirty="0"/>
              <a:t>Data Collection</a:t>
            </a:r>
          </a:p>
          <a:p>
            <a:pPr marL="342900" indent="-285750"/>
            <a:r>
              <a:rPr lang="en" dirty="0"/>
              <a:t>Data Extraction</a:t>
            </a:r>
          </a:p>
          <a:p>
            <a:pPr marL="342900" indent="-285750"/>
            <a:r>
              <a:rPr lang="en" dirty="0"/>
              <a:t>Data Cleaning</a:t>
            </a:r>
          </a:p>
          <a:p>
            <a:pPr marL="342900" indent="-285750"/>
            <a:r>
              <a:rPr lang="en" dirty="0"/>
              <a:t>Data Processing</a:t>
            </a:r>
          </a:p>
          <a:p>
            <a:pPr marL="342900" indent="-285750"/>
            <a:r>
              <a:rPr lang="en" dirty="0"/>
              <a:t>Data Visualization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83899" y="333855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Methodology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33775" y="1014072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400" dirty="0">
                <a:solidFill>
                  <a:srgbClr val="F7A55B"/>
                </a:solidFill>
              </a:rPr>
              <a:t>Data Collection </a:t>
            </a:r>
          </a:p>
          <a:p>
            <a:r>
              <a:rPr lang="en" sz="1400" dirty="0"/>
              <a:t>Data: Crawled the ‘Game of Thrones Wikia’ page</a:t>
            </a:r>
            <a:r>
              <a:rPr lang="en" sz="1400" dirty="0" smtClean="0"/>
              <a:t>;</a:t>
            </a:r>
            <a:endParaRPr lang="en" sz="1400" dirty="0" smtClean="0"/>
          </a:p>
          <a:p>
            <a:r>
              <a:rPr lang="en" sz="1400" dirty="0" smtClean="0"/>
              <a:t> </a:t>
            </a:r>
            <a:r>
              <a:rPr lang="en" sz="1400" dirty="0"/>
              <a:t>Exported data in XML.</a:t>
            </a:r>
          </a:p>
          <a:p>
            <a:r>
              <a:rPr lang="en" sz="1400" dirty="0"/>
              <a:t>Dataset Statistics: 7602 Relations; 2236 Nodes</a:t>
            </a:r>
          </a:p>
          <a:p>
            <a:r>
              <a:rPr lang="en" sz="1400" dirty="0">
                <a:solidFill>
                  <a:srgbClr val="F7A55B"/>
                </a:solidFill>
              </a:rPr>
              <a:t>Data Extraction</a:t>
            </a:r>
          </a:p>
          <a:p>
            <a:r>
              <a:rPr lang="en" sz="1400" dirty="0"/>
              <a:t>Extracted Character Names, Entities and </a:t>
            </a:r>
            <a:r>
              <a:rPr lang="en" sz="1400" dirty="0" smtClean="0"/>
              <a:t>associated</a:t>
            </a:r>
          </a:p>
          <a:p>
            <a:r>
              <a:rPr lang="en" sz="1400" dirty="0" smtClean="0"/>
              <a:t> </a:t>
            </a:r>
            <a:r>
              <a:rPr lang="en" sz="1400" dirty="0"/>
              <a:t>relationships from XML data using Python</a:t>
            </a:r>
          </a:p>
          <a:p>
            <a:endParaRPr sz="1400" dirty="0"/>
          </a:p>
          <a:p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33" y="1191469"/>
            <a:ext cx="1296792" cy="2970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007" y="4447933"/>
            <a:ext cx="622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] http</a:t>
            </a:r>
            <a:r>
              <a:rPr lang="en-US" dirty="0">
                <a:solidFill>
                  <a:schemeClr val="tx1"/>
                </a:solidFill>
              </a:rPr>
              <a:t>://gameofthrones.wikia.com/wiki/Tyrion_Lannister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3775" y="382475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Methodology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33775" y="1024558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rgbClr val="F7A55B"/>
                </a:solidFill>
              </a:rPr>
              <a:t>Data Cleaning</a:t>
            </a:r>
          </a:p>
          <a:p>
            <a:r>
              <a:rPr lang="en" dirty="0"/>
              <a:t>Eliminated duplicate value and noise caused by two-way association of relationships using Python</a:t>
            </a:r>
          </a:p>
          <a:p>
            <a:endParaRPr dirty="0"/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6" y="2788444"/>
            <a:ext cx="2450306" cy="120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307" y="2506267"/>
            <a:ext cx="2521744" cy="176450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32336" y="2917173"/>
            <a:ext cx="1527923" cy="161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5007" y="4447933"/>
            <a:ext cx="622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[1] http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gameofthrones.wikia.com/wiki/Sansa_Stark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[2] http</a:t>
            </a:r>
            <a:r>
              <a:rPr lang="en-US" dirty="0">
                <a:solidFill>
                  <a:schemeClr val="tx1"/>
                </a:solidFill>
              </a:rPr>
              <a:t>://gameofthrones.wikia.com/wiki/Tyrion_Lannister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477</Words>
  <Application>Microsoft Office PowerPoint</Application>
  <PresentationFormat>Custom</PresentationFormat>
  <Paragraphs>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simple-dark-2</vt:lpstr>
      <vt:lpstr>Game of Thrones (Network Analysis)</vt:lpstr>
      <vt:lpstr>Why should we care?</vt:lpstr>
      <vt:lpstr>Existing work</vt:lpstr>
      <vt:lpstr>Existing Work (Contd)</vt:lpstr>
      <vt:lpstr>Existing Work (Contd)</vt:lpstr>
      <vt:lpstr>Research Question</vt:lpstr>
      <vt:lpstr>Methodology</vt:lpstr>
      <vt:lpstr>Methodology</vt:lpstr>
      <vt:lpstr>Methodology</vt:lpstr>
      <vt:lpstr>PowerPoint Presentation</vt:lpstr>
      <vt:lpstr>Methodology</vt:lpstr>
      <vt:lpstr>Visualization: Various Views</vt:lpstr>
      <vt:lpstr>PowerPoint Presentation</vt:lpstr>
      <vt:lpstr>PowerPoint Presentation</vt:lpstr>
      <vt:lpstr>Insights</vt:lpstr>
      <vt:lpstr>Insights[Contd]</vt:lpstr>
      <vt:lpstr>Future Work</vt:lpstr>
      <vt:lpstr>Demonstration</vt:lpstr>
      <vt:lpstr>Questions ?</vt:lpstr>
      <vt:lpstr> 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 (Network Analysis)</dc:title>
  <cp:lastModifiedBy>Nagarajan, Ganesh</cp:lastModifiedBy>
  <cp:revision>13</cp:revision>
  <dcterms:modified xsi:type="dcterms:W3CDTF">2016-10-17T18:31:38Z</dcterms:modified>
</cp:coreProperties>
</file>