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329" r:id="rId4"/>
    <p:sldId id="258" r:id="rId5"/>
    <p:sldId id="259" r:id="rId6"/>
    <p:sldId id="268" r:id="rId7"/>
    <p:sldId id="270" r:id="rId8"/>
    <p:sldId id="289" r:id="rId9"/>
    <p:sldId id="288" r:id="rId10"/>
    <p:sldId id="290" r:id="rId11"/>
    <p:sldId id="261" r:id="rId12"/>
    <p:sldId id="330" r:id="rId13"/>
    <p:sldId id="260" r:id="rId14"/>
    <p:sldId id="271" r:id="rId15"/>
    <p:sldId id="331" r:id="rId16"/>
    <p:sldId id="295" r:id="rId17"/>
    <p:sldId id="297" r:id="rId18"/>
    <p:sldId id="296" r:id="rId19"/>
    <p:sldId id="298" r:id="rId20"/>
    <p:sldId id="299" r:id="rId21"/>
    <p:sldId id="332" r:id="rId22"/>
    <p:sldId id="333" r:id="rId23"/>
    <p:sldId id="334" r:id="rId24"/>
    <p:sldId id="32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1AE2378-3B6A-4510-B626-278D9ACF4A15}">
          <p14:sldIdLst>
            <p14:sldId id="256"/>
            <p14:sldId id="257"/>
            <p14:sldId id="329"/>
            <p14:sldId id="258"/>
            <p14:sldId id="259"/>
          </p14:sldIdLst>
        </p14:section>
        <p14:section name="Untitled Section" id="{67A647F5-B2C9-4788-94F8-2D15C5BC3C82}">
          <p14:sldIdLst>
            <p14:sldId id="268"/>
            <p14:sldId id="270"/>
            <p14:sldId id="289"/>
            <p14:sldId id="288"/>
            <p14:sldId id="290"/>
            <p14:sldId id="261"/>
            <p14:sldId id="330"/>
            <p14:sldId id="260"/>
            <p14:sldId id="271"/>
            <p14:sldId id="331"/>
            <p14:sldId id="295"/>
            <p14:sldId id="297"/>
            <p14:sldId id="296"/>
            <p14:sldId id="298"/>
            <p14:sldId id="299"/>
            <p14:sldId id="332"/>
            <p14:sldId id="333"/>
            <p14:sldId id="334"/>
            <p14:sldId id="32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izw2E1bEMksOs/GE7ro/2SA0cE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3078" autoAdjust="0"/>
  </p:normalViewPr>
  <p:slideViewPr>
    <p:cSldViewPr snapToGrid="0">
      <p:cViewPr varScale="1">
        <p:scale>
          <a:sx n="90" d="100"/>
          <a:sy n="90" d="100"/>
        </p:scale>
        <p:origin x="822" y="84"/>
      </p:cViewPr>
      <p:guideLst>
        <p:guide orient="horz" pos="1620"/>
        <p:guide pos="2880"/>
      </p:guideLst>
    </p:cSldViewPr>
  </p:slideViewPr>
  <p:notesTextViewPr>
    <p:cViewPr>
      <p:scale>
        <a:sx n="1" d="1"/>
        <a:sy n="1" d="1"/>
      </p:scale>
      <p:origin x="0" y="0"/>
    </p:cViewPr>
  </p:notesTextViewPr>
  <p:sorterViewPr>
    <p:cViewPr>
      <p:scale>
        <a:sx n="100" d="100"/>
        <a:sy n="100" d="100"/>
      </p:scale>
      <p:origin x="0" y="-33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80"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6"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79"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7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346364f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3346364f9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e9e326a6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3e9e326a6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e9e326a6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3e9e326a6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8158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3" name="Google Shape;13;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4" name="Google Shape;14;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18" name="Google Shape;18;p8"/>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19" name="Google Shape;19;p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p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5" name="Google Shape;25;p9"/>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6" name="Google Shape;26;p9"/>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9"/>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9" name="Google Shape;29;p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0" name="Google Shape;30;p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9" name="Google Shape;39;p11"/>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0" name="Google Shape;40;p1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1" name="Google Shape;41;p1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2" name="Google Shape;42;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2"/>
          <p:cNvSpPr>
            <a:spLocks noGrp="1"/>
          </p:cNvSpPr>
          <p:nvPr>
            <p:ph type="pic" idx="2"/>
          </p:nvPr>
        </p:nvSpPr>
        <p:spPr>
          <a:xfrm>
            <a:off x="1792289" y="459581"/>
            <a:ext cx="5486400" cy="3086100"/>
          </a:xfrm>
          <a:prstGeom prst="rect">
            <a:avLst/>
          </a:prstGeom>
          <a:noFill/>
          <a:ln>
            <a:noFill/>
          </a:ln>
        </p:spPr>
      </p:sp>
      <p:sp>
        <p:nvSpPr>
          <p:cNvPr id="46" name="Google Shape;46;p12"/>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7" name="Google Shape;47;p1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1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9" name="Google Shape;49;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4" name="Google Shape;54;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5" name="Google Shape;55;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0" name="Google Shape;60;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1" name="Google Shape;61;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 name="TextBox 2">
            <a:extLst>
              <a:ext uri="{FF2B5EF4-FFF2-40B4-BE49-F238E27FC236}">
                <a16:creationId xmlns:a16="http://schemas.microsoft.com/office/drawing/2014/main" id="{74049B28-D502-D7BC-3D0B-2FE09751701C}"/>
              </a:ext>
            </a:extLst>
          </p:cNvPr>
          <p:cNvSpPr txBox="1"/>
          <p:nvPr/>
        </p:nvSpPr>
        <p:spPr>
          <a:xfrm>
            <a:off x="1219199" y="1651147"/>
            <a:ext cx="6705601" cy="1373261"/>
          </a:xfrm>
          <a:prstGeom prst="rect">
            <a:avLst/>
          </a:prstGeom>
          <a:noFill/>
        </p:spPr>
        <p:txBody>
          <a:bodyPr wrap="square">
            <a:spAutoFit/>
          </a:bodyPr>
          <a:lstStyle/>
          <a:p>
            <a:pPr marL="12700" marR="5080" indent="285750" algn="ctr">
              <a:lnSpc>
                <a:spcPct val="100600"/>
              </a:lnSpc>
              <a:spcBef>
                <a:spcPts val="80"/>
              </a:spcBef>
            </a:pPr>
            <a:r>
              <a:rPr lang="en-US" sz="2800" b="1" i="0" dirty="0">
                <a:solidFill>
                  <a:schemeClr val="tx1"/>
                </a:solidFill>
                <a:effectLst/>
                <a:latin typeface="Times New Roman" panose="02020603050405020304" pitchFamily="18" charset="0"/>
                <a:cs typeface="Times New Roman" panose="02020603050405020304" pitchFamily="18" charset="0"/>
              </a:rPr>
              <a:t>BLOCKCHAIN-BASED COUNTERFEIT MEDICINE AUTHENTICATION SYSTEM</a:t>
            </a:r>
            <a:endParaRPr lang="en-IN" sz="2800" b="1"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09343C4-B4C6-AE2A-3DF5-3BF770A2BBA4}"/>
              </a:ext>
            </a:extLst>
          </p:cNvPr>
          <p:cNvGraphicFramePr>
            <a:graphicFrameLocks noGrp="1"/>
          </p:cNvGraphicFramePr>
          <p:nvPr>
            <p:extLst>
              <p:ext uri="{D42A27DB-BD31-4B8C-83A1-F6EECF244321}">
                <p14:modId xmlns:p14="http://schemas.microsoft.com/office/powerpoint/2010/main" val="1875526965"/>
              </p:ext>
            </p:extLst>
          </p:nvPr>
        </p:nvGraphicFramePr>
        <p:xfrm>
          <a:off x="584791" y="942245"/>
          <a:ext cx="7985051" cy="3859276"/>
        </p:xfrm>
        <a:graphic>
          <a:graphicData uri="http://schemas.openxmlformats.org/drawingml/2006/table">
            <a:tbl>
              <a:tblPr firstRow="1" firstCol="1" bandRow="1">
                <a:tableStyleId>{5C22544A-7EE6-4342-B048-85BDC9FD1C3A}</a:tableStyleId>
              </a:tblPr>
              <a:tblGrid>
                <a:gridCol w="307006">
                  <a:extLst>
                    <a:ext uri="{9D8B030D-6E8A-4147-A177-3AD203B41FA5}">
                      <a16:colId xmlns:a16="http://schemas.microsoft.com/office/drawing/2014/main" val="846266796"/>
                    </a:ext>
                  </a:extLst>
                </a:gridCol>
                <a:gridCol w="1332782">
                  <a:extLst>
                    <a:ext uri="{9D8B030D-6E8A-4147-A177-3AD203B41FA5}">
                      <a16:colId xmlns:a16="http://schemas.microsoft.com/office/drawing/2014/main" val="279634969"/>
                    </a:ext>
                  </a:extLst>
                </a:gridCol>
                <a:gridCol w="921744">
                  <a:extLst>
                    <a:ext uri="{9D8B030D-6E8A-4147-A177-3AD203B41FA5}">
                      <a16:colId xmlns:a16="http://schemas.microsoft.com/office/drawing/2014/main" val="1920027567"/>
                    </a:ext>
                  </a:extLst>
                </a:gridCol>
                <a:gridCol w="1348059">
                  <a:extLst>
                    <a:ext uri="{9D8B030D-6E8A-4147-A177-3AD203B41FA5}">
                      <a16:colId xmlns:a16="http://schemas.microsoft.com/office/drawing/2014/main" val="3521480974"/>
                    </a:ext>
                  </a:extLst>
                </a:gridCol>
                <a:gridCol w="2007902">
                  <a:extLst>
                    <a:ext uri="{9D8B030D-6E8A-4147-A177-3AD203B41FA5}">
                      <a16:colId xmlns:a16="http://schemas.microsoft.com/office/drawing/2014/main" val="616127988"/>
                    </a:ext>
                  </a:extLst>
                </a:gridCol>
                <a:gridCol w="907921">
                  <a:extLst>
                    <a:ext uri="{9D8B030D-6E8A-4147-A177-3AD203B41FA5}">
                      <a16:colId xmlns:a16="http://schemas.microsoft.com/office/drawing/2014/main" val="856372051"/>
                    </a:ext>
                  </a:extLst>
                </a:gridCol>
                <a:gridCol w="1159637">
                  <a:extLst>
                    <a:ext uri="{9D8B030D-6E8A-4147-A177-3AD203B41FA5}">
                      <a16:colId xmlns:a16="http://schemas.microsoft.com/office/drawing/2014/main" val="552207292"/>
                    </a:ext>
                  </a:extLst>
                </a:gridCol>
              </a:tblGrid>
              <a:tr h="3394075">
                <a:tc>
                  <a:txBody>
                    <a:bodyPr/>
                    <a:lstStyle/>
                    <a:p>
                      <a:pPr>
                        <a:lnSpc>
                          <a:spcPct val="107000"/>
                        </a:lnSpc>
                        <a:spcAft>
                          <a:spcPts val="800"/>
                        </a:spcAft>
                      </a:pPr>
                      <a:r>
                        <a:rPr lang="en-GB" sz="1050">
                          <a:effectLst/>
                        </a:rPr>
                        <a:t>5</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48604" marR="48604" marT="0" marB="0"/>
                </a:tc>
                <a:tc>
                  <a:txBody>
                    <a:bodyPr/>
                    <a:lstStyle/>
                    <a:p>
                      <a:pPr>
                        <a:lnSpc>
                          <a:spcPct val="107000"/>
                        </a:lnSpc>
                        <a:spcAft>
                          <a:spcPts val="800"/>
                        </a:spcAft>
                      </a:pPr>
                      <a:r>
                        <a:rPr lang="en-IN" sz="1050">
                          <a:effectLst/>
                        </a:rPr>
                        <a:t>Authentication of Product &amp; Counterfeits </a:t>
                      </a:r>
                      <a:endParaRPr lang="en-IN" sz="1000">
                        <a:effectLst/>
                      </a:endParaRPr>
                    </a:p>
                    <a:p>
                      <a:pPr>
                        <a:lnSpc>
                          <a:spcPct val="107000"/>
                        </a:lnSpc>
                        <a:spcAft>
                          <a:spcPts val="800"/>
                        </a:spcAft>
                      </a:pPr>
                      <a:r>
                        <a:rPr lang="en-IN" sz="1050">
                          <a:effectLst/>
                        </a:rPr>
                        <a:t>Elimination Using Blockchain</a:t>
                      </a:r>
                      <a:r>
                        <a:rPr lang="en-GB" sz="1050">
                          <a:effectLst/>
                        </a:rPr>
                        <a:t>.</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48604" marR="48604" marT="0" marB="0"/>
                </a:tc>
                <a:tc>
                  <a:txBody>
                    <a:bodyPr/>
                    <a:lstStyle/>
                    <a:p>
                      <a:pPr>
                        <a:lnSpc>
                          <a:spcPct val="107000"/>
                        </a:lnSpc>
                        <a:spcAft>
                          <a:spcPts val="800"/>
                        </a:spcAft>
                      </a:pPr>
                      <a:r>
                        <a:rPr lang="en-IN" sz="1050">
                          <a:effectLst/>
                        </a:rPr>
                        <a:t>Tripti Rathee</a:t>
                      </a:r>
                      <a:endParaRPr lang="en-IN" sz="1000">
                        <a:effectLst/>
                      </a:endParaRPr>
                    </a:p>
                    <a:p>
                      <a:pPr>
                        <a:lnSpc>
                          <a:spcPct val="107000"/>
                        </a:lnSpc>
                        <a:spcAft>
                          <a:spcPts val="800"/>
                        </a:spcAft>
                      </a:pPr>
                      <a:r>
                        <a:rPr lang="en-IN" sz="1050">
                          <a:effectLst/>
                        </a:rPr>
                        <a:t>Manoj Malik</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48604" marR="48604" marT="0" marB="0"/>
                </a:tc>
                <a:tc>
                  <a:txBody>
                    <a:bodyPr/>
                    <a:lstStyle/>
                    <a:p>
                      <a:pPr>
                        <a:lnSpc>
                          <a:spcPct val="107000"/>
                        </a:lnSpc>
                        <a:spcAft>
                          <a:spcPts val="800"/>
                        </a:spcAft>
                      </a:pPr>
                      <a:r>
                        <a:rPr lang="en-GB" sz="1050">
                          <a:effectLst/>
                        </a:rPr>
                        <a:t>-</a:t>
                      </a:r>
                      <a:r>
                        <a:rPr lang="en-IN" sz="1050">
                          <a:effectLst/>
                        </a:rPr>
                        <a:t>Decentralization</a:t>
                      </a:r>
                      <a:endParaRPr lang="en-IN" sz="1000">
                        <a:effectLst/>
                      </a:endParaRPr>
                    </a:p>
                    <a:p>
                      <a:pPr>
                        <a:lnSpc>
                          <a:spcPct val="107000"/>
                        </a:lnSpc>
                        <a:spcAft>
                          <a:spcPts val="800"/>
                        </a:spcAft>
                      </a:pPr>
                      <a:r>
                        <a:rPr lang="en-GB" sz="1050">
                          <a:effectLst/>
                        </a:rPr>
                        <a:t>-</a:t>
                      </a:r>
                      <a:r>
                        <a:rPr lang="en-IN" sz="1050">
                          <a:effectLst/>
                        </a:rPr>
                        <a:t>Immutable </a:t>
                      </a:r>
                      <a:endParaRPr lang="en-IN" sz="1000">
                        <a:effectLst/>
                      </a:endParaRPr>
                    </a:p>
                    <a:p>
                      <a:pPr>
                        <a:lnSpc>
                          <a:spcPct val="107000"/>
                        </a:lnSpc>
                        <a:spcAft>
                          <a:spcPts val="800"/>
                        </a:spcAft>
                      </a:pPr>
                      <a:r>
                        <a:rPr lang="en-GB" sz="1050">
                          <a:effectLst/>
                        </a:rPr>
                        <a:t>-</a:t>
                      </a:r>
                      <a:r>
                        <a:rPr lang="en-IN" sz="1050">
                          <a:effectLst/>
                        </a:rPr>
                        <a:t>Transactions</a:t>
                      </a:r>
                      <a:endParaRPr lang="en-IN" sz="1000">
                        <a:effectLst/>
                      </a:endParaRPr>
                    </a:p>
                    <a:p>
                      <a:pPr>
                        <a:lnSpc>
                          <a:spcPct val="107000"/>
                        </a:lnSpc>
                        <a:spcAft>
                          <a:spcPts val="800"/>
                        </a:spcAft>
                      </a:pPr>
                      <a:r>
                        <a:rPr lang="en-GB" sz="1050">
                          <a:effectLst/>
                        </a:rPr>
                        <a:t>-</a:t>
                      </a:r>
                      <a:r>
                        <a:rPr lang="en-IN" sz="1050">
                          <a:effectLst/>
                        </a:rPr>
                        <a:t>Authentication Module</a:t>
                      </a:r>
                      <a:endParaRPr lang="en-IN" sz="1000">
                        <a:effectLst/>
                      </a:endParaRPr>
                    </a:p>
                    <a:p>
                      <a:pPr>
                        <a:lnSpc>
                          <a:spcPct val="107000"/>
                        </a:lnSpc>
                        <a:spcAft>
                          <a:spcPts val="800"/>
                        </a:spcAft>
                      </a:pPr>
                      <a:r>
                        <a:rPr lang="en-GB" sz="1050">
                          <a:effectLst/>
                        </a:rPr>
                        <a:t>-</a:t>
                      </a:r>
                      <a:r>
                        <a:rPr lang="en-IN" sz="1050">
                          <a:effectLst/>
                        </a:rPr>
                        <a:t>Track and Trace</a:t>
                      </a:r>
                      <a:endParaRPr lang="en-IN" sz="1000">
                        <a:effectLst/>
                      </a:endParaRPr>
                    </a:p>
                    <a:p>
                      <a:pPr>
                        <a:lnSpc>
                          <a:spcPct val="107000"/>
                        </a:lnSpc>
                        <a:spcAft>
                          <a:spcPts val="800"/>
                        </a:spcAft>
                      </a:pPr>
                      <a:r>
                        <a:rPr lang="en-GB" sz="1050">
                          <a:effectLst/>
                        </a:rPr>
                        <a:t>-</a:t>
                      </a:r>
                      <a:r>
                        <a:rPr lang="en-IN" sz="1050">
                          <a:effectLst/>
                        </a:rPr>
                        <a:t>Consensus</a:t>
                      </a:r>
                      <a:endParaRPr lang="en-IN" sz="1000">
                        <a:effectLst/>
                      </a:endParaRPr>
                    </a:p>
                    <a:p>
                      <a:pPr>
                        <a:lnSpc>
                          <a:spcPct val="107000"/>
                        </a:lnSpc>
                        <a:spcAft>
                          <a:spcPts val="800"/>
                        </a:spcAft>
                      </a:pPr>
                      <a:r>
                        <a:rPr lang="en-GB" sz="1050">
                          <a:effectLst/>
                        </a:rPr>
                        <a:t>-</a:t>
                      </a:r>
                      <a:r>
                        <a:rPr lang="en-IN" sz="1050">
                          <a:effectLst/>
                        </a:rPr>
                        <a:t>Protocol</a:t>
                      </a:r>
                      <a:endParaRPr lang="en-IN" sz="1000">
                        <a:effectLst/>
                      </a:endParaRPr>
                    </a:p>
                    <a:p>
                      <a:pPr>
                        <a:lnSpc>
                          <a:spcPct val="107000"/>
                        </a:lnSpc>
                        <a:spcAft>
                          <a:spcPts val="800"/>
                        </a:spcAft>
                      </a:pPr>
                      <a:r>
                        <a:rPr lang="en-GB" sz="1050">
                          <a:effectLst/>
                        </a:rPr>
                        <a:t>-</a:t>
                      </a:r>
                      <a:r>
                        <a:rPr lang="en-IN" sz="1050">
                          <a:effectLst/>
                        </a:rPr>
                        <a:t>Integration with </a:t>
                      </a:r>
                      <a:r>
                        <a:rPr lang="en-GB" sz="1050">
                          <a:effectLst/>
                        </a:rPr>
                        <a:t>-</a:t>
                      </a:r>
                      <a:r>
                        <a:rPr lang="en-IN" sz="1050">
                          <a:effectLst/>
                        </a:rPr>
                        <a:t>Existing </a:t>
                      </a:r>
                      <a:endParaRPr lang="en-IN" sz="1000">
                        <a:effectLst/>
                      </a:endParaRPr>
                    </a:p>
                    <a:p>
                      <a:pPr>
                        <a:lnSpc>
                          <a:spcPct val="107000"/>
                        </a:lnSpc>
                        <a:spcAft>
                          <a:spcPts val="800"/>
                        </a:spcAft>
                      </a:pPr>
                      <a:r>
                        <a:rPr lang="en-GB" sz="1050">
                          <a:effectLst/>
                        </a:rPr>
                        <a:t>-</a:t>
                      </a:r>
                      <a:r>
                        <a:rPr lang="en-IN" sz="1050">
                          <a:effectLst/>
                        </a:rPr>
                        <a:t>Technologies</a:t>
                      </a:r>
                      <a:endParaRPr lang="en-IN" sz="1000">
                        <a:effectLst/>
                      </a:endParaRPr>
                    </a:p>
                    <a:p>
                      <a:pPr>
                        <a:lnSpc>
                          <a:spcPct val="107000"/>
                        </a:lnSpc>
                        <a:spcAft>
                          <a:spcPts val="800"/>
                        </a:spcAft>
                      </a:pPr>
                      <a:r>
                        <a:rPr lang="en-GB" sz="1050">
                          <a:effectLst/>
                        </a:rPr>
                        <a:t>-</a:t>
                      </a:r>
                      <a:r>
                        <a:rPr lang="en-IN" sz="1050">
                          <a:effectLst/>
                        </a:rPr>
                        <a:t>User Interface</a:t>
                      </a:r>
                      <a:r>
                        <a:rPr lang="en-GB" sz="1050">
                          <a:effectLst/>
                        </a:rPr>
                        <a:t>.</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48604" marR="48604" marT="0" marB="0"/>
                </a:tc>
                <a:tc>
                  <a:txBody>
                    <a:bodyPr/>
                    <a:lstStyle/>
                    <a:p>
                      <a:pPr>
                        <a:lnSpc>
                          <a:spcPct val="107000"/>
                        </a:lnSpc>
                        <a:spcAft>
                          <a:spcPts val="800"/>
                        </a:spcAft>
                      </a:pPr>
                      <a:r>
                        <a:rPr lang="en-IN" sz="1050">
                          <a:effectLst/>
                        </a:rPr>
                        <a:t>Users scan product QR code  triggering authentication checks recorded on the blockchain, ensuring product authenticity and enabling traceability. The system utilizes a consensus protocol to maintain integrity, while the user interface provides transparency and accessibility to scan history.</a:t>
                      </a:r>
                      <a:endParaRPr lang="en-IN" sz="1000">
                        <a:effectLst/>
                      </a:endParaRPr>
                    </a:p>
                    <a:p>
                      <a:pPr>
                        <a:lnSpc>
                          <a:spcPct val="107000"/>
                        </a:lnSpc>
                        <a:spcAft>
                          <a:spcPts val="800"/>
                        </a:spcAft>
                      </a:pPr>
                      <a:r>
                        <a:rPr lang="en-IN" sz="1050">
                          <a:effectLst/>
                        </a:rPr>
                        <a:t> </a:t>
                      </a:r>
                      <a:endParaRPr lang="en-IN" sz="1000">
                        <a:effectLst/>
                      </a:endParaRPr>
                    </a:p>
                    <a:p>
                      <a:pPr>
                        <a:lnSpc>
                          <a:spcPct val="107000"/>
                        </a:lnSpc>
                        <a:spcAft>
                          <a:spcPts val="800"/>
                        </a:spcAft>
                      </a:pPr>
                      <a:r>
                        <a:rPr lang="en-IN" sz="1050">
                          <a:effectLst/>
                        </a:rPr>
                        <a:t> </a:t>
                      </a:r>
                      <a:endParaRPr lang="en-IN" sz="1000">
                        <a:effectLst/>
                      </a:endParaRPr>
                    </a:p>
                    <a:p>
                      <a:pPr>
                        <a:lnSpc>
                          <a:spcPct val="107000"/>
                        </a:lnSpc>
                        <a:spcAft>
                          <a:spcPts val="800"/>
                        </a:spcAft>
                      </a:pPr>
                      <a:r>
                        <a:rPr lang="en-IN" sz="1050">
                          <a:effectLst/>
                        </a:rPr>
                        <a:t> </a:t>
                      </a:r>
                      <a:endParaRPr lang="en-IN" sz="1000">
                        <a:effectLst/>
                      </a:endParaRPr>
                    </a:p>
                    <a:p>
                      <a:pPr>
                        <a:lnSpc>
                          <a:spcPct val="107000"/>
                        </a:lnSpc>
                        <a:spcAft>
                          <a:spcPts val="800"/>
                        </a:spcAft>
                      </a:pPr>
                      <a:r>
                        <a:rPr lang="en-IN" sz="1050">
                          <a:effectLst/>
                        </a:rPr>
                        <a:t> </a:t>
                      </a:r>
                      <a:endParaRPr lang="en-IN" sz="1000">
                        <a:effectLst/>
                      </a:endParaRPr>
                    </a:p>
                    <a:p>
                      <a:pPr>
                        <a:lnSpc>
                          <a:spcPct val="107000"/>
                        </a:lnSpc>
                        <a:spcAft>
                          <a:spcPts val="800"/>
                        </a:spcAft>
                      </a:pPr>
                      <a:r>
                        <a:rPr lang="en-IN" sz="1050">
                          <a:effectLst/>
                        </a:rPr>
                        <a:t> </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48604" marR="48604" marT="0" marB="0"/>
                </a:tc>
                <a:tc>
                  <a:txBody>
                    <a:bodyPr/>
                    <a:lstStyle/>
                    <a:p>
                      <a:pPr>
                        <a:lnSpc>
                          <a:spcPct val="107000"/>
                        </a:lnSpc>
                        <a:spcAft>
                          <a:spcPts val="800"/>
                        </a:spcAft>
                      </a:pPr>
                      <a:r>
                        <a:rPr lang="en-IN" sz="1050">
                          <a:effectLst/>
                        </a:rPr>
                        <a:t>90% to 99%</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48604" marR="48604" marT="0" marB="0"/>
                </a:tc>
                <a:tc>
                  <a:txBody>
                    <a:bodyPr/>
                    <a:lstStyle/>
                    <a:p>
                      <a:pPr>
                        <a:lnSpc>
                          <a:spcPct val="107000"/>
                        </a:lnSpc>
                        <a:spcAft>
                          <a:spcPts val="800"/>
                        </a:spcAft>
                      </a:pPr>
                      <a:r>
                        <a:rPr lang="en-GB" sz="1050" dirty="0">
                          <a:effectLst/>
                        </a:rPr>
                        <a:t>-</a:t>
                      </a:r>
                      <a:r>
                        <a:rPr lang="en-IN" sz="1050" dirty="0">
                          <a:effectLst/>
                        </a:rPr>
                        <a:t>Dependency on QR technology: The system relies on QR  for product authentication</a:t>
                      </a:r>
                      <a:endParaRPr lang="en-IN" sz="1000" dirty="0">
                        <a:effectLst/>
                      </a:endParaRPr>
                    </a:p>
                    <a:p>
                      <a:pPr>
                        <a:lnSpc>
                          <a:spcPct val="107000"/>
                        </a:lnSpc>
                        <a:spcAft>
                          <a:spcPts val="800"/>
                        </a:spcAft>
                      </a:pPr>
                      <a:r>
                        <a:rPr lang="en-GB" sz="1050" dirty="0">
                          <a:effectLst/>
                        </a:rPr>
                        <a:t>-</a:t>
                      </a:r>
                      <a:r>
                        <a:rPr lang="en-IN" sz="1050" dirty="0">
                          <a:effectLst/>
                        </a:rPr>
                        <a:t>Scalability challenges: As the system grows in usage and data volume, scalability issues may arise due to the resource-intensive nature of blockchain technology, potentially leading to slower </a:t>
                      </a:r>
                      <a:r>
                        <a:rPr lang="en-GB" sz="1050" dirty="0">
                          <a:effectLst/>
                        </a:rPr>
                        <a:t>.</a:t>
                      </a:r>
                      <a:endParaRPr lang="en-IN" sz="1000" dirty="0">
                        <a:effectLst/>
                        <a:latin typeface="Calibri" panose="020F0502020204030204" pitchFamily="34" charset="0"/>
                        <a:ea typeface="Calibri" panose="020F0502020204030204" pitchFamily="34" charset="0"/>
                        <a:cs typeface="Gautami" panose="020B0502040204020203" pitchFamily="34" charset="0"/>
                      </a:endParaRPr>
                    </a:p>
                  </a:txBody>
                  <a:tcPr marL="48604" marR="48604" marT="0" marB="0"/>
                </a:tc>
                <a:extLst>
                  <a:ext uri="{0D108BD9-81ED-4DB2-BD59-A6C34878D82A}">
                    <a16:rowId xmlns:a16="http://schemas.microsoft.com/office/drawing/2014/main" val="1018466792"/>
                  </a:ext>
                </a:extLst>
              </a:tr>
            </a:tbl>
          </a:graphicData>
        </a:graphic>
      </p:graphicFrame>
    </p:spTree>
    <p:extLst>
      <p:ext uri="{BB962C8B-B14F-4D97-AF65-F5344CB8AC3E}">
        <p14:creationId xmlns:p14="http://schemas.microsoft.com/office/powerpoint/2010/main" val="88259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AB4959-7361-0F31-A977-A5620198C903}"/>
              </a:ext>
            </a:extLst>
          </p:cNvPr>
          <p:cNvSpPr txBox="1"/>
          <p:nvPr/>
        </p:nvSpPr>
        <p:spPr>
          <a:xfrm>
            <a:off x="3044577" y="200851"/>
            <a:ext cx="256031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EXISTING SYSTEM</a:t>
            </a:r>
            <a:endParaRPr lang="en-IN"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ED9A44C-ED4A-F4B4-0AF1-29FD1DFADBC2}"/>
              </a:ext>
            </a:extLst>
          </p:cNvPr>
          <p:cNvSpPr txBox="1"/>
          <p:nvPr/>
        </p:nvSpPr>
        <p:spPr>
          <a:xfrm>
            <a:off x="571475" y="750738"/>
            <a:ext cx="8327976" cy="4072910"/>
          </a:xfrm>
          <a:prstGeom prst="rect">
            <a:avLst/>
          </a:prstGeom>
          <a:noFill/>
        </p:spPr>
        <p:txBody>
          <a:bodyPr wrap="square" rtlCol="0">
            <a:spAutoFit/>
          </a:bodyPr>
          <a:lstStyle/>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systems for combating counterfeit medicines primarily rely on regulatory frameworks, physical inspections, and traditional track-and-trace technologies. These approaches often involve centralized databases and serial number tracking mechanisms, such as barcodes or RFID tags, to monitor the movement of pharmaceutical products through the supply chain. While these methods have provided a level of oversight and control, they are susceptible to tampering, fraud, and operational inefficiencies. The centralized nature of data storage also poses risks of data breaches and lacks the transparency needed for all stakeholders to verify product authenticity independently. Consequently, these systems face challenges in ensuring the integrity of pharmaceutical products, leading to continued prevalence of counterfeit medicines and a pressing need for more secure, transparent, and efficient solutions.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10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AB4959-7361-0F31-A977-A5620198C903}"/>
              </a:ext>
            </a:extLst>
          </p:cNvPr>
          <p:cNvSpPr txBox="1"/>
          <p:nvPr/>
        </p:nvSpPr>
        <p:spPr>
          <a:xfrm>
            <a:off x="2247135" y="232749"/>
            <a:ext cx="481253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LIMITATIONS OF EXISTING SYSTEM</a:t>
            </a:r>
            <a:endParaRPr lang="en-IN"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ED9A44C-ED4A-F4B4-0AF1-29FD1DFADBC2}"/>
              </a:ext>
            </a:extLst>
          </p:cNvPr>
          <p:cNvSpPr txBox="1"/>
          <p:nvPr/>
        </p:nvSpPr>
        <p:spPr>
          <a:xfrm>
            <a:off x="571475" y="750738"/>
            <a:ext cx="8327976" cy="4144724"/>
          </a:xfrm>
          <a:prstGeom prst="rect">
            <a:avLst/>
          </a:prstGeom>
          <a:noFill/>
        </p:spPr>
        <p:txBody>
          <a:bodyPr wrap="square" rtlCol="0">
            <a:spAutoFit/>
          </a:bodyPr>
          <a:lstStyle/>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Vulnerability to Counterfeiting and Tampering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Traditional track-and-trace technologies, such as barcodes and RFID tags, can be replicated or tampered with, making it possible for counterfeit products to enter the supply chain undetected.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Lack of Transparency</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Centralized databases do not provide visibility into the supply chain for all stakeholders. This lack of transparency makes it difficult for consumers, retailers, and healthcare providers to independently verify the authenticity of medicines.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Data Security Risks</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Centralized systems are susceptible to cyber-attacks and data breaches, which can compromise sensitive information about medicines, manufacturers, and distribution channels.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Operational Inefficiencies</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The reliance on manual inspections and regulatory audits can be time-consuming and resource-intensive, leading to bottlenecks and delays in the supply chain.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Limited Global Standardization</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Different countries and regions may employ varying standards and technologies for drug authentication, complicating efforts for global pharmaceutical companies to ensure compliance and maintain product integrity across markets.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80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6D9439D-29E9-28F5-B21F-3DAA2ED3312E}"/>
              </a:ext>
            </a:extLst>
          </p:cNvPr>
          <p:cNvSpPr txBox="1"/>
          <p:nvPr/>
        </p:nvSpPr>
        <p:spPr>
          <a:xfrm>
            <a:off x="2988072" y="166056"/>
            <a:ext cx="316785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AIMS AND OBJECTIVES</a:t>
            </a:r>
            <a:endParaRPr lang="en-I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4A0F31E-48FA-11E8-5022-80D10E3DE7F2}"/>
              </a:ext>
            </a:extLst>
          </p:cNvPr>
          <p:cNvSpPr txBox="1"/>
          <p:nvPr/>
        </p:nvSpPr>
        <p:spPr>
          <a:xfrm>
            <a:off x="669851" y="884017"/>
            <a:ext cx="7697971" cy="3765133"/>
          </a:xfrm>
          <a:prstGeom prst="rect">
            <a:avLst/>
          </a:prstGeom>
          <a:noFill/>
        </p:spPr>
        <p:txBody>
          <a:bodyPr wrap="square" rtlCol="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primary goal of this web application is to empower drug administrators with a comprehensive tool for managing the authenticity and traceability of medicines. By providing a singular point of control and a transparent verification process, the application aims to drastically reduce the prevalence of counterfeit medicines, safeguard public health, and restore trust in the pharmaceutical industry's supply chain.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3180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62812-21B0-97FC-9B94-BCE95631B732}"/>
              </a:ext>
            </a:extLst>
          </p:cNvPr>
          <p:cNvSpPr txBox="1"/>
          <p:nvPr/>
        </p:nvSpPr>
        <p:spPr>
          <a:xfrm>
            <a:off x="2687509" y="326375"/>
            <a:ext cx="376898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PROPOSED METHODOLOGY</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A0BD90B-2773-EE95-7643-F7399C3B6F93}"/>
              </a:ext>
            </a:extLst>
          </p:cNvPr>
          <p:cNvSpPr txBox="1"/>
          <p:nvPr/>
        </p:nvSpPr>
        <p:spPr>
          <a:xfrm>
            <a:off x="292394" y="726485"/>
            <a:ext cx="8559209" cy="4484817"/>
          </a:xfrm>
          <a:prstGeom prst="rect">
            <a:avLst/>
          </a:prstGeom>
          <a:noFill/>
        </p:spPr>
        <p:txBody>
          <a:bodyPr wrap="square">
            <a:spAutoFit/>
          </a:bodyPr>
          <a:lstStyle/>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proposed </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Blockchain-Based Counterfeit Medicine Authentication System</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addresses the limitations of existing systems by leveraging the immutable, decentralized nature of blockchain technology to enhance the security, transparency, and traceability of pharmaceutical products throughout the supply chain. By utilizing encrypted QR codes unique to each medicine package, the system enables secure and instant verification of product authenticity by all stakeholders, from manufacturers to end consumers. This approach not only minimizes the risk of counterfeit medicines entering the supply chain but also empowers consumers with the ability to independently verify their medications. Additionally, the blockchain framework ensures that all transaction records are tamper-proof and readily accessible, thereby significantly reducing operational inefficiencies and data security risks. Through its innovative use of blockchain and QR code technology, the proposed system offers a scalable, standardized solution to combat counterfeit medicines globally, enhancing public health and safety.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497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62812-21B0-97FC-9B94-BCE95631B732}"/>
              </a:ext>
            </a:extLst>
          </p:cNvPr>
          <p:cNvSpPr txBox="1"/>
          <p:nvPr/>
        </p:nvSpPr>
        <p:spPr>
          <a:xfrm>
            <a:off x="2078366" y="326375"/>
            <a:ext cx="498726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ADVANTAGES OF PROPOSED SYSTEM</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A0BD90B-2773-EE95-7643-F7399C3B6F93}"/>
              </a:ext>
            </a:extLst>
          </p:cNvPr>
          <p:cNvSpPr txBox="1"/>
          <p:nvPr/>
        </p:nvSpPr>
        <p:spPr>
          <a:xfrm>
            <a:off x="292394" y="726485"/>
            <a:ext cx="8559209" cy="4105035"/>
          </a:xfrm>
          <a:prstGeom prst="rect">
            <a:avLst/>
          </a:prstGeom>
          <a:noFill/>
        </p:spPr>
        <p:txBody>
          <a:bodyPr wrap="square">
            <a:spAutoFit/>
          </a:bodyPr>
          <a:lstStyle/>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Enhanced Security</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The use of blockchain technology ensures that all data recorded on the ledger is immutable and tamper-proof. This significantly reduces the risk of counterfeit medicines entering the supply chain, as any attempt to alter transaction records or medicine information can be easily detected and traced.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Increased Transparency</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The decentralized nature of blockchain allows all stakeholders in the pharmaceutical supply chain, including manufacturers, distributors, healthcare providers, and consumers, to have visibility into the history and authenticity of medicine transactions. This level of transparency ensures that stakeholders can independently verify product authenticity at any point in the supply chain.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Improved Traceability</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Encrypted QR codes on medicine packaging provide a unique and secure method of tracing the journey of pharmaceutical products from production to consumption. This traceability facilitates the identification of counterfeit products and helps in quickly recalling compromised medicines, thereby enhancing patient safety.</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Operational Efficiency</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The automation of verification processes through smart contracts and the elimination of intermediaries streamlines operations within the supply chain. This not only reduces the time and cost associated with manual checks and regulatory compliance but also minimizes the risk of human error.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6314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59C809-C17B-DE9D-99E6-18A333989495}"/>
              </a:ext>
            </a:extLst>
          </p:cNvPr>
          <p:cNvSpPr txBox="1"/>
          <p:nvPr/>
        </p:nvSpPr>
        <p:spPr>
          <a:xfrm>
            <a:off x="3174999" y="178646"/>
            <a:ext cx="2794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USE CASE DIAGRAM</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5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07EEC-AAE1-6321-30A7-A11A48A4D0BC}"/>
              </a:ext>
            </a:extLst>
          </p:cNvPr>
          <p:cNvSpPr txBox="1"/>
          <p:nvPr/>
        </p:nvSpPr>
        <p:spPr>
          <a:xfrm>
            <a:off x="3120067" y="120432"/>
            <a:ext cx="303784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ACTIVITY DIAGRAM</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670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BFE66D-156F-E7E9-0465-B3DDDB2F1E8A}"/>
              </a:ext>
            </a:extLst>
          </p:cNvPr>
          <p:cNvSpPr txBox="1"/>
          <p:nvPr/>
        </p:nvSpPr>
        <p:spPr>
          <a:xfrm>
            <a:off x="3307079" y="235579"/>
            <a:ext cx="252984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48833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880F4-3E99-2BEC-7CF2-967AEC36D76A}"/>
              </a:ext>
            </a:extLst>
          </p:cNvPr>
          <p:cNvSpPr txBox="1"/>
          <p:nvPr/>
        </p:nvSpPr>
        <p:spPr>
          <a:xfrm>
            <a:off x="3073400" y="255899"/>
            <a:ext cx="29972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384926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13e9e326a68_0_3"/>
          <p:cNvSpPr txBox="1"/>
          <p:nvPr/>
        </p:nvSpPr>
        <p:spPr>
          <a:xfrm>
            <a:off x="522602" y="703854"/>
            <a:ext cx="7862785" cy="4070315"/>
          </a:xfrm>
          <a:prstGeom prst="rect">
            <a:avLst/>
          </a:prstGeom>
          <a:noFill/>
          <a:ln>
            <a:noFill/>
          </a:ln>
        </p:spPr>
        <p:txBody>
          <a:bodyPr spcFirstLastPara="1" wrap="square" lIns="91425" tIns="91425" rIns="91425" bIns="91425" anchor="t" anchorCtr="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escalation of counterfeit medicines within the global market poses a significant threat to public health, necessitating innovative technological interventions. We propose a cutting-edge web application that employs blockchain technology to assure the authenticity of pharmaceutical products. This application is uniquely designed to centralize control in the hands of drug administrators, who play a pivotal role in registering and managing all pertinent details related to medicines, manufacturers, and distributors on the blockchain. This approach not only streamlines the management process but also ensures a higher level of security and integrity within the pharmaceutical supply chain.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Google Shape;74;g13e9e326a68_0_3"/>
          <p:cNvSpPr txBox="1"/>
          <p:nvPr/>
        </p:nvSpPr>
        <p:spPr>
          <a:xfrm flipH="1">
            <a:off x="3532287" y="231211"/>
            <a:ext cx="1819917"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Times New Roman" panose="02020603050405020304" pitchFamily="18" charset="0"/>
                <a:ea typeface="Calibri"/>
                <a:cs typeface="Times New Roman" panose="02020603050405020304" pitchFamily="18" charset="0"/>
                <a:sym typeface="Calibri"/>
              </a:rPr>
              <a:t>ABSTRACT</a:t>
            </a:r>
            <a:endParaRPr sz="2000" b="1"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4659BB-909B-7EE5-1C69-C41BD7BF90F0}"/>
              </a:ext>
            </a:extLst>
          </p:cNvPr>
          <p:cNvSpPr txBox="1"/>
          <p:nvPr/>
        </p:nvSpPr>
        <p:spPr>
          <a:xfrm>
            <a:off x="771525" y="1475449"/>
            <a:ext cx="1971675" cy="1910443"/>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700" b="1" kern="1200">
                <a:solidFill>
                  <a:srgbClr val="FFFFFF"/>
                </a:solidFill>
                <a:latin typeface="+mj-lt"/>
                <a:ea typeface="+mj-ea"/>
                <a:cs typeface="+mj-cs"/>
              </a:rPr>
              <a:t>SYSTEM ARCHITECTURE</a:t>
            </a:r>
          </a:p>
        </p:txBody>
      </p:sp>
      <p:pic>
        <p:nvPicPr>
          <p:cNvPr id="2" name="Picture 1" descr="A diagram of a blockchain network&#10;&#10;Description automatically generated">
            <a:extLst>
              <a:ext uri="{FF2B5EF4-FFF2-40B4-BE49-F238E27FC236}">
                <a16:creationId xmlns:a16="http://schemas.microsoft.com/office/drawing/2014/main" id="{3FD1DBFF-31E2-BE05-FE43-A9926FF0E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37472" y="482599"/>
            <a:ext cx="4176554" cy="4176554"/>
          </a:xfrm>
          <a:prstGeom prst="rect">
            <a:avLst/>
          </a:prstGeom>
          <a:noFill/>
        </p:spPr>
      </p:pic>
    </p:spTree>
    <p:extLst>
      <p:ext uri="{BB962C8B-B14F-4D97-AF65-F5344CB8AC3E}">
        <p14:creationId xmlns:p14="http://schemas.microsoft.com/office/powerpoint/2010/main" val="124999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1618-7B65-6AEA-C930-EA890780265A}"/>
              </a:ext>
            </a:extLst>
          </p:cNvPr>
          <p:cNvSpPr>
            <a:spLocks noGrp="1"/>
          </p:cNvSpPr>
          <p:nvPr>
            <p:ph type="title"/>
          </p:nvPr>
        </p:nvSpPr>
        <p:spPr>
          <a:xfrm>
            <a:off x="457200" y="386732"/>
            <a:ext cx="8229600" cy="591464"/>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6" name="TextBox 5">
            <a:extLst>
              <a:ext uri="{FF2B5EF4-FFF2-40B4-BE49-F238E27FC236}">
                <a16:creationId xmlns:a16="http://schemas.microsoft.com/office/drawing/2014/main" id="{E95CD414-95E1-BDD4-4FF0-FE98996CED37}"/>
              </a:ext>
            </a:extLst>
          </p:cNvPr>
          <p:cNvSpPr txBox="1"/>
          <p:nvPr/>
        </p:nvSpPr>
        <p:spPr>
          <a:xfrm>
            <a:off x="372139" y="605200"/>
            <a:ext cx="8495413" cy="4197944"/>
          </a:xfrm>
          <a:prstGeom prst="rect">
            <a:avLst/>
          </a:prstGeom>
          <a:noFill/>
        </p:spPr>
        <p:txBody>
          <a:bodyPr wrap="square">
            <a:spAutoFit/>
          </a:bodyPr>
          <a:lstStyle/>
          <a:p>
            <a:pPr algn="just">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Blockchain-Based Counterfeit Medicine Authentication System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represents a significant leap forward in addressing the critical issue of counterfeit medicines within the pharmaceutical supply chain. By leveraging the inherent strengths of blockchain technology—its immutability, transparency, and decentralized nature—this project introduces a robust framework for ensuring the authenticity and traceability of medicines from production to consumption. The innovative use of encrypted QR codes for product verification further enhances the system's capability to provide end-users with a simple yet effective tool for confirming the authenticity of their medications.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72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1618-7B65-6AEA-C930-EA890780265A}"/>
              </a:ext>
            </a:extLst>
          </p:cNvPr>
          <p:cNvSpPr>
            <a:spLocks noGrp="1"/>
          </p:cNvSpPr>
          <p:nvPr>
            <p:ph type="title"/>
          </p:nvPr>
        </p:nvSpPr>
        <p:spPr>
          <a:xfrm>
            <a:off x="457200" y="386732"/>
            <a:ext cx="8229600" cy="591464"/>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graphicFrame>
        <p:nvGraphicFramePr>
          <p:cNvPr id="3" name="Table 2">
            <a:extLst>
              <a:ext uri="{FF2B5EF4-FFF2-40B4-BE49-F238E27FC236}">
                <a16:creationId xmlns:a16="http://schemas.microsoft.com/office/drawing/2014/main" id="{BEFEA106-227A-AD6B-FDDE-424D35A7CE1E}"/>
              </a:ext>
            </a:extLst>
          </p:cNvPr>
          <p:cNvGraphicFramePr>
            <a:graphicFrameLocks noGrp="1"/>
          </p:cNvGraphicFramePr>
          <p:nvPr/>
        </p:nvGraphicFramePr>
        <p:xfrm>
          <a:off x="1436687" y="1807527"/>
          <a:ext cx="6270625" cy="2179320"/>
        </p:xfrm>
        <a:graphic>
          <a:graphicData uri="http://schemas.openxmlformats.org/drawingml/2006/table">
            <a:tbl>
              <a:tblPr firstRow="1" firstCol="1" bandRow="1">
                <a:tableStyleId>{5C22544A-7EE6-4342-B048-85BDC9FD1C3A}</a:tableStyleId>
              </a:tblPr>
              <a:tblGrid>
                <a:gridCol w="1733550">
                  <a:extLst>
                    <a:ext uri="{9D8B030D-6E8A-4147-A177-3AD203B41FA5}">
                      <a16:colId xmlns:a16="http://schemas.microsoft.com/office/drawing/2014/main" val="3354974419"/>
                    </a:ext>
                  </a:extLst>
                </a:gridCol>
                <a:gridCol w="1776095">
                  <a:extLst>
                    <a:ext uri="{9D8B030D-6E8A-4147-A177-3AD203B41FA5}">
                      <a16:colId xmlns:a16="http://schemas.microsoft.com/office/drawing/2014/main" val="4290994730"/>
                    </a:ext>
                  </a:extLst>
                </a:gridCol>
                <a:gridCol w="2760980">
                  <a:extLst>
                    <a:ext uri="{9D8B030D-6E8A-4147-A177-3AD203B41FA5}">
                      <a16:colId xmlns:a16="http://schemas.microsoft.com/office/drawing/2014/main" val="3463375354"/>
                    </a:ext>
                  </a:extLst>
                </a:gridCol>
              </a:tblGrid>
              <a:tr h="544830">
                <a:tc gridSpan="2">
                  <a:txBody>
                    <a:bodyPr/>
                    <a:lstStyle/>
                    <a:p>
                      <a:pPr algn="ctr">
                        <a:lnSpc>
                          <a:spcPct val="107000"/>
                        </a:lnSpc>
                        <a:spcAft>
                          <a:spcPts val="800"/>
                        </a:spcAft>
                      </a:pPr>
                      <a:r>
                        <a:rPr lang="en-US" sz="1400" kern="0">
                          <a:effectLst/>
                        </a:rPr>
                        <a:t>MINIMUM (Required for Execution)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a:txBody>
                    <a:bodyPr/>
                    <a:lstStyle/>
                    <a:p>
                      <a:pPr algn="ctr">
                        <a:lnSpc>
                          <a:spcPct val="107000"/>
                        </a:lnSpc>
                        <a:spcAft>
                          <a:spcPts val="800"/>
                        </a:spcAft>
                      </a:pPr>
                      <a:r>
                        <a:rPr lang="en-US" sz="1400" kern="0">
                          <a:effectLst/>
                        </a:rPr>
                        <a:t>MY SYSTEM (Development)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70397"/>
                  </a:ext>
                </a:extLst>
              </a:tr>
              <a:tr h="544830">
                <a:tc>
                  <a:txBody>
                    <a:bodyPr/>
                    <a:lstStyle/>
                    <a:p>
                      <a:pPr algn="ctr">
                        <a:lnSpc>
                          <a:spcPct val="107000"/>
                        </a:lnSpc>
                        <a:spcAft>
                          <a:spcPts val="800"/>
                        </a:spcAft>
                      </a:pPr>
                      <a:r>
                        <a:rPr lang="en-US" sz="1400" kern="0">
                          <a:effectLst/>
                        </a:rPr>
                        <a:t>System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0">
                          <a:effectLst/>
                        </a:rPr>
                        <a:t>Pentium IV 2.2 GHz</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0">
                          <a:effectLst/>
                        </a:rPr>
                        <a:t>i3 Processor 5</a:t>
                      </a:r>
                      <a:r>
                        <a:rPr lang="en-US" sz="1400" kern="0" baseline="30000">
                          <a:effectLst/>
                        </a:rPr>
                        <a:t>th</a:t>
                      </a:r>
                      <a:r>
                        <a:rPr lang="en-US" sz="1400" kern="0">
                          <a:effectLst/>
                        </a:rPr>
                        <a:t> Gen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1430978"/>
                  </a:ext>
                </a:extLst>
              </a:tr>
              <a:tr h="544830">
                <a:tc>
                  <a:txBody>
                    <a:bodyPr/>
                    <a:lstStyle/>
                    <a:p>
                      <a:pPr algn="ctr">
                        <a:lnSpc>
                          <a:spcPct val="107000"/>
                        </a:lnSpc>
                        <a:spcAft>
                          <a:spcPts val="800"/>
                        </a:spcAft>
                      </a:pPr>
                      <a:r>
                        <a:rPr lang="en-US" sz="1400" kern="0">
                          <a:effectLst/>
                        </a:rPr>
                        <a:t>Hard Disk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0">
                          <a:effectLst/>
                        </a:rPr>
                        <a:t>20 Gb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0">
                          <a:effectLst/>
                        </a:rPr>
                        <a:t>500 Gb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6236259"/>
                  </a:ext>
                </a:extLst>
              </a:tr>
              <a:tr h="544830">
                <a:tc>
                  <a:txBody>
                    <a:bodyPr/>
                    <a:lstStyle/>
                    <a:p>
                      <a:pPr algn="ctr">
                        <a:lnSpc>
                          <a:spcPct val="107000"/>
                        </a:lnSpc>
                        <a:spcAft>
                          <a:spcPts val="800"/>
                        </a:spcAft>
                      </a:pPr>
                      <a:r>
                        <a:rPr lang="en-US" sz="1400" kern="0">
                          <a:effectLst/>
                        </a:rPr>
                        <a:t>Ram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0">
                          <a:effectLst/>
                        </a:rPr>
                        <a:t>1 Gb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0">
                          <a:effectLst/>
                        </a:rPr>
                        <a:t>4 Gb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268118"/>
                  </a:ext>
                </a:extLst>
              </a:tr>
            </a:tbl>
          </a:graphicData>
        </a:graphic>
      </p:graphicFrame>
      <p:sp>
        <p:nvSpPr>
          <p:cNvPr id="7" name="Rectangle 1">
            <a:extLst>
              <a:ext uri="{FF2B5EF4-FFF2-40B4-BE49-F238E27FC236}">
                <a16:creationId xmlns:a16="http://schemas.microsoft.com/office/drawing/2014/main" id="{33A2291B-9DFE-BEBA-5EE5-EA400B4B3342}"/>
              </a:ext>
            </a:extLst>
          </p:cNvPr>
          <p:cNvSpPr>
            <a:spLocks noChangeArrowheads="1"/>
          </p:cNvSpPr>
          <p:nvPr/>
        </p:nvSpPr>
        <p:spPr bwMode="auto">
          <a:xfrm>
            <a:off x="778318" y="917730"/>
            <a:ext cx="5409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HARDWARE</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REQUIREMENTS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968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1618-7B65-6AEA-C930-EA890780265A}"/>
              </a:ext>
            </a:extLst>
          </p:cNvPr>
          <p:cNvSpPr>
            <a:spLocks noGrp="1"/>
          </p:cNvSpPr>
          <p:nvPr>
            <p:ph type="title"/>
          </p:nvPr>
        </p:nvSpPr>
        <p:spPr>
          <a:xfrm>
            <a:off x="457200" y="386732"/>
            <a:ext cx="8229600" cy="591464"/>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graphicFrame>
        <p:nvGraphicFramePr>
          <p:cNvPr id="4" name="Table 3">
            <a:extLst>
              <a:ext uri="{FF2B5EF4-FFF2-40B4-BE49-F238E27FC236}">
                <a16:creationId xmlns:a16="http://schemas.microsoft.com/office/drawing/2014/main" id="{7373ADAB-7BAA-D68A-B482-C8DD07566E1E}"/>
              </a:ext>
            </a:extLst>
          </p:cNvPr>
          <p:cNvGraphicFramePr>
            <a:graphicFrameLocks noGrp="1"/>
          </p:cNvGraphicFramePr>
          <p:nvPr>
            <p:extLst>
              <p:ext uri="{D42A27DB-BD31-4B8C-83A1-F6EECF244321}">
                <p14:modId xmlns:p14="http://schemas.microsoft.com/office/powerpoint/2010/main" val="1272797272"/>
              </p:ext>
            </p:extLst>
          </p:nvPr>
        </p:nvGraphicFramePr>
        <p:xfrm>
          <a:off x="1989943" y="1338373"/>
          <a:ext cx="4931852" cy="3394072"/>
        </p:xfrm>
        <a:graphic>
          <a:graphicData uri="http://schemas.openxmlformats.org/drawingml/2006/table">
            <a:tbl>
              <a:tblPr firstRow="1" firstCol="1" bandRow="1">
                <a:tableStyleId>{5C22544A-7EE6-4342-B048-85BDC9FD1C3A}</a:tableStyleId>
              </a:tblPr>
              <a:tblGrid>
                <a:gridCol w="2541563">
                  <a:extLst>
                    <a:ext uri="{9D8B030D-6E8A-4147-A177-3AD203B41FA5}">
                      <a16:colId xmlns:a16="http://schemas.microsoft.com/office/drawing/2014/main" val="2045433404"/>
                    </a:ext>
                  </a:extLst>
                </a:gridCol>
                <a:gridCol w="2390289">
                  <a:extLst>
                    <a:ext uri="{9D8B030D-6E8A-4147-A177-3AD203B41FA5}">
                      <a16:colId xmlns:a16="http://schemas.microsoft.com/office/drawing/2014/main" val="3489251916"/>
                    </a:ext>
                  </a:extLst>
                </a:gridCol>
              </a:tblGrid>
              <a:tr h="308552">
                <a:tc>
                  <a:txBody>
                    <a:bodyPr/>
                    <a:lstStyle/>
                    <a:p>
                      <a:pPr algn="ctr">
                        <a:lnSpc>
                          <a:spcPct val="107000"/>
                        </a:lnSpc>
                        <a:spcAft>
                          <a:spcPts val="800"/>
                        </a:spcAft>
                      </a:pPr>
                      <a:r>
                        <a:rPr lang="en-US" sz="900" kern="0">
                          <a:effectLst/>
                        </a:rPr>
                        <a:t>Operating System</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Windows 10/11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3650598306"/>
                  </a:ext>
                </a:extLst>
              </a:tr>
              <a:tr h="308552">
                <a:tc>
                  <a:txBody>
                    <a:bodyPr/>
                    <a:lstStyle/>
                    <a:p>
                      <a:pPr algn="ctr">
                        <a:lnSpc>
                          <a:spcPct val="107000"/>
                        </a:lnSpc>
                        <a:spcAft>
                          <a:spcPts val="800"/>
                        </a:spcAft>
                      </a:pPr>
                      <a:r>
                        <a:rPr lang="en-US" sz="900" kern="0">
                          <a:effectLst/>
                        </a:rPr>
                        <a:t>Development Software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Python 3.10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3165239536"/>
                  </a:ext>
                </a:extLst>
              </a:tr>
              <a:tr h="308552">
                <a:tc>
                  <a:txBody>
                    <a:bodyPr/>
                    <a:lstStyle/>
                    <a:p>
                      <a:pPr algn="ctr">
                        <a:lnSpc>
                          <a:spcPct val="107000"/>
                        </a:lnSpc>
                        <a:spcAft>
                          <a:spcPts val="800"/>
                        </a:spcAft>
                      </a:pPr>
                      <a:r>
                        <a:rPr lang="en-US" sz="900" kern="0">
                          <a:effectLst/>
                        </a:rPr>
                        <a:t>Programming Language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Python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2082967237"/>
                  </a:ext>
                </a:extLst>
              </a:tr>
              <a:tr h="308552">
                <a:tc>
                  <a:txBody>
                    <a:bodyPr/>
                    <a:lstStyle/>
                    <a:p>
                      <a:pPr algn="ctr">
                        <a:lnSpc>
                          <a:spcPct val="107000"/>
                        </a:lnSpc>
                        <a:spcAft>
                          <a:spcPts val="800"/>
                        </a:spcAft>
                      </a:pPr>
                      <a:r>
                        <a:rPr lang="en-US" sz="900" kern="0">
                          <a:effectLst/>
                        </a:rPr>
                        <a:t>Integrated Development Environment (IDE)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dirty="0">
                          <a:effectLst/>
                        </a:rPr>
                        <a:t>Visual Studio Code</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3868428990"/>
                  </a:ext>
                </a:extLst>
              </a:tr>
              <a:tr h="308552">
                <a:tc>
                  <a:txBody>
                    <a:bodyPr/>
                    <a:lstStyle/>
                    <a:p>
                      <a:pPr algn="ctr">
                        <a:lnSpc>
                          <a:spcPct val="107000"/>
                        </a:lnSpc>
                        <a:spcAft>
                          <a:spcPts val="800"/>
                        </a:spcAft>
                      </a:pPr>
                      <a:r>
                        <a:rPr lang="en-US" sz="900" kern="0">
                          <a:effectLst/>
                        </a:rPr>
                        <a:t>Front End Technologies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HTML5, CSS3, Java Script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3722517725"/>
                  </a:ext>
                </a:extLst>
              </a:tr>
              <a:tr h="308552">
                <a:tc>
                  <a:txBody>
                    <a:bodyPr/>
                    <a:lstStyle/>
                    <a:p>
                      <a:pPr algn="ctr">
                        <a:lnSpc>
                          <a:spcPct val="107000"/>
                        </a:lnSpc>
                        <a:spcAft>
                          <a:spcPts val="800"/>
                        </a:spcAft>
                      </a:pPr>
                      <a:r>
                        <a:rPr lang="en-US" sz="900" kern="0">
                          <a:effectLst/>
                        </a:rPr>
                        <a:t>Back End Technologies or Framework</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Django</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2215131685"/>
                  </a:ext>
                </a:extLst>
              </a:tr>
              <a:tr h="308552">
                <a:tc>
                  <a:txBody>
                    <a:bodyPr/>
                    <a:lstStyle/>
                    <a:p>
                      <a:pPr algn="ctr">
                        <a:lnSpc>
                          <a:spcPct val="107000"/>
                        </a:lnSpc>
                        <a:spcAft>
                          <a:spcPts val="800"/>
                        </a:spcAft>
                      </a:pPr>
                      <a:r>
                        <a:rPr lang="en-US" sz="900" kern="0">
                          <a:effectLst/>
                        </a:rPr>
                        <a:t>Database Language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SQL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4224733362"/>
                  </a:ext>
                </a:extLst>
              </a:tr>
              <a:tr h="308552">
                <a:tc>
                  <a:txBody>
                    <a:bodyPr/>
                    <a:lstStyle/>
                    <a:p>
                      <a:pPr algn="ctr">
                        <a:lnSpc>
                          <a:spcPct val="107000"/>
                        </a:lnSpc>
                        <a:spcAft>
                          <a:spcPts val="800"/>
                        </a:spcAft>
                      </a:pPr>
                      <a:r>
                        <a:rPr lang="en-US" sz="900" kern="0">
                          <a:effectLst/>
                        </a:rPr>
                        <a:t>Database (RDBMS)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MySQL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315900683"/>
                  </a:ext>
                </a:extLst>
              </a:tr>
              <a:tr h="308552">
                <a:tc>
                  <a:txBody>
                    <a:bodyPr/>
                    <a:lstStyle/>
                    <a:p>
                      <a:pPr algn="ctr">
                        <a:lnSpc>
                          <a:spcPct val="107000"/>
                        </a:lnSpc>
                        <a:spcAft>
                          <a:spcPts val="800"/>
                        </a:spcAft>
                      </a:pPr>
                      <a:r>
                        <a:rPr lang="en-US" sz="900" kern="0">
                          <a:effectLst/>
                        </a:rPr>
                        <a:t>Database Software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WAMP or XAMPP Server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1418118083"/>
                  </a:ext>
                </a:extLst>
              </a:tr>
              <a:tr h="308552">
                <a:tc>
                  <a:txBody>
                    <a:bodyPr/>
                    <a:lstStyle/>
                    <a:p>
                      <a:pPr algn="ctr">
                        <a:lnSpc>
                          <a:spcPct val="107000"/>
                        </a:lnSpc>
                        <a:spcAft>
                          <a:spcPts val="800"/>
                        </a:spcAft>
                      </a:pPr>
                      <a:r>
                        <a:rPr lang="en-US" sz="900" kern="0">
                          <a:effectLst/>
                        </a:rPr>
                        <a:t>Web Server or Deployment Server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a:effectLst/>
                        </a:rPr>
                        <a:t>Django Application Development Server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896035631"/>
                  </a:ext>
                </a:extLst>
              </a:tr>
              <a:tr h="308552">
                <a:tc>
                  <a:txBody>
                    <a:bodyPr/>
                    <a:lstStyle/>
                    <a:p>
                      <a:pPr algn="ctr">
                        <a:lnSpc>
                          <a:spcPct val="107000"/>
                        </a:lnSpc>
                        <a:spcAft>
                          <a:spcPts val="800"/>
                        </a:spcAft>
                      </a:pPr>
                      <a:r>
                        <a:rPr lang="en-US" sz="900" kern="0">
                          <a:effectLst/>
                        </a:rPr>
                        <a:t>Design/Modelling</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tc>
                  <a:txBody>
                    <a:bodyPr/>
                    <a:lstStyle/>
                    <a:p>
                      <a:pPr algn="ctr">
                        <a:lnSpc>
                          <a:spcPct val="107000"/>
                        </a:lnSpc>
                        <a:spcAft>
                          <a:spcPts val="800"/>
                        </a:spcAft>
                      </a:pPr>
                      <a:r>
                        <a:rPr lang="en-US" sz="900" kern="0" dirty="0">
                          <a:effectLst/>
                        </a:rPr>
                        <a:t>Rational Rose</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215" marR="45215" marT="0" marB="0" anchor="ctr"/>
                </a:tc>
                <a:extLst>
                  <a:ext uri="{0D108BD9-81ED-4DB2-BD59-A6C34878D82A}">
                    <a16:rowId xmlns:a16="http://schemas.microsoft.com/office/drawing/2014/main" val="3204703216"/>
                  </a:ext>
                </a:extLst>
              </a:tr>
            </a:tbl>
          </a:graphicData>
        </a:graphic>
      </p:graphicFrame>
      <p:sp>
        <p:nvSpPr>
          <p:cNvPr id="5" name="Rectangle 1">
            <a:extLst>
              <a:ext uri="{FF2B5EF4-FFF2-40B4-BE49-F238E27FC236}">
                <a16:creationId xmlns:a16="http://schemas.microsoft.com/office/drawing/2014/main" id="{28F239BF-8704-F3C0-DFB4-11EDA287F836}"/>
              </a:ext>
            </a:extLst>
          </p:cNvPr>
          <p:cNvSpPr>
            <a:spLocks noChangeArrowheads="1"/>
          </p:cNvSpPr>
          <p:nvPr/>
        </p:nvSpPr>
        <p:spPr bwMode="auto">
          <a:xfrm>
            <a:off x="778318" y="917730"/>
            <a:ext cx="5409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OFTWARE REQUIREMENTS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267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E760E-6407-FE76-9E61-AA78A5698CC4}"/>
              </a:ext>
            </a:extLst>
          </p:cNvPr>
          <p:cNvSpPr txBox="1"/>
          <p:nvPr/>
        </p:nvSpPr>
        <p:spPr>
          <a:xfrm>
            <a:off x="3115732" y="1876214"/>
            <a:ext cx="291253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THANK YOU</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61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13e9e326a68_0_3"/>
          <p:cNvSpPr txBox="1"/>
          <p:nvPr/>
        </p:nvSpPr>
        <p:spPr>
          <a:xfrm>
            <a:off x="522602" y="703854"/>
            <a:ext cx="7862785" cy="4452471"/>
          </a:xfrm>
          <a:prstGeom prst="rect">
            <a:avLst/>
          </a:prstGeom>
          <a:noFill/>
          <a:ln>
            <a:noFill/>
          </a:ln>
        </p:spPr>
        <p:txBody>
          <a:bodyPr spcFirstLastPara="1" wrap="square" lIns="91425" tIns="91425" rIns="91425" bIns="91425" anchor="t" anchorCtr="0">
            <a:spAutoFit/>
          </a:bodyPr>
          <a:lstStyle/>
          <a:p>
            <a:pPr algn="just">
              <a:lnSpc>
                <a:spcPct val="150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Centralized Management by Drug Administrators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web application features a robust administrative portal through which drug administrators can add, update, and manage comprehensive details about medicines. This includes formula information, expiry dates, pricing, and the specifics of their respective manufacturers and distributors. By centralizing these functions, the application ensures that all information on the blockchain is verified and authorized, thereby preventing unauthorized modifications, and enhancing the reliability of the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Blockchain Integration for Authentication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the core of the application is the blockchain technology that records every detail entered by the drug administrator, creating an immutable and transparent ledger. This ledger serves as the foundation for verifying the authenticity of medicines, enabling a secure and trustworthy verification process for end-users.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Google Shape;74;g13e9e326a68_0_3"/>
          <p:cNvSpPr txBox="1"/>
          <p:nvPr/>
        </p:nvSpPr>
        <p:spPr>
          <a:xfrm flipH="1">
            <a:off x="522600" y="211442"/>
            <a:ext cx="3629851"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Times New Roman" panose="02020603050405020304" pitchFamily="18" charset="0"/>
                <a:ea typeface="Calibri"/>
                <a:cs typeface="Times New Roman" panose="02020603050405020304" pitchFamily="18" charset="0"/>
                <a:sym typeface="Calibri"/>
              </a:rPr>
              <a:t>CONT… ABSTRACT</a:t>
            </a:r>
            <a:endParaRPr sz="2000" b="1"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37745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44031F-50B1-2538-AA96-F63CCD816B8B}"/>
              </a:ext>
            </a:extLst>
          </p:cNvPr>
          <p:cNvSpPr txBox="1"/>
          <p:nvPr/>
        </p:nvSpPr>
        <p:spPr>
          <a:xfrm>
            <a:off x="3460909" y="153436"/>
            <a:ext cx="222218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INTRODUCTION</a:t>
            </a:r>
            <a:endParaRPr lang="en-IN"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084BC00-2434-7E69-E43E-677FFEA44679}"/>
              </a:ext>
            </a:extLst>
          </p:cNvPr>
          <p:cNvSpPr txBox="1"/>
          <p:nvPr/>
        </p:nvSpPr>
        <p:spPr>
          <a:xfrm>
            <a:off x="630341" y="802035"/>
            <a:ext cx="7883315" cy="3785652"/>
          </a:xfrm>
          <a:prstGeom prst="rect">
            <a:avLst/>
          </a:prstGeom>
          <a:noFill/>
        </p:spPr>
        <p:txBody>
          <a:bodyPr wrap="square" rtlCol="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global healthcare ecosystem, the integrity of the pharmaceutical supply chain is of paramount importance. The circulation of counterfeit medicines poses a grave threat to public health, undermining the efficacy of healthcare treatments and, in some cases, leading to fatal outcomes. According to the World Health Organization (WHO), counterfeit medicines account for an estimated 10% of the global pharmaceutical market, affecting every country and having a particularly devastating impact in low- and middle-income regions. These counterfeit products range from life-saving medications to routine prescription drugs, compromising patient safety and eroding trust in healthcare systems.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917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1F882A-FD9D-497A-A786-5EB0734F3FF4}"/>
              </a:ext>
            </a:extLst>
          </p:cNvPr>
          <p:cNvSpPr txBox="1"/>
          <p:nvPr/>
        </p:nvSpPr>
        <p:spPr>
          <a:xfrm>
            <a:off x="2890068" y="271861"/>
            <a:ext cx="33638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PROBLEM STATEMENT</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E7A7C8-0D0A-B85C-8BC8-32683547E6FF}"/>
              </a:ext>
            </a:extLst>
          </p:cNvPr>
          <p:cNvSpPr txBox="1"/>
          <p:nvPr/>
        </p:nvSpPr>
        <p:spPr>
          <a:xfrm>
            <a:off x="505609" y="1001396"/>
            <a:ext cx="8358692" cy="3746154"/>
          </a:xfrm>
          <a:prstGeom prst="rect">
            <a:avLst/>
          </a:prstGeom>
          <a:noFill/>
        </p:spPr>
        <p:txBody>
          <a:bodyPr wrap="square" rtlCol="0">
            <a:spAutoFit/>
          </a:bodyPr>
          <a:lstStyle/>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global pharmaceutical industry faces a critical challenge in combating the pervasive issue of counterfeit medicines, which pose significant risks to public health and undermine trust in healthcare systems. Despite existing regulatory frameworks and traditional track-and-trace technologies, the current systems are plagued by vulnerabilities such as tampering, lack of transparency, data security risks, operational inefficiencies, and limited standardization across global markets. These limitations facilitate the entry of counterfeit drugs into the supply chain, making it difficult for stakeholders to verify product authenticity effectively. Consequently, there is an urgent need for an innovative solution that can address these challenges by enhancing the security, transparency, and traceability of pharmaceutical products, thereby ensuring the integrity of the supply chain and safeguarding patient safety.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01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AAFE3D-871C-E50B-095F-1340F17E33DC}"/>
              </a:ext>
            </a:extLst>
          </p:cNvPr>
          <p:cNvSpPr txBox="1"/>
          <p:nvPr/>
        </p:nvSpPr>
        <p:spPr>
          <a:xfrm>
            <a:off x="3061810" y="197474"/>
            <a:ext cx="302037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LITERATURE REVIEW</a:t>
            </a:r>
            <a:endParaRPr lang="en-IN" sz="20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F0319CE-1975-E412-1D6F-60A495754530}"/>
              </a:ext>
            </a:extLst>
          </p:cNvPr>
          <p:cNvGraphicFramePr>
            <a:graphicFrameLocks noGrp="1"/>
          </p:cNvGraphicFramePr>
          <p:nvPr>
            <p:extLst>
              <p:ext uri="{D42A27DB-BD31-4B8C-83A1-F6EECF244321}">
                <p14:modId xmlns:p14="http://schemas.microsoft.com/office/powerpoint/2010/main" val="224845639"/>
              </p:ext>
            </p:extLst>
          </p:nvPr>
        </p:nvGraphicFramePr>
        <p:xfrm>
          <a:off x="591671" y="842202"/>
          <a:ext cx="8132782" cy="3452686"/>
        </p:xfrm>
        <a:graphic>
          <a:graphicData uri="http://schemas.openxmlformats.org/drawingml/2006/table">
            <a:tbl>
              <a:tblPr firstRow="1" firstCol="1" bandRow="1">
                <a:tableStyleId>{5C22544A-7EE6-4342-B048-85BDC9FD1C3A}</a:tableStyleId>
              </a:tblPr>
              <a:tblGrid>
                <a:gridCol w="312683">
                  <a:extLst>
                    <a:ext uri="{9D8B030D-6E8A-4147-A177-3AD203B41FA5}">
                      <a16:colId xmlns:a16="http://schemas.microsoft.com/office/drawing/2014/main" val="1339451656"/>
                    </a:ext>
                  </a:extLst>
                </a:gridCol>
                <a:gridCol w="1357438">
                  <a:extLst>
                    <a:ext uri="{9D8B030D-6E8A-4147-A177-3AD203B41FA5}">
                      <a16:colId xmlns:a16="http://schemas.microsoft.com/office/drawing/2014/main" val="2647105290"/>
                    </a:ext>
                  </a:extLst>
                </a:gridCol>
                <a:gridCol w="938800">
                  <a:extLst>
                    <a:ext uri="{9D8B030D-6E8A-4147-A177-3AD203B41FA5}">
                      <a16:colId xmlns:a16="http://schemas.microsoft.com/office/drawing/2014/main" val="3431462774"/>
                    </a:ext>
                  </a:extLst>
                </a:gridCol>
                <a:gridCol w="1373000">
                  <a:extLst>
                    <a:ext uri="{9D8B030D-6E8A-4147-A177-3AD203B41FA5}">
                      <a16:colId xmlns:a16="http://schemas.microsoft.com/office/drawing/2014/main" val="3743127729"/>
                    </a:ext>
                  </a:extLst>
                </a:gridCol>
                <a:gridCol w="2045053">
                  <a:extLst>
                    <a:ext uri="{9D8B030D-6E8A-4147-A177-3AD203B41FA5}">
                      <a16:colId xmlns:a16="http://schemas.microsoft.com/office/drawing/2014/main" val="656044428"/>
                    </a:ext>
                  </a:extLst>
                </a:gridCol>
                <a:gridCol w="924717">
                  <a:extLst>
                    <a:ext uri="{9D8B030D-6E8A-4147-A177-3AD203B41FA5}">
                      <a16:colId xmlns:a16="http://schemas.microsoft.com/office/drawing/2014/main" val="2484295387"/>
                    </a:ext>
                  </a:extLst>
                </a:gridCol>
                <a:gridCol w="1181091">
                  <a:extLst>
                    <a:ext uri="{9D8B030D-6E8A-4147-A177-3AD203B41FA5}">
                      <a16:colId xmlns:a16="http://schemas.microsoft.com/office/drawing/2014/main" val="1883598511"/>
                    </a:ext>
                  </a:extLst>
                </a:gridCol>
              </a:tblGrid>
              <a:tr h="401714">
                <a:tc>
                  <a:txBody>
                    <a:bodyPr/>
                    <a:lstStyle/>
                    <a:p>
                      <a:pPr>
                        <a:lnSpc>
                          <a:spcPct val="107000"/>
                        </a:lnSpc>
                        <a:spcAft>
                          <a:spcPts val="800"/>
                        </a:spcAft>
                      </a:pPr>
                      <a:r>
                        <a:rPr lang="en-IN" sz="1400">
                          <a:effectLst/>
                        </a:rPr>
                        <a:t>S.NO</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PAPER TITLE</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AUTHORS</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KEY FEATURES</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METHODOLOGY</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ACCURACY</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LIMITATIONS</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extLst>
                  <a:ext uri="{0D108BD9-81ED-4DB2-BD59-A6C34878D82A}">
                    <a16:rowId xmlns:a16="http://schemas.microsoft.com/office/drawing/2014/main" val="3131261996"/>
                  </a:ext>
                </a:extLst>
              </a:tr>
              <a:tr h="2488988">
                <a:tc>
                  <a:txBody>
                    <a:bodyPr/>
                    <a:lstStyle/>
                    <a:p>
                      <a:pPr>
                        <a:lnSpc>
                          <a:spcPct val="107000"/>
                        </a:lnSpc>
                        <a:spcAft>
                          <a:spcPts val="800"/>
                        </a:spcAft>
                      </a:pPr>
                      <a:r>
                        <a:rPr lang="en-IN" sz="1400">
                          <a:effectLst/>
                        </a:rPr>
                        <a:t>1</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A Blockchain Based Solution for Medication Anti-Counterfeiting and Traceability</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Peng Zhu,</a:t>
                      </a:r>
                    </a:p>
                    <a:p>
                      <a:pPr>
                        <a:lnSpc>
                          <a:spcPct val="107000"/>
                        </a:lnSpc>
                        <a:spcAft>
                          <a:spcPts val="800"/>
                        </a:spcAft>
                      </a:pPr>
                      <a:r>
                        <a:rPr lang="en-IN" sz="1400">
                          <a:effectLst/>
                        </a:rPr>
                        <a:t>Jian Hu, Yue Zhang and Xiatong.</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 Blockchain technology</a:t>
                      </a:r>
                    </a:p>
                    <a:p>
                      <a:pPr>
                        <a:lnSpc>
                          <a:spcPct val="107000"/>
                        </a:lnSpc>
                        <a:spcAft>
                          <a:spcPts val="800"/>
                        </a:spcAft>
                      </a:pPr>
                      <a:r>
                        <a:rPr lang="en-IN" sz="1400">
                          <a:effectLst/>
                        </a:rPr>
                        <a:t>- Traceability</a:t>
                      </a:r>
                    </a:p>
                    <a:p>
                      <a:pPr>
                        <a:lnSpc>
                          <a:spcPct val="107000"/>
                        </a:lnSpc>
                        <a:spcAft>
                          <a:spcPts val="800"/>
                        </a:spcAft>
                      </a:pPr>
                      <a:r>
                        <a:rPr lang="en-IN" sz="1400">
                          <a:effectLst/>
                        </a:rPr>
                        <a:t>-Security and privacy protection.</a:t>
                      </a:r>
                    </a:p>
                    <a:p>
                      <a:pPr>
                        <a:lnSpc>
                          <a:spcPct val="107000"/>
                        </a:lnSpc>
                        <a:spcAft>
                          <a:spcPts val="800"/>
                        </a:spcAft>
                      </a:pPr>
                      <a:r>
                        <a:rPr lang="en-IN" sz="1400">
                          <a:effectLst/>
                        </a:rPr>
                        <a:t>- Transparency and Effectiveness</a:t>
                      </a:r>
                    </a:p>
                    <a:p>
                      <a:pPr>
                        <a:lnSpc>
                          <a:spcPct val="107000"/>
                        </a:lnSpc>
                        <a:spcAft>
                          <a:spcPts val="800"/>
                        </a:spcAft>
                      </a:pPr>
                      <a:r>
                        <a:rPr lang="en-IN" sz="1400">
                          <a:effectLst/>
                        </a:rPr>
                        <a:t> </a:t>
                      </a:r>
                    </a:p>
                    <a:p>
                      <a:pPr>
                        <a:lnSpc>
                          <a:spcPct val="107000"/>
                        </a:lnSpc>
                        <a:spcAft>
                          <a:spcPts val="800"/>
                        </a:spcAft>
                      </a:pPr>
                      <a:r>
                        <a:rPr lang="en-IN" sz="1400">
                          <a:effectLst/>
                        </a:rPr>
                        <a:t> </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a:effectLst/>
                        </a:rPr>
                        <a:t>This research proposes a blockchain method for medication anti-counterfeiting, utilizing decentralization and tamper-proofing. Access controls and an improved consensus mechanism enhance efficiency and security in simulations.</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GB" sz="1400">
                          <a:effectLst/>
                        </a:rPr>
                        <a:t>90% to 100%</a:t>
                      </a:r>
                      <a:endParaRPr lang="en-IN" sz="140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tc>
                  <a:txBody>
                    <a:bodyPr/>
                    <a:lstStyle/>
                    <a:p>
                      <a:pPr>
                        <a:lnSpc>
                          <a:spcPct val="107000"/>
                        </a:lnSpc>
                        <a:spcAft>
                          <a:spcPts val="800"/>
                        </a:spcAft>
                      </a:pPr>
                      <a:r>
                        <a:rPr lang="en-IN" sz="1400" dirty="0">
                          <a:effectLst/>
                        </a:rPr>
                        <a:t>-Scalability issues.</a:t>
                      </a:r>
                    </a:p>
                    <a:p>
                      <a:pPr>
                        <a:lnSpc>
                          <a:spcPct val="107000"/>
                        </a:lnSpc>
                        <a:spcAft>
                          <a:spcPts val="800"/>
                        </a:spcAft>
                      </a:pPr>
                      <a:r>
                        <a:rPr lang="en-IN" sz="1400" dirty="0">
                          <a:effectLst/>
                        </a:rPr>
                        <a:t>-Privacy Concerns.</a:t>
                      </a:r>
                    </a:p>
                    <a:p>
                      <a:pPr>
                        <a:lnSpc>
                          <a:spcPct val="107000"/>
                        </a:lnSpc>
                        <a:spcAft>
                          <a:spcPts val="800"/>
                        </a:spcAft>
                      </a:pPr>
                      <a:r>
                        <a:rPr lang="en-IN" sz="1400" dirty="0">
                          <a:effectLst/>
                        </a:rPr>
                        <a:t>-Limited Consideration of Socioeconomic Factors</a:t>
                      </a:r>
                    </a:p>
                    <a:p>
                      <a:pPr>
                        <a:lnSpc>
                          <a:spcPct val="107000"/>
                        </a:lnSpc>
                        <a:spcAft>
                          <a:spcPts val="800"/>
                        </a:spcAft>
                      </a:pPr>
                      <a:r>
                        <a:rPr lang="en-IN" sz="1400" dirty="0">
                          <a:effectLst/>
                        </a:rPr>
                        <a:t>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txBody>
                  <a:tcPr marL="13458" marR="13458" marT="0" marB="0"/>
                </a:tc>
                <a:extLst>
                  <a:ext uri="{0D108BD9-81ED-4DB2-BD59-A6C34878D82A}">
                    <a16:rowId xmlns:a16="http://schemas.microsoft.com/office/drawing/2014/main" val="3981409721"/>
                  </a:ext>
                </a:extLst>
              </a:tr>
            </a:tbl>
          </a:graphicData>
        </a:graphic>
      </p:graphicFrame>
    </p:spTree>
    <p:extLst>
      <p:ext uri="{BB962C8B-B14F-4D97-AF65-F5344CB8AC3E}">
        <p14:creationId xmlns:p14="http://schemas.microsoft.com/office/powerpoint/2010/main" val="371884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AAFB0CE-4E17-C3C7-4874-8ECEF4D55C09}"/>
              </a:ext>
            </a:extLst>
          </p:cNvPr>
          <p:cNvGraphicFramePr>
            <a:graphicFrameLocks noGrp="1"/>
          </p:cNvGraphicFramePr>
          <p:nvPr>
            <p:extLst>
              <p:ext uri="{D42A27DB-BD31-4B8C-83A1-F6EECF244321}">
                <p14:modId xmlns:p14="http://schemas.microsoft.com/office/powerpoint/2010/main" val="3296882388"/>
              </p:ext>
            </p:extLst>
          </p:nvPr>
        </p:nvGraphicFramePr>
        <p:xfrm>
          <a:off x="505609" y="619474"/>
          <a:ext cx="8132782" cy="3904552"/>
        </p:xfrm>
        <a:graphic>
          <a:graphicData uri="http://schemas.openxmlformats.org/drawingml/2006/table">
            <a:tbl>
              <a:tblPr firstRow="1" firstCol="1" bandRow="1">
                <a:tableStyleId>{5C22544A-7EE6-4342-B048-85BDC9FD1C3A}</a:tableStyleId>
              </a:tblPr>
              <a:tblGrid>
                <a:gridCol w="312683">
                  <a:extLst>
                    <a:ext uri="{9D8B030D-6E8A-4147-A177-3AD203B41FA5}">
                      <a16:colId xmlns:a16="http://schemas.microsoft.com/office/drawing/2014/main" val="4072648259"/>
                    </a:ext>
                  </a:extLst>
                </a:gridCol>
                <a:gridCol w="1357438">
                  <a:extLst>
                    <a:ext uri="{9D8B030D-6E8A-4147-A177-3AD203B41FA5}">
                      <a16:colId xmlns:a16="http://schemas.microsoft.com/office/drawing/2014/main" val="1393322501"/>
                    </a:ext>
                  </a:extLst>
                </a:gridCol>
                <a:gridCol w="938800">
                  <a:extLst>
                    <a:ext uri="{9D8B030D-6E8A-4147-A177-3AD203B41FA5}">
                      <a16:colId xmlns:a16="http://schemas.microsoft.com/office/drawing/2014/main" val="3856539014"/>
                    </a:ext>
                  </a:extLst>
                </a:gridCol>
                <a:gridCol w="1946943">
                  <a:extLst>
                    <a:ext uri="{9D8B030D-6E8A-4147-A177-3AD203B41FA5}">
                      <a16:colId xmlns:a16="http://schemas.microsoft.com/office/drawing/2014/main" val="3131398721"/>
                    </a:ext>
                  </a:extLst>
                </a:gridCol>
                <a:gridCol w="1471110">
                  <a:extLst>
                    <a:ext uri="{9D8B030D-6E8A-4147-A177-3AD203B41FA5}">
                      <a16:colId xmlns:a16="http://schemas.microsoft.com/office/drawing/2014/main" val="3497347666"/>
                    </a:ext>
                  </a:extLst>
                </a:gridCol>
                <a:gridCol w="924717">
                  <a:extLst>
                    <a:ext uri="{9D8B030D-6E8A-4147-A177-3AD203B41FA5}">
                      <a16:colId xmlns:a16="http://schemas.microsoft.com/office/drawing/2014/main" val="2217721434"/>
                    </a:ext>
                  </a:extLst>
                </a:gridCol>
                <a:gridCol w="1181091">
                  <a:extLst>
                    <a:ext uri="{9D8B030D-6E8A-4147-A177-3AD203B41FA5}">
                      <a16:colId xmlns:a16="http://schemas.microsoft.com/office/drawing/2014/main" val="3079557884"/>
                    </a:ext>
                  </a:extLst>
                </a:gridCol>
              </a:tblGrid>
              <a:tr h="747730">
                <a:tc>
                  <a:txBody>
                    <a:bodyPr/>
                    <a:lstStyle/>
                    <a:p>
                      <a:pPr>
                        <a:lnSpc>
                          <a:spcPct val="107000"/>
                        </a:lnSpc>
                        <a:spcAft>
                          <a:spcPts val="800"/>
                        </a:spcAft>
                      </a:pPr>
                      <a:r>
                        <a:rPr lang="en-IN" sz="120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2</a:t>
                      </a:r>
                      <a:endParaRPr lang="en-IN" sz="110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r>
                        <a:rPr lang="en-IN" sz="1200" b="0">
                          <a:solidFill>
                            <a:schemeClr val="bg1"/>
                          </a:solidFill>
                          <a:effectLst/>
                          <a:latin typeface="Times New Roman" panose="02020603050405020304" pitchFamily="18" charset="0"/>
                          <a:ea typeface="Times New Roman" panose="02020603050405020304" pitchFamily="18" charset="0"/>
                        </a:rPr>
                        <a:t>Blockchain Based</a:t>
                      </a:r>
                      <a:endParaRPr lang="en-IN" sz="1000" b="1">
                        <a:solidFill>
                          <a:schemeClr val="bg1"/>
                        </a:solidFill>
                        <a:effectLst/>
                        <a:latin typeface="Times New Roman" panose="02020603050405020304" pitchFamily="18" charset="0"/>
                        <a:ea typeface="Times New Roman" panose="02020603050405020304" pitchFamily="18" charset="0"/>
                      </a:endParaRPr>
                    </a:p>
                    <a:p>
                      <a:r>
                        <a:rPr lang="en-IN" sz="1200" b="0">
                          <a:solidFill>
                            <a:schemeClr val="bg1"/>
                          </a:solidFill>
                          <a:effectLst/>
                          <a:latin typeface="Times New Roman" panose="02020603050405020304" pitchFamily="18" charset="0"/>
                          <a:ea typeface="Times New Roman" panose="02020603050405020304" pitchFamily="18" charset="0"/>
                        </a:rPr>
                        <a:t>Counterfeit</a:t>
                      </a:r>
                      <a:endParaRPr lang="en-IN" sz="1000" b="1">
                        <a:solidFill>
                          <a:schemeClr val="bg1"/>
                        </a:solidFill>
                        <a:effectLst/>
                        <a:latin typeface="Times New Roman" panose="02020603050405020304" pitchFamily="18" charset="0"/>
                        <a:ea typeface="Times New Roman" panose="02020603050405020304" pitchFamily="18" charset="0"/>
                      </a:endParaRPr>
                    </a:p>
                    <a:p>
                      <a:r>
                        <a:rPr lang="en-IN" sz="1200" b="0">
                          <a:solidFill>
                            <a:schemeClr val="bg1"/>
                          </a:solidFill>
                          <a:effectLst/>
                          <a:latin typeface="Times New Roman" panose="02020603050405020304" pitchFamily="18" charset="0"/>
                          <a:ea typeface="Times New Roman" panose="02020603050405020304" pitchFamily="18" charset="0"/>
                        </a:rPr>
                        <a:t>Medicine Authentication System</a:t>
                      </a:r>
                      <a:endParaRPr lang="en-IN" sz="1000" b="1">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200" b="0">
                          <a:solidFill>
                            <a:schemeClr val="bg1"/>
                          </a:solidFill>
                          <a:effectLst/>
                          <a:latin typeface="Times New Roman" panose="02020603050405020304" pitchFamily="18" charset="0"/>
                          <a:ea typeface="Times New Roman" panose="02020603050405020304" pitchFamily="18" charset="0"/>
                        </a:rPr>
                        <a:t>Nazmul Alam,</a:t>
                      </a:r>
                      <a:endParaRPr lang="en-IN" sz="1000" b="1">
                        <a:solidFill>
                          <a:schemeClr val="bg1"/>
                        </a:solidFill>
                        <a:effectLst/>
                        <a:latin typeface="Times New Roman" panose="02020603050405020304" pitchFamily="18" charset="0"/>
                        <a:ea typeface="Times New Roman" panose="02020603050405020304" pitchFamily="18" charset="0"/>
                      </a:endParaRPr>
                    </a:p>
                    <a:p>
                      <a:r>
                        <a:rPr lang="en-IN" sz="1200" b="0">
                          <a:solidFill>
                            <a:schemeClr val="bg1"/>
                          </a:solidFill>
                          <a:effectLst/>
                          <a:latin typeface="Times New Roman" panose="02020603050405020304" pitchFamily="18" charset="0"/>
                          <a:ea typeface="Times New Roman" panose="02020603050405020304" pitchFamily="18" charset="0"/>
                        </a:rPr>
                        <a:t>Md Rabiul Hasan Tanvir,</a:t>
                      </a:r>
                      <a:r>
                        <a:rPr lang="en-IN" sz="1200" b="0" kern="0">
                          <a:solidFill>
                            <a:schemeClr val="bg1"/>
                          </a:solidFill>
                          <a:effectLst/>
                          <a:latin typeface="Times New Roman" panose="02020603050405020304" pitchFamily="18" charset="0"/>
                          <a:ea typeface="Calibri" panose="020F0502020204030204" pitchFamily="34" charset="0"/>
                        </a:rPr>
                        <a:t> </a:t>
                      </a:r>
                      <a:r>
                        <a:rPr lang="en-IN" sz="1200" b="0">
                          <a:solidFill>
                            <a:schemeClr val="bg1"/>
                          </a:solidFill>
                          <a:effectLst/>
                          <a:latin typeface="Times New Roman" panose="02020603050405020304" pitchFamily="18" charset="0"/>
                          <a:ea typeface="Times New Roman" panose="02020603050405020304" pitchFamily="18" charset="0"/>
                        </a:rPr>
                        <a:t>Sadah Anjum Shanto.</a:t>
                      </a:r>
                      <a:endParaRPr lang="en-IN" sz="1000" b="1">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spcAft>
                          <a:spcPts val="800"/>
                        </a:spcAft>
                      </a:pPr>
                      <a:r>
                        <a:rPr lang="en-IN"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-Transparent and reliable.</a:t>
                      </a:r>
                      <a:endParaRPr lang="en-IN" sz="1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-Transaction security -Data safety</a:t>
                      </a:r>
                      <a:endParaRPr lang="en-IN" sz="1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GB"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a:t>
                      </a:r>
                      <a:r>
                        <a:rPr lang="en-IN"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Privacy of traceability data.</a:t>
                      </a:r>
                      <a:endParaRPr lang="en-IN" sz="1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-Ensuring Authenticity</a:t>
                      </a:r>
                      <a:r>
                        <a:rPr lang="en-GB"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a:t>
                      </a:r>
                      <a:endParaRPr lang="en-IN" sz="1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The prototype methodology employs a private blockchain system, validated by a drug administrator, ensuring transparency in the medication supply chain. It includes encrypted transaction data, real-time location recording, and a data reduction process for expired medicines, allowing customers to verify authenticity via QR code scanning.</a:t>
                      </a:r>
                      <a:endParaRPr lang="en-IN" sz="110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95% to 99%</a:t>
                      </a:r>
                      <a:endParaRPr lang="en-IN" sz="110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-Limited Exploration of Cost Implications.</a:t>
                      </a:r>
                      <a:endParaRPr lang="en-IN" sz="1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-Assumption of Universal Smartphone Access.</a:t>
                      </a:r>
                      <a:endParaRPr lang="en-IN" sz="1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2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-Insufficient Discussion on Regulatory Challenges</a:t>
                      </a:r>
                      <a:r>
                        <a:rPr lang="en-IN" sz="1200" b="1"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a:t>
                      </a:r>
                      <a:endParaRPr lang="en-IN" sz="1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632739869"/>
                  </a:ext>
                </a:extLst>
              </a:tr>
            </a:tbl>
          </a:graphicData>
        </a:graphic>
      </p:graphicFrame>
    </p:spTree>
    <p:extLst>
      <p:ext uri="{BB962C8B-B14F-4D97-AF65-F5344CB8AC3E}">
        <p14:creationId xmlns:p14="http://schemas.microsoft.com/office/powerpoint/2010/main" val="119847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A8CE48BA-6F86-5A25-28D7-13F292828DE5}"/>
              </a:ext>
            </a:extLst>
          </p:cNvPr>
          <p:cNvGraphicFramePr>
            <a:graphicFrameLocks noGrp="1"/>
          </p:cNvGraphicFramePr>
          <p:nvPr>
            <p:extLst>
              <p:ext uri="{D42A27DB-BD31-4B8C-83A1-F6EECF244321}">
                <p14:modId xmlns:p14="http://schemas.microsoft.com/office/powerpoint/2010/main" val="4256106235"/>
              </p:ext>
            </p:extLst>
          </p:nvPr>
        </p:nvGraphicFramePr>
        <p:xfrm>
          <a:off x="482600" y="558246"/>
          <a:ext cx="7919121" cy="3680333"/>
        </p:xfrm>
        <a:graphic>
          <a:graphicData uri="http://schemas.openxmlformats.org/drawingml/2006/table">
            <a:tbl>
              <a:tblPr firstRow="1" firstCol="1" bandRow="1">
                <a:tableStyleId>{5C22544A-7EE6-4342-B048-85BDC9FD1C3A}</a:tableStyleId>
              </a:tblPr>
              <a:tblGrid>
                <a:gridCol w="372983">
                  <a:extLst>
                    <a:ext uri="{9D8B030D-6E8A-4147-A177-3AD203B41FA5}">
                      <a16:colId xmlns:a16="http://schemas.microsoft.com/office/drawing/2014/main" val="1735606363"/>
                    </a:ext>
                  </a:extLst>
                </a:gridCol>
                <a:gridCol w="1491094">
                  <a:extLst>
                    <a:ext uri="{9D8B030D-6E8A-4147-A177-3AD203B41FA5}">
                      <a16:colId xmlns:a16="http://schemas.microsoft.com/office/drawing/2014/main" val="3020144665"/>
                    </a:ext>
                  </a:extLst>
                </a:gridCol>
                <a:gridCol w="817428">
                  <a:extLst>
                    <a:ext uri="{9D8B030D-6E8A-4147-A177-3AD203B41FA5}">
                      <a16:colId xmlns:a16="http://schemas.microsoft.com/office/drawing/2014/main" val="3104205305"/>
                    </a:ext>
                  </a:extLst>
                </a:gridCol>
                <a:gridCol w="1242625">
                  <a:extLst>
                    <a:ext uri="{9D8B030D-6E8A-4147-A177-3AD203B41FA5}">
                      <a16:colId xmlns:a16="http://schemas.microsoft.com/office/drawing/2014/main" val="3631974463"/>
                    </a:ext>
                  </a:extLst>
                </a:gridCol>
                <a:gridCol w="1828803">
                  <a:extLst>
                    <a:ext uri="{9D8B030D-6E8A-4147-A177-3AD203B41FA5}">
                      <a16:colId xmlns:a16="http://schemas.microsoft.com/office/drawing/2014/main" val="1651459713"/>
                    </a:ext>
                  </a:extLst>
                </a:gridCol>
                <a:gridCol w="778330">
                  <a:extLst>
                    <a:ext uri="{9D8B030D-6E8A-4147-A177-3AD203B41FA5}">
                      <a16:colId xmlns:a16="http://schemas.microsoft.com/office/drawing/2014/main" val="2336524547"/>
                    </a:ext>
                  </a:extLst>
                </a:gridCol>
                <a:gridCol w="1387858">
                  <a:extLst>
                    <a:ext uri="{9D8B030D-6E8A-4147-A177-3AD203B41FA5}">
                      <a16:colId xmlns:a16="http://schemas.microsoft.com/office/drawing/2014/main" val="3201389204"/>
                    </a:ext>
                  </a:extLst>
                </a:gridCol>
              </a:tblGrid>
              <a:tr h="3376503">
                <a:tc>
                  <a:txBody>
                    <a:bodyPr/>
                    <a:lstStyle/>
                    <a:p>
                      <a:pPr>
                        <a:lnSpc>
                          <a:spcPct val="107000"/>
                        </a:lnSpc>
                        <a:spcAft>
                          <a:spcPts val="800"/>
                        </a:spcAft>
                      </a:pPr>
                      <a:r>
                        <a:rPr lang="en-IN" sz="1100">
                          <a:effectLst/>
                        </a:rPr>
                        <a:t>3.</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69538" marR="69538" marT="0" marB="0"/>
                </a:tc>
                <a:tc>
                  <a:txBody>
                    <a:bodyPr/>
                    <a:lstStyle/>
                    <a:p>
                      <a:pPr>
                        <a:lnSpc>
                          <a:spcPct val="107000"/>
                        </a:lnSpc>
                        <a:spcAft>
                          <a:spcPts val="800"/>
                        </a:spcAft>
                      </a:pPr>
                      <a:r>
                        <a:rPr lang="en-IN" sz="1100">
                          <a:effectLst/>
                        </a:rPr>
                        <a:t>Blockchain to Overcome Counterfeiting of Medicines</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69538" marR="69538" marT="0" marB="0"/>
                </a:tc>
                <a:tc>
                  <a:txBody>
                    <a:bodyPr/>
                    <a:lstStyle/>
                    <a:p>
                      <a:pPr>
                        <a:lnSpc>
                          <a:spcPct val="107000"/>
                        </a:lnSpc>
                        <a:spcAft>
                          <a:spcPts val="800"/>
                        </a:spcAft>
                      </a:pPr>
                      <a:r>
                        <a:rPr lang="en-IN" sz="1100">
                          <a:effectLst/>
                        </a:rPr>
                        <a:t>Moksh Jain, Adithya Bijur,</a:t>
                      </a:r>
                      <a:endParaRPr lang="en-IN" sz="1000">
                        <a:effectLst/>
                      </a:endParaRPr>
                    </a:p>
                    <a:p>
                      <a:pPr>
                        <a:lnSpc>
                          <a:spcPct val="107000"/>
                        </a:lnSpc>
                        <a:spcAft>
                          <a:spcPts val="800"/>
                        </a:spcAft>
                      </a:pPr>
                      <a:r>
                        <a:rPr lang="en-IN" sz="1100">
                          <a:effectLst/>
                        </a:rPr>
                        <a:t>Nilesh Chavan</a:t>
                      </a:r>
                      <a:endParaRPr lang="en-IN" sz="1000">
                        <a:effectLst/>
                      </a:endParaRPr>
                    </a:p>
                    <a:p>
                      <a:pPr>
                        <a:lnSpc>
                          <a:spcPct val="107000"/>
                        </a:lnSpc>
                        <a:spcAft>
                          <a:spcPts val="800"/>
                        </a:spcAft>
                      </a:pPr>
                      <a:r>
                        <a:rPr lang="en-IN" sz="1100">
                          <a:effectLst/>
                        </a:rPr>
                        <a:t>And Prof. Sweety Rupani</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69538" marR="69538" marT="0" marB="0"/>
                </a:tc>
                <a:tc>
                  <a:txBody>
                    <a:bodyPr/>
                    <a:lstStyle/>
                    <a:p>
                      <a:pPr>
                        <a:lnSpc>
                          <a:spcPct val="107000"/>
                        </a:lnSpc>
                        <a:spcAft>
                          <a:spcPts val="800"/>
                        </a:spcAft>
                      </a:pPr>
                      <a:r>
                        <a:rPr lang="en-IN" sz="1100" dirty="0">
                          <a:effectLst/>
                        </a:rPr>
                        <a:t>-Blockchain-enabled Medicine Traceability.</a:t>
                      </a:r>
                      <a:endParaRPr lang="en-IN" sz="1000" dirty="0">
                        <a:effectLst/>
                      </a:endParaRPr>
                    </a:p>
                    <a:p>
                      <a:pPr>
                        <a:lnSpc>
                          <a:spcPct val="107000"/>
                        </a:lnSpc>
                        <a:spcAft>
                          <a:spcPts val="800"/>
                        </a:spcAft>
                      </a:pPr>
                      <a:r>
                        <a:rPr lang="en-IN" sz="1100" dirty="0">
                          <a:effectLst/>
                        </a:rPr>
                        <a:t>-End-User Verification.</a:t>
                      </a:r>
                      <a:endParaRPr lang="en-IN" sz="1000" dirty="0">
                        <a:effectLst/>
                      </a:endParaRPr>
                    </a:p>
                    <a:p>
                      <a:pPr>
                        <a:lnSpc>
                          <a:spcPct val="107000"/>
                        </a:lnSpc>
                        <a:spcAft>
                          <a:spcPts val="800"/>
                        </a:spcAft>
                      </a:pPr>
                      <a:r>
                        <a:rPr lang="en-IN" sz="1100" dirty="0">
                          <a:effectLst/>
                        </a:rPr>
                        <a:t>-Improved Patient Safety.</a:t>
                      </a:r>
                      <a:endParaRPr lang="en-IN" sz="1000" dirty="0">
                        <a:effectLst/>
                      </a:endParaRPr>
                    </a:p>
                    <a:p>
                      <a:pPr>
                        <a:lnSpc>
                          <a:spcPct val="107000"/>
                        </a:lnSpc>
                        <a:spcAft>
                          <a:spcPts val="800"/>
                        </a:spcAft>
                      </a:pPr>
                      <a:r>
                        <a:rPr lang="en-IN" sz="1100" dirty="0">
                          <a:effectLst/>
                        </a:rPr>
                        <a:t>-Accessibility and Protection.</a:t>
                      </a:r>
                      <a:endParaRPr lang="en-IN" sz="1000" dirty="0">
                        <a:effectLst/>
                        <a:latin typeface="Calibri" panose="020F0502020204030204" pitchFamily="34" charset="0"/>
                        <a:ea typeface="Calibri" panose="020F0502020204030204" pitchFamily="34" charset="0"/>
                        <a:cs typeface="Gautami" panose="020B0502040204020203" pitchFamily="34" charset="0"/>
                      </a:endParaRPr>
                    </a:p>
                  </a:txBody>
                  <a:tcPr marL="69538" marR="69538" marT="0" marB="0"/>
                </a:tc>
                <a:tc>
                  <a:txBody>
                    <a:bodyPr/>
                    <a:lstStyle/>
                    <a:p>
                      <a:pPr>
                        <a:lnSpc>
                          <a:spcPct val="107000"/>
                        </a:lnSpc>
                        <a:spcAft>
                          <a:spcPts val="800"/>
                        </a:spcAft>
                      </a:pPr>
                      <a:r>
                        <a:rPr lang="en-IN" sz="1100">
                          <a:effectLst/>
                        </a:rPr>
                        <a:t>The proposed system employs blockchain for transparent medicine supply chain management, with manufacturers generating hash codes stored in the blockchain, enabling traceability and authenticity verification by stockists, distributors, retailers, and end-users. The central authority oversees the supply chain, and a mobile app GUI facilitates scanning for retailers and customers.Top of Form</a:t>
                      </a:r>
                      <a:endParaRPr lang="en-IN" sz="1000">
                        <a:effectLst/>
                      </a:endParaRPr>
                    </a:p>
                    <a:p>
                      <a:pPr>
                        <a:lnSpc>
                          <a:spcPct val="107000"/>
                        </a:lnSpc>
                        <a:spcAft>
                          <a:spcPts val="800"/>
                        </a:spcAft>
                      </a:pPr>
                      <a:r>
                        <a:rPr lang="en-IN" sz="1100">
                          <a:effectLst/>
                        </a:rPr>
                        <a:t> </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69538" marR="69538" marT="0" marB="0"/>
                </a:tc>
                <a:tc>
                  <a:txBody>
                    <a:bodyPr/>
                    <a:lstStyle/>
                    <a:p>
                      <a:pPr>
                        <a:lnSpc>
                          <a:spcPct val="107000"/>
                        </a:lnSpc>
                        <a:spcAft>
                          <a:spcPts val="800"/>
                        </a:spcAft>
                      </a:pPr>
                      <a:r>
                        <a:rPr lang="en-IN" sz="1100">
                          <a:effectLst/>
                        </a:rPr>
                        <a:t>90%</a:t>
                      </a:r>
                      <a:endParaRPr lang="en-IN" sz="1000">
                        <a:effectLst/>
                        <a:latin typeface="Calibri" panose="020F0502020204030204" pitchFamily="34" charset="0"/>
                        <a:ea typeface="Calibri" panose="020F0502020204030204" pitchFamily="34" charset="0"/>
                        <a:cs typeface="Gautami" panose="020B0502040204020203" pitchFamily="34" charset="0"/>
                      </a:endParaRPr>
                    </a:p>
                  </a:txBody>
                  <a:tcPr marL="69538" marR="69538" marT="0" marB="0"/>
                </a:tc>
                <a:tc>
                  <a:txBody>
                    <a:bodyPr/>
                    <a:lstStyle/>
                    <a:p>
                      <a:pPr>
                        <a:lnSpc>
                          <a:spcPct val="107000"/>
                        </a:lnSpc>
                        <a:spcAft>
                          <a:spcPts val="800"/>
                        </a:spcAft>
                      </a:pPr>
                      <a:r>
                        <a:rPr lang="en-IN" sz="1100" dirty="0">
                          <a:effectLst/>
                        </a:rPr>
                        <a:t> -Scalability Challenges.</a:t>
                      </a:r>
                      <a:endParaRPr lang="en-IN" sz="1000" dirty="0">
                        <a:effectLst/>
                      </a:endParaRPr>
                    </a:p>
                    <a:p>
                      <a:pPr>
                        <a:lnSpc>
                          <a:spcPct val="107000"/>
                        </a:lnSpc>
                        <a:spcAft>
                          <a:spcPts val="800"/>
                        </a:spcAft>
                      </a:pPr>
                      <a:r>
                        <a:rPr lang="en-IN" sz="1100" dirty="0">
                          <a:effectLst/>
                        </a:rPr>
                        <a:t>-Limited Stakeholder Adoption Discussion.</a:t>
                      </a:r>
                      <a:endParaRPr lang="en-IN" sz="1000" dirty="0">
                        <a:effectLst/>
                      </a:endParaRPr>
                    </a:p>
                    <a:p>
                      <a:pPr>
                        <a:lnSpc>
                          <a:spcPct val="107000"/>
                        </a:lnSpc>
                        <a:spcAft>
                          <a:spcPts val="800"/>
                        </a:spcAft>
                      </a:pPr>
                      <a:r>
                        <a:rPr lang="en-IN" sz="1100" dirty="0">
                          <a:effectLst/>
                        </a:rPr>
                        <a:t>-Technical Implementation Risks.</a:t>
                      </a:r>
                      <a:endParaRPr lang="en-IN" sz="1000" dirty="0">
                        <a:effectLst/>
                        <a:latin typeface="Calibri" panose="020F0502020204030204" pitchFamily="34" charset="0"/>
                        <a:ea typeface="Calibri" panose="020F0502020204030204" pitchFamily="34" charset="0"/>
                        <a:cs typeface="Gautami" panose="020B0502040204020203" pitchFamily="34" charset="0"/>
                      </a:endParaRPr>
                    </a:p>
                  </a:txBody>
                  <a:tcPr marL="69538" marR="69538" marT="0" marB="0"/>
                </a:tc>
                <a:extLst>
                  <a:ext uri="{0D108BD9-81ED-4DB2-BD59-A6C34878D82A}">
                    <a16:rowId xmlns:a16="http://schemas.microsoft.com/office/drawing/2014/main" val="2733515521"/>
                  </a:ext>
                </a:extLst>
              </a:tr>
            </a:tbl>
          </a:graphicData>
        </a:graphic>
      </p:graphicFrame>
    </p:spTree>
    <p:extLst>
      <p:ext uri="{BB962C8B-B14F-4D97-AF65-F5344CB8AC3E}">
        <p14:creationId xmlns:p14="http://schemas.microsoft.com/office/powerpoint/2010/main" val="329367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C03F3BD-12C4-4FB8-840F-C89C84EDB183}"/>
              </a:ext>
            </a:extLst>
          </p:cNvPr>
          <p:cNvGraphicFramePr>
            <a:graphicFrameLocks noGrp="1"/>
          </p:cNvGraphicFramePr>
          <p:nvPr>
            <p:extLst>
              <p:ext uri="{D42A27DB-BD31-4B8C-83A1-F6EECF244321}">
                <p14:modId xmlns:p14="http://schemas.microsoft.com/office/powerpoint/2010/main" val="2234008096"/>
              </p:ext>
            </p:extLst>
          </p:nvPr>
        </p:nvGraphicFramePr>
        <p:xfrm>
          <a:off x="414671" y="1107304"/>
          <a:ext cx="8176437" cy="2901170"/>
        </p:xfrm>
        <a:graphic>
          <a:graphicData uri="http://schemas.openxmlformats.org/drawingml/2006/table">
            <a:tbl>
              <a:tblPr firstRow="1" firstCol="1" bandRow="1">
                <a:tableStyleId>{5C22544A-7EE6-4342-B048-85BDC9FD1C3A}</a:tableStyleId>
              </a:tblPr>
              <a:tblGrid>
                <a:gridCol w="314364">
                  <a:extLst>
                    <a:ext uri="{9D8B030D-6E8A-4147-A177-3AD203B41FA5}">
                      <a16:colId xmlns:a16="http://schemas.microsoft.com/office/drawing/2014/main" val="1267876310"/>
                    </a:ext>
                  </a:extLst>
                </a:gridCol>
                <a:gridCol w="1364726">
                  <a:extLst>
                    <a:ext uri="{9D8B030D-6E8A-4147-A177-3AD203B41FA5}">
                      <a16:colId xmlns:a16="http://schemas.microsoft.com/office/drawing/2014/main" val="2388240768"/>
                    </a:ext>
                  </a:extLst>
                </a:gridCol>
                <a:gridCol w="943836">
                  <a:extLst>
                    <a:ext uri="{9D8B030D-6E8A-4147-A177-3AD203B41FA5}">
                      <a16:colId xmlns:a16="http://schemas.microsoft.com/office/drawing/2014/main" val="1850250811"/>
                    </a:ext>
                  </a:extLst>
                </a:gridCol>
                <a:gridCol w="1380370">
                  <a:extLst>
                    <a:ext uri="{9D8B030D-6E8A-4147-A177-3AD203B41FA5}">
                      <a16:colId xmlns:a16="http://schemas.microsoft.com/office/drawing/2014/main" val="757186941"/>
                    </a:ext>
                  </a:extLst>
                </a:gridCol>
                <a:gridCol w="2056028">
                  <a:extLst>
                    <a:ext uri="{9D8B030D-6E8A-4147-A177-3AD203B41FA5}">
                      <a16:colId xmlns:a16="http://schemas.microsoft.com/office/drawing/2014/main" val="1766414572"/>
                    </a:ext>
                  </a:extLst>
                </a:gridCol>
                <a:gridCol w="929682">
                  <a:extLst>
                    <a:ext uri="{9D8B030D-6E8A-4147-A177-3AD203B41FA5}">
                      <a16:colId xmlns:a16="http://schemas.microsoft.com/office/drawing/2014/main" val="2984567266"/>
                    </a:ext>
                  </a:extLst>
                </a:gridCol>
                <a:gridCol w="1187431">
                  <a:extLst>
                    <a:ext uri="{9D8B030D-6E8A-4147-A177-3AD203B41FA5}">
                      <a16:colId xmlns:a16="http://schemas.microsoft.com/office/drawing/2014/main" val="123441211"/>
                    </a:ext>
                  </a:extLst>
                </a:gridCol>
              </a:tblGrid>
              <a:tr h="2901170">
                <a:tc>
                  <a:txBody>
                    <a:bodyPr/>
                    <a:lstStyle/>
                    <a:p>
                      <a:pP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Safeguarding Against Counterfeit With Blockchain Bases QR Code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G. Bhanu Prasad, P. Shreya, P. Shailaja, M. Akhila, P. Sravani</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 Fighting counterfeiters on a legal level.</a:t>
                      </a:r>
                      <a:endParaRPr lang="en-IN" sz="1100">
                        <a:effectLst/>
                      </a:endParaRPr>
                    </a:p>
                    <a:p>
                      <a:pPr>
                        <a:lnSpc>
                          <a:spcPct val="107000"/>
                        </a:lnSpc>
                        <a:spcAft>
                          <a:spcPts val="800"/>
                        </a:spcAft>
                      </a:pPr>
                      <a:r>
                        <a:rPr lang="en-IN" sz="1200">
                          <a:effectLst/>
                        </a:rPr>
                        <a:t>-A good alert system,</a:t>
                      </a:r>
                      <a:endParaRPr lang="en-IN" sz="1100">
                        <a:effectLst/>
                      </a:endParaRPr>
                    </a:p>
                    <a:p>
                      <a:pPr>
                        <a:lnSpc>
                          <a:spcPct val="107000"/>
                        </a:lnSpc>
                        <a:spcAft>
                          <a:spcPts val="800"/>
                        </a:spcAft>
                      </a:pPr>
                      <a:r>
                        <a:rPr lang="en-IN" sz="1200">
                          <a:effectLst/>
                        </a:rPr>
                        <a:t>-Tamper-proof.</a:t>
                      </a:r>
                      <a:endParaRPr lang="en-IN" sz="1100">
                        <a:effectLst/>
                      </a:endParaRPr>
                    </a:p>
                    <a:p>
                      <a:pPr>
                        <a:lnSpc>
                          <a:spcPct val="107000"/>
                        </a:lnSpc>
                        <a:spcAft>
                          <a:spcPts val="800"/>
                        </a:spcAft>
                      </a:pPr>
                      <a:r>
                        <a:rPr lang="en-IN" sz="1200">
                          <a:effectLst/>
                        </a:rPr>
                        <a:t>-Authentication</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the proposed</a:t>
                      </a:r>
                      <a:endParaRPr lang="en-IN" sz="1100">
                        <a:effectLst/>
                      </a:endParaRPr>
                    </a:p>
                    <a:p>
                      <a:pPr>
                        <a:lnSpc>
                          <a:spcPct val="107000"/>
                        </a:lnSpc>
                        <a:spcAft>
                          <a:spcPts val="800"/>
                        </a:spcAft>
                      </a:pPr>
                      <a:r>
                        <a:rPr lang="en-IN" sz="1200">
                          <a:effectLst/>
                        </a:rPr>
                        <a:t>methodology assesses blockchain's role in countering counterfeiting, proposing a holistic strategy with a decentralized supply chain (block-supply chain) for enhanced security and efficiency.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95% to 99%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dirty="0">
                          <a:effectLst/>
                        </a:rPr>
                        <a:t>-Technological Means Alone Insufficient.</a:t>
                      </a:r>
                      <a:endParaRPr lang="en-IN" sz="1100" dirty="0">
                        <a:effectLst/>
                      </a:endParaRPr>
                    </a:p>
                    <a:p>
                      <a:pPr>
                        <a:lnSpc>
                          <a:spcPct val="107000"/>
                        </a:lnSpc>
                        <a:spcAft>
                          <a:spcPts val="800"/>
                        </a:spcAft>
                      </a:pPr>
                      <a:r>
                        <a:rPr lang="en-IN" sz="1200" dirty="0">
                          <a:effectLst/>
                        </a:rPr>
                        <a:t>-Need for Complementary Measures.</a:t>
                      </a:r>
                      <a:endParaRPr lang="en-IN" sz="1100" dirty="0">
                        <a:effectLst/>
                      </a:endParaRPr>
                    </a:p>
                    <a:p>
                      <a:pPr>
                        <a:lnSpc>
                          <a:spcPct val="107000"/>
                        </a:lnSpc>
                        <a:spcAft>
                          <a:spcPts val="800"/>
                        </a:spcAft>
                      </a:pPr>
                      <a:r>
                        <a:rPr lang="en-IN" sz="1200" dirty="0">
                          <a:effectLst/>
                        </a:rPr>
                        <a:t>-Broader Factors at Play.</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4211243133"/>
                  </a:ext>
                </a:extLst>
              </a:tr>
            </a:tbl>
          </a:graphicData>
        </a:graphic>
      </p:graphicFrame>
    </p:spTree>
    <p:extLst>
      <p:ext uri="{BB962C8B-B14F-4D97-AF65-F5344CB8AC3E}">
        <p14:creationId xmlns:p14="http://schemas.microsoft.com/office/powerpoint/2010/main" val="247136376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3697</TotalTime>
  <Words>2031</Words>
  <Application>Microsoft Office PowerPoint</Application>
  <PresentationFormat>On-screen Show (16:9)</PresentationFormat>
  <Paragraphs>166</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SYSTEM REQUIREMENTS </vt:lpstr>
      <vt:lpstr>SYSTEM REQUIREMENTS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Kumar</dc:creator>
  <cp:lastModifiedBy>Fazal Ur Rahman</cp:lastModifiedBy>
  <cp:revision>79</cp:revision>
  <dcterms:modified xsi:type="dcterms:W3CDTF">2024-02-22T14:52:48Z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2024-02-22T14:52:48Z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d2d1f50e-852d-46c4-831a-5c72d087db41</vt:lpwstr>
  </property>
  <property fmtid="{D5CDD505-2E9C-101B-9397-08002B2CF9AE}" pid="7" name="MSIP_Label_defa4170-0d19-0005-0004-bc88714345d2_ActionId">
    <vt:lpwstr>5384cc11-d727-4fc3-a415-7d4f9bfa148c</vt:lpwstr>
  </property>
  <property fmtid="{D5CDD505-2E9C-101B-9397-08002B2CF9AE}" pid="8" name="MSIP_Label_defa4170-0d19-0005-0004-bc88714345d2_ContentBits">
    <vt:lpwstr>0</vt:lpwstr>
  </property>
</Properties>
</file>