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6" r:id="rId9"/>
    <p:sldId id="267" r:id="rId10"/>
    <p:sldId id="268" r:id="rId11"/>
    <p:sldId id="261" r:id="rId12"/>
    <p:sldId id="262" r:id="rId13"/>
    <p:sldId id="269" r:id="rId14"/>
    <p:sldId id="263" r:id="rId15"/>
  </p:sldIdLst>
  <p:sldSz cx="12192000" cy="6858000"/>
  <p:notesSz cx="6858000" cy="9144000"/>
  <p:embeddedFontLst>
    <p:embeddedFont>
      <p:font typeface="Book Antiqua" panose="02040602050305030304" pitchFamily="18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1" roundtripDataSignature="AMtx7mgUPZrNVOy9OR0AhLdfVO6k0u8q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1705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subTitle" idx="1"/>
          </p:nvPr>
        </p:nvSpPr>
        <p:spPr>
          <a:xfrm>
            <a:off x="1324062" y="52022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33C0B"/>
              </a:buClr>
              <a:buSzPts val="2000"/>
              <a:buNone/>
            </a:pPr>
            <a:r>
              <a:rPr lang="en-IN" sz="2000" b="1" dirty="0">
                <a:solidFill>
                  <a:srgbClr val="833C0B"/>
                </a:solidFill>
              </a:rPr>
              <a:t>Presenters Name &amp; Affiliation:-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33C0B"/>
              </a:buClr>
              <a:buSzPts val="2000"/>
              <a:buNone/>
            </a:pPr>
            <a:r>
              <a:rPr lang="en-IN" sz="2000" b="1" dirty="0">
                <a:solidFill>
                  <a:srgbClr val="833C0B"/>
                </a:solidFill>
              </a:rPr>
              <a:t>Name of All the Authors:- </a:t>
            </a:r>
            <a:endParaRPr sz="2000" b="1" dirty="0">
              <a:solidFill>
                <a:srgbClr val="833C0B"/>
              </a:solidFill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35823" y="280079"/>
            <a:ext cx="3314699" cy="91568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1562403" y="75409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Book Antiqua"/>
              <a:buNone/>
            </a:pPr>
            <a:r>
              <a:rPr lang="en-IN" sz="2800" b="1">
                <a:solidFill>
                  <a:srgbClr val="002060"/>
                </a:solidFill>
                <a:latin typeface="Book Antiqua"/>
                <a:ea typeface="Book Antiqua"/>
                <a:cs typeface="Book Antiqua"/>
                <a:sym typeface="Book Antiqua"/>
              </a:rPr>
              <a:t>6</a:t>
            </a:r>
            <a:r>
              <a:rPr lang="en-IN" sz="2800" b="1" i="0" u="none" strike="noStrike" cap="none">
                <a:solidFill>
                  <a:srgbClr val="002060"/>
                </a:solidFill>
                <a:latin typeface="Book Antiqua"/>
                <a:ea typeface="Book Antiqua"/>
                <a:cs typeface="Book Antiqua"/>
                <a:sym typeface="Book Antiqua"/>
              </a:rPr>
              <a:t>th International conference on Recent Trends in Machine Learning, IOT, Smart Cities &amp; Application (ICMISC 202</a:t>
            </a:r>
            <a:r>
              <a:rPr lang="en-IN" sz="2800" b="1">
                <a:solidFill>
                  <a:srgbClr val="002060"/>
                </a:solidFill>
                <a:latin typeface="Book Antiqua"/>
                <a:ea typeface="Book Antiqua"/>
                <a:cs typeface="Book Antiqua"/>
                <a:sym typeface="Book Antiqua"/>
              </a:rPr>
              <a:t>5</a:t>
            </a:r>
            <a:r>
              <a:rPr lang="en-IN" sz="2800" b="1" i="0" u="none" strike="noStrike" cap="none">
                <a:solidFill>
                  <a:srgbClr val="002060"/>
                </a:solidFill>
                <a:latin typeface="Book Antiqua"/>
                <a:ea typeface="Book Antiqua"/>
                <a:cs typeface="Book Antiqua"/>
                <a:sym typeface="Book Antiqua"/>
              </a:rPr>
              <a:t>)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1" i="0" u="none" strike="noStrike" cap="none">
              <a:solidFill>
                <a:srgbClr val="38562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Book Antiqua"/>
              <a:buNone/>
            </a:pPr>
            <a:r>
              <a:rPr lang="en-IN" sz="1600" b="1" i="0" u="none" strike="noStrike" cap="none">
                <a:solidFill>
                  <a:srgbClr val="385623"/>
                </a:solidFill>
                <a:latin typeface="Book Antiqua"/>
                <a:ea typeface="Book Antiqua"/>
                <a:cs typeface="Book Antiqua"/>
                <a:sym typeface="Book Antiqua"/>
              </a:rPr>
              <a:t>28-29 March 202</a:t>
            </a:r>
            <a:r>
              <a:rPr lang="en-IN" sz="1600" b="1">
                <a:solidFill>
                  <a:srgbClr val="385623"/>
                </a:solidFill>
                <a:latin typeface="Book Antiqua"/>
                <a:ea typeface="Book Antiqua"/>
                <a:cs typeface="Book Antiqua"/>
                <a:sym typeface="Book Antiqua"/>
              </a:rPr>
              <a:t>5</a:t>
            </a:r>
            <a:r>
              <a:rPr lang="en-IN" sz="1600" b="1" i="0" u="none" strike="noStrike" cap="none">
                <a:solidFill>
                  <a:srgbClr val="385623"/>
                </a:solidFill>
                <a:latin typeface="Book Antiqua"/>
                <a:ea typeface="Book Antiqua"/>
                <a:cs typeface="Book Antiqua"/>
                <a:sym typeface="Book Antiqua"/>
              </a:rPr>
              <a:t>, 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5623"/>
              </a:buClr>
              <a:buSzPts val="1600"/>
              <a:buFont typeface="Book Antiqua"/>
              <a:buNone/>
            </a:pPr>
            <a:r>
              <a:rPr lang="en-IN" sz="1600" b="1" i="0" u="none" strike="noStrike" cap="none">
                <a:solidFill>
                  <a:srgbClr val="385623"/>
                </a:solidFill>
                <a:latin typeface="Book Antiqua"/>
                <a:ea typeface="Book Antiqua"/>
                <a:cs typeface="Book Antiqua"/>
                <a:sym typeface="Book Antiqua"/>
              </a:rPr>
              <a:t>CMR Institute of Technology, Hyderabad, India</a:t>
            </a:r>
            <a:endParaRPr sz="1600" b="1" i="0" u="none" strike="noStrike" cap="none">
              <a:solidFill>
                <a:srgbClr val="385623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324062" y="2654484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en-IN" sz="2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Title of Paper:- Network Intrusion Detection in VANETS Using Ma-chine Learning: Securing VANETS with Machine Learning –Based NIDS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en-IN" sz="24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Approach</a:t>
            </a:r>
            <a:br>
              <a:rPr lang="en-IN" sz="2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2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Paper ID:- 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None/>
            </a:pPr>
            <a:r>
              <a:rPr lang="en-IN" sz="2400" b="1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Track Name:- </a:t>
            </a:r>
            <a:r>
              <a:rPr lang="en-IN" sz="1800" b="1" i="1" u="none" strike="noStrike" cap="none" dirty="0">
                <a:solidFill>
                  <a:srgbClr val="548135"/>
                </a:solidFill>
                <a:latin typeface="Calibri"/>
                <a:ea typeface="Calibri"/>
                <a:cs typeface="Calibri"/>
                <a:sym typeface="Calibri"/>
              </a:rPr>
              <a:t>(Please refer the schedule)</a:t>
            </a:r>
            <a:endParaRPr sz="1800" b="1" i="1" u="none" strike="noStrike" cap="none" dirty="0">
              <a:solidFill>
                <a:srgbClr val="54813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B1010-ABFB-A2C6-C2D5-4551C94E4DD6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39724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10</a:t>
            </a:fld>
            <a:endParaRPr lang="en-IN"/>
          </a:p>
        </p:txBody>
      </p:sp>
      <p:pic>
        <p:nvPicPr>
          <p:cNvPr id="5" name="image6.png">
            <a:extLst>
              <a:ext uri="{FF2B5EF4-FFF2-40B4-BE49-F238E27FC236}">
                <a16:creationId xmlns:a16="http://schemas.microsoft.com/office/drawing/2014/main" id="{4D3E7DEE-8A0C-772E-3B1B-FDB98049999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26721" y="531913"/>
            <a:ext cx="5455919" cy="2082799"/>
          </a:xfrm>
          <a:prstGeom prst="rect">
            <a:avLst/>
          </a:prstGeom>
          <a:ln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28D7AB-C03F-0067-ACF7-B60D0EF49CAC}"/>
              </a:ext>
            </a:extLst>
          </p:cNvPr>
          <p:cNvSpPr txBox="1"/>
          <p:nvPr/>
        </p:nvSpPr>
        <p:spPr>
          <a:xfrm>
            <a:off x="508000" y="275219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Ensemble Approach (Blending Model) Performance Metrics</a:t>
            </a:r>
          </a:p>
        </p:txBody>
      </p:sp>
      <p:pic>
        <p:nvPicPr>
          <p:cNvPr id="8" name="image5.jpg">
            <a:extLst>
              <a:ext uri="{FF2B5EF4-FFF2-40B4-BE49-F238E27FC236}">
                <a16:creationId xmlns:a16="http://schemas.microsoft.com/office/drawing/2014/main" id="{5B3582C5-CC76-83DB-B560-9260996FC908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26720" y="3197445"/>
            <a:ext cx="5455919" cy="2367278"/>
          </a:xfrm>
          <a:prstGeom prst="rect">
            <a:avLst/>
          </a:prstGeom>
          <a:ln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5A05BE-988A-850D-E03F-05BAFB72F113}"/>
              </a:ext>
            </a:extLst>
          </p:cNvPr>
          <p:cNvSpPr txBox="1"/>
          <p:nvPr/>
        </p:nvSpPr>
        <p:spPr>
          <a:xfrm>
            <a:off x="508000" y="5702201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Network Intrusion Detection System in VANETs Web Interface </a:t>
            </a:r>
          </a:p>
        </p:txBody>
      </p:sp>
      <p:pic>
        <p:nvPicPr>
          <p:cNvPr id="11" name="image4.jpg">
            <a:extLst>
              <a:ext uri="{FF2B5EF4-FFF2-40B4-BE49-F238E27FC236}">
                <a16:creationId xmlns:a16="http://schemas.microsoft.com/office/drawing/2014/main" id="{1051FB67-7AB5-D98D-7B80-51BF434CD986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6329680" y="531912"/>
            <a:ext cx="5405120" cy="3552407"/>
          </a:xfrm>
          <a:prstGeom prst="rect">
            <a:avLst/>
          </a:prstGeom>
          <a:ln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F0208A-8403-3124-1F96-2534859F6074}"/>
              </a:ext>
            </a:extLst>
          </p:cNvPr>
          <p:cNvSpPr txBox="1"/>
          <p:nvPr/>
        </p:nvSpPr>
        <p:spPr>
          <a:xfrm>
            <a:off x="8219440" y="4227195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Alert Message </a:t>
            </a:r>
          </a:p>
        </p:txBody>
      </p:sp>
      <p:sp>
        <p:nvSpPr>
          <p:cNvPr id="13" name="Google Shape;122;p5">
            <a:extLst>
              <a:ext uri="{FF2B5EF4-FFF2-40B4-BE49-F238E27FC236}">
                <a16:creationId xmlns:a16="http://schemas.microsoft.com/office/drawing/2014/main" id="{CBC7DBD5-AA66-0B74-5A3E-6AE82BE0F4A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82524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ICMISC 2024: CMR Institute of Technology, Hyderabad, India | Website:- www.iotsmartcon.com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716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 dirty="0"/>
              <a:t>Discussion</a:t>
            </a:r>
            <a:endParaRPr b="1" dirty="0"/>
          </a:p>
        </p:txBody>
      </p:sp>
      <p:sp>
        <p:nvSpPr>
          <p:cNvPr id="129" name="Google Shape;129;p6"/>
          <p:cNvSpPr txBox="1">
            <a:spLocks noGrp="1"/>
          </p:cNvSpPr>
          <p:nvPr>
            <p:ph type="body" idx="1"/>
          </p:nvPr>
        </p:nvSpPr>
        <p:spPr>
          <a:xfrm>
            <a:off x="838200" y="150050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Why Ensemble Learning?</a:t>
            </a:r>
          </a:p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- RF, GB, and XGB together enhance detection accuracy and reduce false positives.</a:t>
            </a:r>
          </a:p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Advantages over Existing Systems:</a:t>
            </a:r>
          </a:p>
          <a:p>
            <a:pPr marL="177800" indent="0">
              <a:lnSpc>
                <a:spcPct val="150000"/>
              </a:lnSpc>
              <a:spcBef>
                <a:spcPts val="0"/>
              </a:spcBef>
              <a:buSzPts val="2800"/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- Works in real-time with high-speed vehicular communication.</a:t>
            </a:r>
          </a:p>
          <a:p>
            <a:pPr marL="177800" indent="0">
              <a:lnSpc>
                <a:spcPct val="150000"/>
              </a:lnSpc>
              <a:spcBef>
                <a:spcPts val="0"/>
              </a:spcBef>
              <a:buSzPts val="2800"/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- Detects both known and evolving cyber threats.</a:t>
            </a:r>
          </a:p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Challenges:</a:t>
            </a:r>
          </a:p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- Computational complexity for real-time processing.</a:t>
            </a:r>
          </a:p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- Needs optimization for large-scale deployment in VANETs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0" name="Google Shape;130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ICMISC 2024: CMR Institute of Technology, Hyderabad, India | Website:- www.iotsmartcon.com</a:t>
            </a:r>
            <a:endParaRPr/>
          </a:p>
        </p:txBody>
      </p:sp>
      <p:sp>
        <p:nvSpPr>
          <p:cNvPr id="131" name="Google Shape;13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 dirty="0"/>
              <a:t>Future Work (If Any)</a:t>
            </a:r>
            <a:endParaRPr b="1" dirty="0"/>
          </a:p>
        </p:txBody>
      </p:sp>
      <p:sp>
        <p:nvSpPr>
          <p:cNvPr id="137" name="Google Shape;137;p7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Enhancements for Real-World Deployment:</a:t>
            </a:r>
          </a:p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Integration with real-time vehicular networks for live monitoring.</a:t>
            </a:r>
          </a:p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Deep Learning-based IDS (CNNs, LSTMs) to improve adaptability.</a:t>
            </a:r>
          </a:p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Blockchain for Security: Prevents spoofing and unauthorized message alterations.</a:t>
            </a:r>
          </a:p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Edge Computing for Faster Processing: Reduces network overhead in vehicle-to-cloud communication.</a:t>
            </a:r>
          </a:p>
        </p:txBody>
      </p:sp>
      <p:sp>
        <p:nvSpPr>
          <p:cNvPr id="138" name="Google Shape;13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ICMISC 2024: CMR Institute of Technology, Hyderabad, India | Website:- www.iotsmartcon.com</a:t>
            </a:r>
            <a:endParaRPr dirty="0"/>
          </a:p>
        </p:txBody>
      </p:sp>
      <p:sp>
        <p:nvSpPr>
          <p:cNvPr id="139" name="Google Shape;13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11355-8EC3-9855-1365-5500D1AA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Conclusion</a:t>
            </a:r>
            <a:endParaRPr lang="en-IN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942DB-426E-DA2A-C03D-EEEFA3966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7080" y="1551305"/>
            <a:ext cx="10515600" cy="4351338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Work: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an ML-based NIDS for VANETs using an ensemble of RF, GB, and XGB.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Contributions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96% accuracy in detecting VANET attacks.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Scalable and real-time solution for smart transportation systems.</a:t>
            </a:r>
          </a:p>
          <a:p>
            <a:pPr marL="114300" indent="0">
              <a:lnSpc>
                <a:spcPct val="150000"/>
              </a:lnSpc>
              <a:buNone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Future Scope: Optimization for real-time vehicular deployment &amp; integration with blockchain-based security.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1DCBA-F88F-5BD6-F556-E0AD870F59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13</a:t>
            </a:fld>
            <a:endParaRPr lang="en-IN"/>
          </a:p>
        </p:txBody>
      </p:sp>
      <p:sp>
        <p:nvSpPr>
          <p:cNvPr id="5" name="Google Shape;138;p7">
            <a:extLst>
              <a:ext uri="{FF2B5EF4-FFF2-40B4-BE49-F238E27FC236}">
                <a16:creationId xmlns:a16="http://schemas.microsoft.com/office/drawing/2014/main" id="{4FF59DA4-4EFE-7501-2FAD-1D49C60A465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784600" y="635254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ICMISC 2024: CMR Institute of Technology, Hyderabad, India | Website:- www.iotsmartcon.com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0471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en-IN" sz="4000"/>
              <a:t>Thank You</a:t>
            </a:r>
            <a:endParaRPr sz="4000"/>
          </a:p>
        </p:txBody>
      </p:sp>
      <p:sp>
        <p:nvSpPr>
          <p:cNvPr id="145" name="Google Shape;14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ICMISC 2024: CMR Institute of Technology, Hyderabad, India | Website:- www.iotsmartcon.com</a:t>
            </a:r>
            <a:endParaRPr/>
          </a:p>
        </p:txBody>
      </p:sp>
      <p:sp>
        <p:nvSpPr>
          <p:cNvPr id="146" name="Google Shape;14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 dirty="0"/>
              <a:t>Introduction</a:t>
            </a:r>
            <a:endParaRPr b="1"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228600" lvl="0" indent="-508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Imagine a hacker gaining control over traffic signals, causing accidents, or misleading autonomous vehicles into taking dangerous routes.</a:t>
            </a:r>
          </a:p>
          <a:p>
            <a:pPr marL="228600" lvl="0" indent="-508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not just theoretical—it has already happened!</a:t>
            </a:r>
          </a:p>
          <a:p>
            <a:pPr marL="228600" lvl="0" indent="-508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28600" lvl="0" indent="-508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In 2015, hackers remotely took control of a Jeep Cherokee, proving that vehicular networks are vulnerable.</a:t>
            </a:r>
          </a:p>
          <a:p>
            <a:pPr marL="228600" lvl="0" indent="-508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VANETs enable real-time vehicle communication (V2V &amp; V2I) for road safety and traffic efficiency.</a:t>
            </a:r>
          </a:p>
          <a:p>
            <a:pPr marL="228600" lvl="0" indent="-508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As autonomous and connected vehicles rise, cybersecurity threats in VANETs (Vehicular Ad Hoc Networks) are a serious concern.</a:t>
            </a:r>
          </a:p>
          <a:p>
            <a:pPr marL="228600" lvl="0" indent="-508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Problem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VANETs are exposed to cyber threats like Denial of Service (DoS), Sybil attacks, and Spoofing disrupt network reliability.</a:t>
            </a:r>
          </a:p>
          <a:p>
            <a:pPr marL="228600" lvl="0" indent="-508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proposed solution</a:t>
            </a:r>
            <a:r>
              <a:rPr lang="en-US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Machine Learning-based Network Intrusion Detection System (NIDS) for VANET security.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98" name="Google Shape;98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ICMISC 2024: CMR Institute of Technology, Hyderabad, India | Website:- www.iotsmartcon.com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2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 dirty="0"/>
              <a:t>Literature Survey</a:t>
            </a:r>
            <a:endParaRPr b="1" dirty="0"/>
          </a:p>
        </p:txBody>
      </p:sp>
      <p:sp>
        <p:nvSpPr>
          <p:cNvPr id="106" name="Google Shape;106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ICMISC 2024: CMR Institute of Technology, Hyderabad, India | Website:- www.iotsmartcon.com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48AC68-4A01-AB12-8B46-112BE95EB5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7" t="422" b="-422"/>
          <a:stretch/>
        </p:blipFill>
        <p:spPr>
          <a:xfrm>
            <a:off x="2652232" y="1381760"/>
            <a:ext cx="7152168" cy="47111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255B3-0E92-A809-07C5-BA45F815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Literature Survey(CONTD…)</a:t>
            </a:r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5CD78-6023-AC26-3EB3-8F123B8997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A3458E-842F-42D2-A0EF-7F259B1727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2" r="532"/>
          <a:stretch/>
        </p:blipFill>
        <p:spPr>
          <a:xfrm>
            <a:off x="2255520" y="1690688"/>
            <a:ext cx="7569200" cy="4181793"/>
          </a:xfrm>
          <a:prstGeom prst="rect">
            <a:avLst/>
          </a:prstGeom>
        </p:spPr>
      </p:pic>
      <p:sp>
        <p:nvSpPr>
          <p:cNvPr id="7" name="Google Shape;98;p2">
            <a:extLst>
              <a:ext uri="{FF2B5EF4-FFF2-40B4-BE49-F238E27FC236}">
                <a16:creationId xmlns:a16="http://schemas.microsoft.com/office/drawing/2014/main" id="{5E2027E1-61FE-0548-EE01-34E7E499957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982720" y="631031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ICMISC 2024: CMR Institute of Technology, Hyderabad, India | Website:- www.iotsmartcon.com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8754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937E3-0977-35DE-6CC8-D50D889B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Literature Survey(CONTD…)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CB1D4-DED9-DC50-C772-B59F49E8B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5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11E0C6-F401-6DF5-26AB-C7737A88B4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38" t="1308" r="1071" b="1"/>
          <a:stretch/>
        </p:blipFill>
        <p:spPr>
          <a:xfrm>
            <a:off x="2397760" y="1412240"/>
            <a:ext cx="7406640" cy="4602480"/>
          </a:xfrm>
          <a:prstGeom prst="rect">
            <a:avLst/>
          </a:prstGeom>
        </p:spPr>
      </p:pic>
      <p:sp>
        <p:nvSpPr>
          <p:cNvPr id="8" name="Google Shape;98;p2">
            <a:extLst>
              <a:ext uri="{FF2B5EF4-FFF2-40B4-BE49-F238E27FC236}">
                <a16:creationId xmlns:a16="http://schemas.microsoft.com/office/drawing/2014/main" id="{2E1350E0-2758-5264-6888-E63CD77DCF9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982720" y="631031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ICMISC 2024: CMR Institute of Technology, Hyderabad, India | Website:- www.iotsmartcon.com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2047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838200" y="558800"/>
            <a:ext cx="10515600" cy="1131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 dirty="0"/>
              <a:t>Method</a:t>
            </a:r>
            <a:endParaRPr b="1" dirty="0"/>
          </a:p>
        </p:txBody>
      </p:sp>
      <p:sp>
        <p:nvSpPr>
          <p:cNvPr id="113" name="Google Shape;11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Used:</a:t>
            </a:r>
          </a:p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- NSL-KDD Dataset – Simulated network traffic with normal and attack instances.</a:t>
            </a:r>
          </a:p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Models:</a:t>
            </a:r>
          </a:p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Random Forest (RF) – Robust classification using decision trees.</a:t>
            </a:r>
          </a:p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Gradient Boosting (GB) – Iterative learning for better attack detection.</a:t>
            </a:r>
          </a:p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XGBoost (XGB) – High-speed, scalable attack classification.</a:t>
            </a:r>
          </a:p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Approach:</a:t>
            </a:r>
          </a:p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Step 1: Preprocess data (feature selection, normalization).</a:t>
            </a:r>
          </a:p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Step 2:  RF, GB, and XGB are trained individually on attack detection.</a:t>
            </a:r>
          </a:p>
          <a:p>
            <a:pPr marL="228600" lvl="0" indent="-50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Step 3: Use ensemble learning to combine predictions and improve accuracy.</a:t>
            </a:r>
          </a:p>
          <a:p>
            <a:pPr marL="228600" lvl="0" indent="-508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●  Step 4: Real-time traffic monitoring and intrusion alert generation</a:t>
            </a:r>
            <a:r>
              <a:rPr lang="en-IN" sz="1700" dirty="0"/>
              <a:t>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14" name="Google Shape;114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ICMISC 2024: CMR Institute of Technology, Hyderabad, India | Website:- www.iotsmartcon.com</a:t>
            </a:r>
            <a:endParaRPr/>
          </a:p>
        </p:txBody>
      </p:sp>
      <p:sp>
        <p:nvSpPr>
          <p:cNvPr id="115" name="Google Shape;115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 b="1" dirty="0"/>
              <a:t>Result</a:t>
            </a:r>
            <a:endParaRPr b="1" dirty="0"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838200" y="1615440"/>
            <a:ext cx="10515600" cy="456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Existing Solutions Fail?</a:t>
            </a:r>
          </a:p>
          <a:p>
            <a:pPr marL="463550" indent="-28575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Rule-Based IDS: Can only detect known attacks but fails against new threats.</a:t>
            </a:r>
          </a:p>
          <a:p>
            <a:pPr marL="463550" indent="-28575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 ML Model IDS: High false positives, lower accuracy.</a:t>
            </a:r>
          </a:p>
          <a:p>
            <a:pPr marL="463550" indent="-28575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Heavy Computational Cost: Not optimized for real-time high-speed VANETs.</a:t>
            </a:r>
          </a:p>
          <a:p>
            <a:pPr marL="463550" indent="-28575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Scalable: Existing IDS struggle in large-scale vehicular networks.</a:t>
            </a:r>
          </a:p>
          <a:p>
            <a:pPr marL="228600" lvl="0" indent="-508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– What Makes Our IDS Unique?</a:t>
            </a:r>
          </a:p>
          <a:p>
            <a:pPr marL="463550" indent="-28575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96% Detection Accuracy – Outperforms single ML model approaches.</a:t>
            </a:r>
          </a:p>
          <a:p>
            <a:pPr marL="463550" indent="-28575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Real-Time Detection – Designed for fast-moving VANET environments.</a:t>
            </a:r>
          </a:p>
          <a:p>
            <a:pPr marL="463550" indent="-28575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Low False Positives – Ensemble learning reduces misclassification.</a:t>
            </a:r>
          </a:p>
          <a:p>
            <a:pPr marL="463550" indent="-28575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Detects Multiple VANET-Specific Attacks – Covers DoS, Sybil, Spoofing, Unauthorized Access, and more.</a:t>
            </a:r>
          </a:p>
          <a:p>
            <a:pPr marL="463550" indent="-28575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Scalable &amp; Future-Ready – Can integrate with blockchain for enhanced security.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22" name="Google Shape;12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ICMISC 2024: CMR Institute of Technology, Hyderabad, India | Website:- www.iotsmartcon.com</a:t>
            </a:r>
            <a:endParaRPr dirty="0"/>
          </a:p>
        </p:txBody>
      </p:sp>
      <p:sp>
        <p:nvSpPr>
          <p:cNvPr id="123" name="Google Shape;12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D2998-B2C9-4EB0-4FB1-582E6AC05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680720"/>
            <a:ext cx="10515600" cy="5506403"/>
          </a:xfrm>
        </p:spPr>
        <p:txBody>
          <a:bodyPr/>
          <a:lstStyle/>
          <a:p>
            <a:pPr marL="114300" indent="0">
              <a:lnSpc>
                <a:spcPct val="150000"/>
              </a:lnSpc>
              <a:buNone/>
            </a:pP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How?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an ensemble of Random Forest, Gradient Boosting, and XGBoost for intelligent intrusion detection.</a:t>
            </a:r>
          </a:p>
          <a:p>
            <a:pPr>
              <a:lnSpc>
                <a:spcPct val="100000"/>
              </a:lnSpc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Deploys a real-time alert mechanism to inform vehicles &amp; administrators about threats.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03B52-4BB3-DB7D-556A-A29D1DF91B4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8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0ACF34-15A3-ED64-8C7A-FB953D681C55}"/>
              </a:ext>
            </a:extLst>
          </p:cNvPr>
          <p:cNvSpPr txBox="1"/>
          <p:nvPr/>
        </p:nvSpPr>
        <p:spPr>
          <a:xfrm>
            <a:off x="3677920" y="526288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</a:t>
            </a:r>
          </a:p>
          <a:p>
            <a:r>
              <a:rPr lang="en-IN" dirty="0"/>
              <a:t> XGBoost Classifier model performance metrics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05A786-9BB7-A632-7306-345DF3AC5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920" y="2377440"/>
            <a:ext cx="5482590" cy="2885440"/>
          </a:xfrm>
          <a:prstGeom prst="rect">
            <a:avLst/>
          </a:prstGeom>
        </p:spPr>
      </p:pic>
      <p:sp>
        <p:nvSpPr>
          <p:cNvPr id="13" name="Google Shape;122;p5">
            <a:extLst>
              <a:ext uri="{FF2B5EF4-FFF2-40B4-BE49-F238E27FC236}">
                <a16:creationId xmlns:a16="http://schemas.microsoft.com/office/drawing/2014/main" id="{31E4E538-4094-75EF-FCAC-40A3CB435C2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835400" y="637286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ICMISC 2024: CMR Institute of Technology, Hyderabad, India | Website:- www.iotsmartcon.com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40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D0B62-589D-0DCF-75FC-9F1EDEF2AF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9</a:t>
            </a:fld>
            <a:endParaRPr lang="en-IN"/>
          </a:p>
        </p:txBody>
      </p:sp>
      <p:pic>
        <p:nvPicPr>
          <p:cNvPr id="5" name="image3.jpg">
            <a:extLst>
              <a:ext uri="{FF2B5EF4-FFF2-40B4-BE49-F238E27FC236}">
                <a16:creationId xmlns:a16="http://schemas.microsoft.com/office/drawing/2014/main" id="{4E167CE3-1B5E-EB5F-882B-551AA968715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044824" y="570947"/>
            <a:ext cx="5565776" cy="2253533"/>
          </a:xfrm>
          <a:prstGeom prst="rect">
            <a:avLst/>
          </a:prstGeom>
          <a:ln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75E6AF-B890-3334-EFD4-52A34BA17ECE}"/>
              </a:ext>
            </a:extLst>
          </p:cNvPr>
          <p:cNvSpPr txBox="1"/>
          <p:nvPr/>
        </p:nvSpPr>
        <p:spPr>
          <a:xfrm>
            <a:off x="3527424" y="305481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Random Forest Classifier Model Performance Metrics</a:t>
            </a:r>
          </a:p>
        </p:txBody>
      </p:sp>
      <p:pic>
        <p:nvPicPr>
          <p:cNvPr id="8" name="image1.png">
            <a:extLst>
              <a:ext uri="{FF2B5EF4-FFF2-40B4-BE49-F238E27FC236}">
                <a16:creationId xmlns:a16="http://schemas.microsoft.com/office/drawing/2014/main" id="{C4DD2BF4-040E-0ED2-FA8D-599345DADA8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044824" y="3571307"/>
            <a:ext cx="5565776" cy="1985010"/>
          </a:xfrm>
          <a:prstGeom prst="rect">
            <a:avLst/>
          </a:prstGeom>
          <a:ln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68DFE9-3315-C07D-7269-BEC36E113E17}"/>
              </a:ext>
            </a:extLst>
          </p:cNvPr>
          <p:cNvSpPr txBox="1"/>
          <p:nvPr/>
        </p:nvSpPr>
        <p:spPr>
          <a:xfrm>
            <a:off x="3527424" y="581823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Gradient Boosting Classifier Model Performance Metrics</a:t>
            </a:r>
          </a:p>
        </p:txBody>
      </p:sp>
      <p:sp>
        <p:nvSpPr>
          <p:cNvPr id="11" name="Google Shape;122;p5">
            <a:extLst>
              <a:ext uri="{FF2B5EF4-FFF2-40B4-BE49-F238E27FC236}">
                <a16:creationId xmlns:a16="http://schemas.microsoft.com/office/drawing/2014/main" id="{0FD55221-783D-7F5C-6317-0155C7F8D3B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394716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ICMISC 2024: CMR Institute of Technology, Hyderabad, India | Website:- www.iotsmartcon.com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9110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1006</Words>
  <Application>Microsoft Office PowerPoint</Application>
  <PresentationFormat>Widescreen</PresentationFormat>
  <Paragraphs>107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Book Antiqua</vt:lpstr>
      <vt:lpstr>Calibri</vt:lpstr>
      <vt:lpstr>Times New Roman</vt:lpstr>
      <vt:lpstr>Arial</vt:lpstr>
      <vt:lpstr>Office Theme</vt:lpstr>
      <vt:lpstr>PowerPoint Presentation</vt:lpstr>
      <vt:lpstr>Introduction</vt:lpstr>
      <vt:lpstr>Literature Survey</vt:lpstr>
      <vt:lpstr>Literature Survey(CONTD…)</vt:lpstr>
      <vt:lpstr>Literature Survey(CONTD…)</vt:lpstr>
      <vt:lpstr>Method</vt:lpstr>
      <vt:lpstr>Result</vt:lpstr>
      <vt:lpstr>PowerPoint Presentation</vt:lpstr>
      <vt:lpstr>PowerPoint Presentation</vt:lpstr>
      <vt:lpstr>PowerPoint Presentation</vt:lpstr>
      <vt:lpstr>Discussion</vt:lpstr>
      <vt:lpstr>Future Work (If Any)</vt:lpstr>
      <vt:lpstr>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STUDENT</dc:creator>
  <cp:lastModifiedBy>periketisanjana2003@outlook.com</cp:lastModifiedBy>
  <cp:revision>2</cp:revision>
  <dcterms:created xsi:type="dcterms:W3CDTF">2024-03-22T06:30:24Z</dcterms:created>
  <dcterms:modified xsi:type="dcterms:W3CDTF">2025-03-26T07:31:18Z</dcterms:modified>
</cp:coreProperties>
</file>