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E13D7B-ED54-4A8C-B845-F8BEF3BD6525}">
  <a:tblStyle styleId="{C5E13D7B-ED54-4A8C-B845-F8BEF3BD65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72af11f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672af11f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672af11f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672af11f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62deb699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62deb69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699d3e4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699d3e4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672af11f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672af11f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72af11f2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72af11f2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62deb699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62deb699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62deb699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62deb699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57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 Fitness Test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4950" y="1707800"/>
            <a:ext cx="8520600" cy="31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                     </a:t>
            </a:r>
            <a:r>
              <a:rPr lang="en-GB"/>
              <a:t>Team-63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Miners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VelFitTest-3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Sanjana Reddy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Nishchal J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Navya Priya 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62975" y="10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270275" y="777450"/>
            <a:ext cx="3011700" cy="7437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LOGIN</a:t>
            </a:r>
            <a:endParaRPr b="1" sz="2200"/>
          </a:p>
        </p:txBody>
      </p:sp>
      <p:sp>
        <p:nvSpPr>
          <p:cNvPr id="62" name="Google Shape;62;p14"/>
          <p:cNvSpPr/>
          <p:nvPr/>
        </p:nvSpPr>
        <p:spPr>
          <a:xfrm>
            <a:off x="1952625" y="1619400"/>
            <a:ext cx="3011700" cy="743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Document Verification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(OCR)</a:t>
            </a:r>
            <a:endParaRPr b="1" sz="1200"/>
          </a:p>
        </p:txBody>
      </p:sp>
      <p:sp>
        <p:nvSpPr>
          <p:cNvPr id="63" name="Google Shape;63;p14"/>
          <p:cNvSpPr/>
          <p:nvPr/>
        </p:nvSpPr>
        <p:spPr>
          <a:xfrm>
            <a:off x="4270300" y="2461350"/>
            <a:ext cx="3011700" cy="7437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800"/>
              <a:t>Car Parts Detection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200"/>
              <a:t>(Horn, Tyre, Headlights etc..)</a:t>
            </a:r>
            <a:endParaRPr b="1" sz="1200"/>
          </a:p>
        </p:txBody>
      </p:sp>
      <p:sp>
        <p:nvSpPr>
          <p:cNvPr id="64" name="Google Shape;64;p14"/>
          <p:cNvSpPr/>
          <p:nvPr/>
        </p:nvSpPr>
        <p:spPr>
          <a:xfrm>
            <a:off x="1952625" y="3303300"/>
            <a:ext cx="3011700" cy="743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700"/>
              <a:t>Additional Innovation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200"/>
              <a:t>(Brake Test, Language Support)</a:t>
            </a:r>
            <a:endParaRPr b="1" sz="1200"/>
          </a:p>
        </p:txBody>
      </p:sp>
      <p:sp>
        <p:nvSpPr>
          <p:cNvPr id="65" name="Google Shape;65;p14"/>
          <p:cNvSpPr/>
          <p:nvPr/>
        </p:nvSpPr>
        <p:spPr>
          <a:xfrm>
            <a:off x="4270300" y="4145250"/>
            <a:ext cx="3011700" cy="743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Form Generation</a:t>
            </a:r>
            <a:endParaRPr b="1" sz="2300"/>
          </a:p>
        </p:txBody>
      </p:sp>
      <p:cxnSp>
        <p:nvCxnSpPr>
          <p:cNvPr id="66" name="Google Shape;66;p14"/>
          <p:cNvCxnSpPr/>
          <p:nvPr/>
        </p:nvCxnSpPr>
        <p:spPr>
          <a:xfrm rot="5400000">
            <a:off x="5135175" y="1350300"/>
            <a:ext cx="470100" cy="8118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" name="Google Shape;67;p14"/>
          <p:cNvCxnSpPr/>
          <p:nvPr/>
        </p:nvCxnSpPr>
        <p:spPr>
          <a:xfrm flipH="1" rot="-5400000">
            <a:off x="3629325" y="2192250"/>
            <a:ext cx="470100" cy="8118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8" name="Google Shape;68;p14"/>
          <p:cNvCxnSpPr/>
          <p:nvPr/>
        </p:nvCxnSpPr>
        <p:spPr>
          <a:xfrm rot="5400000">
            <a:off x="5135200" y="3034200"/>
            <a:ext cx="470100" cy="8118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" name="Google Shape;69;p14"/>
          <p:cNvCxnSpPr/>
          <p:nvPr/>
        </p:nvCxnSpPr>
        <p:spPr>
          <a:xfrm flipH="1" rot="-5400000">
            <a:off x="3629325" y="3876150"/>
            <a:ext cx="470100" cy="8118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2025" y="97975"/>
            <a:ext cx="85206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- 1      </a:t>
            </a:r>
            <a:r>
              <a:rPr b="1" lang="en-GB" sz="2500"/>
              <a:t>DOCUMENT VERIFICATION</a:t>
            </a:r>
            <a:endParaRPr b="1" sz="25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200"/>
              <a:t>                         </a:t>
            </a:r>
            <a:r>
              <a:rPr b="1" i="1" lang="en-GB" sz="1200"/>
              <a:t>(OPTICAL CHARACTER RECOGNITION)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245975" y="1143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{C5E13D7B-ED54-4A8C-B845-F8BEF3BD6525}</a:tableStyleId>
              </a:tblPr>
              <a:tblGrid>
                <a:gridCol w="2745025"/>
                <a:gridCol w="2887775"/>
                <a:gridCol w="2887775"/>
              </a:tblGrid>
              <a:tr h="53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TEST TYPE - TECHNOLOGY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DOCUMENTS SCANNED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ATTRIBUTES</a:t>
                      </a:r>
                      <a:r>
                        <a:rPr b="1" lang="en-GB"/>
                        <a:t> </a:t>
                      </a:r>
                      <a:r>
                        <a:rPr b="1" lang="en-GB"/>
                        <a:t>EXTRACTED</a:t>
                      </a:r>
                      <a:r>
                        <a:rPr b="1" lang="en-GB"/>
                        <a:t> AND VERIFIED WITH </a:t>
                      </a:r>
                      <a:r>
                        <a:rPr b="1" i="1" lang="en-GB"/>
                        <a:t>VAHAN API</a:t>
                      </a:r>
                      <a:endParaRPr b="1" i="1"/>
                    </a:p>
                  </a:txBody>
                  <a:tcPr marT="91425" marB="91425" marR="91425" marL="91425"/>
                </a:tc>
              </a:tr>
              <a:tr h="53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Registration</a:t>
                      </a:r>
                      <a:r>
                        <a:rPr lang="en-GB"/>
                        <a:t> Certificate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(RC Book)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Vehicle Number, Date of Vehicle Registration, Age of vehicle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DOCUMENT VERIFICATION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GB">
                          <a:solidFill>
                            <a:schemeClr val="dk1"/>
                          </a:solidFill>
                        </a:rPr>
                        <a:t>(OPTICAL CHARACTER RECOGNITION USING TESSERACT)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Pollution Under Control Certificate (PUCC)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Chassis Number, Engine Number, Fuel Type, Date of Expiry, Test results - Pass/Fail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Aadhar card for User Verification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Owner Name, Gender, Date of Birth, Aadhar UID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Vehicle Registration Plate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Vehicle Registration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6"/>
          <p:cNvGraphicFramePr/>
          <p:nvPr/>
        </p:nvGraphicFramePr>
        <p:xfrm>
          <a:off x="120613" y="1028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{C5E13D7B-ED54-4A8C-B845-F8BEF3BD6525}</a:tableStyleId>
              </a:tblPr>
              <a:tblGrid>
                <a:gridCol w="3484675"/>
                <a:gridCol w="2969325"/>
                <a:gridCol w="2448775"/>
              </a:tblGrid>
              <a:tr h="36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TECHNOLOGY USAGE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VEHICLE TESTS - AUTOMATED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RESULTS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6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(MULTICLASS IMAGE CLASSIFICATION WITH CONVOLUTIONAL NEURAL NETWORKS)</a:t>
                      </a:r>
                      <a:endParaRPr i="1"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Tyre Condition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NORMAL/ EXPOSED/ </a:t>
                      </a:r>
                      <a:r>
                        <a:rPr lang="en-GB"/>
                        <a:t>TREAD WEAR</a:t>
                      </a:r>
                      <a:r>
                        <a:rPr lang="en-GB"/>
                        <a:t>/ BULGES/ CRACKED TYRES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4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1"/>
                          </a:solidFill>
                        </a:rPr>
                        <a:t>(BINARY IMAGE CLASSIFICATION WITH CONVOLUTIONAL NEURAL NETWORKS)</a:t>
                      </a:r>
                      <a:endParaRPr b="1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Head Lights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ON/OFF Working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(EUCLIDEAN DISTANCE BETWEEN FRAMES USING OPENCV)</a:t>
                      </a:r>
                      <a:endParaRPr i="1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Indicator Lights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BLINKING YES/NO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4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GB">
                          <a:solidFill>
                            <a:schemeClr val="dk1"/>
                          </a:solidFill>
                        </a:rPr>
                        <a:t>(MODULE DIFFERENCE FUNCTION ,PEAK SEARCHING AND PITCH ANALYSIS)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Horn Condition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FREQUENCY MEASURE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Google Shape;81;p16"/>
          <p:cNvSpPr txBox="1"/>
          <p:nvPr>
            <p:ph type="title"/>
          </p:nvPr>
        </p:nvSpPr>
        <p:spPr>
          <a:xfrm>
            <a:off x="183725" y="97975"/>
            <a:ext cx="85206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- 2 : </a:t>
            </a:r>
            <a:r>
              <a:rPr b="1" lang="en-GB" sz="2500"/>
              <a:t>CAR PARTS - VISUAL INSPECTION</a:t>
            </a:r>
            <a:endParaRPr b="1" sz="25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200"/>
              <a:t>(COMPUTER VISION WITH DEEP CONVOLUTIONAL NEURAL NETWORKS)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7"/>
          <p:cNvGraphicFramePr/>
          <p:nvPr/>
        </p:nvGraphicFramePr>
        <p:xfrm>
          <a:off x="120600" y="1326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{C5E13D7B-ED54-4A8C-B845-F8BEF3BD6525}</a:tableStyleId>
              </a:tblPr>
              <a:tblGrid>
                <a:gridCol w="3583825"/>
                <a:gridCol w="2659475"/>
                <a:gridCol w="2659475"/>
              </a:tblGrid>
              <a:tr h="36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Glass - Front and 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PRESENT/ABSENT</a:t>
                      </a:r>
                      <a:endParaRPr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9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GB">
                          <a:solidFill>
                            <a:schemeClr val="dk1"/>
                          </a:solidFill>
                        </a:rPr>
                        <a:t>(MULTICLASS OBJECT DETECTION WITH DEEP NEURAL NETWORKS : YOLO ARCHITECTURE)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Door</a:t>
                      </a:r>
                      <a:endParaRPr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PRESENT/ABSENT</a:t>
                      </a:r>
                      <a:endParaRPr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Rear View Mirror</a:t>
                      </a:r>
                      <a:endParaRPr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PRESENT/ABSENT</a:t>
                      </a:r>
                      <a:endParaRPr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Windshield </a:t>
                      </a:r>
                      <a:endParaRPr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PRESENT/ABSENT</a:t>
                      </a:r>
                      <a:endParaRPr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(GEOCODER PYTHON PACKAGE, DISTANCE MEASURED USING HAVERSINE LIBRARY)</a:t>
                      </a:r>
                      <a:endParaRPr i="1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Geo Location of the Test Center - </a:t>
                      </a:r>
                      <a:r>
                        <a:rPr lang="en-GB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Latitude and Longitude coordinates</a:t>
                      </a:r>
                      <a:endParaRPr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DISTANCE MEASURED </a:t>
                      </a:r>
                      <a:endParaRPr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(IN KM) FROM THE RTO OFFICE</a:t>
                      </a:r>
                      <a:endParaRPr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p17"/>
          <p:cNvSpPr txBox="1"/>
          <p:nvPr>
            <p:ph type="title"/>
          </p:nvPr>
        </p:nvSpPr>
        <p:spPr>
          <a:xfrm>
            <a:off x="183725" y="97975"/>
            <a:ext cx="85206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- 2 : </a:t>
            </a:r>
            <a:r>
              <a:rPr b="1" lang="en-GB" sz="2500"/>
              <a:t>CAR PARTS - VISUAL INSPECTION</a:t>
            </a:r>
            <a:endParaRPr b="1" sz="25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200"/>
              <a:t>(COMPUTER VISION WITH DEEP CONVOLUTIONAL NEURAL NETWORKS)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8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- 3 : </a:t>
            </a:r>
            <a:r>
              <a:rPr lang="en-GB"/>
              <a:t>ADDITIONAL INNOVATIONS 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200"/>
              <a:t>(COMPUTER VISION WITH DEEP CONVOLUTIONAL NEURAL NETWORKS)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311700" y="103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{C5E13D7B-ED54-4A8C-B845-F8BEF3BD6525}</a:tableStyleId>
              </a:tblPr>
              <a:tblGrid>
                <a:gridCol w="3794950"/>
                <a:gridCol w="1969825"/>
                <a:gridCol w="277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FEATURE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TECHNOLOGY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RESULTS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BRAKE TEST AUTOMATION (OPTIONAL)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VEHICLE DETECTION AND LOCALIZATION</a:t>
                      </a:r>
                      <a:r>
                        <a:rPr lang="en-GB" sz="1200"/>
                        <a:t> USING </a:t>
                      </a:r>
                      <a:r>
                        <a:rPr lang="en-GB" sz="1200"/>
                        <a:t>CNN,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SPEED USING PIXEL PER METER ESTIMATION,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DISTANCE USING TRIANGULAR SIMILARITY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REAL-TIME POSITION TRACKING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SPEED OF THE VEHICLE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BRAKING DISTANCE OF THE VEHICLE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SUPPORT FOR LOCAL LANGUAGE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GOOGLE TRANSLATE API INTEGRATION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WEB PAGE AVAILABLE IN 109 LANGUAGES INCLUDING HINDI, TELUGU, KANNADA, MARATHI ETC..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ADDITIONAL TESTS WHICH CAN BE AUTOMATED</a:t>
            </a:r>
            <a:r>
              <a:rPr lang="en-GB" sz="18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8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- 4 MANUAL TESTS TO BE PERFORMED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853350" y="90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{C5E13D7B-ED54-4A8C-B845-F8BEF3BD6525}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BRAKE TEST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AS PER RULE 96(8)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SILENCER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ENSURE NO LEAKAGE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EXHAUST EMISSION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POLLUTION CHECK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SPARK PLUG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CONDITION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" name="Google Shape;101;p19"/>
          <p:cNvGraphicFramePr/>
          <p:nvPr/>
        </p:nvGraphicFramePr>
        <p:xfrm>
          <a:off x="853350" y="355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{C5E13D7B-ED54-4A8C-B845-F8BEF3BD6525}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CAR DASHBOARD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CONDITION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REFLECTORS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AS PER RULE 104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STEERING GEAR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AS PER RULE 98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1352775" y="2056250"/>
            <a:ext cx="657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DEMONSTRATION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435000" y="2098225"/>
            <a:ext cx="25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