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
      <p:font typeface="Pacifico"/>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acific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00d6c50e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e00d6c50eb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234561e8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7234561e8d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234561e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7234561e8d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00d6c50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e00d6c50e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00d6c50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e00d6c50e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cxnSp>
        <p:nvCxnSpPr>
          <p:cNvPr id="10" name="Google Shape;10;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1" name="Google Shape;11;p2"/>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1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 name="Google Shape;51;p1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52" name="Google Shape;52;p11"/>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53" name="Google Shape;53;p1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4" name="Google Shape;54;p1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2"/>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 name="Shape 13"/>
        <p:cNvGrpSpPr/>
        <p:nvPr/>
      </p:nvGrpSpPr>
      <p:grpSpPr>
        <a:xfrm>
          <a:off x="0" y="0"/>
          <a:ext cx="0" cy="0"/>
          <a:chOff x="0" y="0"/>
          <a:chExt cx="0" cy="0"/>
        </a:xfrm>
      </p:grpSpPr>
      <p:sp>
        <p:nvSpPr>
          <p:cNvPr id="14" name="Google Shape;14;p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p3"/>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22" name="Google Shape;22;p5"/>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23" name="Google Shape;23;p5"/>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4" name="Google Shape;24;p5"/>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5" name="Google Shape;25;p5"/>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cxnSp>
        <p:nvCxnSpPr>
          <p:cNvPr id="28" name="Google Shape;28;p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9" name="Google Shape;29;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cxnSp>
        <p:nvCxnSpPr>
          <p:cNvPr id="33" name="Google Shape;33;p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4" name="Google Shape;34;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7"/>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7"/>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cxnSp>
        <p:nvCxnSpPr>
          <p:cNvPr id="42" name="Google Shape;42;p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43" name="Google Shape;43;p9"/>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9"/>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1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jpg"/><Relationship Id="rId5"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PrithwikaDas/Flightroutes"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3"/>
          <p:cNvSpPr txBox="1"/>
          <p:nvPr>
            <p:ph idx="4294967295" type="body"/>
          </p:nvPr>
        </p:nvSpPr>
        <p:spPr>
          <a:xfrm>
            <a:off x="1496400" y="462800"/>
            <a:ext cx="6389100" cy="85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3000"/>
              <a:t>Prototype Submission Phase</a:t>
            </a:r>
            <a:endParaRPr sz="3000"/>
          </a:p>
        </p:txBody>
      </p:sp>
      <p:pic>
        <p:nvPicPr>
          <p:cNvPr id="64" name="Google Shape;64;p13"/>
          <p:cNvPicPr preferRelativeResize="0"/>
          <p:nvPr/>
        </p:nvPicPr>
        <p:blipFill rotWithShape="1">
          <a:blip r:embed="rId4">
            <a:alphaModFix/>
          </a:blip>
          <a:srcRect b="0" l="0" r="0" t="0"/>
          <a:stretch/>
        </p:blipFill>
        <p:spPr>
          <a:xfrm>
            <a:off x="8489825" y="178900"/>
            <a:ext cx="471675" cy="47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30" name="Shape 130"/>
        <p:cNvGrpSpPr/>
        <p:nvPr/>
      </p:nvGrpSpPr>
      <p:grpSpPr>
        <a:xfrm>
          <a:off x="0" y="0"/>
          <a:ext cx="0" cy="0"/>
          <a:chOff x="0" y="0"/>
          <a:chExt cx="0" cy="0"/>
        </a:xfrm>
      </p:grpSpPr>
      <p:sp>
        <p:nvSpPr>
          <p:cNvPr id="131" name="Google Shape;131;p22"/>
          <p:cNvSpPr txBox="1"/>
          <p:nvPr>
            <p:ph type="title"/>
          </p:nvPr>
        </p:nvSpPr>
        <p:spPr>
          <a:xfrm>
            <a:off x="226900" y="253575"/>
            <a:ext cx="8368200" cy="15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chemeClr val="dk1"/>
                </a:solidFill>
                <a:latin typeface="Arial"/>
                <a:ea typeface="Arial"/>
                <a:cs typeface="Arial"/>
                <a:sym typeface="Arial"/>
              </a:rPr>
              <a:t>Attachments</a:t>
            </a:r>
            <a:endParaRPr>
              <a:solidFill>
                <a:schemeClr val="dk1"/>
              </a:solidFill>
            </a:endParaRPr>
          </a:p>
        </p:txBody>
      </p:sp>
      <p:pic>
        <p:nvPicPr>
          <p:cNvPr id="132" name="Google Shape;132;p22"/>
          <p:cNvPicPr preferRelativeResize="0"/>
          <p:nvPr/>
        </p:nvPicPr>
        <p:blipFill rotWithShape="1">
          <a:blip r:embed="rId3">
            <a:alphaModFix/>
          </a:blip>
          <a:srcRect b="0" l="0" r="0" t="0"/>
          <a:stretch/>
        </p:blipFill>
        <p:spPr>
          <a:xfrm>
            <a:off x="8489825" y="178900"/>
            <a:ext cx="471675" cy="471675"/>
          </a:xfrm>
          <a:prstGeom prst="rect">
            <a:avLst/>
          </a:prstGeom>
          <a:noFill/>
          <a:ln>
            <a:noFill/>
          </a:ln>
        </p:spPr>
      </p:pic>
      <p:pic>
        <p:nvPicPr>
          <p:cNvPr id="133" name="Google Shape;133;p22"/>
          <p:cNvPicPr preferRelativeResize="0"/>
          <p:nvPr/>
        </p:nvPicPr>
        <p:blipFill rotWithShape="1">
          <a:blip r:embed="rId4">
            <a:alphaModFix/>
          </a:blip>
          <a:srcRect b="0" l="0" r="0" t="9354"/>
          <a:stretch/>
        </p:blipFill>
        <p:spPr>
          <a:xfrm>
            <a:off x="226900" y="1623125"/>
            <a:ext cx="3866724" cy="1971500"/>
          </a:xfrm>
          <a:prstGeom prst="rect">
            <a:avLst/>
          </a:prstGeom>
          <a:noFill/>
          <a:ln>
            <a:noFill/>
          </a:ln>
        </p:spPr>
      </p:pic>
      <p:pic>
        <p:nvPicPr>
          <p:cNvPr id="134" name="Google Shape;134;p22"/>
          <p:cNvPicPr preferRelativeResize="0"/>
          <p:nvPr/>
        </p:nvPicPr>
        <p:blipFill rotWithShape="1">
          <a:blip r:embed="rId5">
            <a:alphaModFix/>
          </a:blip>
          <a:srcRect b="0" l="0" r="0" t="9453"/>
          <a:stretch/>
        </p:blipFill>
        <p:spPr>
          <a:xfrm>
            <a:off x="4720688" y="1585098"/>
            <a:ext cx="3874412" cy="197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38" name="Shape 138"/>
        <p:cNvGrpSpPr/>
        <p:nvPr/>
      </p:nvGrpSpPr>
      <p:grpSpPr>
        <a:xfrm>
          <a:off x="0" y="0"/>
          <a:ext cx="0" cy="0"/>
          <a:chOff x="0" y="0"/>
          <a:chExt cx="0" cy="0"/>
        </a:xfrm>
      </p:grpSpPr>
      <p:sp>
        <p:nvSpPr>
          <p:cNvPr id="139" name="Google Shape;139;p23"/>
          <p:cNvSpPr txBox="1"/>
          <p:nvPr>
            <p:ph type="title"/>
          </p:nvPr>
        </p:nvSpPr>
        <p:spPr>
          <a:xfrm>
            <a:off x="250700" y="1563250"/>
            <a:ext cx="8368200" cy="15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chemeClr val="dk1"/>
                </a:solidFill>
                <a:latin typeface="Arial"/>
                <a:ea typeface="Arial"/>
                <a:cs typeface="Arial"/>
                <a:sym typeface="Arial"/>
              </a:rPr>
              <a:t>Thanks And Regards</a:t>
            </a:r>
            <a:br>
              <a:rPr lang="en" sz="3000">
                <a:solidFill>
                  <a:schemeClr val="dk1"/>
                </a:solidFill>
                <a:latin typeface="Arial"/>
                <a:ea typeface="Arial"/>
                <a:cs typeface="Arial"/>
                <a:sym typeface="Arial"/>
              </a:rPr>
            </a:br>
            <a:r>
              <a:rPr lang="en" sz="3000">
                <a:solidFill>
                  <a:schemeClr val="dk1"/>
                </a:solidFill>
                <a:latin typeface="Pacifico"/>
                <a:ea typeface="Pacifico"/>
                <a:cs typeface="Pacifico"/>
                <a:sym typeface="Pacifico"/>
              </a:rPr>
              <a:t>Team Code Cosmonauts</a:t>
            </a:r>
            <a:endParaRPr>
              <a:solidFill>
                <a:schemeClr val="dk1"/>
              </a:solidFill>
              <a:latin typeface="Pacifico"/>
              <a:ea typeface="Pacifico"/>
              <a:cs typeface="Pacifico"/>
              <a:sym typeface="Pacifico"/>
            </a:endParaRPr>
          </a:p>
        </p:txBody>
      </p:sp>
      <p:pic>
        <p:nvPicPr>
          <p:cNvPr id="140" name="Google Shape;140;p23"/>
          <p:cNvPicPr preferRelativeResize="0"/>
          <p:nvPr/>
        </p:nvPicPr>
        <p:blipFill rotWithShape="1">
          <a:blip r:embed="rId3">
            <a:alphaModFix/>
          </a:blip>
          <a:srcRect b="0" l="0" r="0" t="0"/>
          <a:stretch/>
        </p:blipFill>
        <p:spPr>
          <a:xfrm>
            <a:off x="8489825" y="178900"/>
            <a:ext cx="471675" cy="47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0" y="710400"/>
            <a:ext cx="7364700" cy="62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rgbClr val="0098FF"/>
                </a:solidFill>
              </a:rPr>
              <a:t>Code Cosmonauts</a:t>
            </a:r>
            <a:endParaRPr sz="3000">
              <a:solidFill>
                <a:srgbClr val="0098FF"/>
              </a:solidFill>
            </a:endParaRPr>
          </a:p>
        </p:txBody>
      </p:sp>
      <p:sp>
        <p:nvSpPr>
          <p:cNvPr id="70" name="Google Shape;70;p14"/>
          <p:cNvSpPr txBox="1"/>
          <p:nvPr>
            <p:ph idx="1" type="body"/>
          </p:nvPr>
        </p:nvSpPr>
        <p:spPr>
          <a:xfrm>
            <a:off x="612650" y="1525100"/>
            <a:ext cx="2645700" cy="168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i="1" lang="en"/>
              <a:t>Sankalp Yadav (leader)</a:t>
            </a:r>
            <a:br>
              <a:rPr i="1" lang="en"/>
            </a:br>
            <a:r>
              <a:rPr i="1" lang="en"/>
              <a:t>Prithwika Das</a:t>
            </a:r>
            <a:br>
              <a:rPr i="1" lang="en"/>
            </a:br>
            <a:r>
              <a:rPr i="1" lang="en"/>
              <a:t>Sanjana Shenoy</a:t>
            </a:r>
            <a:br>
              <a:rPr i="1" lang="en"/>
            </a:br>
            <a:r>
              <a:rPr i="1" lang="en"/>
              <a:t>Lavanya Upadhyaya</a:t>
            </a:r>
            <a:br>
              <a:rPr i="1" lang="en"/>
            </a:br>
            <a:r>
              <a:rPr i="1" lang="en"/>
              <a:t>Rushabh Choudhary</a:t>
            </a:r>
            <a:endParaRPr i="1"/>
          </a:p>
        </p:txBody>
      </p:sp>
      <p:sp>
        <p:nvSpPr>
          <p:cNvPr id="71" name="Google Shape;71;p14"/>
          <p:cNvSpPr txBox="1"/>
          <p:nvPr>
            <p:ph idx="1" type="body"/>
          </p:nvPr>
        </p:nvSpPr>
        <p:spPr>
          <a:xfrm>
            <a:off x="387900" y="3377150"/>
            <a:ext cx="8368200" cy="10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3000">
                <a:solidFill>
                  <a:srgbClr val="0098FF"/>
                </a:solidFill>
              </a:rPr>
              <a:t>THEME:</a:t>
            </a:r>
            <a:endParaRPr sz="3000">
              <a:solidFill>
                <a:srgbClr val="0098FF"/>
              </a:solidFill>
            </a:endParaRPr>
          </a:p>
        </p:txBody>
      </p:sp>
      <p:sp>
        <p:nvSpPr>
          <p:cNvPr id="72" name="Google Shape;72;p14"/>
          <p:cNvSpPr txBox="1"/>
          <p:nvPr>
            <p:ph idx="1" type="body"/>
          </p:nvPr>
        </p:nvSpPr>
        <p:spPr>
          <a:xfrm>
            <a:off x="2002800" y="3449200"/>
            <a:ext cx="6796200" cy="10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i="1" lang="en" sz="2400"/>
              <a:t>Enhancing Flight Navigation Mechanism for Optimal Route Planning and Risk Mitigation</a:t>
            </a:r>
            <a:endParaRPr i="1" sz="2400"/>
          </a:p>
        </p:txBody>
      </p:sp>
      <p:pic>
        <p:nvPicPr>
          <p:cNvPr id="73" name="Google Shape;73;p14"/>
          <p:cNvPicPr preferRelativeResize="0"/>
          <p:nvPr/>
        </p:nvPicPr>
        <p:blipFill rotWithShape="1">
          <a:blip r:embed="rId3">
            <a:alphaModFix/>
          </a:blip>
          <a:srcRect b="0" l="0" r="0" t="0"/>
          <a:stretch/>
        </p:blipFill>
        <p:spPr>
          <a:xfrm>
            <a:off x="8489825" y="178900"/>
            <a:ext cx="471675" cy="4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77" name="Shape 77"/>
        <p:cNvGrpSpPr/>
        <p:nvPr/>
      </p:nvGrpSpPr>
      <p:grpSpPr>
        <a:xfrm>
          <a:off x="0" y="0"/>
          <a:ext cx="0" cy="0"/>
          <a:chOff x="0" y="0"/>
          <a:chExt cx="0" cy="0"/>
        </a:xfrm>
      </p:grpSpPr>
      <p:sp>
        <p:nvSpPr>
          <p:cNvPr id="78" name="Google Shape;78;p15"/>
          <p:cNvSpPr txBox="1"/>
          <p:nvPr>
            <p:ph type="title"/>
          </p:nvPr>
        </p:nvSpPr>
        <p:spPr>
          <a:xfrm>
            <a:off x="387900" y="-192250"/>
            <a:ext cx="8368200" cy="153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0"/>
              <a:buNone/>
            </a:pPr>
            <a:r>
              <a:rPr lang="en" sz="3000">
                <a:solidFill>
                  <a:srgbClr val="0098FF"/>
                </a:solidFill>
                <a:latin typeface="Arial"/>
                <a:ea typeface="Arial"/>
                <a:cs typeface="Arial"/>
                <a:sym typeface="Arial"/>
              </a:rPr>
              <a:t>PROBLEM STATEMENT</a:t>
            </a:r>
            <a:endParaRPr sz="3000">
              <a:solidFill>
                <a:srgbClr val="0098FF"/>
              </a:solidFill>
            </a:endParaRPr>
          </a:p>
        </p:txBody>
      </p:sp>
      <p:sp>
        <p:nvSpPr>
          <p:cNvPr id="79" name="Google Shape;79;p15"/>
          <p:cNvSpPr txBox="1"/>
          <p:nvPr>
            <p:ph idx="1" type="body"/>
          </p:nvPr>
        </p:nvSpPr>
        <p:spPr>
          <a:xfrm>
            <a:off x="441050" y="1204750"/>
            <a:ext cx="8368200" cy="316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i="1" lang="en" sz="2000">
                <a:latin typeface="Arial"/>
                <a:ea typeface="Arial"/>
                <a:cs typeface="Arial"/>
                <a:sym typeface="Arial"/>
              </a:rPr>
              <a:t>In the aviation industry, efficiently planning flight routes between airports is crucial for minimizing operational costs and optimizing travel times. Airlines and logistics companies need a reliable method to determine the shortest and most efficient paths between various destinations. However, given the vast network of potential routes and the variability in distances, manually calculating the shortest path is impractical and error-prone. Existing systems may not provide the necessary real-time computations or may require costly and complex infrastructure to deliver accurate route planning.</a:t>
            </a:r>
            <a:endParaRPr i="1" sz="2000">
              <a:latin typeface="Arial"/>
              <a:ea typeface="Arial"/>
              <a:cs typeface="Arial"/>
              <a:sym typeface="Arial"/>
            </a:endParaRPr>
          </a:p>
          <a:p>
            <a:pPr indent="0" lvl="0" marL="0" rtl="0" algn="ctr">
              <a:lnSpc>
                <a:spcPct val="115000"/>
              </a:lnSpc>
              <a:spcBef>
                <a:spcPts val="0"/>
              </a:spcBef>
              <a:spcAft>
                <a:spcPts val="1600"/>
              </a:spcAft>
              <a:buSzPts val="1800"/>
              <a:buNone/>
            </a:pPr>
            <a:r>
              <a:t/>
            </a:r>
            <a:endParaRPr i="1"/>
          </a:p>
        </p:txBody>
      </p:sp>
      <p:pic>
        <p:nvPicPr>
          <p:cNvPr id="80" name="Google Shape;80;p15"/>
          <p:cNvPicPr preferRelativeResize="0"/>
          <p:nvPr/>
        </p:nvPicPr>
        <p:blipFill rotWithShape="1">
          <a:blip r:embed="rId3">
            <a:alphaModFix/>
          </a:blip>
          <a:srcRect b="0" l="0" r="0" t="0"/>
          <a:stretch/>
        </p:blipFill>
        <p:spPr>
          <a:xfrm>
            <a:off x="8489825" y="178900"/>
            <a:ext cx="471675" cy="4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84" name="Shape 84"/>
        <p:cNvGrpSpPr/>
        <p:nvPr/>
      </p:nvGrpSpPr>
      <p:grpSpPr>
        <a:xfrm>
          <a:off x="0" y="0"/>
          <a:ext cx="0" cy="0"/>
          <a:chOff x="0" y="0"/>
          <a:chExt cx="0" cy="0"/>
        </a:xfrm>
      </p:grpSpPr>
      <p:sp>
        <p:nvSpPr>
          <p:cNvPr id="85" name="Google Shape;85;p16"/>
          <p:cNvSpPr txBox="1"/>
          <p:nvPr>
            <p:ph type="title"/>
          </p:nvPr>
        </p:nvSpPr>
        <p:spPr>
          <a:xfrm>
            <a:off x="121625" y="-354462"/>
            <a:ext cx="8368200" cy="153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0"/>
              <a:buNone/>
            </a:pPr>
            <a:r>
              <a:rPr lang="en" sz="3000">
                <a:solidFill>
                  <a:srgbClr val="0098FF"/>
                </a:solidFill>
                <a:latin typeface="Arial"/>
                <a:ea typeface="Arial"/>
                <a:cs typeface="Arial"/>
                <a:sym typeface="Arial"/>
              </a:rPr>
              <a:t>SOLUTION</a:t>
            </a:r>
            <a:endParaRPr>
              <a:solidFill>
                <a:srgbClr val="0098FF"/>
              </a:solidFill>
            </a:endParaRPr>
          </a:p>
        </p:txBody>
      </p:sp>
      <p:sp>
        <p:nvSpPr>
          <p:cNvPr id="86" name="Google Shape;86;p16"/>
          <p:cNvSpPr txBox="1"/>
          <p:nvPr>
            <p:ph idx="1" type="body"/>
          </p:nvPr>
        </p:nvSpPr>
        <p:spPr>
          <a:xfrm>
            <a:off x="387900" y="748525"/>
            <a:ext cx="8368200" cy="331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Automated Route Optimization: We are developing a software solution that leverages existing algorithms to identify optimal flight paths, considering challenges like unavailable GPS signals, adverse weather, electronic failures, and varying pressures.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Real-Time Risk Assessment: Our solution integrates real-time data analysis to assess and mitigate risks, providing alternative routes for safe navigation to pilots, airlines, and airport authorities.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Comprehensive Data Collection and Management: We continuously gather data from various open sources or create sample datasets, encompassing factors affecting flight navigation such as weather conditions, environmental variables, and electronic system status. We use structured databases and expose data via APIs.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Scenario Identification and Documentation**: Our team identifies and documents various flight navigation scenarios based on the collected data, highlighting potential risks and challenges such as weather conditions, visibility issues, and system failures.</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Arial"/>
                <a:ea typeface="Arial"/>
                <a:cs typeface="Arial"/>
                <a:sym typeface="Arial"/>
              </a:rPr>
              <a:t>User Interface and Dashboard: We create a user-friendly interface displaying optimal flight routes along with associated risks</a:t>
            </a:r>
            <a:endParaRPr sz="1400">
              <a:latin typeface="Calibri"/>
              <a:ea typeface="Calibri"/>
              <a:cs typeface="Calibri"/>
              <a:sym typeface="Calibri"/>
            </a:endParaRPr>
          </a:p>
        </p:txBody>
      </p:sp>
      <p:pic>
        <p:nvPicPr>
          <p:cNvPr id="87" name="Google Shape;87;p16"/>
          <p:cNvPicPr preferRelativeResize="0"/>
          <p:nvPr/>
        </p:nvPicPr>
        <p:blipFill rotWithShape="1">
          <a:blip r:embed="rId3">
            <a:alphaModFix/>
          </a:blip>
          <a:srcRect b="0" l="0" r="0" t="0"/>
          <a:stretch/>
        </p:blipFill>
        <p:spPr>
          <a:xfrm>
            <a:off x="8489825" y="178900"/>
            <a:ext cx="471675" cy="4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121625" y="-354462"/>
            <a:ext cx="8368200" cy="153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3000"/>
              <a:buNone/>
            </a:pPr>
            <a:r>
              <a:rPr lang="en" sz="3000">
                <a:solidFill>
                  <a:srgbClr val="0098FF"/>
                </a:solidFill>
                <a:latin typeface="Arial"/>
                <a:ea typeface="Arial"/>
                <a:cs typeface="Arial"/>
                <a:sym typeface="Arial"/>
              </a:rPr>
              <a:t>SOLUTION</a:t>
            </a:r>
            <a:endParaRPr>
              <a:solidFill>
                <a:srgbClr val="0098FF"/>
              </a:solidFill>
            </a:endParaRPr>
          </a:p>
        </p:txBody>
      </p:sp>
      <p:sp>
        <p:nvSpPr>
          <p:cNvPr id="93" name="Google Shape;93;p17"/>
          <p:cNvSpPr txBox="1"/>
          <p:nvPr>
            <p:ph idx="1" type="body"/>
          </p:nvPr>
        </p:nvSpPr>
        <p:spPr>
          <a:xfrm>
            <a:off x="387900" y="748525"/>
            <a:ext cx="8368200" cy="3319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Arial"/>
              <a:buChar char="●"/>
            </a:pPr>
            <a:r>
              <a:rPr b="1" lang="en" sz="1900">
                <a:latin typeface="Arial"/>
                <a:ea typeface="Arial"/>
                <a:cs typeface="Arial"/>
                <a:sym typeface="Arial"/>
              </a:rPr>
              <a:t>Future Prospects To Take Under Consideration:</a:t>
            </a:r>
            <a:endParaRPr b="1" sz="1900">
              <a:latin typeface="Arial"/>
              <a:ea typeface="Arial"/>
              <a:cs typeface="Arial"/>
              <a:sym typeface="Arial"/>
            </a:endParaRPr>
          </a:p>
          <a:p>
            <a:pPr indent="-317500" lvl="0" marL="457200" rtl="0" algn="l">
              <a:spcBef>
                <a:spcPts val="0"/>
              </a:spcBef>
              <a:spcAft>
                <a:spcPts val="0"/>
              </a:spcAft>
              <a:buSzPts val="1400"/>
              <a:buFont typeface="Arial"/>
              <a:buChar char="●"/>
            </a:pPr>
            <a:r>
              <a:rPr b="1" lang="en" sz="1500">
                <a:latin typeface="Arial"/>
                <a:ea typeface="Arial"/>
                <a:cs typeface="Arial"/>
                <a:sym typeface="Arial"/>
              </a:rPr>
              <a:t>Integrate Real-Time Environmental Data:</a:t>
            </a:r>
            <a:r>
              <a:rPr lang="en" sz="1400">
                <a:latin typeface="Arial"/>
                <a:ea typeface="Arial"/>
                <a:cs typeface="Arial"/>
                <a:sym typeface="Arial"/>
              </a:rPr>
              <a:t>Integrate real-time environmental data, including weather conditions (storms, turbulence), visibility issues (fog, smoke, precipitation), altitude changes, varying pressures, and other environmental variables from sources like AviationWeather.gov API, OpenWeatherMap API, NOAA National Weather Service, NASA EOSDIS API, and ADS-B Exchange, to adjust route weights and ensure optimal flight performance and passenger comfort.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500">
                <a:latin typeface="Arial"/>
                <a:ea typeface="Arial"/>
                <a:cs typeface="Arial"/>
                <a:sym typeface="Arial"/>
              </a:rPr>
              <a:t>Electronic Failures:</a:t>
            </a:r>
            <a:r>
              <a:rPr lang="en" sz="1400">
                <a:latin typeface="Arial"/>
                <a:ea typeface="Arial"/>
                <a:cs typeface="Arial"/>
                <a:sym typeface="Arial"/>
              </a:rPr>
              <a:t> Utilize real-time aircraft sensor data to detect and weigh potential electronic failures, ensuring routes with higher risks of electronic interference or malfunctions are less prioritized.</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500">
                <a:latin typeface="Arial"/>
                <a:ea typeface="Arial"/>
                <a:cs typeface="Arial"/>
                <a:sym typeface="Arial"/>
              </a:rPr>
              <a:t>Fuel Efficiency:</a:t>
            </a:r>
            <a:r>
              <a:rPr lang="en" sz="1400">
                <a:latin typeface="Arial"/>
                <a:ea typeface="Arial"/>
                <a:cs typeface="Arial"/>
                <a:sym typeface="Arial"/>
              </a:rPr>
              <a:t> Integrate fuel consumption models using historical flight data from sources like Kaggle Flights to prioritize routes that optimize fuel usage, promoting cost savings and environmental sustainability.</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 sz="1500">
                <a:latin typeface="Arial"/>
                <a:ea typeface="Arial"/>
                <a:cs typeface="Arial"/>
                <a:sym typeface="Arial"/>
              </a:rPr>
              <a:t>Emergency Landing Options:</a:t>
            </a:r>
            <a:r>
              <a:rPr lang="en" sz="1400">
                <a:latin typeface="Arial"/>
                <a:ea typeface="Arial"/>
                <a:cs typeface="Arial"/>
                <a:sym typeface="Arial"/>
              </a:rPr>
              <a:t> Include proximity to emergency landing sites in route planning, adjusting weights to favor paths with accessible emergency options, enhancing overall safety.</a:t>
            </a:r>
            <a:endParaRPr sz="1400">
              <a:latin typeface="Arial"/>
              <a:ea typeface="Arial"/>
              <a:cs typeface="Arial"/>
              <a:sym typeface="Arial"/>
            </a:endParaRPr>
          </a:p>
          <a:p>
            <a:pPr indent="0" lvl="0" marL="457200" rtl="0" algn="l">
              <a:spcBef>
                <a:spcPts val="0"/>
              </a:spcBef>
              <a:spcAft>
                <a:spcPts val="0"/>
              </a:spcAft>
              <a:buNone/>
            </a:pPr>
            <a:br>
              <a:rPr lang="en" sz="1400">
                <a:latin typeface="Arial"/>
                <a:ea typeface="Arial"/>
                <a:cs typeface="Arial"/>
                <a:sym typeface="Arial"/>
              </a:rPr>
            </a:br>
            <a:r>
              <a:rPr lang="en" sz="1400">
                <a:latin typeface="Arial"/>
                <a:ea typeface="Arial"/>
                <a:cs typeface="Arial"/>
                <a:sym typeface="Arial"/>
              </a:rPr>
              <a:t>	</a:t>
            </a:r>
            <a:endParaRPr sz="1400">
              <a:latin typeface="Calibri"/>
              <a:ea typeface="Calibri"/>
              <a:cs typeface="Calibri"/>
              <a:sym typeface="Calibri"/>
            </a:endParaRPr>
          </a:p>
          <a:p>
            <a:pPr indent="0" lvl="0" marL="0" rtl="0" algn="l">
              <a:lnSpc>
                <a:spcPct val="115000"/>
              </a:lnSpc>
              <a:spcBef>
                <a:spcPts val="0"/>
              </a:spcBef>
              <a:spcAft>
                <a:spcPts val="0"/>
              </a:spcAft>
              <a:buNone/>
            </a:pPr>
            <a:r>
              <a:t/>
            </a:r>
            <a:endParaRPr i="1" sz="1400">
              <a:latin typeface="Arial"/>
              <a:ea typeface="Arial"/>
              <a:cs typeface="Arial"/>
              <a:sym typeface="Arial"/>
            </a:endParaRPr>
          </a:p>
        </p:txBody>
      </p:sp>
      <p:pic>
        <p:nvPicPr>
          <p:cNvPr id="94" name="Google Shape;94;p17"/>
          <p:cNvPicPr preferRelativeResize="0"/>
          <p:nvPr/>
        </p:nvPicPr>
        <p:blipFill rotWithShape="1">
          <a:blip r:embed="rId3">
            <a:alphaModFix/>
          </a:blip>
          <a:srcRect b="0" l="0" r="0" t="0"/>
          <a:stretch/>
        </p:blipFill>
        <p:spPr>
          <a:xfrm>
            <a:off x="8489825" y="178900"/>
            <a:ext cx="471675" cy="47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98" name="Shape 98"/>
        <p:cNvGrpSpPr/>
        <p:nvPr/>
      </p:nvGrpSpPr>
      <p:grpSpPr>
        <a:xfrm>
          <a:off x="0" y="0"/>
          <a:ext cx="0" cy="0"/>
          <a:chOff x="0" y="0"/>
          <a:chExt cx="0" cy="0"/>
        </a:xfrm>
      </p:grpSpPr>
      <p:sp>
        <p:nvSpPr>
          <p:cNvPr id="99" name="Google Shape;99;p18"/>
          <p:cNvSpPr txBox="1"/>
          <p:nvPr>
            <p:ph idx="4294967295" type="title"/>
          </p:nvPr>
        </p:nvSpPr>
        <p:spPr>
          <a:xfrm>
            <a:off x="265500" y="-75462"/>
            <a:ext cx="4306500" cy="98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800"/>
              <a:buNone/>
            </a:pPr>
            <a:r>
              <a:rPr lang="en" sz="2800">
                <a:solidFill>
                  <a:srgbClr val="0098FF"/>
                </a:solidFill>
                <a:latin typeface="Arial"/>
                <a:ea typeface="Arial"/>
                <a:cs typeface="Arial"/>
                <a:sym typeface="Arial"/>
              </a:rPr>
              <a:t>METHODOLOGY</a:t>
            </a:r>
            <a:endParaRPr sz="3000">
              <a:solidFill>
                <a:srgbClr val="0098FF"/>
              </a:solidFill>
            </a:endParaRPr>
          </a:p>
        </p:txBody>
      </p:sp>
      <p:sp>
        <p:nvSpPr>
          <p:cNvPr id="100" name="Google Shape;100;p18"/>
          <p:cNvSpPr txBox="1"/>
          <p:nvPr>
            <p:ph idx="4294967295" type="subTitle"/>
          </p:nvPr>
        </p:nvSpPr>
        <p:spPr>
          <a:xfrm>
            <a:off x="351050" y="828850"/>
            <a:ext cx="8230800" cy="122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650">
                <a:solidFill>
                  <a:srgbClr val="ECECEC"/>
                </a:solidFill>
                <a:highlight>
                  <a:srgbClr val="212121"/>
                </a:highlight>
              </a:rPr>
              <a:t>Dijkstra's Algorithm Implementation for Flight Route Optimization</a:t>
            </a:r>
            <a:endParaRPr b="1" sz="1650">
              <a:solidFill>
                <a:srgbClr val="ECECEC"/>
              </a:solidFill>
              <a:highlight>
                <a:srgbClr val="212121"/>
              </a:highlight>
            </a:endParaRPr>
          </a:p>
          <a:p>
            <a:pPr indent="0" lvl="0" marL="0" rtl="0" algn="ctr">
              <a:lnSpc>
                <a:spcPct val="100000"/>
              </a:lnSpc>
              <a:spcBef>
                <a:spcPts val="0"/>
              </a:spcBef>
              <a:spcAft>
                <a:spcPts val="0"/>
              </a:spcAft>
              <a:buNone/>
            </a:pPr>
            <a:r>
              <a:t/>
            </a:r>
            <a:endParaRPr b="1" sz="1650">
              <a:solidFill>
                <a:srgbClr val="ECECEC"/>
              </a:solidFill>
              <a:highlight>
                <a:srgbClr val="212121"/>
              </a:highlight>
            </a:endParaRPr>
          </a:p>
          <a:p>
            <a:pPr indent="0" lvl="0" marL="0" marR="0" rtl="0" algn="ctr">
              <a:lnSpc>
                <a:spcPct val="100000"/>
              </a:lnSpc>
              <a:spcBef>
                <a:spcPts val="0"/>
              </a:spcBef>
              <a:spcAft>
                <a:spcPts val="0"/>
              </a:spcAft>
              <a:buClr>
                <a:schemeClr val="dk1"/>
              </a:buClr>
              <a:buSzPts val="2100"/>
              <a:buFont typeface="Roboto"/>
              <a:buNone/>
            </a:pPr>
            <a:r>
              <a:t/>
            </a:r>
            <a:endParaRPr b="1" sz="1650">
              <a:solidFill>
                <a:srgbClr val="ECECEC"/>
              </a:solidFill>
              <a:highlight>
                <a:srgbClr val="212121"/>
              </a:highlight>
            </a:endParaRPr>
          </a:p>
        </p:txBody>
      </p:sp>
      <p:pic>
        <p:nvPicPr>
          <p:cNvPr id="101" name="Google Shape;101;p18"/>
          <p:cNvPicPr preferRelativeResize="0"/>
          <p:nvPr/>
        </p:nvPicPr>
        <p:blipFill rotWithShape="1">
          <a:blip r:embed="rId3">
            <a:alphaModFix/>
          </a:blip>
          <a:srcRect b="0" l="0" r="0" t="0"/>
          <a:stretch/>
        </p:blipFill>
        <p:spPr>
          <a:xfrm>
            <a:off x="8489825" y="178900"/>
            <a:ext cx="471675" cy="471675"/>
          </a:xfrm>
          <a:prstGeom prst="rect">
            <a:avLst/>
          </a:prstGeom>
          <a:noFill/>
          <a:ln>
            <a:noFill/>
          </a:ln>
        </p:spPr>
      </p:pic>
      <p:sp>
        <p:nvSpPr>
          <p:cNvPr id="102" name="Google Shape;102;p18"/>
          <p:cNvSpPr txBox="1"/>
          <p:nvPr>
            <p:ph idx="4294967295" type="subTitle"/>
          </p:nvPr>
        </p:nvSpPr>
        <p:spPr>
          <a:xfrm>
            <a:off x="402225" y="3308250"/>
            <a:ext cx="8230800" cy="122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1650">
              <a:solidFill>
                <a:srgbClr val="ECECEC"/>
              </a:solidFill>
              <a:highlight>
                <a:srgbClr val="212121"/>
              </a:highlight>
            </a:endParaRPr>
          </a:p>
        </p:txBody>
      </p:sp>
      <p:pic>
        <p:nvPicPr>
          <p:cNvPr id="103" name="Google Shape;103;p18"/>
          <p:cNvPicPr preferRelativeResize="0"/>
          <p:nvPr/>
        </p:nvPicPr>
        <p:blipFill>
          <a:blip r:embed="rId4">
            <a:alphaModFix/>
          </a:blip>
          <a:stretch>
            <a:fillRect/>
          </a:stretch>
        </p:blipFill>
        <p:spPr>
          <a:xfrm>
            <a:off x="1067850" y="1269700"/>
            <a:ext cx="6883374" cy="213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07" name="Shape 107"/>
        <p:cNvGrpSpPr/>
        <p:nvPr/>
      </p:nvGrpSpPr>
      <p:grpSpPr>
        <a:xfrm>
          <a:off x="0" y="0"/>
          <a:ext cx="0" cy="0"/>
          <a:chOff x="0" y="0"/>
          <a:chExt cx="0" cy="0"/>
        </a:xfrm>
      </p:grpSpPr>
      <p:sp>
        <p:nvSpPr>
          <p:cNvPr id="108" name="Google Shape;108;p19"/>
          <p:cNvSpPr txBox="1"/>
          <p:nvPr>
            <p:ph idx="4294967295" type="title"/>
          </p:nvPr>
        </p:nvSpPr>
        <p:spPr>
          <a:xfrm>
            <a:off x="265500" y="-75462"/>
            <a:ext cx="4306500" cy="98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800"/>
              <a:buNone/>
            </a:pPr>
            <a:r>
              <a:rPr lang="en" sz="2800">
                <a:solidFill>
                  <a:srgbClr val="0098FF"/>
                </a:solidFill>
                <a:latin typeface="Arial"/>
                <a:ea typeface="Arial"/>
                <a:cs typeface="Arial"/>
                <a:sym typeface="Arial"/>
              </a:rPr>
              <a:t>METHODOLOGY</a:t>
            </a:r>
            <a:endParaRPr sz="3000">
              <a:solidFill>
                <a:srgbClr val="0098FF"/>
              </a:solidFill>
            </a:endParaRPr>
          </a:p>
        </p:txBody>
      </p:sp>
      <p:sp>
        <p:nvSpPr>
          <p:cNvPr id="109" name="Google Shape;109;p19"/>
          <p:cNvSpPr txBox="1"/>
          <p:nvPr>
            <p:ph idx="4294967295" type="subTitle"/>
          </p:nvPr>
        </p:nvSpPr>
        <p:spPr>
          <a:xfrm>
            <a:off x="402225" y="807100"/>
            <a:ext cx="8230800" cy="122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650">
                <a:solidFill>
                  <a:srgbClr val="ECECEC"/>
                </a:solidFill>
                <a:highlight>
                  <a:srgbClr val="212121"/>
                </a:highlight>
              </a:rPr>
              <a:t>Outline for the Flask Application</a:t>
            </a:r>
            <a:endParaRPr b="1" sz="1650">
              <a:solidFill>
                <a:srgbClr val="ECECEC"/>
              </a:solidFill>
              <a:highlight>
                <a:srgbClr val="212121"/>
              </a:highlight>
            </a:endParaRPr>
          </a:p>
          <a:p>
            <a:pPr indent="0" lvl="0" marL="0" marR="0" rtl="0" algn="ctr">
              <a:lnSpc>
                <a:spcPct val="100000"/>
              </a:lnSpc>
              <a:spcBef>
                <a:spcPts val="0"/>
              </a:spcBef>
              <a:spcAft>
                <a:spcPts val="0"/>
              </a:spcAft>
              <a:buClr>
                <a:schemeClr val="dk1"/>
              </a:buClr>
              <a:buSzPts val="2100"/>
              <a:buFont typeface="Roboto"/>
              <a:buNone/>
            </a:pPr>
            <a:r>
              <a:t/>
            </a:r>
            <a:endParaRPr b="1" sz="1650">
              <a:solidFill>
                <a:srgbClr val="ECECEC"/>
              </a:solidFill>
              <a:highlight>
                <a:srgbClr val="212121"/>
              </a:highlight>
            </a:endParaRPr>
          </a:p>
        </p:txBody>
      </p:sp>
      <p:pic>
        <p:nvPicPr>
          <p:cNvPr id="110" name="Google Shape;110;p19"/>
          <p:cNvPicPr preferRelativeResize="0"/>
          <p:nvPr/>
        </p:nvPicPr>
        <p:blipFill rotWithShape="1">
          <a:blip r:embed="rId3">
            <a:alphaModFix/>
          </a:blip>
          <a:srcRect b="0" l="0" r="0" t="0"/>
          <a:stretch/>
        </p:blipFill>
        <p:spPr>
          <a:xfrm>
            <a:off x="8489825" y="178900"/>
            <a:ext cx="471675" cy="471675"/>
          </a:xfrm>
          <a:prstGeom prst="rect">
            <a:avLst/>
          </a:prstGeom>
          <a:noFill/>
          <a:ln>
            <a:noFill/>
          </a:ln>
        </p:spPr>
      </p:pic>
      <p:pic>
        <p:nvPicPr>
          <p:cNvPr id="111" name="Google Shape;111;p19"/>
          <p:cNvPicPr preferRelativeResize="0"/>
          <p:nvPr/>
        </p:nvPicPr>
        <p:blipFill>
          <a:blip r:embed="rId4">
            <a:alphaModFix/>
          </a:blip>
          <a:stretch>
            <a:fillRect/>
          </a:stretch>
        </p:blipFill>
        <p:spPr>
          <a:xfrm>
            <a:off x="1752600" y="1706225"/>
            <a:ext cx="5638800" cy="220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15" name="Shape 115"/>
        <p:cNvGrpSpPr/>
        <p:nvPr/>
      </p:nvGrpSpPr>
      <p:grpSpPr>
        <a:xfrm>
          <a:off x="0" y="0"/>
          <a:ext cx="0" cy="0"/>
          <a:chOff x="0" y="0"/>
          <a:chExt cx="0" cy="0"/>
        </a:xfrm>
      </p:grpSpPr>
      <p:sp>
        <p:nvSpPr>
          <p:cNvPr id="116" name="Google Shape;116;p20"/>
          <p:cNvSpPr txBox="1"/>
          <p:nvPr>
            <p:ph idx="4294967295" type="title"/>
          </p:nvPr>
        </p:nvSpPr>
        <p:spPr>
          <a:xfrm>
            <a:off x="265500" y="-75462"/>
            <a:ext cx="4306500" cy="98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800"/>
              <a:buNone/>
            </a:pPr>
            <a:r>
              <a:rPr lang="en" sz="2800">
                <a:solidFill>
                  <a:srgbClr val="0098FF"/>
                </a:solidFill>
                <a:latin typeface="Arial"/>
                <a:ea typeface="Arial"/>
                <a:cs typeface="Arial"/>
                <a:sym typeface="Arial"/>
              </a:rPr>
              <a:t>METHODOLOGY</a:t>
            </a:r>
            <a:endParaRPr sz="3000">
              <a:solidFill>
                <a:srgbClr val="0098FF"/>
              </a:solidFill>
            </a:endParaRPr>
          </a:p>
        </p:txBody>
      </p:sp>
      <p:sp>
        <p:nvSpPr>
          <p:cNvPr id="117" name="Google Shape;117;p20"/>
          <p:cNvSpPr txBox="1"/>
          <p:nvPr>
            <p:ph idx="4294967295" type="subTitle"/>
          </p:nvPr>
        </p:nvSpPr>
        <p:spPr>
          <a:xfrm>
            <a:off x="402225" y="807100"/>
            <a:ext cx="8230800" cy="122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650">
                <a:solidFill>
                  <a:srgbClr val="ECECEC"/>
                </a:solidFill>
                <a:highlight>
                  <a:srgbClr val="212121"/>
                </a:highlight>
              </a:rPr>
              <a:t>Architecture Diagram</a:t>
            </a:r>
            <a:endParaRPr b="1" sz="1650">
              <a:solidFill>
                <a:srgbClr val="ECECEC"/>
              </a:solidFill>
              <a:highlight>
                <a:srgbClr val="212121"/>
              </a:highlight>
            </a:endParaRPr>
          </a:p>
          <a:p>
            <a:pPr indent="0" lvl="0" marL="0" marR="0" rtl="0" algn="ctr">
              <a:lnSpc>
                <a:spcPct val="100000"/>
              </a:lnSpc>
              <a:spcBef>
                <a:spcPts val="0"/>
              </a:spcBef>
              <a:spcAft>
                <a:spcPts val="0"/>
              </a:spcAft>
              <a:buClr>
                <a:schemeClr val="dk1"/>
              </a:buClr>
              <a:buSzPts val="2100"/>
              <a:buFont typeface="Roboto"/>
              <a:buNone/>
            </a:pPr>
            <a:r>
              <a:t/>
            </a:r>
            <a:endParaRPr b="1" sz="1650">
              <a:solidFill>
                <a:srgbClr val="ECECEC"/>
              </a:solidFill>
              <a:highlight>
                <a:srgbClr val="212121"/>
              </a:highlight>
            </a:endParaRPr>
          </a:p>
        </p:txBody>
      </p:sp>
      <p:pic>
        <p:nvPicPr>
          <p:cNvPr id="118" name="Google Shape;118;p20"/>
          <p:cNvPicPr preferRelativeResize="0"/>
          <p:nvPr/>
        </p:nvPicPr>
        <p:blipFill rotWithShape="1">
          <a:blip r:embed="rId3">
            <a:alphaModFix/>
          </a:blip>
          <a:srcRect b="0" l="0" r="0" t="0"/>
          <a:stretch/>
        </p:blipFill>
        <p:spPr>
          <a:xfrm>
            <a:off x="8489825" y="178900"/>
            <a:ext cx="471675" cy="471675"/>
          </a:xfrm>
          <a:prstGeom prst="rect">
            <a:avLst/>
          </a:prstGeom>
          <a:noFill/>
          <a:ln>
            <a:noFill/>
          </a:ln>
        </p:spPr>
      </p:pic>
      <p:pic>
        <p:nvPicPr>
          <p:cNvPr id="119" name="Google Shape;119;p20"/>
          <p:cNvPicPr preferRelativeResize="0"/>
          <p:nvPr/>
        </p:nvPicPr>
        <p:blipFill>
          <a:blip r:embed="rId4">
            <a:alphaModFix/>
          </a:blip>
          <a:stretch>
            <a:fillRect/>
          </a:stretch>
        </p:blipFill>
        <p:spPr>
          <a:xfrm>
            <a:off x="237525" y="1406350"/>
            <a:ext cx="8668943" cy="2806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141"/>
        </a:solidFill>
      </p:bgPr>
    </p:bg>
    <p:spTree>
      <p:nvGrpSpPr>
        <p:cNvPr id="123" name="Shape 123"/>
        <p:cNvGrpSpPr/>
        <p:nvPr/>
      </p:nvGrpSpPr>
      <p:grpSpPr>
        <a:xfrm>
          <a:off x="0" y="0"/>
          <a:ext cx="0" cy="0"/>
          <a:chOff x="0" y="0"/>
          <a:chExt cx="0" cy="0"/>
        </a:xfrm>
      </p:grpSpPr>
      <p:sp>
        <p:nvSpPr>
          <p:cNvPr id="124" name="Google Shape;124;p21"/>
          <p:cNvSpPr txBox="1"/>
          <p:nvPr>
            <p:ph type="title"/>
          </p:nvPr>
        </p:nvSpPr>
        <p:spPr>
          <a:xfrm>
            <a:off x="226900" y="253575"/>
            <a:ext cx="8368200" cy="15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0"/>
              <a:buNone/>
            </a:pPr>
            <a:r>
              <a:rPr lang="en" sz="3000">
                <a:solidFill>
                  <a:schemeClr val="dk1"/>
                </a:solidFill>
                <a:latin typeface="Arial"/>
                <a:ea typeface="Arial"/>
                <a:cs typeface="Arial"/>
                <a:sym typeface="Arial"/>
              </a:rPr>
              <a:t>WORKING PROTOTYPE</a:t>
            </a:r>
            <a:endParaRPr>
              <a:solidFill>
                <a:schemeClr val="dk1"/>
              </a:solidFill>
            </a:endParaRPr>
          </a:p>
        </p:txBody>
      </p:sp>
      <p:sp>
        <p:nvSpPr>
          <p:cNvPr id="125" name="Google Shape;125;p21"/>
          <p:cNvSpPr txBox="1"/>
          <p:nvPr>
            <p:ph idx="1" type="body"/>
          </p:nvPr>
        </p:nvSpPr>
        <p:spPr>
          <a:xfrm>
            <a:off x="468875" y="1561250"/>
            <a:ext cx="8368200" cy="3319500"/>
          </a:xfrm>
          <a:prstGeom prst="rect">
            <a:avLst/>
          </a:prstGeom>
          <a:noFill/>
          <a:ln>
            <a:noFill/>
          </a:ln>
        </p:spPr>
        <p:txBody>
          <a:bodyPr anchorCtr="0" anchor="t" bIns="91425" lIns="91425" spcFirstLastPara="1" rIns="91425" wrap="square" tIns="91425">
            <a:noAutofit/>
          </a:bodyPr>
          <a:lstStyle/>
          <a:p>
            <a:pPr indent="457200" lvl="0" marL="1828800" rtl="0" algn="l">
              <a:lnSpc>
                <a:spcPct val="115000"/>
              </a:lnSpc>
              <a:spcBef>
                <a:spcPts val="0"/>
              </a:spcBef>
              <a:spcAft>
                <a:spcPts val="0"/>
              </a:spcAft>
              <a:buSzPts val="1800"/>
              <a:buNone/>
            </a:pPr>
            <a:r>
              <a:t/>
            </a:r>
            <a:endParaRPr i="1">
              <a:solidFill>
                <a:srgbClr val="3D85C6"/>
              </a:solidFill>
              <a:latin typeface="Arial"/>
              <a:ea typeface="Arial"/>
              <a:cs typeface="Arial"/>
              <a:sym typeface="Arial"/>
            </a:endParaRPr>
          </a:p>
          <a:p>
            <a:pPr indent="457200" lvl="0" marL="457200" rtl="0" algn="l">
              <a:lnSpc>
                <a:spcPct val="115000"/>
              </a:lnSpc>
              <a:spcBef>
                <a:spcPts val="0"/>
              </a:spcBef>
              <a:spcAft>
                <a:spcPts val="0"/>
              </a:spcAft>
              <a:buSzPts val="1800"/>
              <a:buNone/>
            </a:pPr>
            <a:r>
              <a:rPr i="1" lang="en">
                <a:solidFill>
                  <a:srgbClr val="3D85C6"/>
                </a:solidFill>
                <a:latin typeface="Arial"/>
                <a:ea typeface="Arial"/>
                <a:cs typeface="Arial"/>
                <a:sym typeface="Arial"/>
              </a:rPr>
              <a:t>PFA:</a:t>
            </a:r>
            <a:r>
              <a:rPr i="1" lang="en" u="sng">
                <a:solidFill>
                  <a:schemeClr val="hlink"/>
                </a:solidFill>
                <a:latin typeface="Arial"/>
                <a:ea typeface="Arial"/>
                <a:cs typeface="Arial"/>
                <a:sym typeface="Arial"/>
                <a:hlinkClick r:id="rId3"/>
              </a:rPr>
              <a:t>https://github.com/PrithwikaDas/Flightroutes</a:t>
            </a:r>
            <a:endParaRPr i="1">
              <a:solidFill>
                <a:srgbClr val="3D85C6"/>
              </a:solidFill>
              <a:latin typeface="Arial"/>
              <a:ea typeface="Arial"/>
              <a:cs typeface="Arial"/>
              <a:sym typeface="Arial"/>
            </a:endParaRPr>
          </a:p>
        </p:txBody>
      </p:sp>
      <p:pic>
        <p:nvPicPr>
          <p:cNvPr id="126" name="Google Shape;126;p21"/>
          <p:cNvPicPr preferRelativeResize="0"/>
          <p:nvPr/>
        </p:nvPicPr>
        <p:blipFill rotWithShape="1">
          <a:blip r:embed="rId4">
            <a:alphaModFix/>
          </a:blip>
          <a:srcRect b="0" l="0" r="0" t="0"/>
          <a:stretch/>
        </p:blipFill>
        <p:spPr>
          <a:xfrm>
            <a:off x="8489825" y="178900"/>
            <a:ext cx="471675" cy="47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