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D38DC0-D116-4DDD-8528-0278EAE5BCB6}"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3B605-462A-458A-9D49-BB48786795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4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38DC0-D116-4DDD-8528-0278EAE5BCB6}"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429329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38DC0-D116-4DDD-8528-0278EAE5BCB6}"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181298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38DC0-D116-4DDD-8528-0278EAE5BCB6}"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203380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38DC0-D116-4DDD-8528-0278EAE5BCB6}"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3B605-462A-458A-9D49-BB48786795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4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D38DC0-D116-4DDD-8528-0278EAE5BCB6}"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53141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38DC0-D116-4DDD-8528-0278EAE5BCB6}"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412990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D38DC0-D116-4DDD-8528-0278EAE5BCB6}"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407930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D38DC0-D116-4DDD-8528-0278EAE5BCB6}" type="datetimeFigureOut">
              <a:rPr lang="en-IN" smtClean="0"/>
              <a:t>20-11-2023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296591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D38DC0-D116-4DDD-8528-0278EAE5BCB6}" type="datetimeFigureOut">
              <a:rPr lang="en-IN" smtClean="0"/>
              <a:t>20-11-2023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53B605-462A-458A-9D49-BB48786795CD}" type="slidenum">
              <a:rPr lang="en-IN" smtClean="0"/>
              <a:t>‹#›</a:t>
            </a:fld>
            <a:endParaRPr lang="en-IN"/>
          </a:p>
        </p:txBody>
      </p:sp>
    </p:spTree>
    <p:extLst>
      <p:ext uri="{BB962C8B-B14F-4D97-AF65-F5344CB8AC3E}">
        <p14:creationId xmlns:p14="http://schemas.microsoft.com/office/powerpoint/2010/main" val="38606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D38DC0-D116-4DDD-8528-0278EAE5BCB6}"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3B605-462A-458A-9D49-BB48786795CD}" type="slidenum">
              <a:rPr lang="en-IN" smtClean="0"/>
              <a:t>‹#›</a:t>
            </a:fld>
            <a:endParaRPr lang="en-IN"/>
          </a:p>
        </p:txBody>
      </p:sp>
    </p:spTree>
    <p:extLst>
      <p:ext uri="{BB962C8B-B14F-4D97-AF65-F5344CB8AC3E}">
        <p14:creationId xmlns:p14="http://schemas.microsoft.com/office/powerpoint/2010/main" val="183703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D38DC0-D116-4DDD-8528-0278EAE5BCB6}" type="datetimeFigureOut">
              <a:rPr lang="en-IN" smtClean="0"/>
              <a:t>20-11-2023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53B605-462A-458A-9D49-BB48786795C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390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1726-682C-72CC-CB9E-E0735BB8FEAF}"/>
              </a:ext>
            </a:extLst>
          </p:cNvPr>
          <p:cNvSpPr>
            <a:spLocks noGrp="1"/>
          </p:cNvSpPr>
          <p:nvPr>
            <p:ph type="ctrTitle"/>
          </p:nvPr>
        </p:nvSpPr>
        <p:spPr>
          <a:xfrm>
            <a:off x="1066800" y="2230016"/>
            <a:ext cx="10058400" cy="2029781"/>
          </a:xfrm>
        </p:spPr>
        <p:txBody>
          <a:bodyPr/>
          <a:lstStyle/>
          <a:p>
            <a:r>
              <a:rPr lang="en-GB" sz="4000" dirty="0"/>
              <a:t>OOM Mini Project-I</a:t>
            </a:r>
            <a:br>
              <a:rPr lang="en-GB" dirty="0"/>
            </a:br>
            <a:r>
              <a:rPr lang="en-GB" sz="6600" dirty="0"/>
              <a:t>9-Box Puzzle Game Software</a:t>
            </a:r>
            <a:endParaRPr lang="en-IN" dirty="0"/>
          </a:p>
        </p:txBody>
      </p:sp>
      <p:sp>
        <p:nvSpPr>
          <p:cNvPr id="3" name="Subtitle 2">
            <a:extLst>
              <a:ext uri="{FF2B5EF4-FFF2-40B4-BE49-F238E27FC236}">
                <a16:creationId xmlns:a16="http://schemas.microsoft.com/office/drawing/2014/main" id="{71798E9A-2F5D-F538-9DB3-AE3322868354}"/>
              </a:ext>
            </a:extLst>
          </p:cNvPr>
          <p:cNvSpPr>
            <a:spLocks noGrp="1"/>
          </p:cNvSpPr>
          <p:nvPr>
            <p:ph type="subTitle" idx="1"/>
          </p:nvPr>
        </p:nvSpPr>
        <p:spPr>
          <a:xfrm>
            <a:off x="1100051" y="4455619"/>
            <a:ext cx="10058400" cy="1777229"/>
          </a:xfrm>
        </p:spPr>
        <p:txBody>
          <a:bodyPr>
            <a:normAutofit fontScale="92500" lnSpcReduction="10000"/>
          </a:bodyPr>
          <a:lstStyle/>
          <a:p>
            <a:r>
              <a:rPr lang="en-GB" dirty="0"/>
              <a:t>Group B11</a:t>
            </a:r>
          </a:p>
          <a:p>
            <a:r>
              <a:rPr lang="en-GB" dirty="0"/>
              <a:t>Prachi Kumari		iit2022206</a:t>
            </a:r>
          </a:p>
          <a:p>
            <a:r>
              <a:rPr lang="en-GB" dirty="0"/>
              <a:t>Ananya </a:t>
            </a:r>
            <a:r>
              <a:rPr lang="en-GB" dirty="0" err="1"/>
              <a:t>garg</a:t>
            </a:r>
            <a:r>
              <a:rPr lang="en-GB" dirty="0"/>
              <a:t>		iit2022208</a:t>
            </a:r>
          </a:p>
          <a:p>
            <a:r>
              <a:rPr lang="en-GB" dirty="0"/>
              <a:t>Sanjana Prajapati		iit2022214</a:t>
            </a:r>
            <a:endParaRPr lang="en-IN" dirty="0"/>
          </a:p>
        </p:txBody>
      </p:sp>
    </p:spTree>
    <p:extLst>
      <p:ext uri="{BB962C8B-B14F-4D97-AF65-F5344CB8AC3E}">
        <p14:creationId xmlns:p14="http://schemas.microsoft.com/office/powerpoint/2010/main" val="51470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79DA0-A041-39B0-A973-FB974EDF2BF3}"/>
              </a:ext>
            </a:extLst>
          </p:cNvPr>
          <p:cNvSpPr txBox="1"/>
          <p:nvPr/>
        </p:nvSpPr>
        <p:spPr>
          <a:xfrm>
            <a:off x="830424" y="1315616"/>
            <a:ext cx="10608907" cy="86774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E9BE1845-CAB0-ACD6-2175-D02101FBF14C}"/>
              </a:ext>
            </a:extLst>
          </p:cNvPr>
          <p:cNvSpPr/>
          <p:nvPr/>
        </p:nvSpPr>
        <p:spPr>
          <a:xfrm>
            <a:off x="4093354" y="2575449"/>
            <a:ext cx="37626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46128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1FA6-D095-124E-E0BE-E366B9529954}"/>
              </a:ext>
            </a:extLst>
          </p:cNvPr>
          <p:cNvSpPr>
            <a:spLocks noGrp="1"/>
          </p:cNvSpPr>
          <p:nvPr>
            <p:ph type="title"/>
          </p:nvPr>
        </p:nvSpPr>
        <p:spPr/>
        <p:txBody>
          <a:bodyPr/>
          <a:lstStyle/>
          <a:p>
            <a:r>
              <a:rPr lang="en-GB" dirty="0"/>
              <a:t>Abstract of the Project</a:t>
            </a:r>
            <a:endParaRPr lang="en-IN" dirty="0"/>
          </a:p>
        </p:txBody>
      </p:sp>
      <p:sp>
        <p:nvSpPr>
          <p:cNvPr id="3" name="Content Placeholder 2">
            <a:extLst>
              <a:ext uri="{FF2B5EF4-FFF2-40B4-BE49-F238E27FC236}">
                <a16:creationId xmlns:a16="http://schemas.microsoft.com/office/drawing/2014/main" id="{319BE25B-4215-BBC7-67E2-AABDB27D0033}"/>
              </a:ext>
            </a:extLst>
          </p:cNvPr>
          <p:cNvSpPr>
            <a:spLocks noGrp="1"/>
          </p:cNvSpPr>
          <p:nvPr>
            <p:ph idx="1"/>
          </p:nvPr>
        </p:nvSpPr>
        <p:spPr>
          <a:xfrm>
            <a:off x="1097280" y="2265611"/>
            <a:ext cx="10058400" cy="4023360"/>
          </a:xfrm>
        </p:spPr>
        <p:txBody>
          <a:bodyPr>
            <a:normAutofit/>
          </a:bodyPr>
          <a:lstStyle/>
          <a:p>
            <a:r>
              <a:rPr lang="en-US" sz="2400" dirty="0">
                <a:effectLst/>
                <a:latin typeface="Times New Roman" panose="02020603050405020304" pitchFamily="18" charset="0"/>
                <a:ea typeface="Times New Roman" panose="02020603050405020304" pitchFamily="18" charset="0"/>
              </a:rPr>
              <a:t>A Game Software has to be prepared with target users in mind, A nine box puzzle game consists of nine boxes that are labeled form one to eight. The ninth box is without a level. These level boxes are not arranged in an order. A player needs to arrange the labeled boxes serially. The puzzle game count the number of attempts made by the player to win the game. A player with the minimum number of attempt is the winner. The puzzle game also accepts the name of the player and keeps track of the Players performance. Make necessary assumptions as and when required and state them clearly. </a:t>
            </a:r>
            <a:endParaRPr lang="en-IN" sz="2400" dirty="0">
              <a:effectLst/>
              <a:latin typeface="Calibri" panose="020F0502020204030204" pitchFamily="34" charset="0"/>
              <a:ea typeface="Calibri" panose="020F0502020204030204" pitchFamily="34" charset="0"/>
            </a:endParaRPr>
          </a:p>
          <a:p>
            <a:endParaRPr lang="en-IN" sz="2800" dirty="0"/>
          </a:p>
        </p:txBody>
      </p:sp>
    </p:spTree>
    <p:extLst>
      <p:ext uri="{BB962C8B-B14F-4D97-AF65-F5344CB8AC3E}">
        <p14:creationId xmlns:p14="http://schemas.microsoft.com/office/powerpoint/2010/main" val="31262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339A-E371-69F2-65A1-7CD864CF235F}"/>
              </a:ext>
            </a:extLst>
          </p:cNvPr>
          <p:cNvSpPr>
            <a:spLocks noGrp="1"/>
          </p:cNvSpPr>
          <p:nvPr>
            <p:ph type="title"/>
          </p:nvPr>
        </p:nvSpPr>
        <p:spPr>
          <a:xfrm>
            <a:off x="1066800" y="583178"/>
            <a:ext cx="10058400" cy="1012218"/>
          </a:xfrm>
        </p:spPr>
        <p:txBody>
          <a:bodyPr/>
          <a:lstStyle/>
          <a:p>
            <a:r>
              <a:rPr lang="en-GB" dirty="0"/>
              <a:t>Our Approach</a:t>
            </a:r>
            <a:endParaRPr lang="en-IN" dirty="0"/>
          </a:p>
        </p:txBody>
      </p:sp>
      <p:sp>
        <p:nvSpPr>
          <p:cNvPr id="3" name="Content Placeholder 2">
            <a:extLst>
              <a:ext uri="{FF2B5EF4-FFF2-40B4-BE49-F238E27FC236}">
                <a16:creationId xmlns:a16="http://schemas.microsoft.com/office/drawing/2014/main" id="{80734BFC-DA93-F2F0-AAA4-C0A66C34A2F6}"/>
              </a:ext>
            </a:extLst>
          </p:cNvPr>
          <p:cNvSpPr>
            <a:spLocks noGrp="1"/>
          </p:cNvSpPr>
          <p:nvPr>
            <p:ph idx="1"/>
          </p:nvPr>
        </p:nvSpPr>
        <p:spPr>
          <a:xfrm>
            <a:off x="572278" y="1929708"/>
            <a:ext cx="5119396" cy="4023360"/>
          </a:xfrm>
        </p:spPr>
        <p:txBody>
          <a:bodyPr>
            <a:normAutofit lnSpcReduction="10000"/>
          </a:bodyPr>
          <a:lstStyle/>
          <a:p>
            <a:r>
              <a:rPr lang="en-GB" sz="1600" dirty="0"/>
              <a:t>GUI Initialization:</a:t>
            </a:r>
          </a:p>
          <a:p>
            <a:r>
              <a:rPr lang="en-GB" sz="1600" dirty="0"/>
              <a:t>Frame and Panels Setup:</a:t>
            </a:r>
          </a:p>
          <a:p>
            <a:r>
              <a:rPr lang="en-GB" sz="1600" dirty="0"/>
              <a:t>Extends Frame class to create the main window for the game.</a:t>
            </a:r>
          </a:p>
          <a:p>
            <a:r>
              <a:rPr lang="en-GB" sz="1600" dirty="0"/>
              <a:t>Sets up panels (p1 and p2) to organize different parts of the GUI (buttons, labels, game grid).</a:t>
            </a:r>
          </a:p>
          <a:p>
            <a:r>
              <a:rPr lang="en-GB" sz="1600" dirty="0"/>
              <a:t>Buttons, Labels, and Actions:</a:t>
            </a:r>
          </a:p>
          <a:p>
            <a:r>
              <a:rPr lang="en-GB" sz="1600" dirty="0"/>
              <a:t>Initializes buttons (re, re1) for starting a new game and displaying the leaderboard.</a:t>
            </a:r>
          </a:p>
          <a:p>
            <a:r>
              <a:rPr lang="en-GB" sz="1600" dirty="0"/>
              <a:t>Sets up labels (l1, l2, l3, l4, l5) for displaying messages, moves, and username.</a:t>
            </a:r>
          </a:p>
          <a:p>
            <a:r>
              <a:rPr lang="en-GB" sz="1600" dirty="0"/>
              <a:t>Defines action listeners for buttons to handle user interactions.</a:t>
            </a:r>
            <a:endParaRPr lang="en-IN" sz="1600" dirty="0"/>
          </a:p>
        </p:txBody>
      </p:sp>
      <p:sp>
        <p:nvSpPr>
          <p:cNvPr id="4" name="Content Placeholder 2">
            <a:extLst>
              <a:ext uri="{FF2B5EF4-FFF2-40B4-BE49-F238E27FC236}">
                <a16:creationId xmlns:a16="http://schemas.microsoft.com/office/drawing/2014/main" id="{FE2B8DA6-912D-0FEE-E26E-DCB775B7F116}"/>
              </a:ext>
            </a:extLst>
          </p:cNvPr>
          <p:cNvSpPr txBox="1">
            <a:spLocks/>
          </p:cNvSpPr>
          <p:nvPr/>
        </p:nvSpPr>
        <p:spPr>
          <a:xfrm>
            <a:off x="6005804" y="1929708"/>
            <a:ext cx="5119396"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600" dirty="0"/>
              <a:t>Game Logic:</a:t>
            </a:r>
          </a:p>
          <a:p>
            <a:r>
              <a:rPr lang="en-GB" sz="1600" dirty="0"/>
              <a:t>Game Mechanics:</a:t>
            </a:r>
          </a:p>
          <a:p>
            <a:pPr marL="0" indent="0">
              <a:buNone/>
            </a:pPr>
            <a:r>
              <a:rPr lang="en-GB" sz="1600" dirty="0"/>
              <a:t>  Implements the puzzle logic within the Game class.</a:t>
            </a:r>
          </a:p>
          <a:p>
            <a:r>
              <a:rPr lang="en-GB" sz="1600" dirty="0"/>
              <a:t>Handles the movement of tiles within the 3x3 grid based on user clicks.</a:t>
            </a:r>
          </a:p>
          <a:p>
            <a:r>
              <a:rPr lang="en-GB" sz="1600" dirty="0"/>
              <a:t>Randomly generates a solvable puzzle layout using the rand() method.</a:t>
            </a:r>
          </a:p>
          <a:p>
            <a:r>
              <a:rPr lang="en-GB" sz="1600" dirty="0"/>
              <a:t>Checking Win Condition:</a:t>
            </a:r>
          </a:p>
          <a:p>
            <a:r>
              <a:rPr lang="en-GB" sz="1600" dirty="0"/>
              <a:t>Checks for the win condition after every move to determine if the tiles are back in their original positions (1 through 8).</a:t>
            </a:r>
          </a:p>
          <a:p>
            <a:r>
              <a:rPr lang="en-GB" sz="1600" dirty="0"/>
              <a:t>If the win condition is met, displays a message indicating victory and updates the leaderboard with the player's name and score.</a:t>
            </a:r>
          </a:p>
        </p:txBody>
      </p:sp>
    </p:spTree>
    <p:extLst>
      <p:ext uri="{BB962C8B-B14F-4D97-AF65-F5344CB8AC3E}">
        <p14:creationId xmlns:p14="http://schemas.microsoft.com/office/powerpoint/2010/main" val="21716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A0DED4-1AB4-BE8F-F294-BA2E9376D76A}"/>
              </a:ext>
            </a:extLst>
          </p:cNvPr>
          <p:cNvSpPr txBox="1"/>
          <p:nvPr/>
        </p:nvSpPr>
        <p:spPr>
          <a:xfrm>
            <a:off x="1045029" y="1623527"/>
            <a:ext cx="10263673" cy="369332"/>
          </a:xfrm>
          <a:prstGeom prst="rect">
            <a:avLst/>
          </a:prstGeom>
          <a:solidFill>
            <a:schemeClr val="bg1"/>
          </a:solidFill>
        </p:spPr>
        <p:txBody>
          <a:bodyPr wrap="square" rtlCol="0">
            <a:spAutoFit/>
          </a:bodyPr>
          <a:lstStyle/>
          <a:p>
            <a:endParaRPr lang="en-IN" dirty="0"/>
          </a:p>
        </p:txBody>
      </p:sp>
      <p:sp>
        <p:nvSpPr>
          <p:cNvPr id="3" name="Content Placeholder 2">
            <a:extLst>
              <a:ext uri="{FF2B5EF4-FFF2-40B4-BE49-F238E27FC236}">
                <a16:creationId xmlns:a16="http://schemas.microsoft.com/office/drawing/2014/main" id="{400EF42A-91E0-682D-217A-BE8FF498C067}"/>
              </a:ext>
            </a:extLst>
          </p:cNvPr>
          <p:cNvSpPr>
            <a:spLocks noGrp="1"/>
          </p:cNvSpPr>
          <p:nvPr>
            <p:ph idx="1"/>
          </p:nvPr>
        </p:nvSpPr>
        <p:spPr>
          <a:xfrm>
            <a:off x="441649" y="121300"/>
            <a:ext cx="5262465" cy="5990251"/>
          </a:xfrm>
        </p:spPr>
        <p:txBody>
          <a:bodyPr>
            <a:noAutofit/>
          </a:bodyPr>
          <a:lstStyle/>
          <a:p>
            <a:r>
              <a:rPr lang="en-GB" sz="1800" dirty="0"/>
              <a:t>Leaderboard and File Handling:</a:t>
            </a:r>
          </a:p>
          <a:p>
            <a:r>
              <a:rPr lang="en-GB" sz="1800" dirty="0"/>
              <a:t>Leaderboard Display:</a:t>
            </a:r>
          </a:p>
          <a:p>
            <a:r>
              <a:rPr lang="en-GB" sz="1800" dirty="0"/>
              <a:t>Utilizes a </a:t>
            </a:r>
            <a:r>
              <a:rPr lang="en-GB" sz="1800" dirty="0" err="1"/>
              <a:t>JTable</a:t>
            </a:r>
            <a:r>
              <a:rPr lang="en-GB" sz="1800" dirty="0"/>
              <a:t> (</a:t>
            </a:r>
            <a:r>
              <a:rPr lang="en-GB" sz="1800" dirty="0" err="1"/>
              <a:t>newPane</a:t>
            </a:r>
            <a:r>
              <a:rPr lang="en-GB" sz="1800" dirty="0"/>
              <a:t>() method) to display a leaderboard showing top scores and usernames.</a:t>
            </a:r>
          </a:p>
          <a:p>
            <a:r>
              <a:rPr lang="en-GB" sz="1800" dirty="0"/>
              <a:t>Reads data from a file (database.txt) to populate the leaderboard.</a:t>
            </a:r>
          </a:p>
          <a:p>
            <a:r>
              <a:rPr lang="en-GB" sz="1800" dirty="0"/>
              <a:t>File Operations:</a:t>
            </a:r>
          </a:p>
          <a:p>
            <a:r>
              <a:rPr lang="en-GB" sz="1800" dirty="0"/>
              <a:t>Manages file read and write operations to store and retrieve player scores and names.</a:t>
            </a:r>
          </a:p>
          <a:p>
            <a:r>
              <a:rPr lang="en-GB" sz="1800" dirty="0"/>
              <a:t>Writes the player's score and name to the file when a game is won.</a:t>
            </a:r>
          </a:p>
          <a:p>
            <a:r>
              <a:rPr lang="en-GB" sz="1800" dirty="0"/>
              <a:t>Supporting Classes:</a:t>
            </a:r>
          </a:p>
          <a:p>
            <a:r>
              <a:rPr lang="en-GB" sz="1800" dirty="0" err="1"/>
              <a:t>playerData</a:t>
            </a:r>
            <a:r>
              <a:rPr lang="en-GB" sz="1800" dirty="0"/>
              <a:t> and Leaderboard Classes:</a:t>
            </a:r>
          </a:p>
          <a:p>
            <a:r>
              <a:rPr lang="en-GB" sz="1800" dirty="0" err="1"/>
              <a:t>playerData</a:t>
            </a:r>
            <a:r>
              <a:rPr lang="en-GB" sz="1800" dirty="0"/>
              <a:t> class represents a data structure to hold player names and scores.</a:t>
            </a:r>
          </a:p>
          <a:p>
            <a:r>
              <a:rPr lang="en-GB" sz="1800" dirty="0"/>
              <a:t>Leaderboard class implements a custom comparator for sorting </a:t>
            </a:r>
            <a:r>
              <a:rPr lang="en-GB" sz="1800" dirty="0" err="1"/>
              <a:t>playerData</a:t>
            </a:r>
            <a:r>
              <a:rPr lang="en-GB" sz="1800" dirty="0"/>
              <a:t> objects based on score and name.</a:t>
            </a:r>
          </a:p>
        </p:txBody>
      </p:sp>
      <p:sp>
        <p:nvSpPr>
          <p:cNvPr id="2" name="TextBox 1">
            <a:extLst>
              <a:ext uri="{FF2B5EF4-FFF2-40B4-BE49-F238E27FC236}">
                <a16:creationId xmlns:a16="http://schemas.microsoft.com/office/drawing/2014/main" id="{70F5C06A-6351-7616-6574-58095FBFB750}"/>
              </a:ext>
            </a:extLst>
          </p:cNvPr>
          <p:cNvSpPr txBox="1"/>
          <p:nvPr/>
        </p:nvSpPr>
        <p:spPr>
          <a:xfrm>
            <a:off x="6096000" y="214606"/>
            <a:ext cx="5654351" cy="4247317"/>
          </a:xfrm>
          <a:prstGeom prst="rect">
            <a:avLst/>
          </a:prstGeom>
          <a:noFill/>
        </p:spPr>
        <p:txBody>
          <a:bodyPr wrap="square" rtlCol="0">
            <a:spAutoFit/>
          </a:bodyPr>
          <a:lstStyle/>
          <a:p>
            <a:r>
              <a:rPr lang="en-GB" sz="1800" dirty="0"/>
              <a:t>Additional Features:</a:t>
            </a:r>
          </a:p>
          <a:p>
            <a:r>
              <a:rPr lang="en-GB" sz="1800" dirty="0"/>
              <a:t>Handling Window Events:</a:t>
            </a:r>
          </a:p>
          <a:p>
            <a:r>
              <a:rPr lang="en-GB" sz="1800" dirty="0"/>
              <a:t>Overrides </a:t>
            </a:r>
            <a:r>
              <a:rPr lang="en-GB" sz="1800" dirty="0" err="1"/>
              <a:t>WindowAdapter</a:t>
            </a:r>
            <a:r>
              <a:rPr lang="en-GB" sz="1800" dirty="0"/>
              <a:t> to handle the window closing event with a confirmation dialog.</a:t>
            </a:r>
          </a:p>
          <a:p>
            <a:endParaRPr lang="en-GB" sz="1800" dirty="0"/>
          </a:p>
          <a:p>
            <a:r>
              <a:rPr lang="en-GB" sz="1800" dirty="0"/>
              <a:t>Overall Approach:</a:t>
            </a:r>
          </a:p>
          <a:p>
            <a:r>
              <a:rPr lang="en-GB" sz="1800" dirty="0"/>
              <a:t>The code follows an object-oriented approach, utilizing Swing components for the GUI and implementing game logic within the Game class. It manages user interactions, tracks moves, checks for win conditions, handles file operations for leaderboard data, and provides a graphical representation of a 9-box puzzle game. The implementation includes error handling and supports features like leaderboard display and storage of player scores</a:t>
            </a:r>
            <a:endParaRPr lang="en-IN" dirty="0"/>
          </a:p>
        </p:txBody>
      </p:sp>
    </p:spTree>
    <p:extLst>
      <p:ext uri="{BB962C8B-B14F-4D97-AF65-F5344CB8AC3E}">
        <p14:creationId xmlns:p14="http://schemas.microsoft.com/office/powerpoint/2010/main" val="256745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877C-FB4C-B7E9-19E9-20A7A055077E}"/>
              </a:ext>
            </a:extLst>
          </p:cNvPr>
          <p:cNvSpPr>
            <a:spLocks noGrp="1"/>
          </p:cNvSpPr>
          <p:nvPr>
            <p:ph type="title"/>
          </p:nvPr>
        </p:nvSpPr>
        <p:spPr>
          <a:xfrm>
            <a:off x="1066799" y="171227"/>
            <a:ext cx="10058400" cy="1018903"/>
          </a:xfrm>
        </p:spPr>
        <p:txBody>
          <a:bodyPr/>
          <a:lstStyle/>
          <a:p>
            <a:r>
              <a:rPr lang="en-GB" dirty="0"/>
              <a:t>Use Case Diagram</a:t>
            </a:r>
            <a:endParaRPr lang="en-IN" dirty="0"/>
          </a:p>
        </p:txBody>
      </p:sp>
      <p:sp>
        <p:nvSpPr>
          <p:cNvPr id="6" name="TextBox 5">
            <a:extLst>
              <a:ext uri="{FF2B5EF4-FFF2-40B4-BE49-F238E27FC236}">
                <a16:creationId xmlns:a16="http://schemas.microsoft.com/office/drawing/2014/main" id="{6792316A-05A0-A65D-D318-5425A301B419}"/>
              </a:ext>
            </a:extLst>
          </p:cNvPr>
          <p:cNvSpPr txBox="1"/>
          <p:nvPr/>
        </p:nvSpPr>
        <p:spPr>
          <a:xfrm>
            <a:off x="951722" y="1418252"/>
            <a:ext cx="10496939" cy="625152"/>
          </a:xfrm>
          <a:prstGeom prst="rect">
            <a:avLst/>
          </a:prstGeom>
          <a:solidFill>
            <a:schemeClr val="bg1"/>
          </a:solidFill>
        </p:spPr>
        <p:txBody>
          <a:bodyPr wrap="square" rtlCol="0">
            <a:spAutoFit/>
          </a:bodyPr>
          <a:lstStyle/>
          <a:p>
            <a:endParaRPr lang="en-IN" dirty="0"/>
          </a:p>
        </p:txBody>
      </p:sp>
      <p:pic>
        <p:nvPicPr>
          <p:cNvPr id="5" name="Content Placeholder 4">
            <a:extLst>
              <a:ext uri="{FF2B5EF4-FFF2-40B4-BE49-F238E27FC236}">
                <a16:creationId xmlns:a16="http://schemas.microsoft.com/office/drawing/2014/main" id="{66CC9D1C-386F-3293-6433-E04597BAF1FB}"/>
              </a:ext>
            </a:extLst>
          </p:cNvPr>
          <p:cNvPicPr>
            <a:picLocks noGrp="1" noChangeAspect="1"/>
          </p:cNvPicPr>
          <p:nvPr>
            <p:ph idx="1"/>
          </p:nvPr>
        </p:nvPicPr>
        <p:blipFill>
          <a:blip r:embed="rId2"/>
          <a:stretch>
            <a:fillRect/>
          </a:stretch>
        </p:blipFill>
        <p:spPr>
          <a:xfrm>
            <a:off x="1955235" y="1418252"/>
            <a:ext cx="8281529" cy="4759069"/>
          </a:xfrm>
        </p:spPr>
      </p:pic>
    </p:spTree>
    <p:extLst>
      <p:ext uri="{BB962C8B-B14F-4D97-AF65-F5344CB8AC3E}">
        <p14:creationId xmlns:p14="http://schemas.microsoft.com/office/powerpoint/2010/main" val="382874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79DA0-A041-39B0-A973-FB974EDF2BF3}"/>
              </a:ext>
            </a:extLst>
          </p:cNvPr>
          <p:cNvSpPr txBox="1"/>
          <p:nvPr/>
        </p:nvSpPr>
        <p:spPr>
          <a:xfrm>
            <a:off x="830424" y="1315616"/>
            <a:ext cx="10608907" cy="867747"/>
          </a:xfrm>
          <a:prstGeom prst="rect">
            <a:avLst/>
          </a:prstGeom>
          <a:solidFill>
            <a:schemeClr val="bg1"/>
          </a:solidFill>
        </p:spPr>
        <p:txBody>
          <a:bodyPr wrap="square" rtlCol="0">
            <a:spAutoFit/>
          </a:bodyPr>
          <a:lstStyle/>
          <a:p>
            <a:endParaRPr lang="en-IN" dirty="0"/>
          </a:p>
        </p:txBody>
      </p:sp>
      <p:sp>
        <p:nvSpPr>
          <p:cNvPr id="2" name="Title 1">
            <a:extLst>
              <a:ext uri="{FF2B5EF4-FFF2-40B4-BE49-F238E27FC236}">
                <a16:creationId xmlns:a16="http://schemas.microsoft.com/office/drawing/2014/main" id="{4FB99F84-FDB4-AA79-BEF5-E48D858D0E8E}"/>
              </a:ext>
            </a:extLst>
          </p:cNvPr>
          <p:cNvSpPr>
            <a:spLocks noGrp="1"/>
          </p:cNvSpPr>
          <p:nvPr>
            <p:ph type="title"/>
          </p:nvPr>
        </p:nvSpPr>
        <p:spPr>
          <a:xfrm>
            <a:off x="1066799" y="178934"/>
            <a:ext cx="10058400" cy="867747"/>
          </a:xfrm>
        </p:spPr>
        <p:txBody>
          <a:bodyPr/>
          <a:lstStyle/>
          <a:p>
            <a:r>
              <a:rPr lang="en-GB" dirty="0"/>
              <a:t>Class Diagram</a:t>
            </a:r>
            <a:endParaRPr lang="en-IN" dirty="0"/>
          </a:p>
        </p:txBody>
      </p:sp>
      <p:pic>
        <p:nvPicPr>
          <p:cNvPr id="6" name="Content Placeholder 5">
            <a:extLst>
              <a:ext uri="{FF2B5EF4-FFF2-40B4-BE49-F238E27FC236}">
                <a16:creationId xmlns:a16="http://schemas.microsoft.com/office/drawing/2014/main" id="{8EE9D749-817C-0CBD-EDFB-D268D6FCADA7}"/>
              </a:ext>
            </a:extLst>
          </p:cNvPr>
          <p:cNvPicPr>
            <a:picLocks noGrp="1" noChangeAspect="1"/>
          </p:cNvPicPr>
          <p:nvPr>
            <p:ph idx="1"/>
          </p:nvPr>
        </p:nvPicPr>
        <p:blipFill>
          <a:blip r:embed="rId2"/>
          <a:stretch>
            <a:fillRect/>
          </a:stretch>
        </p:blipFill>
        <p:spPr>
          <a:xfrm>
            <a:off x="1333097" y="968375"/>
            <a:ext cx="9525803" cy="5290600"/>
          </a:xfrm>
        </p:spPr>
      </p:pic>
    </p:spTree>
    <p:extLst>
      <p:ext uri="{BB962C8B-B14F-4D97-AF65-F5344CB8AC3E}">
        <p14:creationId xmlns:p14="http://schemas.microsoft.com/office/powerpoint/2010/main" val="87303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79DA0-A041-39B0-A973-FB974EDF2BF3}"/>
              </a:ext>
            </a:extLst>
          </p:cNvPr>
          <p:cNvSpPr txBox="1"/>
          <p:nvPr/>
        </p:nvSpPr>
        <p:spPr>
          <a:xfrm>
            <a:off x="830424" y="1315616"/>
            <a:ext cx="10608907" cy="867747"/>
          </a:xfrm>
          <a:prstGeom prst="rect">
            <a:avLst/>
          </a:prstGeom>
          <a:solidFill>
            <a:schemeClr val="bg1"/>
          </a:solidFill>
        </p:spPr>
        <p:txBody>
          <a:bodyPr wrap="square" rtlCol="0">
            <a:spAutoFit/>
          </a:bodyPr>
          <a:lstStyle/>
          <a:p>
            <a:endParaRPr lang="en-IN" dirty="0"/>
          </a:p>
        </p:txBody>
      </p:sp>
      <p:sp>
        <p:nvSpPr>
          <p:cNvPr id="2" name="Title 1">
            <a:extLst>
              <a:ext uri="{FF2B5EF4-FFF2-40B4-BE49-F238E27FC236}">
                <a16:creationId xmlns:a16="http://schemas.microsoft.com/office/drawing/2014/main" id="{4FB99F84-FDB4-AA79-BEF5-E48D858D0E8E}"/>
              </a:ext>
            </a:extLst>
          </p:cNvPr>
          <p:cNvSpPr>
            <a:spLocks noGrp="1"/>
          </p:cNvSpPr>
          <p:nvPr>
            <p:ph type="title"/>
          </p:nvPr>
        </p:nvSpPr>
        <p:spPr>
          <a:xfrm>
            <a:off x="1127760" y="38878"/>
            <a:ext cx="10058400" cy="1450757"/>
          </a:xfrm>
        </p:spPr>
        <p:txBody>
          <a:bodyPr/>
          <a:lstStyle/>
          <a:p>
            <a:r>
              <a:rPr lang="en-GB" dirty="0"/>
              <a:t>CRC Diagram</a:t>
            </a:r>
            <a:endParaRPr lang="en-IN" dirty="0"/>
          </a:p>
        </p:txBody>
      </p:sp>
      <p:pic>
        <p:nvPicPr>
          <p:cNvPr id="6" name="Content Placeholder 5">
            <a:extLst>
              <a:ext uri="{FF2B5EF4-FFF2-40B4-BE49-F238E27FC236}">
                <a16:creationId xmlns:a16="http://schemas.microsoft.com/office/drawing/2014/main" id="{4188FC29-105B-A082-DC43-C8624F2D6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4660" y="4462206"/>
            <a:ext cx="4998720" cy="1085131"/>
          </a:xfrm>
        </p:spPr>
      </p:pic>
      <p:pic>
        <p:nvPicPr>
          <p:cNvPr id="8" name="Picture 7">
            <a:extLst>
              <a:ext uri="{FF2B5EF4-FFF2-40B4-BE49-F238E27FC236}">
                <a16:creationId xmlns:a16="http://schemas.microsoft.com/office/drawing/2014/main" id="{9D755D1A-8825-FDDF-6A1B-B557A2668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660" y="1996440"/>
            <a:ext cx="5086412" cy="1698482"/>
          </a:xfrm>
          <a:prstGeom prst="rect">
            <a:avLst/>
          </a:prstGeom>
        </p:spPr>
      </p:pic>
      <p:pic>
        <p:nvPicPr>
          <p:cNvPr id="10" name="Picture 9">
            <a:extLst>
              <a:ext uri="{FF2B5EF4-FFF2-40B4-BE49-F238E27FC236}">
                <a16:creationId xmlns:a16="http://schemas.microsoft.com/office/drawing/2014/main" id="{BEEE7438-90C3-F890-20CF-425F02112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02750"/>
            <a:ext cx="4998720" cy="1981200"/>
          </a:xfrm>
          <a:prstGeom prst="rect">
            <a:avLst/>
          </a:prstGeom>
        </p:spPr>
      </p:pic>
      <p:pic>
        <p:nvPicPr>
          <p:cNvPr id="12" name="Picture 11">
            <a:extLst>
              <a:ext uri="{FF2B5EF4-FFF2-40B4-BE49-F238E27FC236}">
                <a16:creationId xmlns:a16="http://schemas.microsoft.com/office/drawing/2014/main" id="{7401AD6A-4B23-BA44-5117-6CCA58BD2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4356615"/>
            <a:ext cx="4998720" cy="1364103"/>
          </a:xfrm>
          <a:prstGeom prst="rect">
            <a:avLst/>
          </a:prstGeom>
        </p:spPr>
      </p:pic>
    </p:spTree>
    <p:extLst>
      <p:ext uri="{BB962C8B-B14F-4D97-AF65-F5344CB8AC3E}">
        <p14:creationId xmlns:p14="http://schemas.microsoft.com/office/powerpoint/2010/main" val="13465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79DA0-A041-39B0-A973-FB974EDF2BF3}"/>
              </a:ext>
            </a:extLst>
          </p:cNvPr>
          <p:cNvSpPr txBox="1"/>
          <p:nvPr/>
        </p:nvSpPr>
        <p:spPr>
          <a:xfrm>
            <a:off x="830424" y="1315616"/>
            <a:ext cx="10608907" cy="867747"/>
          </a:xfrm>
          <a:prstGeom prst="rect">
            <a:avLst/>
          </a:prstGeom>
          <a:solidFill>
            <a:schemeClr val="bg1"/>
          </a:solidFill>
        </p:spPr>
        <p:txBody>
          <a:bodyPr wrap="square" rtlCol="0">
            <a:spAutoFit/>
          </a:bodyPr>
          <a:lstStyle/>
          <a:p>
            <a:endParaRPr lang="en-IN" dirty="0"/>
          </a:p>
        </p:txBody>
      </p:sp>
      <p:pic>
        <p:nvPicPr>
          <p:cNvPr id="6" name="Picture 5">
            <a:extLst>
              <a:ext uri="{FF2B5EF4-FFF2-40B4-BE49-F238E27FC236}">
                <a16:creationId xmlns:a16="http://schemas.microsoft.com/office/drawing/2014/main" id="{821DC3C3-38C7-56E9-987D-D33305EA3688}"/>
              </a:ext>
            </a:extLst>
          </p:cNvPr>
          <p:cNvPicPr>
            <a:picLocks noChangeAspect="1"/>
          </p:cNvPicPr>
          <p:nvPr/>
        </p:nvPicPr>
        <p:blipFill>
          <a:blip r:embed="rId2"/>
          <a:stretch>
            <a:fillRect/>
          </a:stretch>
        </p:blipFill>
        <p:spPr>
          <a:xfrm>
            <a:off x="565481" y="448402"/>
            <a:ext cx="5447711" cy="2584047"/>
          </a:xfrm>
          <a:prstGeom prst="rect">
            <a:avLst/>
          </a:prstGeom>
        </p:spPr>
      </p:pic>
      <p:pic>
        <p:nvPicPr>
          <p:cNvPr id="8" name="Picture 7">
            <a:extLst>
              <a:ext uri="{FF2B5EF4-FFF2-40B4-BE49-F238E27FC236}">
                <a16:creationId xmlns:a16="http://schemas.microsoft.com/office/drawing/2014/main" id="{CED38FAD-AD52-48DE-F7CD-A61DA3FD5081}"/>
              </a:ext>
            </a:extLst>
          </p:cNvPr>
          <p:cNvPicPr>
            <a:picLocks noChangeAspect="1"/>
          </p:cNvPicPr>
          <p:nvPr/>
        </p:nvPicPr>
        <p:blipFill>
          <a:blip r:embed="rId3"/>
          <a:stretch>
            <a:fillRect/>
          </a:stretch>
        </p:blipFill>
        <p:spPr>
          <a:xfrm>
            <a:off x="565481" y="3304207"/>
            <a:ext cx="8523543" cy="2740861"/>
          </a:xfrm>
          <a:prstGeom prst="rect">
            <a:avLst/>
          </a:prstGeom>
        </p:spPr>
      </p:pic>
    </p:spTree>
    <p:extLst>
      <p:ext uri="{BB962C8B-B14F-4D97-AF65-F5344CB8AC3E}">
        <p14:creationId xmlns:p14="http://schemas.microsoft.com/office/powerpoint/2010/main" val="384007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79DA0-A041-39B0-A973-FB974EDF2BF3}"/>
              </a:ext>
            </a:extLst>
          </p:cNvPr>
          <p:cNvSpPr txBox="1"/>
          <p:nvPr/>
        </p:nvSpPr>
        <p:spPr>
          <a:xfrm>
            <a:off x="830424" y="1315616"/>
            <a:ext cx="10608907" cy="867747"/>
          </a:xfrm>
          <a:prstGeom prst="rect">
            <a:avLst/>
          </a:prstGeom>
          <a:solidFill>
            <a:schemeClr val="bg1"/>
          </a:solidFill>
        </p:spPr>
        <p:txBody>
          <a:bodyPr wrap="square" rtlCol="0">
            <a:spAutoFit/>
          </a:bodyPr>
          <a:lstStyle/>
          <a:p>
            <a:endParaRPr lang="en-IN" dirty="0"/>
          </a:p>
        </p:txBody>
      </p:sp>
      <p:pic>
        <p:nvPicPr>
          <p:cNvPr id="5" name="Content Placeholder 4">
            <a:extLst>
              <a:ext uri="{FF2B5EF4-FFF2-40B4-BE49-F238E27FC236}">
                <a16:creationId xmlns:a16="http://schemas.microsoft.com/office/drawing/2014/main" id="{D27DF020-8828-49C2-029A-A49D594590F5}"/>
              </a:ext>
            </a:extLst>
          </p:cNvPr>
          <p:cNvPicPr>
            <a:picLocks noGrp="1" noChangeAspect="1"/>
          </p:cNvPicPr>
          <p:nvPr>
            <p:ph idx="1"/>
          </p:nvPr>
        </p:nvPicPr>
        <p:blipFill>
          <a:blip r:embed="rId2"/>
          <a:stretch>
            <a:fillRect/>
          </a:stretch>
        </p:blipFill>
        <p:spPr>
          <a:xfrm>
            <a:off x="6735816" y="2183363"/>
            <a:ext cx="5000530" cy="2001859"/>
          </a:xfrm>
          <a:prstGeom prst="rect">
            <a:avLst/>
          </a:prstGeom>
        </p:spPr>
      </p:pic>
      <p:pic>
        <p:nvPicPr>
          <p:cNvPr id="7" name="Picture 6">
            <a:extLst>
              <a:ext uri="{FF2B5EF4-FFF2-40B4-BE49-F238E27FC236}">
                <a16:creationId xmlns:a16="http://schemas.microsoft.com/office/drawing/2014/main" id="{75EBA418-5C21-84A3-8110-7C8C81535174}"/>
              </a:ext>
            </a:extLst>
          </p:cNvPr>
          <p:cNvPicPr>
            <a:picLocks noChangeAspect="1"/>
          </p:cNvPicPr>
          <p:nvPr/>
        </p:nvPicPr>
        <p:blipFill>
          <a:blip r:embed="rId3"/>
          <a:stretch>
            <a:fillRect/>
          </a:stretch>
        </p:blipFill>
        <p:spPr>
          <a:xfrm>
            <a:off x="533409" y="286180"/>
            <a:ext cx="5815708" cy="5868955"/>
          </a:xfrm>
          <a:prstGeom prst="rect">
            <a:avLst/>
          </a:prstGeom>
        </p:spPr>
      </p:pic>
    </p:spTree>
    <p:extLst>
      <p:ext uri="{BB962C8B-B14F-4D97-AF65-F5344CB8AC3E}">
        <p14:creationId xmlns:p14="http://schemas.microsoft.com/office/powerpoint/2010/main" val="9907705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183</TotalTime>
  <Words>554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Times New Roman</vt:lpstr>
      <vt:lpstr>Retrospect</vt:lpstr>
      <vt:lpstr>OOM Mini Project-I 9-Box Puzzle Game Software</vt:lpstr>
      <vt:lpstr>Abstract of the Project</vt:lpstr>
      <vt:lpstr>Our Approach</vt:lpstr>
      <vt:lpstr>PowerPoint Presentation</vt:lpstr>
      <vt:lpstr>Use Case Diagram</vt:lpstr>
      <vt:lpstr>Class Diagram</vt:lpstr>
      <vt:lpstr>CRC Diagram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OOM Mini Project-I 9-Box Puzzle Game Software</dc:title>
  <dc:creator>Ananya Garg</dc:creator>
  <cp:lastModifiedBy>Ananya Garg</cp:lastModifiedBy>
  <cp:revision>3</cp:revision>
  <dcterms:created xsi:type="dcterms:W3CDTF">2023-11-17T12:48:54Z</dcterms:created>
  <dcterms:modified xsi:type="dcterms:W3CDTF">2023-11-20T18:22:48Z</dcterms:modified>
</cp:coreProperties>
</file>