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87"/>
    <p:restoredTop sz="94904"/>
  </p:normalViewPr>
  <p:slideViewPr>
    <p:cSldViewPr snapToGrid="0">
      <p:cViewPr varScale="1">
        <p:scale>
          <a:sx n="102" d="100"/>
          <a:sy n="102" d="100"/>
        </p:scale>
        <p:origin x="1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FC647-B312-4C3D-A4F2-28385E13DD7B}"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7499E70E-D747-48BA-9049-E3896049C679}">
      <dgm:prSet/>
      <dgm:spPr/>
      <dgm:t>
        <a:bodyPr/>
        <a:lstStyle/>
        <a:p>
          <a:r>
            <a:rPr lang="en-IN" b="1" dirty="0"/>
            <a:t>P</a:t>
          </a:r>
          <a:r>
            <a:rPr lang="en-IN" b="1" i="0" dirty="0"/>
            <a:t>romote early </a:t>
          </a:r>
          <a:r>
            <a:rPr lang="en-IN" b="1" i="0" dirty="0" err="1"/>
            <a:t>enrollment</a:t>
          </a:r>
          <a:r>
            <a:rPr lang="en-IN" b="1" i="0" dirty="0"/>
            <a:t> into the trial program(Say July) through incentives</a:t>
          </a:r>
          <a:r>
            <a:rPr lang="en-IN" b="0" i="0" dirty="0"/>
            <a:t> </a:t>
          </a:r>
          <a:r>
            <a:rPr lang="en-IN" b="1" i="0" dirty="0"/>
            <a:t>such as:</a:t>
          </a:r>
          <a:endParaRPr lang="en-US" b="1" dirty="0"/>
        </a:p>
      </dgm:t>
    </dgm:pt>
    <dgm:pt modelId="{DE342C48-17EB-4DC3-9366-6E32B3DF6415}" type="parTrans" cxnId="{2BC0FC83-DFFA-45C3-9BA6-F6DB74ED49DC}">
      <dgm:prSet/>
      <dgm:spPr/>
      <dgm:t>
        <a:bodyPr/>
        <a:lstStyle/>
        <a:p>
          <a:endParaRPr lang="en-US"/>
        </a:p>
      </dgm:t>
    </dgm:pt>
    <dgm:pt modelId="{BAA39598-87B6-442C-97C0-049AC22A3CA7}" type="sibTrans" cxnId="{2BC0FC83-DFFA-45C3-9BA6-F6DB74ED49DC}">
      <dgm:prSet/>
      <dgm:spPr/>
      <dgm:t>
        <a:bodyPr/>
        <a:lstStyle/>
        <a:p>
          <a:endParaRPr lang="en-US"/>
        </a:p>
      </dgm:t>
    </dgm:pt>
    <dgm:pt modelId="{DE6A092F-F8EB-4591-B87A-A42F3A8F2943}">
      <dgm:prSet/>
      <dgm:spPr/>
      <dgm:t>
        <a:bodyPr/>
        <a:lstStyle/>
        <a:p>
          <a:r>
            <a:rPr lang="en-IN" b="1" i="0" dirty="0"/>
            <a:t>Providing longer trial program period of 4 months</a:t>
          </a:r>
          <a:r>
            <a:rPr lang="en-IN" b="0" i="0" dirty="0"/>
            <a:t> so that by the time the trial version gets over </a:t>
          </a:r>
          <a:r>
            <a:rPr lang="en-IN" b="1" i="0" dirty="0"/>
            <a:t>(July-October)</a:t>
          </a:r>
          <a:r>
            <a:rPr lang="en-IN" b="0" i="0" dirty="0"/>
            <a:t>, it is holiday season and there is a </a:t>
          </a:r>
          <a:r>
            <a:rPr lang="en-IN" b="1" i="0" dirty="0"/>
            <a:t>higher probability of them converting to paid version</a:t>
          </a:r>
          <a:r>
            <a:rPr lang="en-IN" b="0" i="0" dirty="0"/>
            <a:t> during the peak period</a:t>
          </a:r>
          <a:endParaRPr lang="en-US" dirty="0"/>
        </a:p>
      </dgm:t>
    </dgm:pt>
    <dgm:pt modelId="{4316DA13-77F1-40B1-8BC8-955EED2B1994}" type="parTrans" cxnId="{CC200B6E-7432-4C1B-B7B8-CE73ABFC05D4}">
      <dgm:prSet/>
      <dgm:spPr/>
      <dgm:t>
        <a:bodyPr/>
        <a:lstStyle/>
        <a:p>
          <a:endParaRPr lang="en-US"/>
        </a:p>
      </dgm:t>
    </dgm:pt>
    <dgm:pt modelId="{87C7BF57-CDB1-4D19-BB34-107683F1A478}" type="sibTrans" cxnId="{CC200B6E-7432-4C1B-B7B8-CE73ABFC05D4}">
      <dgm:prSet/>
      <dgm:spPr/>
      <dgm:t>
        <a:bodyPr/>
        <a:lstStyle/>
        <a:p>
          <a:endParaRPr lang="en-US"/>
        </a:p>
      </dgm:t>
    </dgm:pt>
    <dgm:pt modelId="{6B34D7AF-2E5D-403A-89CA-46C9165DDC6D}">
      <dgm:prSet/>
      <dgm:spPr/>
      <dgm:t>
        <a:bodyPr/>
        <a:lstStyle/>
        <a:p>
          <a:r>
            <a:rPr lang="en-IN" b="1" i="0" dirty="0"/>
            <a:t>Provide subsidised rates</a:t>
          </a:r>
          <a:r>
            <a:rPr lang="en-IN" b="0" i="0" dirty="0"/>
            <a:t> to those customers who enrol in the early bird offer to improve the customer churn rate.</a:t>
          </a:r>
          <a:endParaRPr lang="en-US" dirty="0"/>
        </a:p>
      </dgm:t>
    </dgm:pt>
    <dgm:pt modelId="{EB6A831D-C658-4988-809D-DDD148963733}" type="parTrans" cxnId="{3ED251D2-019E-416D-951A-3C602A2FD735}">
      <dgm:prSet/>
      <dgm:spPr/>
      <dgm:t>
        <a:bodyPr/>
        <a:lstStyle/>
        <a:p>
          <a:endParaRPr lang="en-US"/>
        </a:p>
      </dgm:t>
    </dgm:pt>
    <dgm:pt modelId="{A1D00115-00C4-4628-B08C-DB0BDFCAB324}" type="sibTrans" cxnId="{3ED251D2-019E-416D-951A-3C602A2FD735}">
      <dgm:prSet/>
      <dgm:spPr/>
      <dgm:t>
        <a:bodyPr/>
        <a:lstStyle/>
        <a:p>
          <a:endParaRPr lang="en-US"/>
        </a:p>
      </dgm:t>
    </dgm:pt>
    <dgm:pt modelId="{EE12C3FF-C4FD-4069-9EDF-62BE50090E9D}">
      <dgm:prSet/>
      <dgm:spPr/>
      <dgm:t>
        <a:bodyPr/>
        <a:lstStyle/>
        <a:p>
          <a:r>
            <a:rPr lang="en-IN"/>
            <a:t>This would enable in making sure customers convert to paid version by the time its peak shopping period</a:t>
          </a:r>
          <a:endParaRPr lang="en-US"/>
        </a:p>
      </dgm:t>
    </dgm:pt>
    <dgm:pt modelId="{F481341E-8E1A-4F15-A575-7A5397E24B94}" type="parTrans" cxnId="{640ECB82-B19B-44BE-93AE-C03D9EDA2E3B}">
      <dgm:prSet/>
      <dgm:spPr/>
      <dgm:t>
        <a:bodyPr/>
        <a:lstStyle/>
        <a:p>
          <a:endParaRPr lang="en-US"/>
        </a:p>
      </dgm:t>
    </dgm:pt>
    <dgm:pt modelId="{E292DCAB-7DD1-42E1-9B3F-D775A1A6A62B}" type="sibTrans" cxnId="{640ECB82-B19B-44BE-93AE-C03D9EDA2E3B}">
      <dgm:prSet/>
      <dgm:spPr/>
      <dgm:t>
        <a:bodyPr/>
        <a:lstStyle/>
        <a:p>
          <a:endParaRPr lang="en-US"/>
        </a:p>
      </dgm:t>
    </dgm:pt>
    <dgm:pt modelId="{929FA6A8-EE0D-1B41-AC0D-EBA6CA21DE1B}" type="pres">
      <dgm:prSet presAssocID="{B75FC647-B312-4C3D-A4F2-28385E13DD7B}" presName="Name0" presStyleCnt="0">
        <dgm:presLayoutVars>
          <dgm:dir/>
          <dgm:animLvl val="lvl"/>
          <dgm:resizeHandles val="exact"/>
        </dgm:presLayoutVars>
      </dgm:prSet>
      <dgm:spPr/>
    </dgm:pt>
    <dgm:pt modelId="{1BAB0B94-769B-524F-968F-1DE721E192B3}" type="pres">
      <dgm:prSet presAssocID="{EE12C3FF-C4FD-4069-9EDF-62BE50090E9D}" presName="boxAndChildren" presStyleCnt="0"/>
      <dgm:spPr/>
    </dgm:pt>
    <dgm:pt modelId="{730FC356-5C3B-6E4D-A526-35A438440D0E}" type="pres">
      <dgm:prSet presAssocID="{EE12C3FF-C4FD-4069-9EDF-62BE50090E9D}" presName="parentTextBox" presStyleLbl="node1" presStyleIdx="0" presStyleCnt="2"/>
      <dgm:spPr/>
    </dgm:pt>
    <dgm:pt modelId="{9B9E317B-09DF-7045-90B8-55884A427CE3}" type="pres">
      <dgm:prSet presAssocID="{BAA39598-87B6-442C-97C0-049AC22A3CA7}" presName="sp" presStyleCnt="0"/>
      <dgm:spPr/>
    </dgm:pt>
    <dgm:pt modelId="{F651CCD3-DBFD-AC4E-A2BC-144079A165E4}" type="pres">
      <dgm:prSet presAssocID="{7499E70E-D747-48BA-9049-E3896049C679}" presName="arrowAndChildren" presStyleCnt="0"/>
      <dgm:spPr/>
    </dgm:pt>
    <dgm:pt modelId="{C34AF951-8ED5-AA4D-9DD5-E4D9F6C8011A}" type="pres">
      <dgm:prSet presAssocID="{7499E70E-D747-48BA-9049-E3896049C679}" presName="parentTextArrow" presStyleLbl="node1" presStyleIdx="0" presStyleCnt="2"/>
      <dgm:spPr/>
    </dgm:pt>
    <dgm:pt modelId="{F82E0959-C232-2142-A6D4-8A0C00E0D431}" type="pres">
      <dgm:prSet presAssocID="{7499E70E-D747-48BA-9049-E3896049C679}" presName="arrow" presStyleLbl="node1" presStyleIdx="1" presStyleCnt="2" custScaleY="82891"/>
      <dgm:spPr/>
    </dgm:pt>
    <dgm:pt modelId="{A301D2CB-9F22-ED40-90E2-B053A3739F62}" type="pres">
      <dgm:prSet presAssocID="{7499E70E-D747-48BA-9049-E3896049C679}" presName="descendantArrow" presStyleCnt="0"/>
      <dgm:spPr/>
    </dgm:pt>
    <dgm:pt modelId="{CAD170BD-F31A-614A-A973-78FECC48FF08}" type="pres">
      <dgm:prSet presAssocID="{DE6A092F-F8EB-4591-B87A-A42F3A8F2943}" presName="childTextArrow" presStyleLbl="fgAccFollowNode1" presStyleIdx="0" presStyleCnt="2">
        <dgm:presLayoutVars>
          <dgm:bulletEnabled val="1"/>
        </dgm:presLayoutVars>
      </dgm:prSet>
      <dgm:spPr/>
    </dgm:pt>
    <dgm:pt modelId="{5E0FD2F3-C39B-0241-961C-7555AD6C17ED}" type="pres">
      <dgm:prSet presAssocID="{6B34D7AF-2E5D-403A-89CA-46C9165DDC6D}" presName="childTextArrow" presStyleLbl="fgAccFollowNode1" presStyleIdx="1" presStyleCnt="2">
        <dgm:presLayoutVars>
          <dgm:bulletEnabled val="1"/>
        </dgm:presLayoutVars>
      </dgm:prSet>
      <dgm:spPr/>
    </dgm:pt>
  </dgm:ptLst>
  <dgm:cxnLst>
    <dgm:cxn modelId="{C401DD3D-B06C-3040-81D9-C663583CC2CD}" type="presOf" srcId="{B75FC647-B312-4C3D-A4F2-28385E13DD7B}" destId="{929FA6A8-EE0D-1B41-AC0D-EBA6CA21DE1B}" srcOrd="0" destOrd="0" presId="urn:microsoft.com/office/officeart/2005/8/layout/process4"/>
    <dgm:cxn modelId="{55FCEC61-0CB6-5545-BB88-119C072A2ECB}" type="presOf" srcId="{7499E70E-D747-48BA-9049-E3896049C679}" destId="{C34AF951-8ED5-AA4D-9DD5-E4D9F6C8011A}" srcOrd="0" destOrd="0" presId="urn:microsoft.com/office/officeart/2005/8/layout/process4"/>
    <dgm:cxn modelId="{33AE0367-58F5-5143-82EA-068FD5254D54}" type="presOf" srcId="{DE6A092F-F8EB-4591-B87A-A42F3A8F2943}" destId="{CAD170BD-F31A-614A-A973-78FECC48FF08}" srcOrd="0" destOrd="0" presId="urn:microsoft.com/office/officeart/2005/8/layout/process4"/>
    <dgm:cxn modelId="{CC200B6E-7432-4C1B-B7B8-CE73ABFC05D4}" srcId="{7499E70E-D747-48BA-9049-E3896049C679}" destId="{DE6A092F-F8EB-4591-B87A-A42F3A8F2943}" srcOrd="0" destOrd="0" parTransId="{4316DA13-77F1-40B1-8BC8-955EED2B1994}" sibTransId="{87C7BF57-CDB1-4D19-BB34-107683F1A478}"/>
    <dgm:cxn modelId="{F3D58E7E-AE2C-E948-8208-37B353502807}" type="presOf" srcId="{7499E70E-D747-48BA-9049-E3896049C679}" destId="{F82E0959-C232-2142-A6D4-8A0C00E0D431}" srcOrd="1" destOrd="0" presId="urn:microsoft.com/office/officeart/2005/8/layout/process4"/>
    <dgm:cxn modelId="{640ECB82-B19B-44BE-93AE-C03D9EDA2E3B}" srcId="{B75FC647-B312-4C3D-A4F2-28385E13DD7B}" destId="{EE12C3FF-C4FD-4069-9EDF-62BE50090E9D}" srcOrd="1" destOrd="0" parTransId="{F481341E-8E1A-4F15-A575-7A5397E24B94}" sibTransId="{E292DCAB-7DD1-42E1-9B3F-D775A1A6A62B}"/>
    <dgm:cxn modelId="{2BC0FC83-DFFA-45C3-9BA6-F6DB74ED49DC}" srcId="{B75FC647-B312-4C3D-A4F2-28385E13DD7B}" destId="{7499E70E-D747-48BA-9049-E3896049C679}" srcOrd="0" destOrd="0" parTransId="{DE342C48-17EB-4DC3-9366-6E32B3DF6415}" sibTransId="{BAA39598-87B6-442C-97C0-049AC22A3CA7}"/>
    <dgm:cxn modelId="{167EECCA-A518-A949-BD82-4534A48978BD}" type="presOf" srcId="{6B34D7AF-2E5D-403A-89CA-46C9165DDC6D}" destId="{5E0FD2F3-C39B-0241-961C-7555AD6C17ED}" srcOrd="0" destOrd="0" presId="urn:microsoft.com/office/officeart/2005/8/layout/process4"/>
    <dgm:cxn modelId="{3ED251D2-019E-416D-951A-3C602A2FD735}" srcId="{7499E70E-D747-48BA-9049-E3896049C679}" destId="{6B34D7AF-2E5D-403A-89CA-46C9165DDC6D}" srcOrd="1" destOrd="0" parTransId="{EB6A831D-C658-4988-809D-DDD148963733}" sibTransId="{A1D00115-00C4-4628-B08C-DB0BDFCAB324}"/>
    <dgm:cxn modelId="{58D4E8FE-D247-E446-9717-4CF6395EDD4D}" type="presOf" srcId="{EE12C3FF-C4FD-4069-9EDF-62BE50090E9D}" destId="{730FC356-5C3B-6E4D-A526-35A438440D0E}" srcOrd="0" destOrd="0" presId="urn:microsoft.com/office/officeart/2005/8/layout/process4"/>
    <dgm:cxn modelId="{4C941267-99FC-D241-ABF9-647EAB0C9A2D}" type="presParOf" srcId="{929FA6A8-EE0D-1B41-AC0D-EBA6CA21DE1B}" destId="{1BAB0B94-769B-524F-968F-1DE721E192B3}" srcOrd="0" destOrd="0" presId="urn:microsoft.com/office/officeart/2005/8/layout/process4"/>
    <dgm:cxn modelId="{EF0E9498-366D-0C40-A51F-E7EA6D6DA5BE}" type="presParOf" srcId="{1BAB0B94-769B-524F-968F-1DE721E192B3}" destId="{730FC356-5C3B-6E4D-A526-35A438440D0E}" srcOrd="0" destOrd="0" presId="urn:microsoft.com/office/officeart/2005/8/layout/process4"/>
    <dgm:cxn modelId="{3CE99508-7710-2C4E-A963-1804CB497CEA}" type="presParOf" srcId="{929FA6A8-EE0D-1B41-AC0D-EBA6CA21DE1B}" destId="{9B9E317B-09DF-7045-90B8-55884A427CE3}" srcOrd="1" destOrd="0" presId="urn:microsoft.com/office/officeart/2005/8/layout/process4"/>
    <dgm:cxn modelId="{7B333DFB-FA33-454D-A341-1917EB00786E}" type="presParOf" srcId="{929FA6A8-EE0D-1B41-AC0D-EBA6CA21DE1B}" destId="{F651CCD3-DBFD-AC4E-A2BC-144079A165E4}" srcOrd="2" destOrd="0" presId="urn:microsoft.com/office/officeart/2005/8/layout/process4"/>
    <dgm:cxn modelId="{CF767209-A714-1A49-A014-5EB79E440FDF}" type="presParOf" srcId="{F651CCD3-DBFD-AC4E-A2BC-144079A165E4}" destId="{C34AF951-8ED5-AA4D-9DD5-E4D9F6C8011A}" srcOrd="0" destOrd="0" presId="urn:microsoft.com/office/officeart/2005/8/layout/process4"/>
    <dgm:cxn modelId="{85E97842-8C8E-7946-9BBF-7BC7391C93C3}" type="presParOf" srcId="{F651CCD3-DBFD-AC4E-A2BC-144079A165E4}" destId="{F82E0959-C232-2142-A6D4-8A0C00E0D431}" srcOrd="1" destOrd="0" presId="urn:microsoft.com/office/officeart/2005/8/layout/process4"/>
    <dgm:cxn modelId="{CE929DD8-FD38-D942-A6F7-3F1872524EEB}" type="presParOf" srcId="{F651CCD3-DBFD-AC4E-A2BC-144079A165E4}" destId="{A301D2CB-9F22-ED40-90E2-B053A3739F62}" srcOrd="2" destOrd="0" presId="urn:microsoft.com/office/officeart/2005/8/layout/process4"/>
    <dgm:cxn modelId="{4A809198-0F4D-1344-8C86-7B85547020DA}" type="presParOf" srcId="{A301D2CB-9F22-ED40-90E2-B053A3739F62}" destId="{CAD170BD-F31A-614A-A973-78FECC48FF08}" srcOrd="0" destOrd="0" presId="urn:microsoft.com/office/officeart/2005/8/layout/process4"/>
    <dgm:cxn modelId="{FB5D9DFF-232F-1C4E-A763-4B25D6C30772}" type="presParOf" srcId="{A301D2CB-9F22-ED40-90E2-B053A3739F62}" destId="{5E0FD2F3-C39B-0241-961C-7555AD6C17ED}"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5FC647-B312-4C3D-A4F2-28385E13DD7B}"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7499E70E-D747-48BA-9049-E3896049C679}">
      <dgm:prSet/>
      <dgm:spPr/>
      <dgm:t>
        <a:bodyPr/>
        <a:lstStyle/>
        <a:p>
          <a:r>
            <a:rPr lang="en-IN" b="1" dirty="0"/>
            <a:t>P</a:t>
          </a:r>
          <a:r>
            <a:rPr lang="en-IN" b="1" i="0" dirty="0"/>
            <a:t>romote enabling of additional features such as</a:t>
          </a:r>
          <a:r>
            <a:rPr lang="en-IN" b="0" i="0" dirty="0"/>
            <a:t>:</a:t>
          </a:r>
          <a:endParaRPr lang="en-US" dirty="0"/>
        </a:p>
      </dgm:t>
    </dgm:pt>
    <dgm:pt modelId="{DE342C48-17EB-4DC3-9366-6E32B3DF6415}" type="parTrans" cxnId="{2BC0FC83-DFFA-45C3-9BA6-F6DB74ED49DC}">
      <dgm:prSet/>
      <dgm:spPr/>
      <dgm:t>
        <a:bodyPr/>
        <a:lstStyle/>
        <a:p>
          <a:endParaRPr lang="en-US"/>
        </a:p>
      </dgm:t>
    </dgm:pt>
    <dgm:pt modelId="{BAA39598-87B6-442C-97C0-049AC22A3CA7}" type="sibTrans" cxnId="{2BC0FC83-DFFA-45C3-9BA6-F6DB74ED49DC}">
      <dgm:prSet/>
      <dgm:spPr/>
      <dgm:t>
        <a:bodyPr/>
        <a:lstStyle/>
        <a:p>
          <a:endParaRPr lang="en-US"/>
        </a:p>
      </dgm:t>
    </dgm:pt>
    <dgm:pt modelId="{DE6A092F-F8EB-4591-B87A-A42F3A8F2943}">
      <dgm:prSet/>
      <dgm:spPr/>
      <dgm:t>
        <a:bodyPr/>
        <a:lstStyle/>
        <a:p>
          <a:r>
            <a:rPr lang="en-IN" b="0" i="0" dirty="0"/>
            <a:t>Tutorials and popups encouraging users to enable their chatbot features</a:t>
          </a:r>
          <a:endParaRPr lang="en-US" b="0" dirty="0"/>
        </a:p>
      </dgm:t>
    </dgm:pt>
    <dgm:pt modelId="{4316DA13-77F1-40B1-8BC8-955EED2B1994}" type="parTrans" cxnId="{CC200B6E-7432-4C1B-B7B8-CE73ABFC05D4}">
      <dgm:prSet/>
      <dgm:spPr/>
      <dgm:t>
        <a:bodyPr/>
        <a:lstStyle/>
        <a:p>
          <a:endParaRPr lang="en-US"/>
        </a:p>
      </dgm:t>
    </dgm:pt>
    <dgm:pt modelId="{87C7BF57-CDB1-4D19-BB34-107683F1A478}" type="sibTrans" cxnId="{CC200B6E-7432-4C1B-B7B8-CE73ABFC05D4}">
      <dgm:prSet/>
      <dgm:spPr/>
      <dgm:t>
        <a:bodyPr/>
        <a:lstStyle/>
        <a:p>
          <a:endParaRPr lang="en-US"/>
        </a:p>
      </dgm:t>
    </dgm:pt>
    <dgm:pt modelId="{6B34D7AF-2E5D-403A-89CA-46C9165DDC6D}">
      <dgm:prSet/>
      <dgm:spPr/>
      <dgm:t>
        <a:bodyPr/>
        <a:lstStyle/>
        <a:p>
          <a:r>
            <a:rPr lang="en-US" dirty="0"/>
            <a:t>Including more features in the </a:t>
          </a:r>
          <a:r>
            <a:rPr lang="en-US" dirty="0" err="1"/>
            <a:t>Answerforce</a:t>
          </a:r>
          <a:r>
            <a:rPr lang="en-US" dirty="0"/>
            <a:t> product</a:t>
          </a:r>
        </a:p>
      </dgm:t>
    </dgm:pt>
    <dgm:pt modelId="{EB6A831D-C658-4988-809D-DDD148963733}" type="parTrans" cxnId="{3ED251D2-019E-416D-951A-3C602A2FD735}">
      <dgm:prSet/>
      <dgm:spPr/>
      <dgm:t>
        <a:bodyPr/>
        <a:lstStyle/>
        <a:p>
          <a:endParaRPr lang="en-US"/>
        </a:p>
      </dgm:t>
    </dgm:pt>
    <dgm:pt modelId="{A1D00115-00C4-4628-B08C-DB0BDFCAB324}" type="sibTrans" cxnId="{3ED251D2-019E-416D-951A-3C602A2FD735}">
      <dgm:prSet/>
      <dgm:spPr/>
      <dgm:t>
        <a:bodyPr/>
        <a:lstStyle/>
        <a:p>
          <a:endParaRPr lang="en-US"/>
        </a:p>
      </dgm:t>
    </dgm:pt>
    <dgm:pt modelId="{EE12C3FF-C4FD-4069-9EDF-62BE50090E9D}">
      <dgm:prSet/>
      <dgm:spPr/>
      <dgm:t>
        <a:bodyPr/>
        <a:lstStyle/>
        <a:p>
          <a:r>
            <a:rPr lang="en-IN" b="0" i="0" dirty="0"/>
            <a:t>Improve the user experience and thereby increasing the chance of conversion.</a:t>
          </a:r>
          <a:endParaRPr lang="en-US" dirty="0"/>
        </a:p>
      </dgm:t>
    </dgm:pt>
    <dgm:pt modelId="{F481341E-8E1A-4F15-A575-7A5397E24B94}" type="parTrans" cxnId="{640ECB82-B19B-44BE-93AE-C03D9EDA2E3B}">
      <dgm:prSet/>
      <dgm:spPr/>
      <dgm:t>
        <a:bodyPr/>
        <a:lstStyle/>
        <a:p>
          <a:endParaRPr lang="en-US"/>
        </a:p>
      </dgm:t>
    </dgm:pt>
    <dgm:pt modelId="{E292DCAB-7DD1-42E1-9B3F-D775A1A6A62B}" type="sibTrans" cxnId="{640ECB82-B19B-44BE-93AE-C03D9EDA2E3B}">
      <dgm:prSet/>
      <dgm:spPr/>
      <dgm:t>
        <a:bodyPr/>
        <a:lstStyle/>
        <a:p>
          <a:endParaRPr lang="en-US"/>
        </a:p>
      </dgm:t>
    </dgm:pt>
    <dgm:pt modelId="{929FA6A8-EE0D-1B41-AC0D-EBA6CA21DE1B}" type="pres">
      <dgm:prSet presAssocID="{B75FC647-B312-4C3D-A4F2-28385E13DD7B}" presName="Name0" presStyleCnt="0">
        <dgm:presLayoutVars>
          <dgm:dir/>
          <dgm:animLvl val="lvl"/>
          <dgm:resizeHandles val="exact"/>
        </dgm:presLayoutVars>
      </dgm:prSet>
      <dgm:spPr/>
    </dgm:pt>
    <dgm:pt modelId="{1BAB0B94-769B-524F-968F-1DE721E192B3}" type="pres">
      <dgm:prSet presAssocID="{EE12C3FF-C4FD-4069-9EDF-62BE50090E9D}" presName="boxAndChildren" presStyleCnt="0"/>
      <dgm:spPr/>
    </dgm:pt>
    <dgm:pt modelId="{730FC356-5C3B-6E4D-A526-35A438440D0E}" type="pres">
      <dgm:prSet presAssocID="{EE12C3FF-C4FD-4069-9EDF-62BE50090E9D}" presName="parentTextBox" presStyleLbl="node1" presStyleIdx="0" presStyleCnt="2"/>
      <dgm:spPr/>
    </dgm:pt>
    <dgm:pt modelId="{9B9E317B-09DF-7045-90B8-55884A427CE3}" type="pres">
      <dgm:prSet presAssocID="{BAA39598-87B6-442C-97C0-049AC22A3CA7}" presName="sp" presStyleCnt="0"/>
      <dgm:spPr/>
    </dgm:pt>
    <dgm:pt modelId="{F651CCD3-DBFD-AC4E-A2BC-144079A165E4}" type="pres">
      <dgm:prSet presAssocID="{7499E70E-D747-48BA-9049-E3896049C679}" presName="arrowAndChildren" presStyleCnt="0"/>
      <dgm:spPr/>
    </dgm:pt>
    <dgm:pt modelId="{C34AF951-8ED5-AA4D-9DD5-E4D9F6C8011A}" type="pres">
      <dgm:prSet presAssocID="{7499E70E-D747-48BA-9049-E3896049C679}" presName="parentTextArrow" presStyleLbl="node1" presStyleIdx="0" presStyleCnt="2"/>
      <dgm:spPr/>
    </dgm:pt>
    <dgm:pt modelId="{F82E0959-C232-2142-A6D4-8A0C00E0D431}" type="pres">
      <dgm:prSet presAssocID="{7499E70E-D747-48BA-9049-E3896049C679}" presName="arrow" presStyleLbl="node1" presStyleIdx="1" presStyleCnt="2" custScaleY="82891"/>
      <dgm:spPr/>
    </dgm:pt>
    <dgm:pt modelId="{A301D2CB-9F22-ED40-90E2-B053A3739F62}" type="pres">
      <dgm:prSet presAssocID="{7499E70E-D747-48BA-9049-E3896049C679}" presName="descendantArrow" presStyleCnt="0"/>
      <dgm:spPr/>
    </dgm:pt>
    <dgm:pt modelId="{CAD170BD-F31A-614A-A973-78FECC48FF08}" type="pres">
      <dgm:prSet presAssocID="{DE6A092F-F8EB-4591-B87A-A42F3A8F2943}" presName="childTextArrow" presStyleLbl="fgAccFollowNode1" presStyleIdx="0" presStyleCnt="2">
        <dgm:presLayoutVars>
          <dgm:bulletEnabled val="1"/>
        </dgm:presLayoutVars>
      </dgm:prSet>
      <dgm:spPr/>
    </dgm:pt>
    <dgm:pt modelId="{5E0FD2F3-C39B-0241-961C-7555AD6C17ED}" type="pres">
      <dgm:prSet presAssocID="{6B34D7AF-2E5D-403A-89CA-46C9165DDC6D}" presName="childTextArrow" presStyleLbl="fgAccFollowNode1" presStyleIdx="1" presStyleCnt="2">
        <dgm:presLayoutVars>
          <dgm:bulletEnabled val="1"/>
        </dgm:presLayoutVars>
      </dgm:prSet>
      <dgm:spPr/>
    </dgm:pt>
  </dgm:ptLst>
  <dgm:cxnLst>
    <dgm:cxn modelId="{C401DD3D-B06C-3040-81D9-C663583CC2CD}" type="presOf" srcId="{B75FC647-B312-4C3D-A4F2-28385E13DD7B}" destId="{929FA6A8-EE0D-1B41-AC0D-EBA6CA21DE1B}" srcOrd="0" destOrd="0" presId="urn:microsoft.com/office/officeart/2005/8/layout/process4"/>
    <dgm:cxn modelId="{55FCEC61-0CB6-5545-BB88-119C072A2ECB}" type="presOf" srcId="{7499E70E-D747-48BA-9049-E3896049C679}" destId="{C34AF951-8ED5-AA4D-9DD5-E4D9F6C8011A}" srcOrd="0" destOrd="0" presId="urn:microsoft.com/office/officeart/2005/8/layout/process4"/>
    <dgm:cxn modelId="{33AE0367-58F5-5143-82EA-068FD5254D54}" type="presOf" srcId="{DE6A092F-F8EB-4591-B87A-A42F3A8F2943}" destId="{CAD170BD-F31A-614A-A973-78FECC48FF08}" srcOrd="0" destOrd="0" presId="urn:microsoft.com/office/officeart/2005/8/layout/process4"/>
    <dgm:cxn modelId="{CC200B6E-7432-4C1B-B7B8-CE73ABFC05D4}" srcId="{7499E70E-D747-48BA-9049-E3896049C679}" destId="{DE6A092F-F8EB-4591-B87A-A42F3A8F2943}" srcOrd="0" destOrd="0" parTransId="{4316DA13-77F1-40B1-8BC8-955EED2B1994}" sibTransId="{87C7BF57-CDB1-4D19-BB34-107683F1A478}"/>
    <dgm:cxn modelId="{F3D58E7E-AE2C-E948-8208-37B353502807}" type="presOf" srcId="{7499E70E-D747-48BA-9049-E3896049C679}" destId="{F82E0959-C232-2142-A6D4-8A0C00E0D431}" srcOrd="1" destOrd="0" presId="urn:microsoft.com/office/officeart/2005/8/layout/process4"/>
    <dgm:cxn modelId="{640ECB82-B19B-44BE-93AE-C03D9EDA2E3B}" srcId="{B75FC647-B312-4C3D-A4F2-28385E13DD7B}" destId="{EE12C3FF-C4FD-4069-9EDF-62BE50090E9D}" srcOrd="1" destOrd="0" parTransId="{F481341E-8E1A-4F15-A575-7A5397E24B94}" sibTransId="{E292DCAB-7DD1-42E1-9B3F-D775A1A6A62B}"/>
    <dgm:cxn modelId="{2BC0FC83-DFFA-45C3-9BA6-F6DB74ED49DC}" srcId="{B75FC647-B312-4C3D-A4F2-28385E13DD7B}" destId="{7499E70E-D747-48BA-9049-E3896049C679}" srcOrd="0" destOrd="0" parTransId="{DE342C48-17EB-4DC3-9366-6E32B3DF6415}" sibTransId="{BAA39598-87B6-442C-97C0-049AC22A3CA7}"/>
    <dgm:cxn modelId="{167EECCA-A518-A949-BD82-4534A48978BD}" type="presOf" srcId="{6B34D7AF-2E5D-403A-89CA-46C9165DDC6D}" destId="{5E0FD2F3-C39B-0241-961C-7555AD6C17ED}" srcOrd="0" destOrd="0" presId="urn:microsoft.com/office/officeart/2005/8/layout/process4"/>
    <dgm:cxn modelId="{3ED251D2-019E-416D-951A-3C602A2FD735}" srcId="{7499E70E-D747-48BA-9049-E3896049C679}" destId="{6B34D7AF-2E5D-403A-89CA-46C9165DDC6D}" srcOrd="1" destOrd="0" parTransId="{EB6A831D-C658-4988-809D-DDD148963733}" sibTransId="{A1D00115-00C4-4628-B08C-DB0BDFCAB324}"/>
    <dgm:cxn modelId="{58D4E8FE-D247-E446-9717-4CF6395EDD4D}" type="presOf" srcId="{EE12C3FF-C4FD-4069-9EDF-62BE50090E9D}" destId="{730FC356-5C3B-6E4D-A526-35A438440D0E}" srcOrd="0" destOrd="0" presId="urn:microsoft.com/office/officeart/2005/8/layout/process4"/>
    <dgm:cxn modelId="{4C941267-99FC-D241-ABF9-647EAB0C9A2D}" type="presParOf" srcId="{929FA6A8-EE0D-1B41-AC0D-EBA6CA21DE1B}" destId="{1BAB0B94-769B-524F-968F-1DE721E192B3}" srcOrd="0" destOrd="0" presId="urn:microsoft.com/office/officeart/2005/8/layout/process4"/>
    <dgm:cxn modelId="{EF0E9498-366D-0C40-A51F-E7EA6D6DA5BE}" type="presParOf" srcId="{1BAB0B94-769B-524F-968F-1DE721E192B3}" destId="{730FC356-5C3B-6E4D-A526-35A438440D0E}" srcOrd="0" destOrd="0" presId="urn:microsoft.com/office/officeart/2005/8/layout/process4"/>
    <dgm:cxn modelId="{3CE99508-7710-2C4E-A963-1804CB497CEA}" type="presParOf" srcId="{929FA6A8-EE0D-1B41-AC0D-EBA6CA21DE1B}" destId="{9B9E317B-09DF-7045-90B8-55884A427CE3}" srcOrd="1" destOrd="0" presId="urn:microsoft.com/office/officeart/2005/8/layout/process4"/>
    <dgm:cxn modelId="{7B333DFB-FA33-454D-A341-1917EB00786E}" type="presParOf" srcId="{929FA6A8-EE0D-1B41-AC0D-EBA6CA21DE1B}" destId="{F651CCD3-DBFD-AC4E-A2BC-144079A165E4}" srcOrd="2" destOrd="0" presId="urn:microsoft.com/office/officeart/2005/8/layout/process4"/>
    <dgm:cxn modelId="{CF767209-A714-1A49-A014-5EB79E440FDF}" type="presParOf" srcId="{F651CCD3-DBFD-AC4E-A2BC-144079A165E4}" destId="{C34AF951-8ED5-AA4D-9DD5-E4D9F6C8011A}" srcOrd="0" destOrd="0" presId="urn:microsoft.com/office/officeart/2005/8/layout/process4"/>
    <dgm:cxn modelId="{85E97842-8C8E-7946-9BBF-7BC7391C93C3}" type="presParOf" srcId="{F651CCD3-DBFD-AC4E-A2BC-144079A165E4}" destId="{F82E0959-C232-2142-A6D4-8A0C00E0D431}" srcOrd="1" destOrd="0" presId="urn:microsoft.com/office/officeart/2005/8/layout/process4"/>
    <dgm:cxn modelId="{CE929DD8-FD38-D942-A6F7-3F1872524EEB}" type="presParOf" srcId="{F651CCD3-DBFD-AC4E-A2BC-144079A165E4}" destId="{A301D2CB-9F22-ED40-90E2-B053A3739F62}" srcOrd="2" destOrd="0" presId="urn:microsoft.com/office/officeart/2005/8/layout/process4"/>
    <dgm:cxn modelId="{4A809198-0F4D-1344-8C86-7B85547020DA}" type="presParOf" srcId="{A301D2CB-9F22-ED40-90E2-B053A3739F62}" destId="{CAD170BD-F31A-614A-A973-78FECC48FF08}" srcOrd="0" destOrd="0" presId="urn:microsoft.com/office/officeart/2005/8/layout/process4"/>
    <dgm:cxn modelId="{FB5D9DFF-232F-1C4E-A763-4B25D6C30772}" type="presParOf" srcId="{A301D2CB-9F22-ED40-90E2-B053A3739F62}" destId="{5E0FD2F3-C39B-0241-961C-7555AD6C17ED}"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5FC647-B312-4C3D-A4F2-28385E13DD7B}" type="doc">
      <dgm:prSet loTypeId="urn:microsoft.com/office/officeart/2005/8/layout/process4" loCatId="process" qsTypeId="urn:microsoft.com/office/officeart/2005/8/quickstyle/simple2" qsCatId="simple" csTypeId="urn:microsoft.com/office/officeart/2005/8/colors/colorful2" csCatId="colorful" phldr="1"/>
      <dgm:spPr/>
      <dgm:t>
        <a:bodyPr/>
        <a:lstStyle/>
        <a:p>
          <a:endParaRPr lang="en-US"/>
        </a:p>
      </dgm:t>
    </dgm:pt>
    <dgm:pt modelId="{7499E70E-D747-48BA-9049-E3896049C679}">
      <dgm:prSet/>
      <dgm:spPr/>
      <dgm:t>
        <a:bodyPr/>
        <a:lstStyle/>
        <a:p>
          <a:r>
            <a:rPr lang="en-IN" b="0" i="0" dirty="0"/>
            <a:t>Perform further analysis on what can be done to improve the user experience:</a:t>
          </a:r>
          <a:endParaRPr lang="en-US" dirty="0"/>
        </a:p>
      </dgm:t>
    </dgm:pt>
    <dgm:pt modelId="{DE342C48-17EB-4DC3-9366-6E32B3DF6415}" type="parTrans" cxnId="{2BC0FC83-DFFA-45C3-9BA6-F6DB74ED49DC}">
      <dgm:prSet/>
      <dgm:spPr/>
      <dgm:t>
        <a:bodyPr/>
        <a:lstStyle/>
        <a:p>
          <a:endParaRPr lang="en-US"/>
        </a:p>
      </dgm:t>
    </dgm:pt>
    <dgm:pt modelId="{BAA39598-87B6-442C-97C0-049AC22A3CA7}" type="sibTrans" cxnId="{2BC0FC83-DFFA-45C3-9BA6-F6DB74ED49DC}">
      <dgm:prSet/>
      <dgm:spPr/>
      <dgm:t>
        <a:bodyPr/>
        <a:lstStyle/>
        <a:p>
          <a:endParaRPr lang="en-US"/>
        </a:p>
      </dgm:t>
    </dgm:pt>
    <dgm:pt modelId="{DE6A092F-F8EB-4591-B87A-A42F3A8F2943}">
      <dgm:prSet/>
      <dgm:spPr/>
      <dgm:t>
        <a:bodyPr/>
        <a:lstStyle/>
        <a:p>
          <a:r>
            <a:rPr lang="en-IN" b="0" i="0" dirty="0"/>
            <a:t>Getting review feedback on what is lacking</a:t>
          </a:r>
          <a:endParaRPr lang="en-US" b="0" dirty="0"/>
        </a:p>
      </dgm:t>
    </dgm:pt>
    <dgm:pt modelId="{4316DA13-77F1-40B1-8BC8-955EED2B1994}" type="parTrans" cxnId="{CC200B6E-7432-4C1B-B7B8-CE73ABFC05D4}">
      <dgm:prSet/>
      <dgm:spPr/>
      <dgm:t>
        <a:bodyPr/>
        <a:lstStyle/>
        <a:p>
          <a:endParaRPr lang="en-US"/>
        </a:p>
      </dgm:t>
    </dgm:pt>
    <dgm:pt modelId="{87C7BF57-CDB1-4D19-BB34-107683F1A478}" type="sibTrans" cxnId="{CC200B6E-7432-4C1B-B7B8-CE73ABFC05D4}">
      <dgm:prSet/>
      <dgm:spPr/>
      <dgm:t>
        <a:bodyPr/>
        <a:lstStyle/>
        <a:p>
          <a:endParaRPr lang="en-US"/>
        </a:p>
      </dgm:t>
    </dgm:pt>
    <dgm:pt modelId="{6B34D7AF-2E5D-403A-89CA-46C9165DDC6D}">
      <dgm:prSet/>
      <dgm:spPr/>
      <dgm:t>
        <a:bodyPr/>
        <a:lstStyle/>
        <a:p>
          <a:r>
            <a:rPr lang="en-IN" b="0" i="0" dirty="0"/>
            <a:t>Identifying the product interests of those customers and working on improving the product recommendations.</a:t>
          </a:r>
          <a:endParaRPr lang="en-US" dirty="0"/>
        </a:p>
      </dgm:t>
    </dgm:pt>
    <dgm:pt modelId="{EB6A831D-C658-4988-809D-DDD148963733}" type="parTrans" cxnId="{3ED251D2-019E-416D-951A-3C602A2FD735}">
      <dgm:prSet/>
      <dgm:spPr/>
      <dgm:t>
        <a:bodyPr/>
        <a:lstStyle/>
        <a:p>
          <a:endParaRPr lang="en-US"/>
        </a:p>
      </dgm:t>
    </dgm:pt>
    <dgm:pt modelId="{A1D00115-00C4-4628-B08C-DB0BDFCAB324}" type="sibTrans" cxnId="{3ED251D2-019E-416D-951A-3C602A2FD735}">
      <dgm:prSet/>
      <dgm:spPr/>
      <dgm:t>
        <a:bodyPr/>
        <a:lstStyle/>
        <a:p>
          <a:endParaRPr lang="en-US"/>
        </a:p>
      </dgm:t>
    </dgm:pt>
    <dgm:pt modelId="{EE12C3FF-C4FD-4069-9EDF-62BE50090E9D}">
      <dgm:prSet/>
      <dgm:spPr/>
      <dgm:t>
        <a:bodyPr/>
        <a:lstStyle/>
        <a:p>
          <a:r>
            <a:rPr lang="en-IN" b="0" i="0" dirty="0"/>
            <a:t>Improve the user experience =&gt; Increase Product Usage =&gt; Customer Conversion Rate.</a:t>
          </a:r>
          <a:endParaRPr lang="en-US" dirty="0"/>
        </a:p>
      </dgm:t>
    </dgm:pt>
    <dgm:pt modelId="{F481341E-8E1A-4F15-A575-7A5397E24B94}" type="parTrans" cxnId="{640ECB82-B19B-44BE-93AE-C03D9EDA2E3B}">
      <dgm:prSet/>
      <dgm:spPr/>
      <dgm:t>
        <a:bodyPr/>
        <a:lstStyle/>
        <a:p>
          <a:endParaRPr lang="en-US"/>
        </a:p>
      </dgm:t>
    </dgm:pt>
    <dgm:pt modelId="{E292DCAB-7DD1-42E1-9B3F-D775A1A6A62B}" type="sibTrans" cxnId="{640ECB82-B19B-44BE-93AE-C03D9EDA2E3B}">
      <dgm:prSet/>
      <dgm:spPr/>
      <dgm:t>
        <a:bodyPr/>
        <a:lstStyle/>
        <a:p>
          <a:endParaRPr lang="en-US"/>
        </a:p>
      </dgm:t>
    </dgm:pt>
    <dgm:pt modelId="{929FA6A8-EE0D-1B41-AC0D-EBA6CA21DE1B}" type="pres">
      <dgm:prSet presAssocID="{B75FC647-B312-4C3D-A4F2-28385E13DD7B}" presName="Name0" presStyleCnt="0">
        <dgm:presLayoutVars>
          <dgm:dir/>
          <dgm:animLvl val="lvl"/>
          <dgm:resizeHandles val="exact"/>
        </dgm:presLayoutVars>
      </dgm:prSet>
      <dgm:spPr/>
    </dgm:pt>
    <dgm:pt modelId="{1BAB0B94-769B-524F-968F-1DE721E192B3}" type="pres">
      <dgm:prSet presAssocID="{EE12C3FF-C4FD-4069-9EDF-62BE50090E9D}" presName="boxAndChildren" presStyleCnt="0"/>
      <dgm:spPr/>
    </dgm:pt>
    <dgm:pt modelId="{730FC356-5C3B-6E4D-A526-35A438440D0E}" type="pres">
      <dgm:prSet presAssocID="{EE12C3FF-C4FD-4069-9EDF-62BE50090E9D}" presName="parentTextBox" presStyleLbl="node1" presStyleIdx="0" presStyleCnt="2"/>
      <dgm:spPr/>
    </dgm:pt>
    <dgm:pt modelId="{9B9E317B-09DF-7045-90B8-55884A427CE3}" type="pres">
      <dgm:prSet presAssocID="{BAA39598-87B6-442C-97C0-049AC22A3CA7}" presName="sp" presStyleCnt="0"/>
      <dgm:spPr/>
    </dgm:pt>
    <dgm:pt modelId="{F651CCD3-DBFD-AC4E-A2BC-144079A165E4}" type="pres">
      <dgm:prSet presAssocID="{7499E70E-D747-48BA-9049-E3896049C679}" presName="arrowAndChildren" presStyleCnt="0"/>
      <dgm:spPr/>
    </dgm:pt>
    <dgm:pt modelId="{C34AF951-8ED5-AA4D-9DD5-E4D9F6C8011A}" type="pres">
      <dgm:prSet presAssocID="{7499E70E-D747-48BA-9049-E3896049C679}" presName="parentTextArrow" presStyleLbl="node1" presStyleIdx="0" presStyleCnt="2"/>
      <dgm:spPr/>
    </dgm:pt>
    <dgm:pt modelId="{F82E0959-C232-2142-A6D4-8A0C00E0D431}" type="pres">
      <dgm:prSet presAssocID="{7499E70E-D747-48BA-9049-E3896049C679}" presName="arrow" presStyleLbl="node1" presStyleIdx="1" presStyleCnt="2" custScaleY="82891"/>
      <dgm:spPr/>
    </dgm:pt>
    <dgm:pt modelId="{A301D2CB-9F22-ED40-90E2-B053A3739F62}" type="pres">
      <dgm:prSet presAssocID="{7499E70E-D747-48BA-9049-E3896049C679}" presName="descendantArrow" presStyleCnt="0"/>
      <dgm:spPr/>
    </dgm:pt>
    <dgm:pt modelId="{CAD170BD-F31A-614A-A973-78FECC48FF08}" type="pres">
      <dgm:prSet presAssocID="{DE6A092F-F8EB-4591-B87A-A42F3A8F2943}" presName="childTextArrow" presStyleLbl="fgAccFollowNode1" presStyleIdx="0" presStyleCnt="2">
        <dgm:presLayoutVars>
          <dgm:bulletEnabled val="1"/>
        </dgm:presLayoutVars>
      </dgm:prSet>
      <dgm:spPr/>
    </dgm:pt>
    <dgm:pt modelId="{5E0FD2F3-C39B-0241-961C-7555AD6C17ED}" type="pres">
      <dgm:prSet presAssocID="{6B34D7AF-2E5D-403A-89CA-46C9165DDC6D}" presName="childTextArrow" presStyleLbl="fgAccFollowNode1" presStyleIdx="1" presStyleCnt="2">
        <dgm:presLayoutVars>
          <dgm:bulletEnabled val="1"/>
        </dgm:presLayoutVars>
      </dgm:prSet>
      <dgm:spPr/>
    </dgm:pt>
  </dgm:ptLst>
  <dgm:cxnLst>
    <dgm:cxn modelId="{C401DD3D-B06C-3040-81D9-C663583CC2CD}" type="presOf" srcId="{B75FC647-B312-4C3D-A4F2-28385E13DD7B}" destId="{929FA6A8-EE0D-1B41-AC0D-EBA6CA21DE1B}" srcOrd="0" destOrd="0" presId="urn:microsoft.com/office/officeart/2005/8/layout/process4"/>
    <dgm:cxn modelId="{55FCEC61-0CB6-5545-BB88-119C072A2ECB}" type="presOf" srcId="{7499E70E-D747-48BA-9049-E3896049C679}" destId="{C34AF951-8ED5-AA4D-9DD5-E4D9F6C8011A}" srcOrd="0" destOrd="0" presId="urn:microsoft.com/office/officeart/2005/8/layout/process4"/>
    <dgm:cxn modelId="{33AE0367-58F5-5143-82EA-068FD5254D54}" type="presOf" srcId="{DE6A092F-F8EB-4591-B87A-A42F3A8F2943}" destId="{CAD170BD-F31A-614A-A973-78FECC48FF08}" srcOrd="0" destOrd="0" presId="urn:microsoft.com/office/officeart/2005/8/layout/process4"/>
    <dgm:cxn modelId="{CC200B6E-7432-4C1B-B7B8-CE73ABFC05D4}" srcId="{7499E70E-D747-48BA-9049-E3896049C679}" destId="{DE6A092F-F8EB-4591-B87A-A42F3A8F2943}" srcOrd="0" destOrd="0" parTransId="{4316DA13-77F1-40B1-8BC8-955EED2B1994}" sibTransId="{87C7BF57-CDB1-4D19-BB34-107683F1A478}"/>
    <dgm:cxn modelId="{F3D58E7E-AE2C-E948-8208-37B353502807}" type="presOf" srcId="{7499E70E-D747-48BA-9049-E3896049C679}" destId="{F82E0959-C232-2142-A6D4-8A0C00E0D431}" srcOrd="1" destOrd="0" presId="urn:microsoft.com/office/officeart/2005/8/layout/process4"/>
    <dgm:cxn modelId="{640ECB82-B19B-44BE-93AE-C03D9EDA2E3B}" srcId="{B75FC647-B312-4C3D-A4F2-28385E13DD7B}" destId="{EE12C3FF-C4FD-4069-9EDF-62BE50090E9D}" srcOrd="1" destOrd="0" parTransId="{F481341E-8E1A-4F15-A575-7A5397E24B94}" sibTransId="{E292DCAB-7DD1-42E1-9B3F-D775A1A6A62B}"/>
    <dgm:cxn modelId="{2BC0FC83-DFFA-45C3-9BA6-F6DB74ED49DC}" srcId="{B75FC647-B312-4C3D-A4F2-28385E13DD7B}" destId="{7499E70E-D747-48BA-9049-E3896049C679}" srcOrd="0" destOrd="0" parTransId="{DE342C48-17EB-4DC3-9366-6E32B3DF6415}" sibTransId="{BAA39598-87B6-442C-97C0-049AC22A3CA7}"/>
    <dgm:cxn modelId="{167EECCA-A518-A949-BD82-4534A48978BD}" type="presOf" srcId="{6B34D7AF-2E5D-403A-89CA-46C9165DDC6D}" destId="{5E0FD2F3-C39B-0241-961C-7555AD6C17ED}" srcOrd="0" destOrd="0" presId="urn:microsoft.com/office/officeart/2005/8/layout/process4"/>
    <dgm:cxn modelId="{3ED251D2-019E-416D-951A-3C602A2FD735}" srcId="{7499E70E-D747-48BA-9049-E3896049C679}" destId="{6B34D7AF-2E5D-403A-89CA-46C9165DDC6D}" srcOrd="1" destOrd="0" parTransId="{EB6A831D-C658-4988-809D-DDD148963733}" sibTransId="{A1D00115-00C4-4628-B08C-DB0BDFCAB324}"/>
    <dgm:cxn modelId="{58D4E8FE-D247-E446-9717-4CF6395EDD4D}" type="presOf" srcId="{EE12C3FF-C4FD-4069-9EDF-62BE50090E9D}" destId="{730FC356-5C3B-6E4D-A526-35A438440D0E}" srcOrd="0" destOrd="0" presId="urn:microsoft.com/office/officeart/2005/8/layout/process4"/>
    <dgm:cxn modelId="{4C941267-99FC-D241-ABF9-647EAB0C9A2D}" type="presParOf" srcId="{929FA6A8-EE0D-1B41-AC0D-EBA6CA21DE1B}" destId="{1BAB0B94-769B-524F-968F-1DE721E192B3}" srcOrd="0" destOrd="0" presId="urn:microsoft.com/office/officeart/2005/8/layout/process4"/>
    <dgm:cxn modelId="{EF0E9498-366D-0C40-A51F-E7EA6D6DA5BE}" type="presParOf" srcId="{1BAB0B94-769B-524F-968F-1DE721E192B3}" destId="{730FC356-5C3B-6E4D-A526-35A438440D0E}" srcOrd="0" destOrd="0" presId="urn:microsoft.com/office/officeart/2005/8/layout/process4"/>
    <dgm:cxn modelId="{3CE99508-7710-2C4E-A963-1804CB497CEA}" type="presParOf" srcId="{929FA6A8-EE0D-1B41-AC0D-EBA6CA21DE1B}" destId="{9B9E317B-09DF-7045-90B8-55884A427CE3}" srcOrd="1" destOrd="0" presId="urn:microsoft.com/office/officeart/2005/8/layout/process4"/>
    <dgm:cxn modelId="{7B333DFB-FA33-454D-A341-1917EB00786E}" type="presParOf" srcId="{929FA6A8-EE0D-1B41-AC0D-EBA6CA21DE1B}" destId="{F651CCD3-DBFD-AC4E-A2BC-144079A165E4}" srcOrd="2" destOrd="0" presId="urn:microsoft.com/office/officeart/2005/8/layout/process4"/>
    <dgm:cxn modelId="{CF767209-A714-1A49-A014-5EB79E440FDF}" type="presParOf" srcId="{F651CCD3-DBFD-AC4E-A2BC-144079A165E4}" destId="{C34AF951-8ED5-AA4D-9DD5-E4D9F6C8011A}" srcOrd="0" destOrd="0" presId="urn:microsoft.com/office/officeart/2005/8/layout/process4"/>
    <dgm:cxn modelId="{85E97842-8C8E-7946-9BBF-7BC7391C93C3}" type="presParOf" srcId="{F651CCD3-DBFD-AC4E-A2BC-144079A165E4}" destId="{F82E0959-C232-2142-A6D4-8A0C00E0D431}" srcOrd="1" destOrd="0" presId="urn:microsoft.com/office/officeart/2005/8/layout/process4"/>
    <dgm:cxn modelId="{CE929DD8-FD38-D942-A6F7-3F1872524EEB}" type="presParOf" srcId="{F651CCD3-DBFD-AC4E-A2BC-144079A165E4}" destId="{A301D2CB-9F22-ED40-90E2-B053A3739F62}" srcOrd="2" destOrd="0" presId="urn:microsoft.com/office/officeart/2005/8/layout/process4"/>
    <dgm:cxn modelId="{4A809198-0F4D-1344-8C86-7B85547020DA}" type="presParOf" srcId="{A301D2CB-9F22-ED40-90E2-B053A3739F62}" destId="{CAD170BD-F31A-614A-A973-78FECC48FF08}" srcOrd="0" destOrd="0" presId="urn:microsoft.com/office/officeart/2005/8/layout/process4"/>
    <dgm:cxn modelId="{FB5D9DFF-232F-1C4E-A763-4B25D6C30772}" type="presParOf" srcId="{A301D2CB-9F22-ED40-90E2-B053A3739F62}" destId="{5E0FD2F3-C39B-0241-961C-7555AD6C17ED}"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FD773B-FE96-443C-BD78-1A151746DE0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164AC03-8D5F-42D5-904F-FA2C63AF6AE5}">
      <dgm:prSet/>
      <dgm:spPr/>
      <dgm:t>
        <a:bodyPr/>
        <a:lstStyle/>
        <a:p>
          <a:r>
            <a:rPr lang="en-US" dirty="0"/>
            <a:t>The performance of the Logistic Regression model was better when compared to other models in terms of accuracy and other key metrics during model evaluation. These results align with the recommendations to improve the trial program.</a:t>
          </a:r>
        </a:p>
      </dgm:t>
    </dgm:pt>
    <dgm:pt modelId="{2655AAE4-1272-4BD4-BB25-E1DAEB597DC5}" type="parTrans" cxnId="{5EF39506-9AD9-4E08-8A87-A9D7C27EF7EA}">
      <dgm:prSet/>
      <dgm:spPr/>
      <dgm:t>
        <a:bodyPr/>
        <a:lstStyle/>
        <a:p>
          <a:endParaRPr lang="en-US"/>
        </a:p>
      </dgm:t>
    </dgm:pt>
    <dgm:pt modelId="{13177C0F-CD59-48FB-8D7A-DBB922687A1B}" type="sibTrans" cxnId="{5EF39506-9AD9-4E08-8A87-A9D7C27EF7EA}">
      <dgm:prSet/>
      <dgm:spPr/>
      <dgm:t>
        <a:bodyPr/>
        <a:lstStyle/>
        <a:p>
          <a:endParaRPr lang="en-US"/>
        </a:p>
      </dgm:t>
    </dgm:pt>
    <dgm:pt modelId="{3DF23EC1-1C62-476A-BDD8-4A37F7FF4641}">
      <dgm:prSet/>
      <dgm:spPr/>
      <dgm:t>
        <a:bodyPr/>
        <a:lstStyle/>
        <a:p>
          <a:r>
            <a:rPr lang="en-IN" b="1" i="0" dirty="0"/>
            <a:t>Enterprise customers</a:t>
          </a:r>
          <a:r>
            <a:rPr lang="en-IN" b="0" i="0" dirty="0"/>
            <a:t> </a:t>
          </a:r>
          <a:r>
            <a:rPr lang="en-IN" dirty="0"/>
            <a:t>h</a:t>
          </a:r>
          <a:r>
            <a:rPr lang="en-IN" b="0" i="0" dirty="0"/>
            <a:t>ave a higher likelihood of conversion to paid subscription of the </a:t>
          </a:r>
          <a:r>
            <a:rPr lang="en-IN" b="0" i="0" dirty="0" err="1"/>
            <a:t>Answerforce</a:t>
          </a:r>
          <a:r>
            <a:rPr lang="en-IN" b="0" i="0" dirty="0"/>
            <a:t> product</a:t>
          </a:r>
          <a:endParaRPr lang="en-US" dirty="0"/>
        </a:p>
      </dgm:t>
    </dgm:pt>
    <dgm:pt modelId="{59985B03-566E-4A5E-9ED9-A66170F3BA4B}" type="parTrans" cxnId="{A7868091-9621-41D6-98B6-222C9BF01A43}">
      <dgm:prSet/>
      <dgm:spPr/>
      <dgm:t>
        <a:bodyPr/>
        <a:lstStyle/>
        <a:p>
          <a:endParaRPr lang="en-US"/>
        </a:p>
      </dgm:t>
    </dgm:pt>
    <dgm:pt modelId="{37C2D975-8A0B-4105-B121-A2F4EFCBC879}" type="sibTrans" cxnId="{A7868091-9621-41D6-98B6-222C9BF01A43}">
      <dgm:prSet/>
      <dgm:spPr/>
      <dgm:t>
        <a:bodyPr/>
        <a:lstStyle/>
        <a:p>
          <a:endParaRPr lang="en-US"/>
        </a:p>
      </dgm:t>
    </dgm:pt>
    <dgm:pt modelId="{747BDD7F-C0E3-46C6-B866-2A2A4D2ED405}">
      <dgm:prSet/>
      <dgm:spPr/>
      <dgm:t>
        <a:bodyPr/>
        <a:lstStyle/>
        <a:p>
          <a:r>
            <a:rPr lang="en-IN" b="0" i="0"/>
            <a:t>This analysis clearly indicates the fact that, </a:t>
          </a:r>
          <a:r>
            <a:rPr lang="en-IN" b="1" i="0"/>
            <a:t>increased usage of the product </a:t>
          </a:r>
          <a:r>
            <a:rPr lang="en-IN" b="0" i="0"/>
            <a:t>in terms of the number of clicks and enabling the chatbot, results in an </a:t>
          </a:r>
          <a:r>
            <a:rPr lang="en-IN" b="1" i="0"/>
            <a:t>improvement in the customer churn rate</a:t>
          </a:r>
          <a:r>
            <a:rPr lang="en-IN" b="0" i="0"/>
            <a:t> </a:t>
          </a:r>
          <a:r>
            <a:rPr lang="en-IN" b="1" i="0"/>
            <a:t>to premium customers</a:t>
          </a:r>
          <a:endParaRPr lang="en-US"/>
        </a:p>
      </dgm:t>
    </dgm:pt>
    <dgm:pt modelId="{7735F6F5-5A06-4E92-9C93-9A460B5C0730}" type="parTrans" cxnId="{DFD0F43D-9CF4-476C-927A-C49BC82F50AD}">
      <dgm:prSet/>
      <dgm:spPr/>
      <dgm:t>
        <a:bodyPr/>
        <a:lstStyle/>
        <a:p>
          <a:endParaRPr lang="en-US"/>
        </a:p>
      </dgm:t>
    </dgm:pt>
    <dgm:pt modelId="{9DDC4F6E-A21C-4C36-92C2-24754955B089}" type="sibTrans" cxnId="{DFD0F43D-9CF4-476C-927A-C49BC82F50AD}">
      <dgm:prSet/>
      <dgm:spPr/>
      <dgm:t>
        <a:bodyPr/>
        <a:lstStyle/>
        <a:p>
          <a:endParaRPr lang="en-US"/>
        </a:p>
      </dgm:t>
    </dgm:pt>
    <dgm:pt modelId="{03F19F22-CE49-9E4E-9461-26D05C4AFC83}" type="pres">
      <dgm:prSet presAssocID="{0BFD773B-FE96-443C-BD78-1A151746DE03}" presName="linear" presStyleCnt="0">
        <dgm:presLayoutVars>
          <dgm:animLvl val="lvl"/>
          <dgm:resizeHandles val="exact"/>
        </dgm:presLayoutVars>
      </dgm:prSet>
      <dgm:spPr/>
    </dgm:pt>
    <dgm:pt modelId="{AECB819F-EE68-4046-A096-A70BF1ABA091}" type="pres">
      <dgm:prSet presAssocID="{B164AC03-8D5F-42D5-904F-FA2C63AF6AE5}" presName="parentText" presStyleLbl="node1" presStyleIdx="0" presStyleCnt="3">
        <dgm:presLayoutVars>
          <dgm:chMax val="0"/>
          <dgm:bulletEnabled val="1"/>
        </dgm:presLayoutVars>
      </dgm:prSet>
      <dgm:spPr/>
    </dgm:pt>
    <dgm:pt modelId="{DBDDF473-1F53-FF49-97F3-AF73F1ADD6A8}" type="pres">
      <dgm:prSet presAssocID="{13177C0F-CD59-48FB-8D7A-DBB922687A1B}" presName="spacer" presStyleCnt="0"/>
      <dgm:spPr/>
    </dgm:pt>
    <dgm:pt modelId="{D7C02059-7422-3447-BB94-AB0D30B3FBE0}" type="pres">
      <dgm:prSet presAssocID="{3DF23EC1-1C62-476A-BDD8-4A37F7FF4641}" presName="parentText" presStyleLbl="node1" presStyleIdx="1" presStyleCnt="3">
        <dgm:presLayoutVars>
          <dgm:chMax val="0"/>
          <dgm:bulletEnabled val="1"/>
        </dgm:presLayoutVars>
      </dgm:prSet>
      <dgm:spPr/>
    </dgm:pt>
    <dgm:pt modelId="{AFD4BC8E-BA68-7F48-8D48-8960835299AF}" type="pres">
      <dgm:prSet presAssocID="{37C2D975-8A0B-4105-B121-A2F4EFCBC879}" presName="spacer" presStyleCnt="0"/>
      <dgm:spPr/>
    </dgm:pt>
    <dgm:pt modelId="{A2EB4B63-E0EC-7E4A-A98A-867780EA2F0B}" type="pres">
      <dgm:prSet presAssocID="{747BDD7F-C0E3-46C6-B866-2A2A4D2ED405}" presName="parentText" presStyleLbl="node1" presStyleIdx="2" presStyleCnt="3">
        <dgm:presLayoutVars>
          <dgm:chMax val="0"/>
          <dgm:bulletEnabled val="1"/>
        </dgm:presLayoutVars>
      </dgm:prSet>
      <dgm:spPr/>
    </dgm:pt>
  </dgm:ptLst>
  <dgm:cxnLst>
    <dgm:cxn modelId="{5EF39506-9AD9-4E08-8A87-A9D7C27EF7EA}" srcId="{0BFD773B-FE96-443C-BD78-1A151746DE03}" destId="{B164AC03-8D5F-42D5-904F-FA2C63AF6AE5}" srcOrd="0" destOrd="0" parTransId="{2655AAE4-1272-4BD4-BB25-E1DAEB597DC5}" sibTransId="{13177C0F-CD59-48FB-8D7A-DBB922687A1B}"/>
    <dgm:cxn modelId="{71A6BE39-68F3-AE45-AA3A-9EC664B0FCEF}" type="presOf" srcId="{3DF23EC1-1C62-476A-BDD8-4A37F7FF4641}" destId="{D7C02059-7422-3447-BB94-AB0D30B3FBE0}" srcOrd="0" destOrd="0" presId="urn:microsoft.com/office/officeart/2005/8/layout/vList2"/>
    <dgm:cxn modelId="{DFD0F43D-9CF4-476C-927A-C49BC82F50AD}" srcId="{0BFD773B-FE96-443C-BD78-1A151746DE03}" destId="{747BDD7F-C0E3-46C6-B866-2A2A4D2ED405}" srcOrd="2" destOrd="0" parTransId="{7735F6F5-5A06-4E92-9C93-9A460B5C0730}" sibTransId="{9DDC4F6E-A21C-4C36-92C2-24754955B089}"/>
    <dgm:cxn modelId="{8DEDB752-B5D9-064F-B512-AE4946334DEF}" type="presOf" srcId="{B164AC03-8D5F-42D5-904F-FA2C63AF6AE5}" destId="{AECB819F-EE68-4046-A096-A70BF1ABA091}" srcOrd="0" destOrd="0" presId="urn:microsoft.com/office/officeart/2005/8/layout/vList2"/>
    <dgm:cxn modelId="{31BC5853-7EDD-AD4D-86F4-0F759925FBCE}" type="presOf" srcId="{0BFD773B-FE96-443C-BD78-1A151746DE03}" destId="{03F19F22-CE49-9E4E-9461-26D05C4AFC83}" srcOrd="0" destOrd="0" presId="urn:microsoft.com/office/officeart/2005/8/layout/vList2"/>
    <dgm:cxn modelId="{A7868091-9621-41D6-98B6-222C9BF01A43}" srcId="{0BFD773B-FE96-443C-BD78-1A151746DE03}" destId="{3DF23EC1-1C62-476A-BDD8-4A37F7FF4641}" srcOrd="1" destOrd="0" parTransId="{59985B03-566E-4A5E-9ED9-A66170F3BA4B}" sibTransId="{37C2D975-8A0B-4105-B121-A2F4EFCBC879}"/>
    <dgm:cxn modelId="{C6FB49BC-82EB-4A42-9C96-DC2C40696CFA}" type="presOf" srcId="{747BDD7F-C0E3-46C6-B866-2A2A4D2ED405}" destId="{A2EB4B63-E0EC-7E4A-A98A-867780EA2F0B}" srcOrd="0" destOrd="0" presId="urn:microsoft.com/office/officeart/2005/8/layout/vList2"/>
    <dgm:cxn modelId="{F060853D-75C9-524C-A5A6-1ADB354913D0}" type="presParOf" srcId="{03F19F22-CE49-9E4E-9461-26D05C4AFC83}" destId="{AECB819F-EE68-4046-A096-A70BF1ABA091}" srcOrd="0" destOrd="0" presId="urn:microsoft.com/office/officeart/2005/8/layout/vList2"/>
    <dgm:cxn modelId="{A856A592-FCDC-A743-859C-D4AE74F0A162}" type="presParOf" srcId="{03F19F22-CE49-9E4E-9461-26D05C4AFC83}" destId="{DBDDF473-1F53-FF49-97F3-AF73F1ADD6A8}" srcOrd="1" destOrd="0" presId="urn:microsoft.com/office/officeart/2005/8/layout/vList2"/>
    <dgm:cxn modelId="{52456AAF-D3A8-2A42-B797-A7887E8460E4}" type="presParOf" srcId="{03F19F22-CE49-9E4E-9461-26D05C4AFC83}" destId="{D7C02059-7422-3447-BB94-AB0D30B3FBE0}" srcOrd="2" destOrd="0" presId="urn:microsoft.com/office/officeart/2005/8/layout/vList2"/>
    <dgm:cxn modelId="{21293340-7678-E549-BBBC-9A46442C58C1}" type="presParOf" srcId="{03F19F22-CE49-9E4E-9461-26D05C4AFC83}" destId="{AFD4BC8E-BA68-7F48-8D48-8960835299AF}" srcOrd="3" destOrd="0" presId="urn:microsoft.com/office/officeart/2005/8/layout/vList2"/>
    <dgm:cxn modelId="{39C72A54-A43A-0F4F-8376-2EFD3140EBE7}" type="presParOf" srcId="{03F19F22-CE49-9E4E-9461-26D05C4AFC83}" destId="{A2EB4B63-E0EC-7E4A-A98A-867780EA2F0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FC356-5C3B-6E4D-A526-35A438440D0E}">
      <dsp:nvSpPr>
        <dsp:cNvPr id="0" name=""/>
        <dsp:cNvSpPr/>
      </dsp:nvSpPr>
      <dsp:spPr>
        <a:xfrm>
          <a:off x="0" y="2076952"/>
          <a:ext cx="10058399" cy="164814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kern="1200"/>
            <a:t>This would enable in making sure customers convert to paid version by the time its peak shopping period</a:t>
          </a:r>
          <a:endParaRPr lang="en-US" sz="1900" kern="1200"/>
        </a:p>
      </dsp:txBody>
      <dsp:txXfrm>
        <a:off x="0" y="2076952"/>
        <a:ext cx="10058399" cy="1648146"/>
      </dsp:txXfrm>
    </dsp:sp>
    <dsp:sp modelId="{F82E0959-C232-2142-A6D4-8A0C00E0D431}">
      <dsp:nvSpPr>
        <dsp:cNvPr id="0" name=""/>
        <dsp:cNvSpPr/>
      </dsp:nvSpPr>
      <dsp:spPr>
        <a:xfrm rot="10800000">
          <a:off x="0" y="512"/>
          <a:ext cx="10058399" cy="2101162"/>
        </a:xfrm>
        <a:prstGeom prst="upArrowCallout">
          <a:avLst/>
        </a:prstGeom>
        <a:solidFill>
          <a:schemeClr val="accent2">
            <a:hueOff val="1121191"/>
            <a:satOff val="-50365"/>
            <a:lumOff val="666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b="1" kern="1200" dirty="0"/>
            <a:t>P</a:t>
          </a:r>
          <a:r>
            <a:rPr lang="en-IN" sz="1900" b="1" i="0" kern="1200" dirty="0"/>
            <a:t>romote early </a:t>
          </a:r>
          <a:r>
            <a:rPr lang="en-IN" sz="1900" b="1" i="0" kern="1200" dirty="0" err="1"/>
            <a:t>enrollment</a:t>
          </a:r>
          <a:r>
            <a:rPr lang="en-IN" sz="1900" b="1" i="0" kern="1200" dirty="0"/>
            <a:t> into the trial program(Say July) through incentives</a:t>
          </a:r>
          <a:r>
            <a:rPr lang="en-IN" sz="1900" b="0" i="0" kern="1200" dirty="0"/>
            <a:t> </a:t>
          </a:r>
          <a:r>
            <a:rPr lang="en-IN" sz="1900" b="1" i="0" kern="1200" dirty="0"/>
            <a:t>such as:</a:t>
          </a:r>
          <a:endParaRPr lang="en-US" sz="1900" b="1" kern="1200" dirty="0"/>
        </a:p>
      </dsp:txBody>
      <dsp:txXfrm rot="-10800000">
        <a:off x="0" y="512"/>
        <a:ext cx="10058399" cy="737507"/>
      </dsp:txXfrm>
    </dsp:sp>
    <dsp:sp modelId="{CAD170BD-F31A-614A-A973-78FECC48FF08}">
      <dsp:nvSpPr>
        <dsp:cNvPr id="0" name=""/>
        <dsp:cNvSpPr/>
      </dsp:nvSpPr>
      <dsp:spPr>
        <a:xfrm>
          <a:off x="0" y="673401"/>
          <a:ext cx="5029200" cy="7579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b="1" i="0" kern="1200" dirty="0"/>
            <a:t>Providing longer trial program period of 4 months</a:t>
          </a:r>
          <a:r>
            <a:rPr lang="en-IN" sz="1300" b="0" i="0" kern="1200" dirty="0"/>
            <a:t> so that by the time the trial version gets over </a:t>
          </a:r>
          <a:r>
            <a:rPr lang="en-IN" sz="1300" b="1" i="0" kern="1200" dirty="0"/>
            <a:t>(July-October)</a:t>
          </a:r>
          <a:r>
            <a:rPr lang="en-IN" sz="1300" b="0" i="0" kern="1200" dirty="0"/>
            <a:t>, it is holiday season and there is a </a:t>
          </a:r>
          <a:r>
            <a:rPr lang="en-IN" sz="1300" b="1" i="0" kern="1200" dirty="0"/>
            <a:t>higher probability of them converting to paid version</a:t>
          </a:r>
          <a:r>
            <a:rPr lang="en-IN" sz="1300" b="0" i="0" kern="1200" dirty="0"/>
            <a:t> during the peak period</a:t>
          </a:r>
          <a:endParaRPr lang="en-US" sz="1300" kern="1200" dirty="0"/>
        </a:p>
      </dsp:txBody>
      <dsp:txXfrm>
        <a:off x="0" y="673401"/>
        <a:ext cx="5029200" cy="757920"/>
      </dsp:txXfrm>
    </dsp:sp>
    <dsp:sp modelId="{5E0FD2F3-C39B-0241-961C-7555AD6C17ED}">
      <dsp:nvSpPr>
        <dsp:cNvPr id="0" name=""/>
        <dsp:cNvSpPr/>
      </dsp:nvSpPr>
      <dsp:spPr>
        <a:xfrm>
          <a:off x="5029199" y="673401"/>
          <a:ext cx="5029200" cy="757920"/>
        </a:xfrm>
        <a:prstGeom prst="rect">
          <a:avLst/>
        </a:prstGeom>
        <a:solidFill>
          <a:schemeClr val="accent2">
            <a:tint val="40000"/>
            <a:alpha val="90000"/>
            <a:hueOff val="1563978"/>
            <a:satOff val="-29393"/>
            <a:lumOff val="-878"/>
            <a:alphaOff val="0"/>
          </a:schemeClr>
        </a:solidFill>
        <a:ln w="12700" cap="flat" cmpd="sng" algn="ctr">
          <a:solidFill>
            <a:schemeClr val="accent2">
              <a:tint val="40000"/>
              <a:alpha val="90000"/>
              <a:hueOff val="1563978"/>
              <a:satOff val="-29393"/>
              <a:lumOff val="-8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b="1" i="0" kern="1200" dirty="0"/>
            <a:t>Provide subsidised rates</a:t>
          </a:r>
          <a:r>
            <a:rPr lang="en-IN" sz="1300" b="0" i="0" kern="1200" dirty="0"/>
            <a:t> to those customers who enrol in the early bird offer to improve the customer churn rate.</a:t>
          </a:r>
          <a:endParaRPr lang="en-US" sz="1300" kern="1200" dirty="0"/>
        </a:p>
      </dsp:txBody>
      <dsp:txXfrm>
        <a:off x="5029199" y="673401"/>
        <a:ext cx="5029200" cy="757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FC356-5C3B-6E4D-A526-35A438440D0E}">
      <dsp:nvSpPr>
        <dsp:cNvPr id="0" name=""/>
        <dsp:cNvSpPr/>
      </dsp:nvSpPr>
      <dsp:spPr>
        <a:xfrm>
          <a:off x="0" y="2076952"/>
          <a:ext cx="10058399" cy="164814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IN" sz="2600" b="0" i="0" kern="1200" dirty="0"/>
            <a:t>Improve the user experience and thereby increasing the chance of conversion.</a:t>
          </a:r>
          <a:endParaRPr lang="en-US" sz="2600" kern="1200" dirty="0"/>
        </a:p>
      </dsp:txBody>
      <dsp:txXfrm>
        <a:off x="0" y="2076952"/>
        <a:ext cx="10058399" cy="1648146"/>
      </dsp:txXfrm>
    </dsp:sp>
    <dsp:sp modelId="{F82E0959-C232-2142-A6D4-8A0C00E0D431}">
      <dsp:nvSpPr>
        <dsp:cNvPr id="0" name=""/>
        <dsp:cNvSpPr/>
      </dsp:nvSpPr>
      <dsp:spPr>
        <a:xfrm rot="10800000">
          <a:off x="0" y="512"/>
          <a:ext cx="10058399" cy="2101162"/>
        </a:xfrm>
        <a:prstGeom prst="upArrowCallout">
          <a:avLst/>
        </a:prstGeom>
        <a:solidFill>
          <a:schemeClr val="accent2">
            <a:hueOff val="1121191"/>
            <a:satOff val="-50365"/>
            <a:lumOff val="666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IN" sz="2600" b="1" kern="1200" dirty="0"/>
            <a:t>P</a:t>
          </a:r>
          <a:r>
            <a:rPr lang="en-IN" sz="2600" b="1" i="0" kern="1200" dirty="0"/>
            <a:t>romote enabling of additional features such as</a:t>
          </a:r>
          <a:r>
            <a:rPr lang="en-IN" sz="2600" b="0" i="0" kern="1200" dirty="0"/>
            <a:t>:</a:t>
          </a:r>
          <a:endParaRPr lang="en-US" sz="2600" kern="1200" dirty="0"/>
        </a:p>
      </dsp:txBody>
      <dsp:txXfrm rot="-10800000">
        <a:off x="0" y="512"/>
        <a:ext cx="10058399" cy="737507"/>
      </dsp:txXfrm>
    </dsp:sp>
    <dsp:sp modelId="{CAD170BD-F31A-614A-A973-78FECC48FF08}">
      <dsp:nvSpPr>
        <dsp:cNvPr id="0" name=""/>
        <dsp:cNvSpPr/>
      </dsp:nvSpPr>
      <dsp:spPr>
        <a:xfrm>
          <a:off x="0" y="673401"/>
          <a:ext cx="5029200" cy="7579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0" i="0" kern="1200" dirty="0"/>
            <a:t>Tutorials and popups encouraging users to enable their chatbot features</a:t>
          </a:r>
          <a:endParaRPr lang="en-US" sz="2400" b="0" kern="1200" dirty="0"/>
        </a:p>
      </dsp:txBody>
      <dsp:txXfrm>
        <a:off x="0" y="673401"/>
        <a:ext cx="5029200" cy="757920"/>
      </dsp:txXfrm>
    </dsp:sp>
    <dsp:sp modelId="{5E0FD2F3-C39B-0241-961C-7555AD6C17ED}">
      <dsp:nvSpPr>
        <dsp:cNvPr id="0" name=""/>
        <dsp:cNvSpPr/>
      </dsp:nvSpPr>
      <dsp:spPr>
        <a:xfrm>
          <a:off x="5029199" y="673401"/>
          <a:ext cx="5029200" cy="757920"/>
        </a:xfrm>
        <a:prstGeom prst="rect">
          <a:avLst/>
        </a:prstGeom>
        <a:solidFill>
          <a:schemeClr val="accent2">
            <a:tint val="40000"/>
            <a:alpha val="90000"/>
            <a:hueOff val="1563978"/>
            <a:satOff val="-29393"/>
            <a:lumOff val="-878"/>
            <a:alphaOff val="0"/>
          </a:schemeClr>
        </a:solidFill>
        <a:ln w="12700" cap="flat" cmpd="sng" algn="ctr">
          <a:solidFill>
            <a:schemeClr val="accent2">
              <a:tint val="40000"/>
              <a:alpha val="90000"/>
              <a:hueOff val="1563978"/>
              <a:satOff val="-29393"/>
              <a:lumOff val="-8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Including more features in the </a:t>
          </a:r>
          <a:r>
            <a:rPr lang="en-US" sz="2400" kern="1200" dirty="0" err="1"/>
            <a:t>Answerforce</a:t>
          </a:r>
          <a:r>
            <a:rPr lang="en-US" sz="2400" kern="1200" dirty="0"/>
            <a:t> product</a:t>
          </a:r>
        </a:p>
      </dsp:txBody>
      <dsp:txXfrm>
        <a:off x="5029199" y="673401"/>
        <a:ext cx="5029200" cy="757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FC356-5C3B-6E4D-A526-35A438440D0E}">
      <dsp:nvSpPr>
        <dsp:cNvPr id="0" name=""/>
        <dsp:cNvSpPr/>
      </dsp:nvSpPr>
      <dsp:spPr>
        <a:xfrm>
          <a:off x="0" y="2076952"/>
          <a:ext cx="10847539" cy="164814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b="0" i="0" kern="1200" dirty="0"/>
            <a:t>Improve the user experience =&gt; Increase Product Usage =&gt; Customer Conversion Rate.</a:t>
          </a:r>
          <a:endParaRPr lang="en-US" sz="2500" kern="1200" dirty="0"/>
        </a:p>
      </dsp:txBody>
      <dsp:txXfrm>
        <a:off x="0" y="2076952"/>
        <a:ext cx="10847539" cy="1648146"/>
      </dsp:txXfrm>
    </dsp:sp>
    <dsp:sp modelId="{F82E0959-C232-2142-A6D4-8A0C00E0D431}">
      <dsp:nvSpPr>
        <dsp:cNvPr id="0" name=""/>
        <dsp:cNvSpPr/>
      </dsp:nvSpPr>
      <dsp:spPr>
        <a:xfrm rot="10800000">
          <a:off x="0" y="512"/>
          <a:ext cx="10847539" cy="2101162"/>
        </a:xfrm>
        <a:prstGeom prst="upArrowCallout">
          <a:avLst/>
        </a:prstGeom>
        <a:solidFill>
          <a:schemeClr val="accent2">
            <a:hueOff val="1121191"/>
            <a:satOff val="-50365"/>
            <a:lumOff val="666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b="0" i="0" kern="1200" dirty="0"/>
            <a:t>Perform further analysis on what can be done to improve the user experience:</a:t>
          </a:r>
          <a:endParaRPr lang="en-US" sz="2500" kern="1200" dirty="0"/>
        </a:p>
      </dsp:txBody>
      <dsp:txXfrm rot="-10800000">
        <a:off x="0" y="512"/>
        <a:ext cx="10847539" cy="737507"/>
      </dsp:txXfrm>
    </dsp:sp>
    <dsp:sp modelId="{CAD170BD-F31A-614A-A973-78FECC48FF08}">
      <dsp:nvSpPr>
        <dsp:cNvPr id="0" name=""/>
        <dsp:cNvSpPr/>
      </dsp:nvSpPr>
      <dsp:spPr>
        <a:xfrm>
          <a:off x="0" y="673401"/>
          <a:ext cx="5423769" cy="7579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IN" sz="1700" b="0" i="0" kern="1200" dirty="0"/>
            <a:t>Getting review feedback on what is lacking</a:t>
          </a:r>
          <a:endParaRPr lang="en-US" sz="1700" b="0" kern="1200" dirty="0"/>
        </a:p>
      </dsp:txBody>
      <dsp:txXfrm>
        <a:off x="0" y="673401"/>
        <a:ext cx="5423769" cy="757920"/>
      </dsp:txXfrm>
    </dsp:sp>
    <dsp:sp modelId="{5E0FD2F3-C39B-0241-961C-7555AD6C17ED}">
      <dsp:nvSpPr>
        <dsp:cNvPr id="0" name=""/>
        <dsp:cNvSpPr/>
      </dsp:nvSpPr>
      <dsp:spPr>
        <a:xfrm>
          <a:off x="5423769" y="673401"/>
          <a:ext cx="5423769" cy="757920"/>
        </a:xfrm>
        <a:prstGeom prst="rect">
          <a:avLst/>
        </a:prstGeom>
        <a:solidFill>
          <a:schemeClr val="accent2">
            <a:tint val="40000"/>
            <a:alpha val="90000"/>
            <a:hueOff val="1563978"/>
            <a:satOff val="-29393"/>
            <a:lumOff val="-878"/>
            <a:alphaOff val="0"/>
          </a:schemeClr>
        </a:solidFill>
        <a:ln w="12700" cap="flat" cmpd="sng" algn="ctr">
          <a:solidFill>
            <a:schemeClr val="accent2">
              <a:tint val="40000"/>
              <a:alpha val="90000"/>
              <a:hueOff val="1563978"/>
              <a:satOff val="-29393"/>
              <a:lumOff val="-8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IN" sz="1700" b="0" i="0" kern="1200" dirty="0"/>
            <a:t>Identifying the product interests of those customers and working on improving the product recommendations.</a:t>
          </a:r>
          <a:endParaRPr lang="en-US" sz="1700" kern="1200" dirty="0"/>
        </a:p>
      </dsp:txBody>
      <dsp:txXfrm>
        <a:off x="5423769" y="673401"/>
        <a:ext cx="5423769" cy="757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B819F-EE68-4046-A096-A70BF1ABA091}">
      <dsp:nvSpPr>
        <dsp:cNvPr id="0" name=""/>
        <dsp:cNvSpPr/>
      </dsp:nvSpPr>
      <dsp:spPr>
        <a:xfrm>
          <a:off x="0" y="100759"/>
          <a:ext cx="5906181" cy="16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performance of the Logistic Regression model was better when compared to other models in terms of accuracy and other key metrics during model evaluation. These results align with the recommendations to improve the trial program.</a:t>
          </a:r>
        </a:p>
      </dsp:txBody>
      <dsp:txXfrm>
        <a:off x="79961" y="180720"/>
        <a:ext cx="5746259" cy="1478078"/>
      </dsp:txXfrm>
    </dsp:sp>
    <dsp:sp modelId="{D7C02059-7422-3447-BB94-AB0D30B3FBE0}">
      <dsp:nvSpPr>
        <dsp:cNvPr id="0" name=""/>
        <dsp:cNvSpPr/>
      </dsp:nvSpPr>
      <dsp:spPr>
        <a:xfrm>
          <a:off x="0" y="1796359"/>
          <a:ext cx="5906181" cy="16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t>Enterprise customers</a:t>
          </a:r>
          <a:r>
            <a:rPr lang="en-IN" sz="2000" b="0" i="0" kern="1200" dirty="0"/>
            <a:t> </a:t>
          </a:r>
          <a:r>
            <a:rPr lang="en-IN" sz="2000" kern="1200" dirty="0"/>
            <a:t>h</a:t>
          </a:r>
          <a:r>
            <a:rPr lang="en-IN" sz="2000" b="0" i="0" kern="1200" dirty="0"/>
            <a:t>ave a higher likelihood of conversion to paid subscription of the </a:t>
          </a:r>
          <a:r>
            <a:rPr lang="en-IN" sz="2000" b="0" i="0" kern="1200" dirty="0" err="1"/>
            <a:t>Answerforce</a:t>
          </a:r>
          <a:r>
            <a:rPr lang="en-IN" sz="2000" b="0" i="0" kern="1200" dirty="0"/>
            <a:t> product</a:t>
          </a:r>
          <a:endParaRPr lang="en-US" sz="2000" kern="1200" dirty="0"/>
        </a:p>
      </dsp:txBody>
      <dsp:txXfrm>
        <a:off x="79961" y="1876320"/>
        <a:ext cx="5746259" cy="1478078"/>
      </dsp:txXfrm>
    </dsp:sp>
    <dsp:sp modelId="{A2EB4B63-E0EC-7E4A-A98A-867780EA2F0B}">
      <dsp:nvSpPr>
        <dsp:cNvPr id="0" name=""/>
        <dsp:cNvSpPr/>
      </dsp:nvSpPr>
      <dsp:spPr>
        <a:xfrm>
          <a:off x="0" y="3491959"/>
          <a:ext cx="5906181" cy="16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a:t>This analysis clearly indicates the fact that, </a:t>
          </a:r>
          <a:r>
            <a:rPr lang="en-IN" sz="2000" b="1" i="0" kern="1200"/>
            <a:t>increased usage of the product </a:t>
          </a:r>
          <a:r>
            <a:rPr lang="en-IN" sz="2000" b="0" i="0" kern="1200"/>
            <a:t>in terms of the number of clicks and enabling the chatbot, results in an </a:t>
          </a:r>
          <a:r>
            <a:rPr lang="en-IN" sz="2000" b="1" i="0" kern="1200"/>
            <a:t>improvement in the customer churn rate</a:t>
          </a:r>
          <a:r>
            <a:rPr lang="en-IN" sz="2000" b="0" i="0" kern="1200"/>
            <a:t> </a:t>
          </a:r>
          <a:r>
            <a:rPr lang="en-IN" sz="2000" b="1" i="0" kern="1200"/>
            <a:t>to premium customers</a:t>
          </a:r>
          <a:endParaRPr lang="en-US" sz="2000" kern="1200"/>
        </a:p>
      </dsp:txBody>
      <dsp:txXfrm>
        <a:off x="79961" y="3571920"/>
        <a:ext cx="5746259" cy="14780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11/9/23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337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2242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469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0777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11/9/23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083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3617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456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066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3434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11/9/23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2865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11/9/23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63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11/9/23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0622395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42" r:id="rId5"/>
    <p:sldLayoutId id="2147483843" r:id="rId6"/>
    <p:sldLayoutId id="2147483844" r:id="rId7"/>
    <p:sldLayoutId id="2147483845" r:id="rId8"/>
    <p:sldLayoutId id="2147483846" r:id="rId9"/>
    <p:sldLayoutId id="2147483847" r:id="rId10"/>
    <p:sldLayoutId id="2147483848"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A55DD480-A87D-677B-CEC4-72208BE044D1}"/>
              </a:ext>
            </a:extLst>
          </p:cNvPr>
          <p:cNvPicPr>
            <a:picLocks noChangeAspect="1"/>
          </p:cNvPicPr>
          <p:nvPr/>
        </p:nvPicPr>
        <p:blipFill rotWithShape="1">
          <a:blip r:embed="rId2">
            <a:alphaModFix amt="90000"/>
          </a:blip>
          <a:srcRect t="4819" b="4819"/>
          <a:stretch/>
        </p:blipFill>
        <p:spPr>
          <a:xfrm>
            <a:off x="1" y="325687"/>
            <a:ext cx="12191999" cy="6857989"/>
          </a:xfrm>
          <a:prstGeom prst="rect">
            <a:avLst/>
          </a:prstGeom>
        </p:spPr>
      </p:pic>
      <p:sp>
        <p:nvSpPr>
          <p:cNvPr id="16" name="Rectangle 15">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A12D0669-94F6-F431-DACC-BFDBED8EDF63}"/>
              </a:ext>
            </a:extLst>
          </p:cNvPr>
          <p:cNvSpPr>
            <a:spLocks noGrp="1"/>
          </p:cNvSpPr>
          <p:nvPr>
            <p:ph type="ctrTitle"/>
          </p:nvPr>
        </p:nvSpPr>
        <p:spPr>
          <a:xfrm>
            <a:off x="1629103" y="2244830"/>
            <a:ext cx="8933796" cy="2437232"/>
          </a:xfrm>
        </p:spPr>
        <p:txBody>
          <a:bodyPr>
            <a:normAutofit/>
          </a:bodyPr>
          <a:lstStyle/>
          <a:p>
            <a:r>
              <a:rPr lang="en-US" sz="4300" spc="0" dirty="0">
                <a:latin typeface="Times New Roman" panose="02020603050405020304" pitchFamily="18" charset="0"/>
                <a:cs typeface="Times New Roman" panose="02020603050405020304" pitchFamily="18" charset="0"/>
              </a:rPr>
              <a:t>MODELLING AND ANALYSIS OF THE ANSWERFORCE TRIAL PROGRAM</a:t>
            </a:r>
          </a:p>
        </p:txBody>
      </p:sp>
      <p:sp>
        <p:nvSpPr>
          <p:cNvPr id="3" name="Subtitle 2">
            <a:extLst>
              <a:ext uri="{FF2B5EF4-FFF2-40B4-BE49-F238E27FC236}">
                <a16:creationId xmlns:a16="http://schemas.microsoft.com/office/drawing/2014/main" id="{78AB7115-4DA4-C376-9473-D156575F8118}"/>
              </a:ext>
            </a:extLst>
          </p:cNvPr>
          <p:cNvSpPr>
            <a:spLocks noGrp="1"/>
          </p:cNvSpPr>
          <p:nvPr>
            <p:ph type="subTitle" idx="1"/>
          </p:nvPr>
        </p:nvSpPr>
        <p:spPr>
          <a:xfrm>
            <a:off x="1629101" y="4429126"/>
            <a:ext cx="8936846" cy="1086152"/>
          </a:xfrm>
        </p:spPr>
        <p:txBody>
          <a:bodyPr>
            <a:normAutofit/>
          </a:bodyPr>
          <a:lstStyle/>
          <a:p>
            <a:pPr>
              <a:lnSpc>
                <a:spcPct val="90000"/>
              </a:lnSpc>
              <a:spcAft>
                <a:spcPts val="600"/>
              </a:spcAft>
            </a:pPr>
            <a:r>
              <a:rPr lang="en-US" sz="2800" dirty="0">
                <a:latin typeface="Times New Roman" panose="02020603050405020304" pitchFamily="18" charset="0"/>
                <a:cs typeface="Times New Roman" panose="02020603050405020304" pitchFamily="18" charset="0"/>
              </a:rPr>
              <a:t>By</a:t>
            </a:r>
          </a:p>
          <a:p>
            <a:pPr>
              <a:lnSpc>
                <a:spcPct val="90000"/>
              </a:lnSpc>
              <a:spcAft>
                <a:spcPts val="600"/>
              </a:spcAft>
            </a:pPr>
            <a:r>
              <a:rPr lang="en-US" sz="2800" dirty="0">
                <a:latin typeface="Times New Roman" panose="02020603050405020304" pitchFamily="18" charset="0"/>
                <a:cs typeface="Times New Roman" panose="02020603050405020304" pitchFamily="18" charset="0"/>
              </a:rPr>
              <a:t>Sanjana Suresh</a:t>
            </a:r>
          </a:p>
        </p:txBody>
      </p:sp>
      <p:sp>
        <p:nvSpPr>
          <p:cNvPr id="20" name="Rectangle 19">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469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030">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2">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34">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27BFF-6E08-5FE1-D9DC-DADCA7BB19A7}"/>
              </a:ext>
            </a:extLst>
          </p:cNvPr>
          <p:cNvSpPr>
            <a:spLocks noGrp="1"/>
          </p:cNvSpPr>
          <p:nvPr>
            <p:ph type="title"/>
          </p:nvPr>
        </p:nvSpPr>
        <p:spPr>
          <a:xfrm>
            <a:off x="7064082" y="642594"/>
            <a:ext cx="4472921" cy="1643928"/>
          </a:xfrm>
        </p:spPr>
        <p:txBody>
          <a:bodyPr>
            <a:normAutofit/>
          </a:bodyPr>
          <a:lstStyle/>
          <a:p>
            <a:r>
              <a:rPr lang="en-US" sz="3100" dirty="0">
                <a:latin typeface="Times New Roman" panose="02020603050405020304" pitchFamily="18" charset="0"/>
                <a:cs typeface="Times New Roman" panose="02020603050405020304" pitchFamily="18" charset="0"/>
              </a:rPr>
              <a:t>2. Promote Activation of chatbot feature</a:t>
            </a:r>
            <a:br>
              <a:rPr lang="en-US" sz="3100" dirty="0">
                <a:latin typeface="Times New Roman" panose="02020603050405020304" pitchFamily="18" charset="0"/>
                <a:cs typeface="Times New Roman" panose="02020603050405020304" pitchFamily="18" charset="0"/>
              </a:rPr>
            </a:br>
            <a:endParaRPr lang="en-US" sz="3100" dirty="0"/>
          </a:p>
        </p:txBody>
      </p:sp>
      <p:sp>
        <p:nvSpPr>
          <p:cNvPr id="3" name="Content Placeholder 2">
            <a:extLst>
              <a:ext uri="{FF2B5EF4-FFF2-40B4-BE49-F238E27FC236}">
                <a16:creationId xmlns:a16="http://schemas.microsoft.com/office/drawing/2014/main" id="{A4F991C5-AEF5-7AEB-F49C-D8649874FA06}"/>
              </a:ext>
            </a:extLst>
          </p:cNvPr>
          <p:cNvSpPr>
            <a:spLocks noGrp="1"/>
          </p:cNvSpPr>
          <p:nvPr>
            <p:ph idx="1"/>
          </p:nvPr>
        </p:nvSpPr>
        <p:spPr>
          <a:xfrm>
            <a:off x="7064082" y="1934453"/>
            <a:ext cx="4472922" cy="3649649"/>
          </a:xfrm>
        </p:spPr>
        <p:txBody>
          <a:bodyPr>
            <a:normAutofit/>
          </a:bodyPr>
          <a:lstStyle/>
          <a:p>
            <a:pPr>
              <a:buFont typeface="Wingdings" pitchFamily="2" charset="2"/>
              <a:buChar char="§"/>
            </a:pPr>
            <a:r>
              <a:rPr lang="en-IN" sz="2000" dirty="0">
                <a:solidFill>
                  <a:srgbClr val="212121"/>
                </a:solidFill>
                <a:latin typeface="Times New Roman" panose="02020603050405020304" pitchFamily="18" charset="0"/>
                <a:cs typeface="Times New Roman" panose="02020603050405020304" pitchFamily="18" charset="0"/>
              </a:rPr>
              <a:t>Given </a:t>
            </a:r>
            <a:r>
              <a:rPr lang="en-IN" sz="2000" i="0" dirty="0">
                <a:solidFill>
                  <a:srgbClr val="212121"/>
                </a:solidFill>
                <a:effectLst/>
                <a:latin typeface="Times New Roman" panose="02020603050405020304" pitchFamily="18" charset="0"/>
                <a:cs typeface="Times New Roman" panose="02020603050405020304" pitchFamily="18" charset="0"/>
              </a:rPr>
              <a:t>count plot provides a visualisation of customers with or without the chatbot feature and their conversion rates </a:t>
            </a:r>
          </a:p>
          <a:p>
            <a:pPr>
              <a:buFont typeface="Wingdings" pitchFamily="2" charset="2"/>
              <a:buChar char="§"/>
            </a:pPr>
            <a:r>
              <a:rPr lang="en-IN" sz="2000" dirty="0">
                <a:solidFill>
                  <a:srgbClr val="212121"/>
                </a:solidFill>
                <a:latin typeface="Times New Roman" panose="02020603050405020304" pitchFamily="18" charset="0"/>
                <a:cs typeface="Times New Roman" panose="02020603050405020304" pitchFamily="18" charset="0"/>
              </a:rPr>
              <a:t>Its clear that </a:t>
            </a:r>
            <a:r>
              <a:rPr lang="en-IN" sz="2000" b="1" i="0" dirty="0">
                <a:solidFill>
                  <a:srgbClr val="212121"/>
                </a:solidFill>
                <a:effectLst/>
                <a:latin typeface="Times New Roman" panose="02020603050405020304" pitchFamily="18" charset="0"/>
                <a:cs typeface="Times New Roman" panose="02020603050405020304" pitchFamily="18" charset="0"/>
              </a:rPr>
              <a:t>customers who have enabled their chatbot feature and have converted to paid subscription are 60% higher</a:t>
            </a:r>
            <a:r>
              <a:rPr lang="en-IN" sz="2000" b="0" i="0" dirty="0">
                <a:solidFill>
                  <a:srgbClr val="212121"/>
                </a:solidFill>
                <a:effectLst/>
                <a:latin typeface="Times New Roman" panose="02020603050405020304" pitchFamily="18" charset="0"/>
                <a:cs typeface="Times New Roman" panose="02020603050405020304" pitchFamily="18" charset="0"/>
              </a:rPr>
              <a:t> when compared to those who don’t it enabled</a:t>
            </a:r>
          </a:p>
          <a:p>
            <a:pPr>
              <a:buFont typeface="Wingdings" pitchFamily="2" charset="2"/>
              <a:buChar char="§"/>
            </a:pPr>
            <a:endParaRPr lang="en-US" dirty="0"/>
          </a:p>
        </p:txBody>
      </p:sp>
      <p:pic>
        <p:nvPicPr>
          <p:cNvPr id="3074" name="Picture 2">
            <a:extLst>
              <a:ext uri="{FF2B5EF4-FFF2-40B4-BE49-F238E27FC236}">
                <a16:creationId xmlns:a16="http://schemas.microsoft.com/office/drawing/2014/main" id="{6D0BE5E3-4428-AE5D-8437-13DC5E9D6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33" y="1126402"/>
            <a:ext cx="5732066"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97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6336-957C-85F1-C3FA-57A7F66463FA}"/>
              </a:ext>
            </a:extLst>
          </p:cNvPr>
          <p:cNvSpPr>
            <a:spLocks noGrp="1"/>
          </p:cNvSpPr>
          <p:nvPr>
            <p:ph type="title"/>
          </p:nvPr>
        </p:nvSpPr>
        <p:spPr>
          <a:xfrm>
            <a:off x="1066800" y="642594"/>
            <a:ext cx="10058400" cy="1371600"/>
          </a:xfrm>
        </p:spPr>
        <p:txBody>
          <a:bodyPr>
            <a:normAutofit/>
          </a:bodyPr>
          <a:lstStyle/>
          <a:p>
            <a:pPr algn="ctr"/>
            <a:r>
              <a:rPr lang="en-IN" b="1" i="0" u="sng" dirty="0">
                <a:effectLst/>
                <a:latin typeface="Times New Roman" panose="02020603050405020304" pitchFamily="18" charset="0"/>
                <a:cs typeface="Times New Roman" panose="02020603050405020304" pitchFamily="18" charset="0"/>
              </a:rPr>
              <a:t>Recommendation to enable features</a:t>
            </a:r>
            <a:br>
              <a:rPr lang="en-IN" b="1" i="0" u="sng" dirty="0">
                <a:effectLst/>
                <a:latin typeface="Times New Roman" panose="02020603050405020304" pitchFamily="18" charset="0"/>
                <a:cs typeface="Times New Roman" panose="02020603050405020304" pitchFamily="18" charset="0"/>
              </a:rPr>
            </a:br>
            <a:endParaRPr lang="en-US" dirty="0"/>
          </a:p>
        </p:txBody>
      </p:sp>
      <p:graphicFrame>
        <p:nvGraphicFramePr>
          <p:cNvPr id="6" name="Content Placeholder 2">
            <a:extLst>
              <a:ext uri="{FF2B5EF4-FFF2-40B4-BE49-F238E27FC236}">
                <a16:creationId xmlns:a16="http://schemas.microsoft.com/office/drawing/2014/main" id="{ED73F048-6371-C1BE-F235-62C43A539F8D}"/>
              </a:ext>
            </a:extLst>
          </p:cNvPr>
          <p:cNvGraphicFramePr>
            <a:graphicFrameLocks noGrp="1"/>
          </p:cNvGraphicFramePr>
          <p:nvPr>
            <p:ph idx="1"/>
            <p:extLst>
              <p:ext uri="{D42A27DB-BD31-4B8C-83A1-F6EECF244321}">
                <p14:modId xmlns:p14="http://schemas.microsoft.com/office/powerpoint/2010/main" val="104456085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353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87A0BA9-FDAC-83D7-2701-ABCC6C9C76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54" y="1348918"/>
            <a:ext cx="5367165" cy="4172971"/>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27BFF-6E08-5FE1-D9DC-DADCA7BB19A7}"/>
              </a:ext>
            </a:extLst>
          </p:cNvPr>
          <p:cNvSpPr>
            <a:spLocks noGrp="1"/>
          </p:cNvSpPr>
          <p:nvPr>
            <p:ph type="title"/>
          </p:nvPr>
        </p:nvSpPr>
        <p:spPr>
          <a:xfrm>
            <a:off x="7064082" y="642594"/>
            <a:ext cx="4472921" cy="1643928"/>
          </a:xfrm>
        </p:spPr>
        <p:txBody>
          <a:bodyPr>
            <a:normAutofit/>
          </a:bodyPr>
          <a:lstStyle/>
          <a:p>
            <a:r>
              <a:rPr lang="en-US" sz="2800" b="1" dirty="0">
                <a:latin typeface="Times New Roman" panose="02020603050405020304" pitchFamily="18" charset="0"/>
                <a:cs typeface="Times New Roman" panose="02020603050405020304" pitchFamily="18" charset="0"/>
              </a:rPr>
              <a:t>2. </a:t>
            </a:r>
            <a:r>
              <a:rPr lang="en-IN" sz="2800" b="1" i="0" dirty="0">
                <a:effectLst/>
                <a:latin typeface="Times New Roman" panose="02020603050405020304" pitchFamily="18" charset="0"/>
                <a:cs typeface="Times New Roman" panose="02020603050405020304" pitchFamily="18" charset="0"/>
              </a:rPr>
              <a:t>Improving product suggestion based on low link click information</a:t>
            </a:r>
            <a:br>
              <a:rPr lang="en-US" sz="2800" dirty="0">
                <a:latin typeface="Times New Roman" panose="02020603050405020304" pitchFamily="18"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A4F991C5-AEF5-7AEB-F49C-D8649874FA06}"/>
              </a:ext>
            </a:extLst>
          </p:cNvPr>
          <p:cNvSpPr>
            <a:spLocks noGrp="1"/>
          </p:cNvSpPr>
          <p:nvPr>
            <p:ph idx="1"/>
          </p:nvPr>
        </p:nvSpPr>
        <p:spPr>
          <a:xfrm>
            <a:off x="7064082" y="2385390"/>
            <a:ext cx="4472922" cy="3649649"/>
          </a:xfrm>
        </p:spPr>
        <p:txBody>
          <a:bodyPr>
            <a:normAutofit/>
          </a:bodyPr>
          <a:lstStyle/>
          <a:p>
            <a:pPr>
              <a:buFont typeface="Wingdings" pitchFamily="2" charset="2"/>
              <a:buChar char="§"/>
            </a:pPr>
            <a:r>
              <a:rPr lang="en-IN" b="0" dirty="0">
                <a:effectLst/>
                <a:latin typeface="Times New Roman" panose="02020603050405020304" pitchFamily="18" charset="0"/>
                <a:cs typeface="Times New Roman" panose="02020603050405020304" pitchFamily="18" charset="0"/>
              </a:rPr>
              <a:t>It is observed from the dataset that there are customers who have very low link clicks (Range of 0 to 100).</a:t>
            </a:r>
          </a:p>
          <a:p>
            <a:pPr>
              <a:buFont typeface="Wingdings" pitchFamily="2" charset="2"/>
              <a:buChar char="§"/>
            </a:pPr>
            <a:r>
              <a:rPr lang="en-IN" b="0" dirty="0">
                <a:effectLst/>
                <a:latin typeface="Times New Roman" panose="02020603050405020304" pitchFamily="18" charset="0"/>
                <a:cs typeface="Times New Roman" panose="02020603050405020304" pitchFamily="18" charset="0"/>
              </a:rPr>
              <a:t>On analysis of the conversion rate of those 2300 odd customers, it is clear approximately </a:t>
            </a:r>
            <a:r>
              <a:rPr lang="en-IN" b="1" dirty="0">
                <a:effectLst/>
                <a:latin typeface="Times New Roman" panose="02020603050405020304" pitchFamily="18" charset="0"/>
                <a:cs typeface="Times New Roman" panose="02020603050405020304" pitchFamily="18" charset="0"/>
              </a:rPr>
              <a:t>80% of them do not convert</a:t>
            </a:r>
          </a:p>
          <a:p>
            <a:pPr>
              <a:buFont typeface="Wingdings" pitchFamily="2" charset="2"/>
              <a:buChar char="§"/>
            </a:pPr>
            <a:r>
              <a:rPr lang="en-IN" b="1" dirty="0">
                <a:latin typeface="Times New Roman" panose="02020603050405020304" pitchFamily="18" charset="0"/>
                <a:cs typeface="Times New Roman" panose="02020603050405020304" pitchFamily="18" charset="0"/>
              </a:rPr>
              <a:t>This indicates that low link customers maybe are not satisfied with the user experience </a:t>
            </a:r>
            <a:endParaRPr lang="en-IN" b="1"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981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6336-957C-85F1-C3FA-57A7F66463FA}"/>
              </a:ext>
            </a:extLst>
          </p:cNvPr>
          <p:cNvSpPr>
            <a:spLocks noGrp="1"/>
          </p:cNvSpPr>
          <p:nvPr>
            <p:ph type="title"/>
          </p:nvPr>
        </p:nvSpPr>
        <p:spPr>
          <a:xfrm>
            <a:off x="1066800" y="642594"/>
            <a:ext cx="10058400" cy="1371600"/>
          </a:xfrm>
        </p:spPr>
        <p:txBody>
          <a:bodyPr>
            <a:normAutofit fontScale="90000"/>
          </a:bodyPr>
          <a:lstStyle/>
          <a:p>
            <a:pPr algn="ctr"/>
            <a:r>
              <a:rPr lang="en-IN" sz="3600" b="1" i="0" dirty="0">
                <a:effectLst/>
                <a:latin typeface="Times New Roman" panose="02020603050405020304" pitchFamily="18" charset="0"/>
                <a:cs typeface="Times New Roman" panose="02020603050405020304" pitchFamily="18" charset="0"/>
              </a:rPr>
              <a:t>Improving product suggestion based on low link click information</a:t>
            </a:r>
            <a:br>
              <a:rPr lang="en-IN" b="1" i="0" u="sng" dirty="0">
                <a:effectLst/>
                <a:latin typeface="Times New Roman" panose="02020603050405020304" pitchFamily="18" charset="0"/>
                <a:cs typeface="Times New Roman" panose="02020603050405020304" pitchFamily="18" charset="0"/>
              </a:rPr>
            </a:br>
            <a:endParaRPr lang="en-US" dirty="0"/>
          </a:p>
        </p:txBody>
      </p:sp>
      <p:graphicFrame>
        <p:nvGraphicFramePr>
          <p:cNvPr id="6" name="Content Placeholder 2">
            <a:extLst>
              <a:ext uri="{FF2B5EF4-FFF2-40B4-BE49-F238E27FC236}">
                <a16:creationId xmlns:a16="http://schemas.microsoft.com/office/drawing/2014/main" id="{ED73F048-6371-C1BE-F235-62C43A539F8D}"/>
              </a:ext>
            </a:extLst>
          </p:cNvPr>
          <p:cNvGraphicFramePr>
            <a:graphicFrameLocks noGrp="1"/>
          </p:cNvGraphicFramePr>
          <p:nvPr>
            <p:ph idx="1"/>
            <p:extLst>
              <p:ext uri="{D42A27DB-BD31-4B8C-83A1-F6EECF244321}">
                <p14:modId xmlns:p14="http://schemas.microsoft.com/office/powerpoint/2010/main" val="2047337203"/>
              </p:ext>
            </p:extLst>
          </p:nvPr>
        </p:nvGraphicFramePr>
        <p:xfrm>
          <a:off x="663879" y="2310063"/>
          <a:ext cx="1084754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67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9976321-B0D7-4CC1-2C55-9BEE8EB9E6C2}"/>
              </a:ext>
            </a:extLst>
          </p:cNvPr>
          <p:cNvSpPr>
            <a:spLocks noGrp="1"/>
          </p:cNvSpPr>
          <p:nvPr>
            <p:ph type="title"/>
          </p:nvPr>
        </p:nvSpPr>
        <p:spPr>
          <a:xfrm>
            <a:off x="1192625" y="1420706"/>
            <a:ext cx="3466540" cy="4016587"/>
          </a:xfrm>
        </p:spPr>
        <p:txBody>
          <a:bodyPr>
            <a:normAutofit/>
          </a:bodyPr>
          <a:lstStyle/>
          <a:p>
            <a:pPr lvl="1"/>
            <a:r>
              <a:rPr lang="en-US" sz="3200" dirty="0">
                <a:latin typeface="Times New Roman" panose="02020603050405020304" pitchFamily="18" charset="0"/>
                <a:cs typeface="Times New Roman" panose="02020603050405020304" pitchFamily="18" charset="0"/>
              </a:rPr>
              <a:t>Factors that impact trial program performance</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CC057B-7126-CCAD-60DE-AFF41419A956}"/>
              </a:ext>
            </a:extLst>
          </p:cNvPr>
          <p:cNvSpPr>
            <a:spLocks noGrp="1"/>
          </p:cNvSpPr>
          <p:nvPr>
            <p:ph idx="1"/>
          </p:nvPr>
        </p:nvSpPr>
        <p:spPr>
          <a:xfrm>
            <a:off x="5236723" y="1420706"/>
            <a:ext cx="5514758" cy="4016587"/>
          </a:xfrm>
        </p:spPr>
        <p:txBody>
          <a:bodyPr anchor="ctr">
            <a:normAutofit/>
          </a:bodyPr>
          <a:lstStyle/>
          <a:p>
            <a:pPr marL="0" indent="0">
              <a:buNone/>
            </a:pPr>
            <a:r>
              <a:rPr lang="en-US" dirty="0">
                <a:latin typeface="Times New Roman" panose="02020603050405020304" pitchFamily="18" charset="0"/>
                <a:cs typeface="Times New Roman" panose="02020603050405020304" pitchFamily="18" charset="0"/>
              </a:rPr>
              <a:t>From the analysis performed so far, we will focus on the following features to identify the potential customers who are likely to convert to </a:t>
            </a:r>
            <a:r>
              <a:rPr lang="en-US" dirty="0" err="1">
                <a:latin typeface="Times New Roman" panose="02020603050405020304" pitchFamily="18" charset="0"/>
                <a:cs typeface="Times New Roman" panose="02020603050405020304" pitchFamily="18" charset="0"/>
              </a:rPr>
              <a:t>Answerforce’s</a:t>
            </a:r>
            <a:r>
              <a:rPr lang="en-US" dirty="0">
                <a:latin typeface="Times New Roman" panose="02020603050405020304" pitchFamily="18" charset="0"/>
                <a:cs typeface="Times New Roman" panose="02020603050405020304" pitchFamily="18" charset="0"/>
              </a:rPr>
              <a:t> paid version:</a:t>
            </a:r>
          </a:p>
          <a:p>
            <a:pPr marL="457200" indent="-457200">
              <a:buAutoNum type="arabicPeriod"/>
            </a:pPr>
            <a:r>
              <a:rPr lang="en-US" dirty="0">
                <a:latin typeface="Times New Roman" panose="02020603050405020304" pitchFamily="18" charset="0"/>
                <a:cs typeface="Times New Roman" panose="02020603050405020304" pitchFamily="18" charset="0"/>
              </a:rPr>
              <a:t>Account type</a:t>
            </a:r>
          </a:p>
          <a:p>
            <a:pPr marL="457200" indent="-457200">
              <a:buAutoNum type="arabicPeriod"/>
            </a:pPr>
            <a:r>
              <a:rPr lang="en-US" dirty="0">
                <a:latin typeface="Times New Roman" panose="02020603050405020304" pitchFamily="18" charset="0"/>
                <a:cs typeface="Times New Roman" panose="02020603050405020304" pitchFamily="18" charset="0"/>
              </a:rPr>
              <a:t>Activate chat bot</a:t>
            </a:r>
          </a:p>
          <a:p>
            <a:pPr marL="457200" indent="-457200">
              <a:buAutoNum type="arabicPeriod"/>
            </a:pPr>
            <a:r>
              <a:rPr lang="en-US" dirty="0">
                <a:latin typeface="Times New Roman" panose="02020603050405020304" pitchFamily="18" charset="0"/>
                <a:cs typeface="Times New Roman" panose="02020603050405020304" pitchFamily="18" charset="0"/>
              </a:rPr>
              <a:t>Monthly account usage </a:t>
            </a:r>
          </a:p>
          <a:p>
            <a:pPr marL="457200" indent="-457200">
              <a:buAutoNum type="arabicPeriod"/>
            </a:pPr>
            <a:r>
              <a:rPr lang="en-US" dirty="0">
                <a:latin typeface="Times New Roman" panose="02020603050405020304" pitchFamily="18" charset="0"/>
                <a:cs typeface="Times New Roman" panose="02020603050405020304" pitchFamily="18" charset="0"/>
              </a:rPr>
              <a:t>Number of link clicks </a:t>
            </a:r>
          </a:p>
        </p:txBody>
      </p:sp>
    </p:spTree>
    <p:extLst>
      <p:ext uri="{BB962C8B-B14F-4D97-AF65-F5344CB8AC3E}">
        <p14:creationId xmlns:p14="http://schemas.microsoft.com/office/powerpoint/2010/main" val="156257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500D7061-5A9C-FC02-5401-EDB8A27BE7D5}"/>
              </a:ext>
            </a:extLst>
          </p:cNvPr>
          <p:cNvSpPr>
            <a:spLocks noGrp="1"/>
          </p:cNvSpPr>
          <p:nvPr>
            <p:ph type="title"/>
          </p:nvPr>
        </p:nvSpPr>
        <p:spPr>
          <a:xfrm>
            <a:off x="1175512" y="870132"/>
            <a:ext cx="9792208" cy="1527078"/>
          </a:xfrm>
        </p:spPr>
        <p:txBody>
          <a:bodyPr>
            <a:normAutofit/>
          </a:bodyPr>
          <a:lstStyle/>
          <a:p>
            <a:r>
              <a:rPr lang="en-US" b="1" dirty="0">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61957190-9F9E-6393-42BD-29C87AB0ADE2}"/>
              </a:ext>
            </a:extLst>
          </p:cNvPr>
          <p:cNvSpPr>
            <a:spLocks noGrp="1"/>
          </p:cNvSpPr>
          <p:nvPr>
            <p:ph idx="1"/>
          </p:nvPr>
        </p:nvSpPr>
        <p:spPr>
          <a:xfrm>
            <a:off x="1175512" y="2557849"/>
            <a:ext cx="9792208" cy="340786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Logistic Regression Model</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itchFamily="2" charset="2"/>
              <a:buChar char="§"/>
            </a:pPr>
            <a:r>
              <a:rPr lang="en-US" dirty="0">
                <a:latin typeface="Times New Roman" panose="02020603050405020304" pitchFamily="18" charset="0"/>
                <a:cs typeface="Times New Roman" panose="02020603050405020304" pitchFamily="18" charset="0"/>
              </a:rPr>
              <a:t>A regression model was built to predict the potential customers so that we can assess a more precise association between all the factors that impact conversion such as chatbot activation and number of link clicks.</a:t>
            </a:r>
          </a:p>
          <a:p>
            <a:pPr>
              <a:buFont typeface="Wingdings" pitchFamily="2" charset="2"/>
              <a:buChar char="§"/>
            </a:pPr>
            <a:r>
              <a:rPr lang="en-US" dirty="0">
                <a:latin typeface="Times New Roman" panose="02020603050405020304" pitchFamily="18" charset="0"/>
                <a:cs typeface="Times New Roman" panose="02020603050405020304" pitchFamily="18" charset="0"/>
              </a:rPr>
              <a:t>This model was chosen as it produces more quantifiable results such as the log odds of the event happening, that help in evaluating the prediction to a greater extent.</a:t>
            </a:r>
          </a:p>
        </p:txBody>
      </p:sp>
    </p:spTree>
    <p:extLst>
      <p:ext uri="{BB962C8B-B14F-4D97-AF65-F5344CB8AC3E}">
        <p14:creationId xmlns:p14="http://schemas.microsoft.com/office/powerpoint/2010/main" val="57999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0A9A19F-4E79-01BC-6E73-7150E6299EEF}"/>
              </a:ext>
            </a:extLst>
          </p:cNvPr>
          <p:cNvSpPr>
            <a:spLocks noGrp="1"/>
          </p:cNvSpPr>
          <p:nvPr>
            <p:ph type="title"/>
          </p:nvPr>
        </p:nvSpPr>
        <p:spPr>
          <a:xfrm>
            <a:off x="1175512" y="870132"/>
            <a:ext cx="9792208" cy="1527078"/>
          </a:xfrm>
        </p:spPr>
        <p:txBody>
          <a:bodyPr>
            <a:normAutofit/>
          </a:bodyPr>
          <a:lstStyle/>
          <a:p>
            <a:r>
              <a:rPr lang="en-US">
                <a:latin typeface="Times New Roman" panose="02020603050405020304" pitchFamily="18" charset="0"/>
                <a:cs typeface="Times New Roman" panose="02020603050405020304" pitchFamily="18" charset="0"/>
              </a:rPr>
              <a:t>Potential customers likely to convert</a:t>
            </a:r>
            <a:br>
              <a:rPr lang="en-US">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CA576B8-1001-39F0-60FB-F3301BC16401}"/>
              </a:ext>
            </a:extLst>
          </p:cNvPr>
          <p:cNvSpPr>
            <a:spLocks noGrp="1"/>
          </p:cNvSpPr>
          <p:nvPr>
            <p:ph idx="1"/>
          </p:nvPr>
        </p:nvSpPr>
        <p:spPr>
          <a:xfrm>
            <a:off x="1175512" y="2557849"/>
            <a:ext cx="9792208" cy="3407862"/>
          </a:xfrm>
        </p:spPr>
        <p:txBody>
          <a:bodyPr>
            <a:normAutofit/>
          </a:bodyPr>
          <a:lstStyle/>
          <a:p>
            <a:pPr>
              <a:buFont typeface="Wingdings" pitchFamily="2" charset="2"/>
              <a:buChar char="§"/>
            </a:pPr>
            <a:r>
              <a:rPr lang="en-US" dirty="0">
                <a:latin typeface="Times New Roman" panose="02020603050405020304" pitchFamily="18" charset="0"/>
                <a:cs typeface="Times New Roman" panose="02020603050405020304" pitchFamily="18" charset="0"/>
              </a:rPr>
              <a:t>The statistical inferences from the Logistic Regression model suggests that:</a:t>
            </a:r>
          </a:p>
          <a:p>
            <a:pPr marL="0" indent="0">
              <a:buNone/>
            </a:pPr>
            <a:r>
              <a:rPr lang="en-US" dirty="0">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If the account type is ENT and chatbot is disabled, log odds for conversion is </a:t>
            </a:r>
            <a:r>
              <a:rPr lang="en-IN" b="1" i="1" dirty="0">
                <a:effectLst/>
                <a:latin typeface="Times New Roman" panose="02020603050405020304" pitchFamily="18" charset="0"/>
                <a:cs typeface="Times New Roman" panose="02020603050405020304" pitchFamily="18" charset="0"/>
              </a:rPr>
              <a:t>-0.55. </a:t>
            </a:r>
          </a:p>
          <a:p>
            <a:pPr marL="0" indent="0">
              <a:buNone/>
            </a:pPr>
            <a:r>
              <a:rPr lang="en-IN" dirty="0">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When chatbot is enabled, your log odds go up by </a:t>
            </a:r>
            <a:r>
              <a:rPr lang="en-IN" b="1" i="0" dirty="0">
                <a:effectLst/>
                <a:latin typeface="Times New Roman" panose="02020603050405020304" pitchFamily="18" charset="0"/>
                <a:cs typeface="Times New Roman" panose="02020603050405020304" pitchFamily="18" charset="0"/>
              </a:rPr>
              <a:t>0.84</a:t>
            </a:r>
            <a:endParaRPr lang="en-US" dirty="0">
              <a:latin typeface="Times New Roman" panose="02020603050405020304" pitchFamily="18" charset="0"/>
              <a:cs typeface="Times New Roman" panose="02020603050405020304" pitchFamily="18" charset="0"/>
            </a:endParaRPr>
          </a:p>
          <a:p>
            <a:pPr marL="0" indent="0">
              <a:buNone/>
            </a:pPr>
            <a:r>
              <a:rPr lang="en-IN" b="1" i="1" dirty="0">
                <a:solidFill>
                  <a:srgbClr val="0070C0"/>
                </a:solidFill>
                <a:effectLst/>
                <a:latin typeface="Times New Roman" panose="02020603050405020304" pitchFamily="18" charset="0"/>
                <a:cs typeface="Times New Roman" panose="02020603050405020304" pitchFamily="18" charset="0"/>
              </a:rPr>
              <a:t>Thus, </a:t>
            </a:r>
            <a:r>
              <a:rPr lang="en-IN" b="1" i="1" dirty="0">
                <a:solidFill>
                  <a:srgbClr val="0070C0"/>
                </a:solidFill>
                <a:latin typeface="Times New Roman" panose="02020603050405020304" pitchFamily="18" charset="0"/>
                <a:cs typeface="Times New Roman" panose="02020603050405020304" pitchFamily="18" charset="0"/>
              </a:rPr>
              <a:t>customers who enable their chatbot feature while using the </a:t>
            </a:r>
            <a:r>
              <a:rPr lang="en-IN" b="1" i="1" dirty="0" err="1">
                <a:solidFill>
                  <a:srgbClr val="0070C0"/>
                </a:solidFill>
                <a:latin typeface="Times New Roman" panose="02020603050405020304" pitchFamily="18" charset="0"/>
                <a:cs typeface="Times New Roman" panose="02020603050405020304" pitchFamily="18" charset="0"/>
              </a:rPr>
              <a:t>Answerforce</a:t>
            </a:r>
            <a:r>
              <a:rPr lang="en-IN" b="1" i="1" dirty="0">
                <a:solidFill>
                  <a:srgbClr val="0070C0"/>
                </a:solidFill>
                <a:latin typeface="Times New Roman" panose="02020603050405020304" pitchFamily="18" charset="0"/>
                <a:cs typeface="Times New Roman" panose="02020603050405020304" pitchFamily="18" charset="0"/>
              </a:rPr>
              <a:t> product have a greater likelihood to convert to paid customers.</a:t>
            </a:r>
            <a:endParaRPr lang="en-IN" b="0" i="0" dirty="0">
              <a:solidFill>
                <a:srgbClr val="0070C0"/>
              </a:solidFill>
              <a:effectLst/>
              <a:latin typeface="Times New Roman" panose="02020603050405020304" pitchFamily="18" charset="0"/>
              <a:cs typeface="Times New Roman" panose="02020603050405020304" pitchFamily="18" charset="0"/>
            </a:endParaRPr>
          </a:p>
          <a:p>
            <a:pPr>
              <a:buFontTx/>
              <a:buChar char="-"/>
            </a:pPr>
            <a:r>
              <a:rPr lang="en-IN" dirty="0">
                <a:latin typeface="Times New Roman" panose="02020603050405020304" pitchFamily="18" charset="0"/>
                <a:cs typeface="Times New Roman" panose="02020603050405020304" pitchFamily="18" charset="0"/>
              </a:rPr>
              <a:t>Any additional clicks by customers increases the log odds to some extent</a:t>
            </a:r>
          </a:p>
          <a:p>
            <a:pPr marL="0" indent="0">
              <a:buNone/>
            </a:pPr>
            <a:r>
              <a:rPr lang="en-IN" b="1" i="1" dirty="0">
                <a:solidFill>
                  <a:srgbClr val="7030A0"/>
                </a:solidFill>
                <a:latin typeface="Times New Roman" panose="02020603050405020304" pitchFamily="18" charset="0"/>
                <a:cs typeface="Times New Roman" panose="02020603050405020304" pitchFamily="18" charset="0"/>
              </a:rPr>
              <a:t>Thus, customers who have a better user experience with the </a:t>
            </a:r>
            <a:r>
              <a:rPr lang="en-IN" b="1" i="1" dirty="0" err="1">
                <a:solidFill>
                  <a:srgbClr val="7030A0"/>
                </a:solidFill>
                <a:latin typeface="Times New Roman" panose="02020603050405020304" pitchFamily="18" charset="0"/>
                <a:cs typeface="Times New Roman" panose="02020603050405020304" pitchFamily="18" charset="0"/>
              </a:rPr>
              <a:t>Answerforce</a:t>
            </a:r>
            <a:r>
              <a:rPr lang="en-IN" b="1" i="1" dirty="0">
                <a:solidFill>
                  <a:srgbClr val="7030A0"/>
                </a:solidFill>
                <a:latin typeface="Times New Roman" panose="02020603050405020304" pitchFamily="18" charset="0"/>
                <a:cs typeface="Times New Roman" panose="02020603050405020304" pitchFamily="18" charset="0"/>
              </a:rPr>
              <a:t> product and use all its features indicated by number of link clicks would potentially convert to paid customers</a:t>
            </a:r>
          </a:p>
        </p:txBody>
      </p:sp>
    </p:spTree>
    <p:extLst>
      <p:ext uri="{BB962C8B-B14F-4D97-AF65-F5344CB8AC3E}">
        <p14:creationId xmlns:p14="http://schemas.microsoft.com/office/powerpoint/2010/main" val="22539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B70B091B-6A78-8F0B-C3C8-9F10335B61D8}"/>
              </a:ext>
            </a:extLst>
          </p:cNvPr>
          <p:cNvSpPr>
            <a:spLocks noGrp="1"/>
          </p:cNvSpPr>
          <p:nvPr>
            <p:ph type="title"/>
          </p:nvPr>
        </p:nvSpPr>
        <p:spPr>
          <a:xfrm>
            <a:off x="573409" y="559477"/>
            <a:ext cx="3765200" cy="5709931"/>
          </a:xfrm>
        </p:spPr>
        <p:txBody>
          <a:bodyPr>
            <a:normAutofit/>
          </a:bodyPr>
          <a:lstStyle/>
          <a:p>
            <a:pPr algn="ctr"/>
            <a:r>
              <a:rPr lang="en-US">
                <a:latin typeface="Times New Roman" panose="02020603050405020304" pitchFamily="18" charset="0"/>
                <a:cs typeface="Times New Roman" panose="02020603050405020304" pitchFamily="18" charset="0"/>
              </a:rPr>
              <a:t>Key findings and insights</a:t>
            </a:r>
            <a:endParaRPr lang="en-US"/>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133284C0-C604-7423-731C-6E9D9B5D2C59}"/>
              </a:ext>
            </a:extLst>
          </p:cNvPr>
          <p:cNvGraphicFramePr>
            <a:graphicFrameLocks noGrp="1"/>
          </p:cNvGraphicFramePr>
          <p:nvPr>
            <p:ph idx="1"/>
            <p:extLst>
              <p:ext uri="{D42A27DB-BD31-4B8C-83A1-F6EECF244321}">
                <p14:modId xmlns:p14="http://schemas.microsoft.com/office/powerpoint/2010/main" val="148297748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76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7" name="Rectangle 2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9" name="Group 2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0" name="Straight Connector 2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35">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56D1488-C9FC-C86A-8A13-84CB166FFDC5}"/>
              </a:ext>
            </a:extLst>
          </p:cNvPr>
          <p:cNvSpPr>
            <a:spLocks noGrp="1"/>
          </p:cNvSpPr>
          <p:nvPr>
            <p:ph type="title"/>
          </p:nvPr>
        </p:nvSpPr>
        <p:spPr>
          <a:xfrm>
            <a:off x="3242067" y="1840998"/>
            <a:ext cx="5716338" cy="3042706"/>
          </a:xfrm>
        </p:spPr>
        <p:txBody>
          <a:bodyPr vert="horz" lIns="91440" tIns="45720" rIns="91440" bIns="45720" rtlCol="0" anchor="ctr">
            <a:normAutofit/>
          </a:bodyPr>
          <a:lstStyle/>
          <a:p>
            <a:pPr algn="ctr">
              <a:lnSpc>
                <a:spcPct val="83000"/>
              </a:lnSpc>
            </a:pPr>
            <a:r>
              <a:rPr lang="en-US" sz="5400" cap="all" spc="-100" dirty="0"/>
              <a:t>THANK YOU</a:t>
            </a:r>
          </a:p>
        </p:txBody>
      </p:sp>
      <p:sp>
        <p:nvSpPr>
          <p:cNvPr id="38" name="Rectangle 37">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940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1AE3954-5F5D-F281-B876-DEF865ED1925}"/>
              </a:ext>
            </a:extLst>
          </p:cNvPr>
          <p:cNvSpPr>
            <a:spLocks noGrp="1"/>
          </p:cNvSpPr>
          <p:nvPr>
            <p:ph type="title"/>
          </p:nvPr>
        </p:nvSpPr>
        <p:spPr>
          <a:xfrm>
            <a:off x="1175512" y="300379"/>
            <a:ext cx="9792208" cy="1527078"/>
          </a:xfrm>
        </p:spPr>
        <p:txBody>
          <a:bodyPr>
            <a:normAutofit/>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3AD54E6E-2C9C-2A55-5DF5-01D191BB57D0}"/>
              </a:ext>
            </a:extLst>
          </p:cNvPr>
          <p:cNvSpPr>
            <a:spLocks noGrp="1"/>
          </p:cNvSpPr>
          <p:nvPr>
            <p:ph idx="1"/>
          </p:nvPr>
        </p:nvSpPr>
        <p:spPr>
          <a:xfrm>
            <a:off x="1175512" y="1469178"/>
            <a:ext cx="9792208" cy="5020573"/>
          </a:xfrm>
        </p:spPr>
        <p:txBody>
          <a:bodyPr>
            <a:normAutofit fontScale="92500" lnSpcReduction="10000"/>
          </a:bodyPr>
          <a:lstStyle/>
          <a:p>
            <a:pPr>
              <a:buFont typeface="Wingdings" pitchFamily="2" charset="2"/>
              <a:buChar char="§"/>
            </a:pPr>
            <a:r>
              <a:rPr lang="en-US" sz="3100" dirty="0">
                <a:latin typeface="Times New Roman" panose="02020603050405020304" pitchFamily="18" charset="0"/>
                <a:cs typeface="Times New Roman" panose="02020603050405020304" pitchFamily="18" charset="0"/>
              </a:rPr>
              <a:t>Context and purpose of Analysis</a:t>
            </a:r>
          </a:p>
          <a:p>
            <a:pPr>
              <a:buFont typeface="Wingdings" pitchFamily="2" charset="2"/>
              <a:buChar char="§"/>
            </a:pPr>
            <a:r>
              <a:rPr lang="en-US" sz="3100" dirty="0">
                <a:latin typeface="Times New Roman" panose="02020603050405020304" pitchFamily="18" charset="0"/>
                <a:cs typeface="Times New Roman" panose="02020603050405020304" pitchFamily="18" charset="0"/>
              </a:rPr>
              <a:t>Dataset information</a:t>
            </a:r>
          </a:p>
          <a:p>
            <a:pPr>
              <a:buFont typeface="Wingdings" pitchFamily="2" charset="2"/>
              <a:buChar char="§"/>
            </a:pPr>
            <a:r>
              <a:rPr lang="en-US" sz="3100" dirty="0">
                <a:latin typeface="Times New Roman" panose="02020603050405020304" pitchFamily="18" charset="0"/>
                <a:cs typeface="Times New Roman" panose="02020603050405020304" pitchFamily="18" charset="0"/>
              </a:rPr>
              <a:t>Exploratory Data Analysis</a:t>
            </a:r>
          </a:p>
          <a:p>
            <a:pPr lvl="1">
              <a:buFont typeface="Wingdings" pitchFamily="2" charset="2"/>
              <a:buChar char="v"/>
            </a:pPr>
            <a:r>
              <a:rPr lang="en-US" sz="2900" dirty="0">
                <a:latin typeface="Times New Roman" panose="02020603050405020304" pitchFamily="18" charset="0"/>
                <a:cs typeface="Times New Roman" panose="02020603050405020304" pitchFamily="18" charset="0"/>
              </a:rPr>
              <a:t> Which customers have converted better</a:t>
            </a:r>
          </a:p>
          <a:p>
            <a:pPr lvl="1">
              <a:buFont typeface="Wingdings" pitchFamily="2" charset="2"/>
              <a:buChar char="v"/>
            </a:pPr>
            <a:r>
              <a:rPr lang="en-US" sz="2900" dirty="0">
                <a:latin typeface="Times New Roman" panose="02020603050405020304" pitchFamily="18" charset="0"/>
                <a:cs typeface="Times New Roman" panose="02020603050405020304" pitchFamily="18" charset="0"/>
              </a:rPr>
              <a:t> Current trend of how the trial program is doing</a:t>
            </a:r>
          </a:p>
          <a:p>
            <a:pPr lvl="1">
              <a:buFont typeface="Wingdings" pitchFamily="2" charset="2"/>
              <a:buChar char="v"/>
            </a:pPr>
            <a:r>
              <a:rPr lang="en-US" sz="2900" dirty="0">
                <a:latin typeface="Times New Roman" panose="02020603050405020304" pitchFamily="18" charset="0"/>
                <a:cs typeface="Times New Roman" panose="02020603050405020304" pitchFamily="18" charset="0"/>
              </a:rPr>
              <a:t> Recommendations to improve the trial program</a:t>
            </a:r>
          </a:p>
          <a:p>
            <a:pPr lvl="1">
              <a:buFont typeface="Wingdings" pitchFamily="2" charset="2"/>
              <a:buChar char="v"/>
            </a:pPr>
            <a:r>
              <a:rPr lang="en-US" sz="2900" dirty="0">
                <a:latin typeface="Times New Roman" panose="02020603050405020304" pitchFamily="18" charset="0"/>
                <a:cs typeface="Times New Roman" panose="02020603050405020304" pitchFamily="18" charset="0"/>
              </a:rPr>
              <a:t> Factors that impact trial program performance</a:t>
            </a:r>
          </a:p>
          <a:p>
            <a:pPr>
              <a:buFont typeface="Wingdings" pitchFamily="2" charset="2"/>
              <a:buChar char="§"/>
            </a:pPr>
            <a:r>
              <a:rPr lang="en-US" sz="3100" dirty="0">
                <a:latin typeface="Times New Roman" panose="02020603050405020304" pitchFamily="18" charset="0"/>
                <a:cs typeface="Times New Roman" panose="02020603050405020304" pitchFamily="18" charset="0"/>
              </a:rPr>
              <a:t>Modelling approach</a:t>
            </a:r>
          </a:p>
          <a:p>
            <a:pPr>
              <a:buFont typeface="Wingdings" pitchFamily="2" charset="2"/>
              <a:buChar char="§"/>
            </a:pPr>
            <a:r>
              <a:rPr lang="en-US" sz="3100" dirty="0">
                <a:latin typeface="Times New Roman" panose="02020603050405020304" pitchFamily="18" charset="0"/>
                <a:cs typeface="Times New Roman" panose="02020603050405020304" pitchFamily="18" charset="0"/>
              </a:rPr>
              <a:t>Potential customers likely to convert</a:t>
            </a:r>
          </a:p>
          <a:p>
            <a:pPr>
              <a:buFont typeface="Wingdings" pitchFamily="2" charset="2"/>
              <a:buChar char="§"/>
            </a:pPr>
            <a:r>
              <a:rPr lang="en-US" sz="3100" dirty="0">
                <a:latin typeface="Times New Roman" panose="02020603050405020304" pitchFamily="18" charset="0"/>
                <a:cs typeface="Times New Roman" panose="02020603050405020304" pitchFamily="18" charset="0"/>
              </a:rPr>
              <a:t>Key findings and insights</a:t>
            </a:r>
          </a:p>
          <a:p>
            <a:endParaRPr lang="en-US" dirty="0"/>
          </a:p>
        </p:txBody>
      </p:sp>
    </p:spTree>
    <p:extLst>
      <p:ext uri="{BB962C8B-B14F-4D97-AF65-F5344CB8AC3E}">
        <p14:creationId xmlns:p14="http://schemas.microsoft.com/office/powerpoint/2010/main" val="93022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18215B7-8A0E-5416-5F14-44330C4F9139}"/>
              </a:ext>
            </a:extLst>
          </p:cNvPr>
          <p:cNvSpPr>
            <a:spLocks noGrp="1"/>
          </p:cNvSpPr>
          <p:nvPr>
            <p:ph type="title"/>
          </p:nvPr>
        </p:nvSpPr>
        <p:spPr>
          <a:xfrm>
            <a:off x="1175512" y="870132"/>
            <a:ext cx="9792208" cy="1527078"/>
          </a:xfrm>
        </p:spPr>
        <p:txBody>
          <a:bodyPr>
            <a:normAutofit/>
          </a:bodyPr>
          <a:lstStyle/>
          <a:p>
            <a:r>
              <a:rPr lang="en-US" sz="3600" dirty="0">
                <a:latin typeface="Times New Roman" panose="02020603050405020304" pitchFamily="18" charset="0"/>
                <a:cs typeface="Times New Roman" panose="02020603050405020304" pitchFamily="18" charset="0"/>
              </a:rPr>
              <a:t>Context and purpose of Analysis</a:t>
            </a:r>
            <a:br>
              <a:rPr 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C11CA64-292C-08CE-8952-ED1F808B5FF5}"/>
              </a:ext>
            </a:extLst>
          </p:cNvPr>
          <p:cNvSpPr>
            <a:spLocks noGrp="1"/>
          </p:cNvSpPr>
          <p:nvPr>
            <p:ph idx="1"/>
          </p:nvPr>
        </p:nvSpPr>
        <p:spPr>
          <a:xfrm>
            <a:off x="1175512" y="2557849"/>
            <a:ext cx="9792208" cy="3407862"/>
          </a:xfrm>
        </p:spPr>
        <p:txBody>
          <a:bodyPr>
            <a:normAutofit/>
          </a:bodyPr>
          <a:lstStyle/>
          <a:p>
            <a:pPr>
              <a:buFont typeface="Wingdings" pitchFamily="2" charset="2"/>
              <a:buChar char="§"/>
            </a:pPr>
            <a:r>
              <a:rPr lang="en-US" sz="2800" dirty="0" err="1">
                <a:latin typeface="Times New Roman" panose="02020603050405020304" pitchFamily="18" charset="0"/>
                <a:cs typeface="Times New Roman" panose="02020603050405020304" pitchFamily="18" charset="0"/>
              </a:rPr>
              <a:t>Answerforce</a:t>
            </a:r>
            <a:r>
              <a:rPr lang="en-US" sz="2800" dirty="0">
                <a:latin typeface="Times New Roman" panose="02020603050405020304" pitchFamily="18" charset="0"/>
                <a:cs typeface="Times New Roman" panose="02020603050405020304" pitchFamily="18" charset="0"/>
              </a:rPr>
              <a:t> is an AI product that businesses use to address and manage customer questions on websites such as Online Shopping</a:t>
            </a:r>
          </a:p>
          <a:p>
            <a:pPr>
              <a:buFont typeface="Wingdings" pitchFamily="2" charset="2"/>
              <a:buChar char="§"/>
            </a:pPr>
            <a:r>
              <a:rPr lang="en-US" sz="2800" dirty="0">
                <a:latin typeface="Times New Roman" panose="02020603050405020304" pitchFamily="18" charset="0"/>
                <a:cs typeface="Times New Roman" panose="02020603050405020304" pitchFamily="18" charset="0"/>
              </a:rPr>
              <a:t> Users have a three-month free trial period post which they opt to convert into the paid version of the product</a:t>
            </a:r>
          </a:p>
          <a:p>
            <a:pPr>
              <a:buFont typeface="Wingdings" pitchFamily="2" charset="2"/>
              <a:buChar char="§"/>
            </a:pPr>
            <a:r>
              <a:rPr lang="en-US" sz="2800" dirty="0">
                <a:latin typeface="Times New Roman" panose="02020603050405020304" pitchFamily="18" charset="0"/>
                <a:cs typeface="Times New Roman" panose="02020603050405020304" pitchFamily="18" charset="0"/>
              </a:rPr>
              <a:t> The idea is to provide key insights on how the program is doing, steps to improve the program and to identify likelihood of potential customers to convert to the paid subscription. </a:t>
            </a:r>
          </a:p>
        </p:txBody>
      </p:sp>
    </p:spTree>
    <p:extLst>
      <p:ext uri="{BB962C8B-B14F-4D97-AF65-F5344CB8AC3E}">
        <p14:creationId xmlns:p14="http://schemas.microsoft.com/office/powerpoint/2010/main" val="27821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9976321-B0D7-4CC1-2C55-9BEE8EB9E6C2}"/>
              </a:ext>
            </a:extLst>
          </p:cNvPr>
          <p:cNvSpPr>
            <a:spLocks noGrp="1"/>
          </p:cNvSpPr>
          <p:nvPr>
            <p:ph type="title"/>
          </p:nvPr>
        </p:nvSpPr>
        <p:spPr>
          <a:xfrm>
            <a:off x="1175512" y="870132"/>
            <a:ext cx="9792208" cy="1527078"/>
          </a:xfrm>
        </p:spPr>
        <p:txBody>
          <a:bodyPr>
            <a:normAutofit/>
          </a:bodyPr>
          <a:lstStyle/>
          <a:p>
            <a:r>
              <a:rPr lang="en-US" dirty="0"/>
              <a:t>DATASET INFORMATION</a:t>
            </a:r>
          </a:p>
        </p:txBody>
      </p:sp>
      <p:sp>
        <p:nvSpPr>
          <p:cNvPr id="3" name="Content Placeholder 2">
            <a:extLst>
              <a:ext uri="{FF2B5EF4-FFF2-40B4-BE49-F238E27FC236}">
                <a16:creationId xmlns:a16="http://schemas.microsoft.com/office/drawing/2014/main" id="{F3CC057B-7126-CCAD-60DE-AFF41419A956}"/>
              </a:ext>
            </a:extLst>
          </p:cNvPr>
          <p:cNvSpPr>
            <a:spLocks noGrp="1"/>
          </p:cNvSpPr>
          <p:nvPr>
            <p:ph idx="1"/>
          </p:nvPr>
        </p:nvSpPr>
        <p:spPr>
          <a:xfrm>
            <a:off x="1175512" y="2557849"/>
            <a:ext cx="9792208" cy="3407862"/>
          </a:xfrm>
        </p:spPr>
        <p:txBody>
          <a:bodyPr>
            <a:normAutofit/>
          </a:bodyPr>
          <a:lstStyle/>
          <a:p>
            <a:pPr>
              <a:buFont typeface="Wingdings" pitchFamily="2" charset="2"/>
              <a:buChar char="§"/>
            </a:pPr>
            <a:r>
              <a:rPr lang="en-US" sz="2400" dirty="0">
                <a:latin typeface="Times New Roman" panose="02020603050405020304" pitchFamily="18" charset="0"/>
                <a:cs typeface="Times New Roman" panose="02020603050405020304" pitchFamily="18" charset="0"/>
              </a:rPr>
              <a:t>We have the following information of the trial program users from 2019 and 2020 to perform the analysis and modelling:</a:t>
            </a:r>
          </a:p>
          <a:p>
            <a:pPr marL="0" indent="0">
              <a:buNone/>
            </a:pPr>
            <a:r>
              <a:rPr lang="en-US" sz="2400" b="1" dirty="0">
                <a:latin typeface="Times New Roman" panose="02020603050405020304" pitchFamily="18" charset="0"/>
                <a:cs typeface="Times New Roman" panose="02020603050405020304" pitchFamily="18" charset="0"/>
              </a:rPr>
              <a:t>Account Attributes:</a:t>
            </a:r>
          </a:p>
          <a:p>
            <a:pPr marL="0" indent="0">
              <a:buNone/>
            </a:pPr>
            <a:r>
              <a:rPr lang="en-US" sz="2400" dirty="0">
                <a:latin typeface="Times New Roman" panose="02020603050405020304" pitchFamily="18" charset="0"/>
                <a:cs typeface="Times New Roman" panose="02020603050405020304" pitchFamily="18" charset="0"/>
              </a:rPr>
              <a:t>- Account id, type, activated chatbot or not, converted to paid or not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Account Usage:</a:t>
            </a:r>
          </a:p>
          <a:p>
            <a:pPr marL="0" indent="0">
              <a:buNone/>
            </a:pPr>
            <a:r>
              <a:rPr lang="en-US" sz="2400" dirty="0">
                <a:latin typeface="Times New Roman" panose="02020603050405020304" pitchFamily="18" charset="0"/>
                <a:cs typeface="Times New Roman" panose="02020603050405020304" pitchFamily="18" charset="0"/>
              </a:rPr>
              <a:t>- Account id, Date time of clicks, Number of clicks</a:t>
            </a:r>
          </a:p>
          <a:p>
            <a:pPr marL="0" indent="0">
              <a:buNone/>
            </a:pPr>
            <a:endParaRPr lang="en-US" dirty="0"/>
          </a:p>
        </p:txBody>
      </p:sp>
    </p:spTree>
    <p:extLst>
      <p:ext uri="{BB962C8B-B14F-4D97-AF65-F5344CB8AC3E}">
        <p14:creationId xmlns:p14="http://schemas.microsoft.com/office/powerpoint/2010/main" val="88989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9976321-B0D7-4CC1-2C55-9BEE8EB9E6C2}"/>
              </a:ext>
            </a:extLst>
          </p:cNvPr>
          <p:cNvSpPr>
            <a:spLocks noGrp="1"/>
          </p:cNvSpPr>
          <p:nvPr>
            <p:ph type="title"/>
          </p:nvPr>
        </p:nvSpPr>
        <p:spPr>
          <a:xfrm>
            <a:off x="1175512" y="870132"/>
            <a:ext cx="9792208" cy="1527078"/>
          </a:xfrm>
        </p:spPr>
        <p:txBody>
          <a:bodyPr>
            <a:normAutofit/>
          </a:bodyPr>
          <a:lstStyle/>
          <a:p>
            <a:r>
              <a:rPr lang="en-US" dirty="0">
                <a:latin typeface="Times New Roman" panose="02020603050405020304" pitchFamily="18" charset="0"/>
                <a:cs typeface="Times New Roman" panose="02020603050405020304" pitchFamily="18" charset="0"/>
              </a:rPr>
              <a:t>EXPLORATORY DATA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CC057B-7126-CCAD-60DE-AFF41419A956}"/>
              </a:ext>
            </a:extLst>
          </p:cNvPr>
          <p:cNvSpPr>
            <a:spLocks noGrp="1"/>
          </p:cNvSpPr>
          <p:nvPr>
            <p:ph idx="1"/>
          </p:nvPr>
        </p:nvSpPr>
        <p:spPr>
          <a:xfrm>
            <a:off x="1175512" y="2557849"/>
            <a:ext cx="9792208" cy="3407862"/>
          </a:xfrm>
        </p:spPr>
        <p:txBody>
          <a:bodyPr>
            <a:normAutofit/>
          </a:bodyPr>
          <a:lstStyle/>
          <a:p>
            <a:pPr marL="0" indent="0">
              <a:buNone/>
            </a:pPr>
            <a:r>
              <a:rPr lang="en-US" sz="2400" b="1" u="sng" dirty="0">
                <a:latin typeface="Times New Roman" panose="02020603050405020304" pitchFamily="18" charset="0"/>
                <a:cs typeface="Times New Roman" panose="02020603050405020304" pitchFamily="18" charset="0"/>
              </a:rPr>
              <a:t>DATA PREPROCESSING STAGE</a:t>
            </a:r>
          </a:p>
          <a:p>
            <a:pPr marL="0" indent="0">
              <a:buNone/>
            </a:pPr>
            <a:r>
              <a:rPr lang="en-US" sz="2400" dirty="0">
                <a:latin typeface="Times New Roman" panose="02020603050405020304" pitchFamily="18" charset="0"/>
                <a:cs typeface="Times New Roman" panose="02020603050405020304" pitchFamily="18" charset="0"/>
              </a:rPr>
              <a:t>Before proceeding with analysis, the two datasets were merged based on </a:t>
            </a:r>
          </a:p>
          <a:p>
            <a:pPr marL="457200" indent="-457200">
              <a:buAutoNum type="alphaLcPeriod"/>
            </a:pPr>
            <a:r>
              <a:rPr lang="en-US" sz="2400" dirty="0">
                <a:latin typeface="Times New Roman" panose="02020603050405020304" pitchFamily="18" charset="0"/>
                <a:cs typeface="Times New Roman" panose="02020603050405020304" pitchFamily="18" charset="0"/>
              </a:rPr>
              <a:t>account id </a:t>
            </a:r>
          </a:p>
          <a:p>
            <a:pPr marL="457200" indent="-457200">
              <a:buAutoNum type="alphaLcPeriod"/>
            </a:pPr>
            <a:r>
              <a:rPr lang="en-US" sz="2400" dirty="0">
                <a:latin typeface="Times New Roman" panose="02020603050405020304" pitchFamily="18" charset="0"/>
                <a:cs typeface="Times New Roman" panose="02020603050405020304" pitchFamily="18" charset="0"/>
              </a:rPr>
              <a:t>aggregated to get the total number of link clicks associated with every customer</a:t>
            </a:r>
          </a:p>
          <a:p>
            <a:pPr marL="457200" indent="-457200">
              <a:buAutoNum type="alphaL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98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C40C8B1-82AB-B54D-A116-22C8EA27D37B}"/>
              </a:ext>
            </a:extLst>
          </p:cNvPr>
          <p:cNvPicPr>
            <a:picLocks noChangeAspect="1"/>
          </p:cNvPicPr>
          <p:nvPr/>
        </p:nvPicPr>
        <p:blipFill rotWithShape="1">
          <a:blip r:embed="rId2"/>
          <a:srcRect l="7102" t="28846" r="64627" b="23737"/>
          <a:stretch/>
        </p:blipFill>
        <p:spPr>
          <a:xfrm>
            <a:off x="828146" y="727628"/>
            <a:ext cx="5166180" cy="5415552"/>
          </a:xfrm>
          <a:prstGeom prst="rect">
            <a:avLst/>
          </a:prstGeom>
        </p:spPr>
      </p:pic>
      <p:sp>
        <p:nvSpPr>
          <p:cNvPr id="147" name="Rectangle 146">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FA299-BD3D-0C3A-60FB-6C179422F910}"/>
              </a:ext>
            </a:extLst>
          </p:cNvPr>
          <p:cNvSpPr>
            <a:spLocks noGrp="1"/>
          </p:cNvSpPr>
          <p:nvPr>
            <p:ph type="title"/>
          </p:nvPr>
        </p:nvSpPr>
        <p:spPr>
          <a:xfrm>
            <a:off x="7064082" y="642594"/>
            <a:ext cx="4472921" cy="1643928"/>
          </a:xfrm>
        </p:spPr>
        <p:txBody>
          <a:bodyPr vert="horz" lIns="91440" tIns="45720" rIns="91440" bIns="45720" rtlCol="0">
            <a:normAutofit/>
          </a:bodyPr>
          <a:lstStyle/>
          <a:p>
            <a:r>
              <a:rPr lang="en-US" sz="2100" cap="all" spc="-100">
                <a:latin typeface="Times New Roman" panose="02020603050405020304" pitchFamily="18" charset="0"/>
                <a:cs typeface="Times New Roman" panose="02020603050405020304" pitchFamily="18" charset="0"/>
              </a:rPr>
              <a:t>Which customers have converted better?</a:t>
            </a:r>
            <a:br>
              <a:rPr lang="en-US" sz="2100" cap="all" spc="-100"/>
            </a:br>
            <a:br>
              <a:rPr lang="en-US" sz="2100" cap="all" spc="-100"/>
            </a:br>
            <a:br>
              <a:rPr lang="en-US" sz="2100" cap="all" spc="-100"/>
            </a:br>
            <a:endParaRPr lang="en-US" sz="2100" cap="all" spc="-100"/>
          </a:p>
        </p:txBody>
      </p:sp>
      <p:sp>
        <p:nvSpPr>
          <p:cNvPr id="97" name="Content Placeholder 96">
            <a:extLst>
              <a:ext uri="{FF2B5EF4-FFF2-40B4-BE49-F238E27FC236}">
                <a16:creationId xmlns:a16="http://schemas.microsoft.com/office/drawing/2014/main" id="{04D4AD5E-7176-DD89-6F18-BC64EAA0A495}"/>
              </a:ext>
            </a:extLst>
          </p:cNvPr>
          <p:cNvSpPr>
            <a:spLocks noGrp="1"/>
          </p:cNvSpPr>
          <p:nvPr>
            <p:ph idx="1"/>
          </p:nvPr>
        </p:nvSpPr>
        <p:spPr>
          <a:xfrm>
            <a:off x="7064082" y="2385390"/>
            <a:ext cx="4472922" cy="3649649"/>
          </a:xfrm>
        </p:spPr>
        <p:txBody>
          <a:bodyPr>
            <a:normAutofit/>
          </a:bodyPr>
          <a:lstStyle/>
          <a:p>
            <a:pPr>
              <a:lnSpc>
                <a:spcPct val="90000"/>
              </a:lnSpc>
              <a:buFont typeface="Wingdings" pitchFamily="2" charset="2"/>
              <a:buChar char="§"/>
            </a:pPr>
            <a:r>
              <a:rPr lang="en-US" sz="1400">
                <a:latin typeface="Times New Roman" panose="02020603050405020304" pitchFamily="18" charset="0"/>
                <a:cs typeface="Times New Roman" panose="02020603050405020304" pitchFamily="18" charset="0"/>
              </a:rPr>
              <a:t>To visualize this, a count plot was developed on the number of SMB and ENT customers who converted and who did not.</a:t>
            </a:r>
          </a:p>
          <a:p>
            <a:pPr>
              <a:lnSpc>
                <a:spcPct val="90000"/>
              </a:lnSpc>
              <a:buFont typeface="Wingdings" pitchFamily="2" charset="2"/>
              <a:buChar char="§"/>
            </a:pPr>
            <a:endParaRPr lang="en-US" sz="1400">
              <a:latin typeface="Times New Roman" panose="02020603050405020304" pitchFamily="18" charset="0"/>
              <a:cs typeface="Times New Roman" panose="02020603050405020304" pitchFamily="18" charset="0"/>
            </a:endParaRPr>
          </a:p>
          <a:p>
            <a:pPr>
              <a:lnSpc>
                <a:spcPct val="90000"/>
              </a:lnSpc>
              <a:buFont typeface="Wingdings" pitchFamily="2" charset="2"/>
              <a:buChar char="§"/>
            </a:pPr>
            <a:r>
              <a:rPr lang="en-IN" sz="1400" i="0">
                <a:effectLst/>
                <a:latin typeface="Times New Roman" panose="02020603050405020304" pitchFamily="18" charset="0"/>
                <a:cs typeface="Times New Roman" panose="02020603050405020304" pitchFamily="18" charset="0"/>
              </a:rPr>
              <a:t>We can derive that</a:t>
            </a:r>
            <a:r>
              <a:rPr lang="en-IN" sz="1400" b="1" i="0">
                <a:effectLst/>
                <a:latin typeface="Times New Roman" panose="02020603050405020304" pitchFamily="18" charset="0"/>
                <a:cs typeface="Times New Roman" panose="02020603050405020304" pitchFamily="18" charset="0"/>
              </a:rPr>
              <a:t> only 30% of the SMB customers</a:t>
            </a:r>
            <a:r>
              <a:rPr lang="en-IN" sz="1400" i="0">
                <a:effectLst/>
                <a:latin typeface="Times New Roman" panose="02020603050405020304" pitchFamily="18" charset="0"/>
                <a:cs typeface="Times New Roman" panose="02020603050405020304" pitchFamily="18" charset="0"/>
              </a:rPr>
              <a:t> </a:t>
            </a:r>
            <a:r>
              <a:rPr lang="en-IN" sz="1400" b="1" i="0">
                <a:effectLst/>
                <a:latin typeface="Times New Roman" panose="02020603050405020304" pitchFamily="18" charset="0"/>
                <a:cs typeface="Times New Roman" panose="02020603050405020304" pitchFamily="18" charset="0"/>
              </a:rPr>
              <a:t>converted</a:t>
            </a:r>
            <a:r>
              <a:rPr lang="en-IN" sz="1400" i="0">
                <a:effectLst/>
                <a:latin typeface="Times New Roman" panose="02020603050405020304" pitchFamily="18" charset="0"/>
                <a:cs typeface="Times New Roman" panose="02020603050405020304" pitchFamily="18" charset="0"/>
              </a:rPr>
              <a:t> from trial to paid version of the </a:t>
            </a:r>
            <a:r>
              <a:rPr lang="en-IN" sz="1400" i="0" err="1">
                <a:effectLst/>
                <a:latin typeface="Times New Roman" panose="02020603050405020304" pitchFamily="18" charset="0"/>
                <a:cs typeface="Times New Roman" panose="02020603050405020304" pitchFamily="18" charset="0"/>
              </a:rPr>
              <a:t>Answerforce</a:t>
            </a:r>
            <a:r>
              <a:rPr lang="en-IN" sz="1400" i="0">
                <a:effectLst/>
                <a:latin typeface="Times New Roman" panose="02020603050405020304" pitchFamily="18" charset="0"/>
                <a:cs typeface="Times New Roman" panose="02020603050405020304" pitchFamily="18" charset="0"/>
              </a:rPr>
              <a:t> subscription.</a:t>
            </a:r>
          </a:p>
          <a:p>
            <a:pPr>
              <a:lnSpc>
                <a:spcPct val="90000"/>
              </a:lnSpc>
              <a:buFont typeface="Wingdings" pitchFamily="2" charset="2"/>
              <a:buChar char="§"/>
            </a:pPr>
            <a:endParaRPr lang="en-IN" sz="1400" i="0">
              <a:effectLst/>
              <a:latin typeface="Times New Roman" panose="02020603050405020304" pitchFamily="18" charset="0"/>
              <a:cs typeface="Times New Roman" panose="02020603050405020304" pitchFamily="18" charset="0"/>
            </a:endParaRPr>
          </a:p>
          <a:p>
            <a:pPr>
              <a:lnSpc>
                <a:spcPct val="90000"/>
              </a:lnSpc>
              <a:buFont typeface="Wingdings" pitchFamily="2" charset="2"/>
              <a:buChar char="§"/>
            </a:pPr>
            <a:r>
              <a:rPr lang="en-IN" sz="1400" b="1" i="0">
                <a:effectLst/>
                <a:latin typeface="Times New Roman" panose="02020603050405020304" pitchFamily="18" charset="0"/>
                <a:cs typeface="Times New Roman" panose="02020603050405020304" pitchFamily="18" charset="0"/>
              </a:rPr>
              <a:t>More than 50% of the ENT customers have converted </a:t>
            </a:r>
            <a:r>
              <a:rPr lang="en-IN" sz="1400" i="0">
                <a:effectLst/>
                <a:latin typeface="Times New Roman" panose="02020603050405020304" pitchFamily="18" charset="0"/>
                <a:cs typeface="Times New Roman" panose="02020603050405020304" pitchFamily="18" charset="0"/>
              </a:rPr>
              <a:t>to paid subscription at the end of the trial period.</a:t>
            </a:r>
          </a:p>
          <a:p>
            <a:pPr>
              <a:lnSpc>
                <a:spcPct val="90000"/>
              </a:lnSpc>
              <a:buFont typeface="Wingdings" pitchFamily="2" charset="2"/>
              <a:buChar char="§"/>
            </a:pPr>
            <a:endParaRPr lang="en-IN" sz="1400" i="0">
              <a:effectLst/>
              <a:latin typeface="Times New Roman" panose="02020603050405020304" pitchFamily="18" charset="0"/>
              <a:cs typeface="Times New Roman" panose="02020603050405020304" pitchFamily="18" charset="0"/>
            </a:endParaRPr>
          </a:p>
          <a:p>
            <a:pPr>
              <a:lnSpc>
                <a:spcPct val="90000"/>
              </a:lnSpc>
              <a:buFont typeface="Wingdings" pitchFamily="2" charset="2"/>
              <a:buChar char="§"/>
            </a:pPr>
            <a:r>
              <a:rPr lang="en-IN" sz="1400" i="0">
                <a:effectLst/>
                <a:latin typeface="Times New Roman" panose="02020603050405020304" pitchFamily="18" charset="0"/>
                <a:cs typeface="Times New Roman" panose="02020603050405020304" pitchFamily="18" charset="0"/>
              </a:rPr>
              <a:t>Thus, </a:t>
            </a:r>
            <a:r>
              <a:rPr lang="en-IN" sz="1400" b="1" i="0">
                <a:effectLst/>
                <a:latin typeface="Times New Roman" panose="02020603050405020304" pitchFamily="18" charset="0"/>
                <a:cs typeface="Times New Roman" panose="02020603050405020304" pitchFamily="18" charset="0"/>
              </a:rPr>
              <a:t>ENT type of customers </a:t>
            </a:r>
            <a:r>
              <a:rPr lang="en-IN" sz="1400" i="0">
                <a:effectLst/>
                <a:latin typeface="Times New Roman" panose="02020603050405020304" pitchFamily="18" charset="0"/>
                <a:cs typeface="Times New Roman" panose="02020603050405020304" pitchFamily="18" charset="0"/>
              </a:rPr>
              <a:t>who have over 1000 employees have a </a:t>
            </a:r>
            <a:r>
              <a:rPr lang="en-IN" sz="1400" b="1" i="0">
                <a:effectLst/>
                <a:latin typeface="Times New Roman" panose="02020603050405020304" pitchFamily="18" charset="0"/>
                <a:cs typeface="Times New Roman" panose="02020603050405020304" pitchFamily="18" charset="0"/>
              </a:rPr>
              <a:t>higher likelihood </a:t>
            </a:r>
            <a:r>
              <a:rPr lang="en-IN" sz="1400" i="0">
                <a:effectLst/>
                <a:latin typeface="Times New Roman" panose="02020603050405020304" pitchFamily="18" charset="0"/>
                <a:cs typeface="Times New Roman" panose="02020603050405020304" pitchFamily="18" charset="0"/>
              </a:rPr>
              <a:t>of converting</a:t>
            </a:r>
          </a:p>
          <a:p>
            <a:pPr>
              <a:lnSpc>
                <a:spcPct val="90000"/>
              </a:lnSpc>
            </a:pPr>
            <a:endParaRPr lang="en-US" sz="1400"/>
          </a:p>
        </p:txBody>
      </p:sp>
    </p:spTree>
    <p:extLst>
      <p:ext uri="{BB962C8B-B14F-4D97-AF65-F5344CB8AC3E}">
        <p14:creationId xmlns:p14="http://schemas.microsoft.com/office/powerpoint/2010/main" val="7070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graph with numbers and a number of months&#10;&#10;Description automatically generated">
            <a:extLst>
              <a:ext uri="{FF2B5EF4-FFF2-40B4-BE49-F238E27FC236}">
                <a16:creationId xmlns:a16="http://schemas.microsoft.com/office/drawing/2014/main" id="{3DBFF2E6-10DE-D71E-60EF-DCEB4B55EC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54" y="1436135"/>
            <a:ext cx="5367165" cy="3998537"/>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3CEE2-4B6A-999C-A369-C70DE791D0BB}"/>
              </a:ext>
            </a:extLst>
          </p:cNvPr>
          <p:cNvSpPr>
            <a:spLocks noGrp="1"/>
          </p:cNvSpPr>
          <p:nvPr>
            <p:ph type="title"/>
          </p:nvPr>
        </p:nvSpPr>
        <p:spPr>
          <a:xfrm>
            <a:off x="7064082" y="642594"/>
            <a:ext cx="4472921" cy="1643928"/>
          </a:xfrm>
        </p:spPr>
        <p:txBody>
          <a:bodyPr>
            <a:normAutofit/>
          </a:bodyPr>
          <a:lstStyle/>
          <a:p>
            <a:r>
              <a:rPr lang="en-US" sz="3400" dirty="0">
                <a:latin typeface="Times New Roman" panose="02020603050405020304" pitchFamily="18" charset="0"/>
                <a:cs typeface="Times New Roman" panose="02020603050405020304" pitchFamily="18" charset="0"/>
              </a:rPr>
              <a:t>Current trend of how the trial program is doing</a:t>
            </a:r>
            <a:br>
              <a:rPr lang="en-US" sz="3400" dirty="0">
                <a:latin typeface="Times New Roman" panose="02020603050405020304" pitchFamily="18" charset="0"/>
                <a:cs typeface="Times New Roman" panose="02020603050405020304" pitchFamily="18" charset="0"/>
              </a:rPr>
            </a:br>
            <a:endParaRPr lang="en-US" sz="3400" dirty="0"/>
          </a:p>
        </p:txBody>
      </p:sp>
      <p:sp>
        <p:nvSpPr>
          <p:cNvPr id="3" name="Content Placeholder 2">
            <a:extLst>
              <a:ext uri="{FF2B5EF4-FFF2-40B4-BE49-F238E27FC236}">
                <a16:creationId xmlns:a16="http://schemas.microsoft.com/office/drawing/2014/main" id="{7E1FE7DF-6792-CA54-48E0-8DA206100757}"/>
              </a:ext>
            </a:extLst>
          </p:cNvPr>
          <p:cNvSpPr>
            <a:spLocks noGrp="1"/>
          </p:cNvSpPr>
          <p:nvPr>
            <p:ph idx="1"/>
          </p:nvPr>
        </p:nvSpPr>
        <p:spPr>
          <a:xfrm>
            <a:off x="6991424" y="1915592"/>
            <a:ext cx="4472922" cy="4950439"/>
          </a:xfrm>
        </p:spPr>
        <p:txBody>
          <a:bodyPr>
            <a:noAutofit/>
          </a:bodyPr>
          <a:lstStyle/>
          <a:p>
            <a:pPr>
              <a:buFont typeface="Wingdings" pitchFamily="2" charset="2"/>
              <a:buChar char="§"/>
            </a:pPr>
            <a:r>
              <a:rPr lang="en-US" dirty="0">
                <a:latin typeface="Times New Roman" panose="02020603050405020304" pitchFamily="18" charset="0"/>
                <a:cs typeface="Times New Roman" panose="02020603050405020304" pitchFamily="18" charset="0"/>
              </a:rPr>
              <a:t>From statistical evaluation, there is a </a:t>
            </a:r>
            <a:r>
              <a:rPr lang="en-US" b="1" dirty="0">
                <a:latin typeface="Times New Roman" panose="02020603050405020304" pitchFamily="18" charset="0"/>
                <a:cs typeface="Times New Roman" panose="02020603050405020304" pitchFamily="18" charset="0"/>
              </a:rPr>
              <a:t>strong correlation between the number of clicks and the conversion rate </a:t>
            </a:r>
            <a:r>
              <a:rPr lang="en-US" dirty="0">
                <a:latin typeface="Times New Roman" panose="02020603050405020304" pitchFamily="18" charset="0"/>
                <a:cs typeface="Times New Roman" panose="02020603050405020304" pitchFamily="18" charset="0"/>
              </a:rPr>
              <a:t>of customers</a:t>
            </a:r>
          </a:p>
          <a:p>
            <a:pPr>
              <a:buFont typeface="Wingdings" pitchFamily="2" charset="2"/>
              <a:buChar char="§"/>
            </a:pPr>
            <a:r>
              <a:rPr lang="en-US" dirty="0" err="1">
                <a:latin typeface="Times New Roman" panose="02020603050405020304" pitchFamily="18" charset="0"/>
                <a:cs typeface="Times New Roman" panose="02020603050405020304" pitchFamily="18" charset="0"/>
              </a:rPr>
              <a:t>Monthwise</a:t>
            </a:r>
            <a:r>
              <a:rPr lang="en-US" dirty="0">
                <a:latin typeface="Times New Roman" panose="02020603050405020304" pitchFamily="18" charset="0"/>
                <a:cs typeface="Times New Roman" panose="02020603050405020304" pitchFamily="18" charset="0"/>
              </a:rPr>
              <a:t> trend in the number of </a:t>
            </a:r>
            <a:r>
              <a:rPr lang="en-US" dirty="0" err="1">
                <a:latin typeface="Times New Roman" panose="02020603050405020304" pitchFamily="18" charset="0"/>
                <a:cs typeface="Times New Roman" panose="02020603050405020304" pitchFamily="18" charset="0"/>
              </a:rPr>
              <a:t>Answerforce</a:t>
            </a:r>
            <a:r>
              <a:rPr lang="en-US" dirty="0">
                <a:latin typeface="Times New Roman" panose="02020603050405020304" pitchFamily="18" charset="0"/>
                <a:cs typeface="Times New Roman" panose="02020603050405020304" pitchFamily="18" charset="0"/>
              </a:rPr>
              <a:t> clicks is depicted in the graph</a:t>
            </a:r>
          </a:p>
          <a:p>
            <a:pPr>
              <a:buFont typeface="Wingdings" pitchFamily="2" charset="2"/>
              <a:buChar char="§"/>
            </a:pPr>
            <a:r>
              <a:rPr lang="en-US" b="1" u="sng" dirty="0">
                <a:latin typeface="Times New Roman" panose="02020603050405020304" pitchFamily="18" charset="0"/>
                <a:cs typeface="Times New Roman" panose="02020603050405020304" pitchFamily="18" charset="0"/>
              </a:rPr>
              <a:t>INSIGHTS FROM HIGH CLICKS :</a:t>
            </a:r>
          </a:p>
          <a:p>
            <a:pPr>
              <a:buFont typeface="+mj-lt"/>
              <a:buAutoNum type="arabicPeriod"/>
            </a:pPr>
            <a:r>
              <a:rPr lang="en-IN" b="1" i="0" dirty="0">
                <a:solidFill>
                  <a:srgbClr val="212121"/>
                </a:solidFill>
                <a:effectLst/>
                <a:latin typeface="Times New Roman" panose="02020603050405020304" pitchFamily="18" charset="0"/>
                <a:cs typeface="Times New Roman" panose="02020603050405020304" pitchFamily="18" charset="0"/>
              </a:rPr>
              <a:t> </a:t>
            </a:r>
            <a:r>
              <a:rPr lang="en-IN" b="1" dirty="0">
                <a:solidFill>
                  <a:srgbClr val="212121"/>
                </a:solidFill>
                <a:effectLst/>
                <a:latin typeface="Times New Roman" panose="02020603050405020304" pitchFamily="18" charset="0"/>
                <a:cs typeface="Times New Roman" panose="02020603050405020304" pitchFamily="18" charset="0"/>
              </a:rPr>
              <a:t>August-September </a:t>
            </a:r>
            <a:r>
              <a:rPr lang="en-IN" b="0" i="0" dirty="0">
                <a:solidFill>
                  <a:srgbClr val="212121"/>
                </a:solidFill>
                <a:effectLst/>
                <a:latin typeface="Times New Roman" panose="02020603050405020304" pitchFamily="18" charset="0"/>
                <a:cs typeface="Times New Roman" panose="02020603050405020304" pitchFamily="18" charset="0"/>
              </a:rPr>
              <a:t>-  </a:t>
            </a:r>
            <a:r>
              <a:rPr lang="en-IN" b="0" i="0" dirty="0">
                <a:solidFill>
                  <a:srgbClr val="212121"/>
                </a:solidFill>
                <a:latin typeface="Times New Roman" panose="02020603050405020304" pitchFamily="18" charset="0"/>
                <a:cs typeface="Times New Roman" panose="02020603050405020304" pitchFamily="18" charset="0"/>
              </a:rPr>
              <a:t>B</a:t>
            </a:r>
            <a:r>
              <a:rPr lang="en-IN" dirty="0">
                <a:solidFill>
                  <a:srgbClr val="212121"/>
                </a:solidFill>
                <a:effectLst/>
                <a:latin typeface="Times New Roman" panose="02020603050405020304" pitchFamily="18" charset="0"/>
                <a:cs typeface="Times New Roman" panose="02020603050405020304" pitchFamily="18" charset="0"/>
              </a:rPr>
              <a:t>ack to school shopping </a:t>
            </a:r>
          </a:p>
          <a:p>
            <a:pPr>
              <a:buFont typeface="+mj-lt"/>
              <a:buAutoNum type="arabicPeriod"/>
            </a:pPr>
            <a:r>
              <a:rPr lang="en-IN" b="1" i="0" dirty="0">
                <a:solidFill>
                  <a:srgbClr val="212121"/>
                </a:solidFill>
                <a:effectLst/>
                <a:latin typeface="Times New Roman" panose="02020603050405020304" pitchFamily="18" charset="0"/>
                <a:cs typeface="Times New Roman" panose="02020603050405020304" pitchFamily="18" charset="0"/>
              </a:rPr>
              <a:t> November - </a:t>
            </a:r>
            <a:r>
              <a:rPr lang="en-IN" i="0" dirty="0">
                <a:solidFill>
                  <a:srgbClr val="212121"/>
                </a:solidFill>
                <a:effectLst/>
                <a:latin typeface="Times New Roman" panose="02020603050405020304" pitchFamily="18" charset="0"/>
                <a:cs typeface="Times New Roman" panose="02020603050405020304" pitchFamily="18" charset="0"/>
              </a:rPr>
              <a:t>Black </a:t>
            </a:r>
            <a:r>
              <a:rPr lang="en-IN" dirty="0">
                <a:solidFill>
                  <a:srgbClr val="212121"/>
                </a:solidFill>
                <a:latin typeface="Times New Roman" panose="02020603050405020304" pitchFamily="18" charset="0"/>
                <a:cs typeface="Times New Roman" panose="02020603050405020304" pitchFamily="18" charset="0"/>
              </a:rPr>
              <a:t>F</a:t>
            </a:r>
            <a:r>
              <a:rPr lang="en-IN" i="0" dirty="0">
                <a:solidFill>
                  <a:srgbClr val="212121"/>
                </a:solidFill>
                <a:effectLst/>
                <a:latin typeface="Times New Roman" panose="02020603050405020304" pitchFamily="18" charset="0"/>
                <a:cs typeface="Times New Roman" panose="02020603050405020304" pitchFamily="18" charset="0"/>
              </a:rPr>
              <a:t>riday sale and thanksgiving </a:t>
            </a:r>
          </a:p>
          <a:p>
            <a:pPr>
              <a:buFont typeface="+mj-lt"/>
              <a:buAutoNum type="arabicPeriod"/>
            </a:pPr>
            <a:r>
              <a:rPr lang="en-IN" b="1" dirty="0">
                <a:solidFill>
                  <a:srgbClr val="212121"/>
                </a:solidFill>
                <a:latin typeface="Times New Roman" panose="02020603050405020304" pitchFamily="18" charset="0"/>
                <a:cs typeface="Times New Roman" panose="02020603050405020304" pitchFamily="18" charset="0"/>
              </a:rPr>
              <a:t> December</a:t>
            </a:r>
            <a:r>
              <a:rPr lang="en-IN" dirty="0">
                <a:solidFill>
                  <a:srgbClr val="212121"/>
                </a:solidFill>
                <a:latin typeface="Times New Roman" panose="02020603050405020304" pitchFamily="18" charset="0"/>
                <a:cs typeface="Times New Roman" panose="02020603050405020304" pitchFamily="18" charset="0"/>
              </a:rPr>
              <a:t> - Christmas and New year </a:t>
            </a:r>
          </a:p>
          <a:p>
            <a:pPr>
              <a:buFont typeface="+mj-lt"/>
              <a:buAutoNum type="arabicPeriod"/>
            </a:pPr>
            <a:r>
              <a:rPr lang="en-IN" b="1" dirty="0">
                <a:solidFill>
                  <a:srgbClr val="212121"/>
                </a:solidFill>
                <a:latin typeface="Times New Roman" panose="02020603050405020304" pitchFamily="18" charset="0"/>
                <a:cs typeface="Times New Roman" panose="02020603050405020304" pitchFamily="18" charset="0"/>
              </a:rPr>
              <a:t> 2020 </a:t>
            </a:r>
            <a:r>
              <a:rPr lang="en-IN" dirty="0">
                <a:solidFill>
                  <a:srgbClr val="212121"/>
                </a:solidFill>
                <a:latin typeface="Times New Roman" panose="02020603050405020304" pitchFamily="18" charset="0"/>
                <a:cs typeface="Times New Roman" panose="02020603050405020304" pitchFamily="18" charset="0"/>
              </a:rPr>
              <a:t>– Covid possibly increased online shopping </a:t>
            </a:r>
          </a:p>
        </p:txBody>
      </p:sp>
    </p:spTree>
    <p:extLst>
      <p:ext uri="{BB962C8B-B14F-4D97-AF65-F5344CB8AC3E}">
        <p14:creationId xmlns:p14="http://schemas.microsoft.com/office/powerpoint/2010/main" val="366906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030">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graph of sales&#10;&#10;Description automatically generated">
            <a:extLst>
              <a:ext uri="{FF2B5EF4-FFF2-40B4-BE49-F238E27FC236}">
                <a16:creationId xmlns:a16="http://schemas.microsoft.com/office/drawing/2014/main" id="{E64DEA5D-B2A2-D17D-E38B-AEA55A6664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54" y="1550187"/>
            <a:ext cx="5367165" cy="3770433"/>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2">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34">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27BFF-6E08-5FE1-D9DC-DADCA7BB19A7}"/>
              </a:ext>
            </a:extLst>
          </p:cNvPr>
          <p:cNvSpPr>
            <a:spLocks noGrp="1"/>
          </p:cNvSpPr>
          <p:nvPr>
            <p:ph type="title"/>
          </p:nvPr>
        </p:nvSpPr>
        <p:spPr>
          <a:xfrm>
            <a:off x="7064082" y="642594"/>
            <a:ext cx="4472921" cy="1643928"/>
          </a:xfrm>
        </p:spPr>
        <p:txBody>
          <a:bodyPr>
            <a:normAutofit/>
          </a:bodyPr>
          <a:lstStyle/>
          <a:p>
            <a:r>
              <a:rPr lang="en-US" sz="3100" dirty="0">
                <a:latin typeface="Times New Roman" panose="02020603050405020304" pitchFamily="18" charset="0"/>
                <a:cs typeface="Times New Roman" panose="02020603050405020304" pitchFamily="18" charset="0"/>
              </a:rPr>
              <a:t>Recommendations to improve the trial program</a:t>
            </a:r>
            <a:br>
              <a:rPr lang="en-US" sz="3100" dirty="0">
                <a:latin typeface="Times New Roman" panose="02020603050405020304" pitchFamily="18" charset="0"/>
                <a:cs typeface="Times New Roman" panose="02020603050405020304" pitchFamily="18" charset="0"/>
              </a:rPr>
            </a:br>
            <a:endParaRPr lang="en-US" sz="3100" dirty="0"/>
          </a:p>
        </p:txBody>
      </p:sp>
      <p:sp>
        <p:nvSpPr>
          <p:cNvPr id="3" name="Content Placeholder 2">
            <a:extLst>
              <a:ext uri="{FF2B5EF4-FFF2-40B4-BE49-F238E27FC236}">
                <a16:creationId xmlns:a16="http://schemas.microsoft.com/office/drawing/2014/main" id="{A4F991C5-AEF5-7AEB-F49C-D8649874FA06}"/>
              </a:ext>
            </a:extLst>
          </p:cNvPr>
          <p:cNvSpPr>
            <a:spLocks noGrp="1"/>
          </p:cNvSpPr>
          <p:nvPr>
            <p:ph idx="1"/>
          </p:nvPr>
        </p:nvSpPr>
        <p:spPr>
          <a:xfrm>
            <a:off x="7064082" y="2004164"/>
            <a:ext cx="4472922" cy="4030875"/>
          </a:xfrm>
        </p:spPr>
        <p:txBody>
          <a:bodyPr>
            <a:normAutofit/>
          </a:bodyPr>
          <a:lstStyle/>
          <a:p>
            <a:pPr>
              <a:buFont typeface="+mj-lt"/>
              <a:buAutoNum type="arabicPeriod"/>
            </a:pPr>
            <a:r>
              <a:rPr lang="en-IN" sz="2800" b="1" i="0" dirty="0">
                <a:effectLst/>
                <a:latin typeface="Times New Roman" panose="02020603050405020304" pitchFamily="18" charset="0"/>
                <a:cs typeface="Times New Roman" panose="02020603050405020304" pitchFamily="18" charset="0"/>
              </a:rPr>
              <a:t>Promote early enrolment </a:t>
            </a:r>
            <a:r>
              <a:rPr lang="en-IN" sz="2800" b="1" dirty="0">
                <a:latin typeface="Times New Roman" panose="02020603050405020304" pitchFamily="18" charset="0"/>
                <a:cs typeface="Times New Roman" panose="02020603050405020304" pitchFamily="18" charset="0"/>
              </a:rPr>
              <a:t>  </a:t>
            </a:r>
            <a:r>
              <a:rPr lang="en-IN" sz="2800" b="1" i="0" dirty="0">
                <a:effectLst/>
                <a:latin typeface="Times New Roman" panose="02020603050405020304" pitchFamily="18" charset="0"/>
                <a:cs typeface="Times New Roman" panose="02020603050405020304" pitchFamily="18" charset="0"/>
              </a:rPr>
              <a:t>to trial program</a:t>
            </a:r>
          </a:p>
          <a:p>
            <a:pPr>
              <a:buFont typeface="Wingdings" pitchFamily="2" charset="2"/>
              <a:buChar char="§"/>
            </a:pPr>
            <a:r>
              <a:rPr lang="en-IN" dirty="0">
                <a:latin typeface="Times New Roman" panose="02020603050405020304" pitchFamily="18" charset="0"/>
                <a:cs typeface="Times New Roman" panose="02020603050405020304" pitchFamily="18" charset="0"/>
              </a:rPr>
              <a:t>We know that month wise trend in clicks indicates more usage during holiday season</a:t>
            </a:r>
          </a:p>
          <a:p>
            <a:pPr>
              <a:buFont typeface="Wingdings" pitchFamily="2" charset="2"/>
              <a:buChar char="§"/>
            </a:pPr>
            <a:r>
              <a:rPr lang="en-IN" dirty="0">
                <a:latin typeface="Times New Roman" panose="02020603050405020304" pitchFamily="18" charset="0"/>
                <a:cs typeface="Times New Roman" panose="02020603050405020304" pitchFamily="18" charset="0"/>
              </a:rPr>
              <a:t>Deeper analysis through the given graph of conversion rate based on monthly usage indicates that there is </a:t>
            </a:r>
            <a:r>
              <a:rPr lang="en-IN" b="1" dirty="0">
                <a:latin typeface="Times New Roman" panose="02020603050405020304" pitchFamily="18" charset="0"/>
                <a:cs typeface="Times New Roman" panose="02020603050405020304" pitchFamily="18" charset="0"/>
              </a:rPr>
              <a:t>l</a:t>
            </a:r>
            <a:r>
              <a:rPr lang="en-IN" b="1" i="0" dirty="0">
                <a:effectLst/>
                <a:latin typeface="Times New Roman" panose="02020603050405020304" pitchFamily="18" charset="0"/>
                <a:cs typeface="Times New Roman" panose="02020603050405020304" pitchFamily="18" charset="0"/>
              </a:rPr>
              <a:t>owest conversion rate during holiday season.</a:t>
            </a:r>
          </a:p>
          <a:p>
            <a:pPr>
              <a:buFont typeface="Wingdings" pitchFamily="2" charset="2"/>
              <a:buChar char="§"/>
            </a:pPr>
            <a:r>
              <a:rPr lang="en-IN" b="1" dirty="0">
                <a:latin typeface="Times New Roman" panose="02020603050405020304" pitchFamily="18" charset="0"/>
                <a:cs typeface="Times New Roman" panose="02020603050405020304" pitchFamily="18" charset="0"/>
              </a:rPr>
              <a:t>Thus, we need to ensure customers start the trial program early to convert during peak holiday season</a:t>
            </a:r>
            <a:endParaRPr lang="en-IN" b="1" i="0" dirty="0">
              <a:effectLst/>
              <a:latin typeface="Times New Roman" panose="02020603050405020304" pitchFamily="18" charset="0"/>
              <a:cs typeface="Times New Roman" panose="02020603050405020304" pitchFamily="18" charset="0"/>
            </a:endParaRPr>
          </a:p>
          <a:p>
            <a:pPr>
              <a:buFont typeface="Wingdings" pitchFamily="2" charset="2"/>
              <a:buChar char="§"/>
            </a:pPr>
            <a:endParaRPr lang="en-US" dirty="0"/>
          </a:p>
        </p:txBody>
      </p:sp>
    </p:spTree>
    <p:extLst>
      <p:ext uri="{BB962C8B-B14F-4D97-AF65-F5344CB8AC3E}">
        <p14:creationId xmlns:p14="http://schemas.microsoft.com/office/powerpoint/2010/main" val="323775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9E1A6336-957C-85F1-C3FA-57A7F66463FA}"/>
              </a:ext>
            </a:extLst>
          </p:cNvPr>
          <p:cNvSpPr>
            <a:spLocks noGrp="1"/>
          </p:cNvSpPr>
          <p:nvPr>
            <p:ph type="title"/>
          </p:nvPr>
        </p:nvSpPr>
        <p:spPr>
          <a:xfrm>
            <a:off x="1066800" y="642594"/>
            <a:ext cx="10058400" cy="1371600"/>
          </a:xfrm>
        </p:spPr>
        <p:txBody>
          <a:bodyPr>
            <a:normAutofit/>
          </a:bodyPr>
          <a:lstStyle/>
          <a:p>
            <a:pPr algn="ctr"/>
            <a:r>
              <a:rPr lang="en-IN" b="1" i="0" u="sng" dirty="0">
                <a:effectLst/>
                <a:latin typeface="Times New Roman" panose="02020603050405020304" pitchFamily="18" charset="0"/>
                <a:cs typeface="Times New Roman" panose="02020603050405020304" pitchFamily="18" charset="0"/>
              </a:rPr>
              <a:t>Recommendation to Promote early enrolment</a:t>
            </a:r>
            <a:br>
              <a:rPr lang="en-IN" b="1" i="0" u="sng" dirty="0">
                <a:effectLst/>
                <a:latin typeface="Times New Roman" panose="02020603050405020304" pitchFamily="18" charset="0"/>
                <a:cs typeface="Times New Roman" panose="02020603050405020304" pitchFamily="18" charset="0"/>
              </a:rPr>
            </a:br>
            <a:endParaRPr lang="en-US" dirty="0"/>
          </a:p>
        </p:txBody>
      </p:sp>
      <p:graphicFrame>
        <p:nvGraphicFramePr>
          <p:cNvPr id="6" name="Content Placeholder 2">
            <a:extLst>
              <a:ext uri="{FF2B5EF4-FFF2-40B4-BE49-F238E27FC236}">
                <a16:creationId xmlns:a16="http://schemas.microsoft.com/office/drawing/2014/main" id="{ED73F048-6371-C1BE-F235-62C43A539F8D}"/>
              </a:ext>
            </a:extLst>
          </p:cNvPr>
          <p:cNvGraphicFramePr>
            <a:graphicFrameLocks noGrp="1"/>
          </p:cNvGraphicFramePr>
          <p:nvPr>
            <p:ph idx="1"/>
            <p:extLst>
              <p:ext uri="{D42A27DB-BD31-4B8C-83A1-F6EECF244321}">
                <p14:modId xmlns:p14="http://schemas.microsoft.com/office/powerpoint/2010/main" val="154252052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489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604</TotalTime>
  <Words>1132</Words>
  <Application>Microsoft Macintosh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Garamond</vt:lpstr>
      <vt:lpstr>Gill Sans MT</vt:lpstr>
      <vt:lpstr>Times New Roman</vt:lpstr>
      <vt:lpstr>Wingdings</vt:lpstr>
      <vt:lpstr>SavonVTI</vt:lpstr>
      <vt:lpstr>MODELLING AND ANALYSIS OF THE ANSWERFORCE TRIAL PROGRAM</vt:lpstr>
      <vt:lpstr>CONTENT</vt:lpstr>
      <vt:lpstr>Context and purpose of Analysis </vt:lpstr>
      <vt:lpstr>DATASET INFORMATION</vt:lpstr>
      <vt:lpstr>EXPLORATORY DATA ANALYSIS</vt:lpstr>
      <vt:lpstr>Which customers have converted better?   </vt:lpstr>
      <vt:lpstr>Current trend of how the trial program is doing </vt:lpstr>
      <vt:lpstr>Recommendations to improve the trial program </vt:lpstr>
      <vt:lpstr>Recommendation to Promote early enrolment </vt:lpstr>
      <vt:lpstr>2. Promote Activation of chatbot feature </vt:lpstr>
      <vt:lpstr>Recommendation to enable features </vt:lpstr>
      <vt:lpstr>2. Improving product suggestion based on low link click information </vt:lpstr>
      <vt:lpstr>Improving product suggestion based on low link click information </vt:lpstr>
      <vt:lpstr>Factors that impact trial program performance</vt:lpstr>
      <vt:lpstr>MODELLING APPROACH</vt:lpstr>
      <vt:lpstr>Potential customers likely to convert </vt:lpstr>
      <vt:lpstr>Key findings and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PERFORMANCE OF ANSWERFORCE TRIAL PROGRAM</dc:title>
  <dc:creator>Microsoft Office User</dc:creator>
  <cp:lastModifiedBy>Microsoft Office User</cp:lastModifiedBy>
  <cp:revision>36</cp:revision>
  <dcterms:created xsi:type="dcterms:W3CDTF">2023-11-09T01:50:35Z</dcterms:created>
  <dcterms:modified xsi:type="dcterms:W3CDTF">2023-11-09T23:16:27Z</dcterms:modified>
</cp:coreProperties>
</file>