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x="18288000" cy="10287000"/>
  <p:notesSz cx="6858000" cy="9144000"/>
  <p:embeddedFontLst>
    <p:embeddedFont>
      <p:font typeface="Proxima Nova Bold" charset="1" panose="02000506030000020004"/>
      <p:regular r:id="rId24"/>
    </p:embeddedFont>
    <p:embeddedFont>
      <p:font typeface="Proxima Nova" charset="1" panose="02000506030000020004"/>
      <p:regular r:id="rId25"/>
    </p:embeddedFont>
    <p:embeddedFont>
      <p:font typeface="Canva Sans" charset="1" panose="020B0503030501040103"/>
      <p:regular r:id="rId26"/>
    </p:embeddedFont>
    <p:embeddedFont>
      <p:font typeface="Roboto Bold" charset="1" panose="02000000000000000000"/>
      <p:regular r:id="rId27"/>
    </p:embeddedFont>
    <p:embeddedFont>
      <p:font typeface="Roboto" charset="1" panose="02000000000000000000"/>
      <p:regular r:id="rId28"/>
    </p:embeddedFont>
    <p:embeddedFont>
      <p:font typeface="Roboto Condensed Bold" charset="1" panose="02000000000000000000"/>
      <p:regular r:id="rId29"/>
    </p:embeddedFont>
    <p:embeddedFont>
      <p:font typeface="Roboto Mono Bold" charset="1" panose="00000000000000000000"/>
      <p:regular r:id="rId30"/>
    </p:embeddedFont>
    <p:embeddedFont>
      <p:font typeface="Roboto Slab Bold" charset="1" panose="00000000000000000000"/>
      <p:regular r:id="rId31"/>
    </p:embeddedFont>
    <p:embeddedFont>
      <p:font typeface="Roboto Slab" charset="1" panose="00000000000000000000"/>
      <p:regular r:id="rId32"/>
    </p:embeddedFont>
    <p:embeddedFont>
      <p:font typeface="Roboto Mono" charset="1" panose="00000000000000000000"/>
      <p:regular r:id="rId33"/>
    </p:embeddedFont>
    <p:embeddedFont>
      <p:font typeface="Roboto Condensed" charset="1" panose="02000000000000000000"/>
      <p:regular r:id="rId3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31" Target="fonts/font31.fntdata" Type="http://schemas.openxmlformats.org/officeDocument/2006/relationships/font"/><Relationship Id="rId32" Target="fonts/font32.fntdata" Type="http://schemas.openxmlformats.org/officeDocument/2006/relationships/font"/><Relationship Id="rId33" Target="fonts/font33.fntdata" Type="http://schemas.openxmlformats.org/officeDocument/2006/relationships/font"/><Relationship Id="rId34" Target="fonts/font34.fntdata" Type="http://schemas.openxmlformats.org/officeDocument/2006/relationships/font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6.png" Type="http://schemas.openxmlformats.org/officeDocument/2006/relationships/image"/><Relationship Id="rId5" Target="../media/image7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16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1E2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135176" y="159527"/>
            <a:ext cx="13736816" cy="12098007"/>
          </a:xfrm>
          <a:custGeom>
            <a:avLst/>
            <a:gdLst/>
            <a:ahLst/>
            <a:cxnLst/>
            <a:rect r="r" b="b" t="t" l="l"/>
            <a:pathLst>
              <a:path h="12098007" w="13736816">
                <a:moveTo>
                  <a:pt x="0" y="0"/>
                </a:moveTo>
                <a:lnTo>
                  <a:pt x="13736816" y="0"/>
                </a:lnTo>
                <a:lnTo>
                  <a:pt x="13736816" y="12098007"/>
                </a:lnTo>
                <a:lnTo>
                  <a:pt x="0" y="120980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-86301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1162050"/>
            <a:ext cx="13915557" cy="27631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161"/>
              </a:lnSpc>
            </a:pPr>
            <a:r>
              <a:rPr lang="en-US" sz="7161" b="true">
                <a:solidFill>
                  <a:srgbClr val="141E20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Comparative Study of CNN Architectures for Ear Biometric-Based Person Identification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351346" y="5693584"/>
            <a:ext cx="8355092" cy="34690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19"/>
              </a:lnSpc>
            </a:pPr>
            <a:r>
              <a:rPr lang="en-US" sz="3299">
                <a:solidFill>
                  <a:srgbClr val="141E20"/>
                </a:solidFill>
                <a:latin typeface="Proxima Nova"/>
                <a:ea typeface="Proxima Nova"/>
                <a:cs typeface="Proxima Nova"/>
                <a:sym typeface="Proxima Nova"/>
              </a:rPr>
              <a:t>Submitted to  </a:t>
            </a:r>
          </a:p>
          <a:p>
            <a:pPr algn="l">
              <a:lnSpc>
                <a:spcPts val="4619"/>
              </a:lnSpc>
            </a:pPr>
            <a:r>
              <a:rPr lang="en-US" sz="3299">
                <a:solidFill>
                  <a:srgbClr val="141E20"/>
                </a:solidFill>
                <a:latin typeface="Proxima Nova"/>
                <a:ea typeface="Proxima Nova"/>
                <a:cs typeface="Proxima Nova"/>
                <a:sym typeface="Proxima Nova"/>
              </a:rPr>
              <a:t>KIIT Deemed to be University,</a:t>
            </a:r>
          </a:p>
          <a:p>
            <a:pPr algn="l">
              <a:lnSpc>
                <a:spcPts val="4619"/>
              </a:lnSpc>
            </a:pPr>
            <a:r>
              <a:rPr lang="en-US" sz="3299">
                <a:solidFill>
                  <a:srgbClr val="141E20"/>
                </a:solidFill>
                <a:latin typeface="Proxima Nova"/>
                <a:ea typeface="Proxima Nova"/>
                <a:cs typeface="Proxima Nova"/>
                <a:sym typeface="Proxima Nova"/>
              </a:rPr>
              <a:t>Under the Guidance of </a:t>
            </a:r>
          </a:p>
          <a:p>
            <a:pPr algn="l">
              <a:lnSpc>
                <a:spcPts val="4619"/>
              </a:lnSpc>
            </a:pPr>
            <a:r>
              <a:rPr lang="en-US" sz="3299">
                <a:solidFill>
                  <a:srgbClr val="141E20"/>
                </a:solidFill>
                <a:latin typeface="Proxima Nova"/>
                <a:ea typeface="Proxima Nova"/>
                <a:cs typeface="Proxima Nova"/>
                <a:sym typeface="Proxima Nova"/>
              </a:rPr>
              <a:t>Dr. Partha Pratim Sarangi</a:t>
            </a:r>
          </a:p>
          <a:p>
            <a:pPr algn="l">
              <a:lnSpc>
                <a:spcPts val="4619"/>
              </a:lnSpc>
            </a:pPr>
          </a:p>
          <a:p>
            <a:pPr algn="l">
              <a:lnSpc>
                <a:spcPts val="4619"/>
              </a:lnSpc>
              <a:spcBef>
                <a:spcPct val="0"/>
              </a:spcBef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11106718" y="5309918"/>
            <a:ext cx="7419905" cy="46310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20"/>
              </a:lnSpc>
            </a:pPr>
            <a:r>
              <a:rPr lang="en-US" sz="33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Submitted</a:t>
            </a:r>
            <a:r>
              <a:rPr lang="en-US" sz="33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By:  </a:t>
            </a:r>
          </a:p>
          <a:p>
            <a:pPr algn="l">
              <a:lnSpc>
                <a:spcPts val="4620"/>
              </a:lnSpc>
            </a:pPr>
            <a:r>
              <a:rPr lang="en-US" sz="33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Karan Veer Thakur (22054390)</a:t>
            </a:r>
          </a:p>
          <a:p>
            <a:pPr algn="l">
              <a:lnSpc>
                <a:spcPts val="4620"/>
              </a:lnSpc>
            </a:pPr>
            <a:r>
              <a:rPr lang="en-US" sz="33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Sanjana Thakur (22054393) </a:t>
            </a:r>
          </a:p>
          <a:p>
            <a:pPr algn="l">
              <a:lnSpc>
                <a:spcPts val="4620"/>
              </a:lnSpc>
            </a:pPr>
            <a:r>
              <a:rPr lang="en-US" sz="33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Aayush Bhandari (22054420) </a:t>
            </a:r>
          </a:p>
          <a:p>
            <a:pPr algn="l">
              <a:lnSpc>
                <a:spcPts val="4620"/>
              </a:lnSpc>
            </a:pPr>
            <a:r>
              <a:rPr lang="en-US" sz="33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Sambhavi Chaudhary (22054423) </a:t>
            </a:r>
          </a:p>
          <a:p>
            <a:pPr algn="l">
              <a:lnSpc>
                <a:spcPts val="4620"/>
              </a:lnSpc>
            </a:pPr>
            <a:r>
              <a:rPr lang="en-US" sz="33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Anand Jha Harsh (22054425) </a:t>
            </a:r>
          </a:p>
          <a:p>
            <a:pPr algn="l">
              <a:lnSpc>
                <a:spcPts val="4620"/>
              </a:lnSpc>
            </a:pPr>
            <a:r>
              <a:rPr lang="en-US" sz="33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Shubhankar Srivastava (22054429)</a:t>
            </a:r>
          </a:p>
          <a:p>
            <a:pPr algn="l">
              <a:lnSpc>
                <a:spcPts val="4620"/>
              </a:lnSpc>
            </a:pP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1E2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68832" y="2726174"/>
            <a:ext cx="4345110" cy="5120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33"/>
              </a:lnSpc>
              <a:spcBef>
                <a:spcPct val="0"/>
              </a:spcBef>
            </a:pPr>
            <a:r>
              <a:rPr lang="en-US" b="true" sz="3023" spc="60">
                <a:solidFill>
                  <a:srgbClr val="141E20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Environment Setup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7065692" y="-116564"/>
            <a:ext cx="11945196" cy="10520128"/>
          </a:xfrm>
          <a:custGeom>
            <a:avLst/>
            <a:gdLst/>
            <a:ahLst/>
            <a:cxnLst/>
            <a:rect r="r" b="b" t="t" l="l"/>
            <a:pathLst>
              <a:path h="10520128" w="11945196">
                <a:moveTo>
                  <a:pt x="0" y="0"/>
                </a:moveTo>
                <a:lnTo>
                  <a:pt x="11945196" y="0"/>
                </a:lnTo>
                <a:lnTo>
                  <a:pt x="11945196" y="10520128"/>
                </a:lnTo>
                <a:lnTo>
                  <a:pt x="0" y="105201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-86301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1088125" y="2805520"/>
            <a:ext cx="3736106" cy="8439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b="true" sz="2600" spc="52">
                <a:solidFill>
                  <a:srgbClr val="141E20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Model Construction</a:t>
            </a:r>
          </a:p>
          <a:p>
            <a:pPr algn="ctr">
              <a:lnSpc>
                <a:spcPts val="3080"/>
              </a:lnSpc>
              <a:spcBef>
                <a:spcPct val="0"/>
              </a:spcBef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6130243" y="2769906"/>
            <a:ext cx="3445685" cy="8795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7"/>
              </a:lnSpc>
              <a:spcBef>
                <a:spcPct val="0"/>
              </a:spcBef>
            </a:pPr>
            <a:r>
              <a:rPr lang="en-US" b="true" sz="2797" spc="55">
                <a:solidFill>
                  <a:srgbClr val="141E20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Data Preparation</a:t>
            </a:r>
          </a:p>
          <a:p>
            <a:pPr algn="ctr">
              <a:lnSpc>
                <a:spcPts val="3077"/>
              </a:lnSpc>
              <a:spcBef>
                <a:spcPct val="0"/>
              </a:spcBef>
            </a:pPr>
          </a:p>
        </p:txBody>
      </p:sp>
      <p:sp>
        <p:nvSpPr>
          <p:cNvPr name="AutoShape 6" id="6"/>
          <p:cNvSpPr/>
          <p:nvPr/>
        </p:nvSpPr>
        <p:spPr>
          <a:xfrm>
            <a:off x="4424115" y="3037746"/>
            <a:ext cx="1892844" cy="0"/>
          </a:xfrm>
          <a:prstGeom prst="line">
            <a:avLst/>
          </a:prstGeom>
          <a:ln cap="flat" w="19050">
            <a:solidFill>
              <a:srgbClr val="141E2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7" id="7"/>
          <p:cNvSpPr/>
          <p:nvPr/>
        </p:nvSpPr>
        <p:spPr>
          <a:xfrm flipV="true">
            <a:off x="2026367" y="4781276"/>
            <a:ext cx="766352" cy="8606"/>
          </a:xfrm>
          <a:prstGeom prst="line">
            <a:avLst/>
          </a:prstGeom>
          <a:ln cap="flat" w="19050">
            <a:solidFill>
              <a:srgbClr val="141E2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8" id="8"/>
          <p:cNvSpPr/>
          <p:nvPr/>
        </p:nvSpPr>
        <p:spPr>
          <a:xfrm>
            <a:off x="9434520" y="3037746"/>
            <a:ext cx="1892844" cy="0"/>
          </a:xfrm>
          <a:prstGeom prst="line">
            <a:avLst/>
          </a:prstGeom>
          <a:ln cap="flat" w="19050">
            <a:solidFill>
              <a:srgbClr val="141E2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9" id="9"/>
          <p:cNvSpPr/>
          <p:nvPr/>
        </p:nvSpPr>
        <p:spPr>
          <a:xfrm>
            <a:off x="6316959" y="5000610"/>
            <a:ext cx="1892844" cy="0"/>
          </a:xfrm>
          <a:prstGeom prst="line">
            <a:avLst/>
          </a:prstGeom>
          <a:ln cap="flat" w="19050">
            <a:solidFill>
              <a:srgbClr val="141E2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0" id="10"/>
          <p:cNvSpPr/>
          <p:nvPr/>
        </p:nvSpPr>
        <p:spPr>
          <a:xfrm flipV="true">
            <a:off x="14787120" y="3037746"/>
            <a:ext cx="2016048" cy="0"/>
          </a:xfrm>
          <a:prstGeom prst="line">
            <a:avLst/>
          </a:prstGeom>
          <a:ln cap="flat" w="19050">
            <a:solidFill>
              <a:srgbClr val="141E2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1" id="11"/>
          <p:cNvSpPr/>
          <p:nvPr/>
        </p:nvSpPr>
        <p:spPr>
          <a:xfrm>
            <a:off x="11630353" y="5000610"/>
            <a:ext cx="1261731" cy="0"/>
          </a:xfrm>
          <a:prstGeom prst="line">
            <a:avLst/>
          </a:prstGeom>
          <a:ln cap="flat" w="19050">
            <a:solidFill>
              <a:srgbClr val="141E2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2" id="12"/>
          <p:cNvSpPr/>
          <p:nvPr/>
        </p:nvSpPr>
        <p:spPr>
          <a:xfrm flipH="false" flipV="false" rot="5400000">
            <a:off x="16310198" y="3530715"/>
            <a:ext cx="2130332" cy="1144393"/>
          </a:xfrm>
          <a:custGeom>
            <a:avLst/>
            <a:gdLst/>
            <a:ahLst/>
            <a:cxnLst/>
            <a:rect r="r" b="b" t="t" l="l"/>
            <a:pathLst>
              <a:path h="1144393" w="2130332">
                <a:moveTo>
                  <a:pt x="0" y="0"/>
                </a:moveTo>
                <a:lnTo>
                  <a:pt x="2130332" y="0"/>
                </a:lnTo>
                <a:lnTo>
                  <a:pt x="2130332" y="1144393"/>
                </a:lnTo>
                <a:lnTo>
                  <a:pt x="0" y="114439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-5400000">
            <a:off x="-345336" y="5495337"/>
            <a:ext cx="3085764" cy="1657642"/>
          </a:xfrm>
          <a:custGeom>
            <a:avLst/>
            <a:gdLst/>
            <a:ahLst/>
            <a:cxnLst/>
            <a:rect r="r" b="b" t="t" l="l"/>
            <a:pathLst>
              <a:path h="1657642" w="3085764">
                <a:moveTo>
                  <a:pt x="0" y="0"/>
                </a:moveTo>
                <a:lnTo>
                  <a:pt x="3085764" y="0"/>
                </a:lnTo>
                <a:lnTo>
                  <a:pt x="3085764" y="1657642"/>
                </a:lnTo>
                <a:lnTo>
                  <a:pt x="0" y="165764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4" id="14"/>
          <p:cNvGrpSpPr/>
          <p:nvPr/>
        </p:nvGrpSpPr>
        <p:grpSpPr>
          <a:xfrm rot="0">
            <a:off x="12031049" y="7813284"/>
            <a:ext cx="4116503" cy="278963"/>
            <a:chOff x="0" y="0"/>
            <a:chExt cx="5488671" cy="371951"/>
          </a:xfrm>
        </p:grpSpPr>
        <p:sp>
          <p:nvSpPr>
            <p:cNvPr name="AutoShape 15" id="15"/>
            <p:cNvSpPr/>
            <p:nvPr/>
          </p:nvSpPr>
          <p:spPr>
            <a:xfrm>
              <a:off x="0" y="185975"/>
              <a:ext cx="5163214" cy="0"/>
            </a:xfrm>
            <a:prstGeom prst="line">
              <a:avLst/>
            </a:prstGeom>
            <a:ln cap="flat" w="25400">
              <a:solidFill>
                <a:srgbClr val="141E20"/>
              </a:solidFill>
              <a:prstDash val="solid"/>
              <a:headEnd type="none" len="sm" w="sm"/>
              <a:tailEnd type="none" len="sm" w="sm"/>
            </a:ln>
          </p:spPr>
        </p:sp>
        <p:grpSp>
          <p:nvGrpSpPr>
            <p:cNvPr name="Group 16" id="16"/>
            <p:cNvGrpSpPr/>
            <p:nvPr/>
          </p:nvGrpSpPr>
          <p:grpSpPr>
            <a:xfrm rot="5400000">
              <a:off x="5139967" y="23247"/>
              <a:ext cx="371951" cy="325457"/>
              <a:chOff x="0" y="0"/>
              <a:chExt cx="812800" cy="711200"/>
            </a:xfrm>
          </p:grpSpPr>
          <p:sp>
            <p:nvSpPr>
              <p:cNvPr name="Freeform 17" id="17"/>
              <p:cNvSpPr/>
              <p:nvPr/>
            </p:nvSpPr>
            <p:spPr>
              <a:xfrm flipH="false" flipV="false" rot="0">
                <a:off x="0" y="0"/>
                <a:ext cx="812800" cy="711200"/>
              </a:xfrm>
              <a:custGeom>
                <a:avLst/>
                <a:gdLst/>
                <a:ahLst/>
                <a:cxnLst/>
                <a:rect r="r" b="b" t="t" l="l"/>
                <a:pathLst>
                  <a:path h="711200" w="812800">
                    <a:moveTo>
                      <a:pt x="406400" y="0"/>
                    </a:moveTo>
                    <a:lnTo>
                      <a:pt x="812800" y="711200"/>
                    </a:lnTo>
                    <a:lnTo>
                      <a:pt x="0" y="711200"/>
                    </a:lnTo>
                    <a:lnTo>
                      <a:pt x="406400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TextBox 18" id="18"/>
              <p:cNvSpPr txBox="true"/>
              <p:nvPr/>
            </p:nvSpPr>
            <p:spPr>
              <a:xfrm>
                <a:off x="127000" y="273050"/>
                <a:ext cx="558800" cy="3873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640"/>
                  </a:lnSpc>
                </a:pPr>
              </a:p>
            </p:txBody>
          </p:sp>
        </p:grpSp>
      </p:grpSp>
      <p:sp>
        <p:nvSpPr>
          <p:cNvPr name="TextBox 19" id="19"/>
          <p:cNvSpPr txBox="true"/>
          <p:nvPr/>
        </p:nvSpPr>
        <p:spPr>
          <a:xfrm rot="0">
            <a:off x="1028700" y="964049"/>
            <a:ext cx="16230600" cy="1038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0"/>
              </a:lnSpc>
              <a:spcBef>
                <a:spcPct val="0"/>
              </a:spcBef>
            </a:pPr>
            <a:r>
              <a:rPr lang="en-US" sz="6000" b="true">
                <a:solidFill>
                  <a:srgbClr val="141E20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Implementing Process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907797" y="7625176"/>
            <a:ext cx="3736106" cy="905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b="true" sz="2600" spc="52">
                <a:solidFill>
                  <a:srgbClr val="141E20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Output Analysis</a:t>
            </a:r>
          </a:p>
          <a:p>
            <a:pPr algn="ctr">
              <a:lnSpc>
                <a:spcPts val="3640"/>
              </a:lnSpc>
              <a:spcBef>
                <a:spcPct val="0"/>
              </a:spcBef>
            </a:pPr>
          </a:p>
        </p:txBody>
      </p:sp>
      <p:sp>
        <p:nvSpPr>
          <p:cNvPr name="TextBox 21" id="21"/>
          <p:cNvSpPr txBox="true"/>
          <p:nvPr/>
        </p:nvSpPr>
        <p:spPr>
          <a:xfrm rot="0">
            <a:off x="8365895" y="7687958"/>
            <a:ext cx="3736106" cy="905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b="true" sz="2600" spc="52">
                <a:solidFill>
                  <a:srgbClr val="141E20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Potential Next Steps</a:t>
            </a:r>
          </a:p>
          <a:p>
            <a:pPr algn="ctr">
              <a:lnSpc>
                <a:spcPts val="3640"/>
              </a:lnSpc>
              <a:spcBef>
                <a:spcPct val="0"/>
              </a:spcBef>
            </a:pPr>
          </a:p>
        </p:txBody>
      </p:sp>
      <p:sp>
        <p:nvSpPr>
          <p:cNvPr name="TextBox 22" id="22"/>
          <p:cNvSpPr txBox="true"/>
          <p:nvPr/>
        </p:nvSpPr>
        <p:spPr>
          <a:xfrm rot="0">
            <a:off x="772368" y="3316033"/>
            <a:ext cx="4322234" cy="12409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78"/>
              </a:lnSpc>
            </a:pPr>
            <a:r>
              <a:rPr lang="en-US" sz="1770">
                <a:solidFill>
                  <a:srgbClr val="141E20"/>
                </a:solidFill>
                <a:latin typeface="Proxima Nova"/>
                <a:ea typeface="Proxima Nova"/>
                <a:cs typeface="Proxima Nova"/>
                <a:sym typeface="Proxima Nova"/>
              </a:rPr>
              <a:t>Installed TensorFlow and imported libraries like NumPy, Keras, and Matplotlib to create a functional AI development environment.</a:t>
            </a:r>
          </a:p>
          <a:p>
            <a:pPr algn="l">
              <a:lnSpc>
                <a:spcPts val="2478"/>
              </a:lnSpc>
            </a:pPr>
          </a:p>
        </p:txBody>
      </p:sp>
      <p:sp>
        <p:nvSpPr>
          <p:cNvPr name="TextBox 23" id="23"/>
          <p:cNvSpPr txBox="true"/>
          <p:nvPr/>
        </p:nvSpPr>
        <p:spPr>
          <a:xfrm rot="0">
            <a:off x="1778767" y="8042384"/>
            <a:ext cx="5456909" cy="14706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40"/>
              </a:lnSpc>
            </a:pPr>
            <a:r>
              <a:rPr lang="en-US" sz="2100">
                <a:solidFill>
                  <a:srgbClr val="141E20"/>
                </a:solidFill>
                <a:latin typeface="Proxima Nova"/>
                <a:ea typeface="Proxima Nova"/>
                <a:cs typeface="Proxima Nova"/>
                <a:sym typeface="Proxima Nova"/>
              </a:rPr>
              <a:t>Reviewed the prediction outputs (e.g., 0, 714, 906) to assess the model’s performance and identify potential improvements.</a:t>
            </a:r>
          </a:p>
          <a:p>
            <a:pPr algn="l">
              <a:lnSpc>
                <a:spcPts val="2940"/>
              </a:lnSpc>
              <a:spcBef>
                <a:spcPct val="0"/>
              </a:spcBef>
            </a:pPr>
          </a:p>
        </p:txBody>
      </p:sp>
      <p:sp>
        <p:nvSpPr>
          <p:cNvPr name="TextBox 24" id="24"/>
          <p:cNvSpPr txBox="true"/>
          <p:nvPr/>
        </p:nvSpPr>
        <p:spPr>
          <a:xfrm rot="0">
            <a:off x="8134420" y="8263697"/>
            <a:ext cx="5779724" cy="14706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40"/>
              </a:lnSpc>
            </a:pPr>
            <a:r>
              <a:rPr lang="en-US" sz="2100">
                <a:solidFill>
                  <a:srgbClr val="141E20"/>
                </a:solidFill>
                <a:latin typeface="Proxima Nova"/>
                <a:ea typeface="Proxima Nova"/>
                <a:cs typeface="Proxima Nova"/>
                <a:sym typeface="Proxima Nova"/>
              </a:rPr>
              <a:t>Considered retraining or fine-tuning the model with additional data to enhance accuracy and adapt to new categories.</a:t>
            </a:r>
          </a:p>
          <a:p>
            <a:pPr algn="l">
              <a:lnSpc>
                <a:spcPts val="2940"/>
              </a:lnSpc>
              <a:spcBef>
                <a:spcPct val="0"/>
              </a:spcBef>
            </a:pPr>
          </a:p>
        </p:txBody>
      </p:sp>
      <p:sp>
        <p:nvSpPr>
          <p:cNvPr name="TextBox 25" id="25"/>
          <p:cNvSpPr txBox="true"/>
          <p:nvPr/>
        </p:nvSpPr>
        <p:spPr>
          <a:xfrm rot="0">
            <a:off x="11024282" y="3217952"/>
            <a:ext cx="4510749" cy="16564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73"/>
              </a:lnSpc>
            </a:pPr>
            <a:r>
              <a:rPr lang="en-US" sz="1909">
                <a:solidFill>
                  <a:srgbClr val="141E20"/>
                </a:solidFill>
                <a:latin typeface="Proxima Nova"/>
                <a:ea typeface="Proxima Nova"/>
                <a:cs typeface="Proxima Nova"/>
                <a:sym typeface="Proxima Nova"/>
              </a:rPr>
              <a:t>Loaded pre-trained MobileNetV2, froze its layers, and added custom layers (Pooling, Dense, Dropout) for a 10-class classification task.</a:t>
            </a:r>
          </a:p>
          <a:p>
            <a:pPr algn="l">
              <a:lnSpc>
                <a:spcPts val="2673"/>
              </a:lnSpc>
            </a:pPr>
          </a:p>
        </p:txBody>
      </p:sp>
      <p:sp>
        <p:nvSpPr>
          <p:cNvPr name="TextBox 26" id="26"/>
          <p:cNvSpPr txBox="true"/>
          <p:nvPr/>
        </p:nvSpPr>
        <p:spPr>
          <a:xfrm rot="0">
            <a:off x="13016856" y="4714602"/>
            <a:ext cx="3710112" cy="10469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45"/>
              </a:lnSpc>
              <a:spcBef>
                <a:spcPct val="0"/>
              </a:spcBef>
            </a:pPr>
            <a:r>
              <a:rPr lang="en-US" b="true" sz="3032" spc="60">
                <a:solidFill>
                  <a:srgbClr val="141E20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Model Compilation</a:t>
            </a:r>
          </a:p>
          <a:p>
            <a:pPr algn="l">
              <a:lnSpc>
                <a:spcPts val="4245"/>
              </a:lnSpc>
              <a:spcBef>
                <a:spcPct val="0"/>
              </a:spcBef>
            </a:pPr>
          </a:p>
        </p:txBody>
      </p:sp>
      <p:sp>
        <p:nvSpPr>
          <p:cNvPr name="TextBox 27" id="27"/>
          <p:cNvSpPr txBox="true"/>
          <p:nvPr/>
        </p:nvSpPr>
        <p:spPr>
          <a:xfrm rot="0">
            <a:off x="13666977" y="5290491"/>
            <a:ext cx="3736106" cy="18421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40"/>
              </a:lnSpc>
              <a:spcBef>
                <a:spcPct val="0"/>
              </a:spcBef>
            </a:pPr>
            <a:r>
              <a:rPr lang="en-US" sz="2100">
                <a:solidFill>
                  <a:srgbClr val="141E20"/>
                </a:solidFill>
                <a:latin typeface="Proxima Nova"/>
                <a:ea typeface="Proxima Nova"/>
                <a:cs typeface="Proxima Nova"/>
                <a:sym typeface="Proxima Nova"/>
              </a:rPr>
              <a:t>Configured the model with SGD optimizer, categorical crossentropy loss, and accuracy metric for training and evaluation.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3112492" y="4571955"/>
            <a:ext cx="3537448" cy="13706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32"/>
              </a:lnSpc>
            </a:pPr>
            <a:r>
              <a:rPr lang="en-US" sz="2237" spc="44" b="true">
                <a:solidFill>
                  <a:srgbClr val="141E20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Model Loading and Re-evaluation</a:t>
            </a:r>
          </a:p>
          <a:p>
            <a:pPr algn="l">
              <a:lnSpc>
                <a:spcPts val="2317"/>
              </a:lnSpc>
              <a:spcBef>
                <a:spcPct val="0"/>
              </a:spcBef>
            </a:pPr>
          </a:p>
          <a:p>
            <a:pPr algn="l">
              <a:lnSpc>
                <a:spcPts val="2317"/>
              </a:lnSpc>
              <a:spcBef>
                <a:spcPct val="0"/>
              </a:spcBef>
            </a:pPr>
          </a:p>
        </p:txBody>
      </p:sp>
      <p:sp>
        <p:nvSpPr>
          <p:cNvPr name="TextBox 29" id="29"/>
          <p:cNvSpPr txBox="true"/>
          <p:nvPr/>
        </p:nvSpPr>
        <p:spPr>
          <a:xfrm rot="0">
            <a:off x="2792827" y="5290850"/>
            <a:ext cx="3428789" cy="19893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98"/>
              </a:lnSpc>
            </a:pPr>
            <a:r>
              <a:rPr lang="en-US" sz="1927">
                <a:solidFill>
                  <a:srgbClr val="141E20"/>
                </a:solidFill>
                <a:latin typeface="Proxima Nova"/>
                <a:ea typeface="Proxima Nova"/>
                <a:cs typeface="Proxima Nova"/>
                <a:sym typeface="Proxima Nova"/>
              </a:rPr>
              <a:t>Configured the model with SGD optimizer, categorical crossentropy loss, and accuracy metric for training and evaluation.</a:t>
            </a:r>
          </a:p>
          <a:p>
            <a:pPr algn="l">
              <a:lnSpc>
                <a:spcPts val="2698"/>
              </a:lnSpc>
              <a:spcBef>
                <a:spcPct val="0"/>
              </a:spcBef>
            </a:pPr>
          </a:p>
        </p:txBody>
      </p:sp>
      <p:sp>
        <p:nvSpPr>
          <p:cNvPr name="TextBox 30" id="30"/>
          <p:cNvSpPr txBox="true"/>
          <p:nvPr/>
        </p:nvSpPr>
        <p:spPr>
          <a:xfrm rot="0">
            <a:off x="5643666" y="3209670"/>
            <a:ext cx="5444459" cy="10937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87"/>
              </a:lnSpc>
            </a:pPr>
            <a:r>
              <a:rPr lang="en-US" sz="1562">
                <a:solidFill>
                  <a:srgbClr val="141E20"/>
                </a:solidFill>
                <a:latin typeface="Proxima Nova"/>
                <a:ea typeface="Proxima Nova"/>
                <a:cs typeface="Proxima Nova"/>
                <a:sym typeface="Proxima Nova"/>
              </a:rPr>
              <a:t>Mounted Google Drive, changed to the “awe” dataset directory, and listed image files to prepare for model processing.</a:t>
            </a:r>
          </a:p>
          <a:p>
            <a:pPr algn="l">
              <a:lnSpc>
                <a:spcPts val="2187"/>
              </a:lnSpc>
              <a:spcBef>
                <a:spcPct val="0"/>
              </a:spcBef>
            </a:pPr>
          </a:p>
        </p:txBody>
      </p:sp>
      <p:sp>
        <p:nvSpPr>
          <p:cNvPr name="TextBox 31" id="31"/>
          <p:cNvSpPr txBox="true"/>
          <p:nvPr/>
        </p:nvSpPr>
        <p:spPr>
          <a:xfrm rot="0">
            <a:off x="8525112" y="4683732"/>
            <a:ext cx="3225516" cy="1437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62"/>
              </a:lnSpc>
            </a:pPr>
            <a:r>
              <a:rPr lang="en-US" sz="3044" spc="60" b="true">
                <a:solidFill>
                  <a:srgbClr val="141E20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Initial Prediction Attempt</a:t>
            </a:r>
          </a:p>
          <a:p>
            <a:pPr algn="l">
              <a:lnSpc>
                <a:spcPts val="3142"/>
              </a:lnSpc>
              <a:spcBef>
                <a:spcPct val="0"/>
              </a:spcBef>
            </a:pPr>
          </a:p>
        </p:txBody>
      </p:sp>
      <p:sp>
        <p:nvSpPr>
          <p:cNvPr name="TextBox 32" id="32"/>
          <p:cNvSpPr txBox="true"/>
          <p:nvPr/>
        </p:nvSpPr>
        <p:spPr>
          <a:xfrm rot="0">
            <a:off x="7050636" y="5752345"/>
            <a:ext cx="4980413" cy="15641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12"/>
              </a:lnSpc>
            </a:pPr>
            <a:r>
              <a:rPr lang="en-US" sz="1794">
                <a:solidFill>
                  <a:srgbClr val="141E20"/>
                </a:solidFill>
                <a:latin typeface="Proxima Nova"/>
                <a:ea typeface="Proxima Nova"/>
                <a:cs typeface="Proxima Nova"/>
                <a:sym typeface="Proxima Nova"/>
              </a:rPr>
              <a:t>Reviewing AI performance and making necessary adjuMade predictions with the untrained model on test_ds, resulting in all outputs as 0 due to lack of training.</a:t>
            </a:r>
          </a:p>
          <a:p>
            <a:pPr algn="l">
              <a:lnSpc>
                <a:spcPts val="2512"/>
              </a:lnSpc>
            </a:pPr>
            <a:r>
              <a:rPr lang="en-US" sz="1794">
                <a:solidFill>
                  <a:srgbClr val="141E20"/>
                </a:solidFill>
                <a:latin typeface="Proxima Nova"/>
                <a:ea typeface="Proxima Nova"/>
                <a:cs typeface="Proxima Nova"/>
                <a:sym typeface="Proxima Nova"/>
              </a:rPr>
              <a:t>stments</a:t>
            </a:r>
          </a:p>
        </p:txBody>
      </p:sp>
      <p:sp>
        <p:nvSpPr>
          <p:cNvPr name="AutoShape 33" id="33"/>
          <p:cNvSpPr/>
          <p:nvPr/>
        </p:nvSpPr>
        <p:spPr>
          <a:xfrm>
            <a:off x="5643903" y="7909034"/>
            <a:ext cx="2721992" cy="0"/>
          </a:xfrm>
          <a:prstGeom prst="line">
            <a:avLst/>
          </a:prstGeom>
          <a:ln cap="flat" w="19050">
            <a:solidFill>
              <a:srgbClr val="141E20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1E2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404955" y="2098566"/>
            <a:ext cx="11786907" cy="4626361"/>
          </a:xfrm>
          <a:custGeom>
            <a:avLst/>
            <a:gdLst/>
            <a:ahLst/>
            <a:cxnLst/>
            <a:rect r="r" b="b" t="t" l="l"/>
            <a:pathLst>
              <a:path h="4626361" w="11786907">
                <a:moveTo>
                  <a:pt x="0" y="0"/>
                </a:moveTo>
                <a:lnTo>
                  <a:pt x="11786907" y="0"/>
                </a:lnTo>
                <a:lnTo>
                  <a:pt x="11786907" y="4626361"/>
                </a:lnTo>
                <a:lnTo>
                  <a:pt x="0" y="462636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-1241977" y="82531"/>
            <a:ext cx="6330828" cy="6638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12"/>
              </a:lnSpc>
              <a:spcBef>
                <a:spcPct val="0"/>
              </a:spcBef>
            </a:pPr>
            <a:r>
              <a:rPr lang="en-US" b="true" sz="3865" spc="77">
                <a:solidFill>
                  <a:srgbClr val="000000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EfficientNetB0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3772747" y="564588"/>
            <a:ext cx="2632207" cy="504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9"/>
              </a:lnSpc>
              <a:spcBef>
                <a:spcPct val="0"/>
              </a:spcBef>
            </a:pPr>
            <a:r>
              <a:rPr lang="en-US" sz="2999" spc="59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Epoch: 50 x 22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6710063" y="574113"/>
            <a:ext cx="2433937" cy="1298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sz="2500" spc="5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Training- 70%</a:t>
            </a:r>
          </a:p>
          <a:p>
            <a:pPr algn="l">
              <a:lnSpc>
                <a:spcPts val="3500"/>
              </a:lnSpc>
            </a:pPr>
            <a:r>
              <a:rPr lang="en-US" sz="2500" spc="5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Testing- 20%</a:t>
            </a:r>
          </a:p>
          <a:p>
            <a:pPr algn="l">
              <a:lnSpc>
                <a:spcPts val="3500"/>
              </a:lnSpc>
              <a:spcBef>
                <a:spcPct val="0"/>
              </a:spcBef>
            </a:pPr>
            <a:r>
              <a:rPr lang="en-US" sz="2500" spc="5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Validation - 10%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486349" y="1351376"/>
            <a:ext cx="5344791" cy="99999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20"/>
              </a:lnSpc>
            </a:pPr>
            <a:r>
              <a:rPr lang="en-US" sz="2300" spc="46" b="true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Training Generator with Augmentation:</a:t>
            </a:r>
          </a:p>
          <a:p>
            <a:pPr algn="l" marL="496572" indent="-248286" lvl="1">
              <a:lnSpc>
                <a:spcPts val="3220"/>
              </a:lnSpc>
              <a:buFont typeface="Arial"/>
              <a:buChar char="•"/>
            </a:pPr>
            <a:r>
              <a:rPr lang="en-US" sz="2300" spc="46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Rotation Range: 30°</a:t>
            </a:r>
          </a:p>
          <a:p>
            <a:pPr algn="l" marL="496572" indent="-248286" lvl="1">
              <a:lnSpc>
                <a:spcPts val="3220"/>
              </a:lnSpc>
              <a:buFont typeface="Arial"/>
              <a:buChar char="•"/>
            </a:pPr>
            <a:r>
              <a:rPr lang="en-US" sz="2300" spc="46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Width Shift Range: 0.2 (20%)</a:t>
            </a:r>
          </a:p>
          <a:p>
            <a:pPr algn="l" marL="496572" indent="-248286" lvl="1">
              <a:lnSpc>
                <a:spcPts val="3220"/>
              </a:lnSpc>
              <a:buFont typeface="Arial"/>
              <a:buChar char="•"/>
            </a:pPr>
            <a:r>
              <a:rPr lang="en-US" sz="2300" spc="46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Height Shift Range: 0.2 (20%)</a:t>
            </a:r>
          </a:p>
          <a:p>
            <a:pPr algn="l" marL="496572" indent="-248286" lvl="1">
              <a:lnSpc>
                <a:spcPts val="3220"/>
              </a:lnSpc>
              <a:buFont typeface="Arial"/>
              <a:buChar char="•"/>
            </a:pPr>
            <a:r>
              <a:rPr lang="en-US" sz="2300" spc="46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Shear Range: 0.2 (20%)</a:t>
            </a:r>
          </a:p>
          <a:p>
            <a:pPr algn="l" marL="496572" indent="-248286" lvl="1">
              <a:lnSpc>
                <a:spcPts val="3220"/>
              </a:lnSpc>
              <a:buFont typeface="Arial"/>
              <a:buChar char="•"/>
            </a:pPr>
            <a:r>
              <a:rPr lang="en-US" sz="2300" spc="46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Zoom Range: 0.2 (20%)</a:t>
            </a:r>
          </a:p>
          <a:p>
            <a:pPr algn="l" marL="496572" indent="-248286" lvl="1">
              <a:lnSpc>
                <a:spcPts val="3220"/>
              </a:lnSpc>
              <a:buFont typeface="Arial"/>
              <a:buChar char="•"/>
            </a:pPr>
            <a:r>
              <a:rPr lang="en-US" sz="2300" spc="46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Horizontal Flip: Enabled</a:t>
            </a:r>
          </a:p>
          <a:p>
            <a:pPr algn="l">
              <a:lnSpc>
                <a:spcPts val="3220"/>
              </a:lnSpc>
            </a:pPr>
            <a:r>
              <a:rPr lang="en-US" sz="2300" spc="46" b="true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Create Data Flow for Training, Testing, and Validation:</a:t>
            </a:r>
          </a:p>
          <a:p>
            <a:pPr algn="l" marL="496572" indent="-248286" lvl="1">
              <a:lnSpc>
                <a:spcPts val="3220"/>
              </a:lnSpc>
              <a:buFont typeface="Arial"/>
              <a:buChar char="•"/>
            </a:pPr>
            <a:r>
              <a:rPr lang="en-US" sz="2300" spc="46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Target Size: 224x224</a:t>
            </a:r>
          </a:p>
          <a:p>
            <a:pPr algn="l" marL="496572" indent="-248286" lvl="1">
              <a:lnSpc>
                <a:spcPts val="3220"/>
              </a:lnSpc>
              <a:buFont typeface="Arial"/>
              <a:buChar char="•"/>
            </a:pPr>
            <a:r>
              <a:rPr lang="en-US" sz="2300" spc="46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Batch Size: 32</a:t>
            </a:r>
          </a:p>
          <a:p>
            <a:pPr algn="l" marL="496572" indent="-248286" lvl="1">
              <a:lnSpc>
                <a:spcPts val="3220"/>
              </a:lnSpc>
              <a:spcBef>
                <a:spcPct val="0"/>
              </a:spcBef>
              <a:buFont typeface="Arial"/>
              <a:buChar char="•"/>
            </a:pPr>
            <a:r>
              <a:rPr lang="en-US" sz="2300" spc="46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Class Mode: Categorical</a:t>
            </a:r>
          </a:p>
          <a:p>
            <a:pPr algn="l">
              <a:lnSpc>
                <a:spcPts val="3220"/>
              </a:lnSpc>
              <a:spcBef>
                <a:spcPct val="0"/>
              </a:spcBef>
            </a:pPr>
            <a:r>
              <a:rPr lang="en-US" b="true" sz="2300" spc="46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Model Compilation:</a:t>
            </a:r>
          </a:p>
          <a:p>
            <a:pPr algn="l" marL="496572" indent="-248286" lvl="1">
              <a:lnSpc>
                <a:spcPts val="3220"/>
              </a:lnSpc>
              <a:spcBef>
                <a:spcPct val="0"/>
              </a:spcBef>
              <a:buFont typeface="Arial"/>
              <a:buChar char="•"/>
            </a:pPr>
            <a:r>
              <a:rPr lang="en-US" sz="2300" spc="46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Optimizer: SGD (</a:t>
            </a:r>
            <a:r>
              <a:rPr lang="en-US" b="true" sz="2300" spc="46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Learning Rate: 0.01</a:t>
            </a:r>
            <a:r>
              <a:rPr lang="en-US" sz="2300" spc="46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,</a:t>
            </a:r>
          </a:p>
          <a:p>
            <a:pPr algn="l">
              <a:lnSpc>
                <a:spcPts val="3220"/>
              </a:lnSpc>
              <a:spcBef>
                <a:spcPct val="0"/>
              </a:spcBef>
            </a:pPr>
            <a:r>
              <a:rPr lang="en-US" sz="2300" spc="46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     Momentum: 0.9)</a:t>
            </a:r>
          </a:p>
          <a:p>
            <a:pPr algn="l" marL="496572" indent="-248286" lvl="1">
              <a:lnSpc>
                <a:spcPts val="3220"/>
              </a:lnSpc>
              <a:spcBef>
                <a:spcPct val="0"/>
              </a:spcBef>
              <a:buFont typeface="Arial"/>
              <a:buChar char="•"/>
            </a:pPr>
            <a:r>
              <a:rPr lang="en-US" sz="2300" spc="46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Loss: Categorical Crossentropy</a:t>
            </a:r>
          </a:p>
          <a:p>
            <a:pPr algn="l" marL="496572" indent="-248286" lvl="1">
              <a:lnSpc>
                <a:spcPts val="3220"/>
              </a:lnSpc>
              <a:spcBef>
                <a:spcPct val="0"/>
              </a:spcBef>
              <a:buFont typeface="Arial"/>
              <a:buChar char="•"/>
            </a:pPr>
            <a:r>
              <a:rPr lang="en-US" sz="2300" spc="46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Metrics: Accuracy</a:t>
            </a:r>
          </a:p>
          <a:p>
            <a:pPr algn="l">
              <a:lnSpc>
                <a:spcPts val="3220"/>
              </a:lnSpc>
              <a:spcBef>
                <a:spcPct val="0"/>
              </a:spcBef>
            </a:pPr>
            <a:r>
              <a:rPr lang="en-US" b="true" sz="2300" spc="46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Output Layer Definition:</a:t>
            </a:r>
          </a:p>
          <a:p>
            <a:pPr algn="l" marL="496572" indent="-248286" lvl="1">
              <a:lnSpc>
                <a:spcPts val="3220"/>
              </a:lnSpc>
              <a:spcBef>
                <a:spcPct val="0"/>
              </a:spcBef>
              <a:buFont typeface="Arial"/>
              <a:buChar char="•"/>
            </a:pPr>
            <a:r>
              <a:rPr lang="en-US" sz="2300" spc="46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Dense Units: 10</a:t>
            </a:r>
          </a:p>
          <a:p>
            <a:pPr algn="l" marL="496572" indent="-248286" lvl="1">
              <a:lnSpc>
                <a:spcPts val="3220"/>
              </a:lnSpc>
              <a:spcBef>
                <a:spcPct val="0"/>
              </a:spcBef>
              <a:buFont typeface="Arial"/>
              <a:buChar char="•"/>
            </a:pPr>
            <a:r>
              <a:rPr lang="en-US" sz="2300" spc="46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Activation: ReLu</a:t>
            </a:r>
          </a:p>
          <a:p>
            <a:pPr algn="l">
              <a:lnSpc>
                <a:spcPts val="3220"/>
              </a:lnSpc>
              <a:spcBef>
                <a:spcPct val="0"/>
              </a:spcBef>
            </a:pPr>
          </a:p>
          <a:p>
            <a:pPr algn="l">
              <a:lnSpc>
                <a:spcPts val="3220"/>
              </a:lnSpc>
              <a:spcBef>
                <a:spcPct val="0"/>
              </a:spcBef>
            </a:pPr>
          </a:p>
          <a:p>
            <a:pPr algn="l">
              <a:lnSpc>
                <a:spcPts val="3220"/>
              </a:lnSpc>
              <a:spcBef>
                <a:spcPct val="0"/>
              </a:spcBef>
            </a:pPr>
          </a:p>
          <a:p>
            <a:pPr algn="l">
              <a:lnSpc>
                <a:spcPts val="3220"/>
              </a:lnSpc>
              <a:spcBef>
                <a:spcPct val="0"/>
              </a:spcBef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10876493" y="6893656"/>
            <a:ext cx="3306895" cy="11713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37"/>
              </a:lnSpc>
              <a:spcBef>
                <a:spcPct val="0"/>
              </a:spcBef>
            </a:pPr>
            <a:r>
              <a:rPr lang="en-US" b="true" sz="3383" spc="67">
                <a:solidFill>
                  <a:srgbClr val="000000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Accuracy - 100%</a:t>
            </a:r>
          </a:p>
          <a:p>
            <a:pPr algn="l">
              <a:lnSpc>
                <a:spcPts val="4737"/>
              </a:lnSpc>
              <a:spcBef>
                <a:spcPct val="0"/>
              </a:spcBef>
            </a:pPr>
            <a:r>
              <a:rPr lang="en-US" b="true" sz="3383" spc="67">
                <a:solidFill>
                  <a:srgbClr val="000000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Loss: 0.7296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1E2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834817" y="2925628"/>
            <a:ext cx="11453183" cy="4435744"/>
          </a:xfrm>
          <a:custGeom>
            <a:avLst/>
            <a:gdLst/>
            <a:ahLst/>
            <a:cxnLst/>
            <a:rect r="r" b="b" t="t" l="l"/>
            <a:pathLst>
              <a:path h="4435744" w="11453183">
                <a:moveTo>
                  <a:pt x="0" y="0"/>
                </a:moveTo>
                <a:lnTo>
                  <a:pt x="11453183" y="0"/>
                </a:lnTo>
                <a:lnTo>
                  <a:pt x="11453183" y="4435744"/>
                </a:lnTo>
                <a:lnTo>
                  <a:pt x="0" y="443574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672" r="0" b="-672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03836" y="65333"/>
            <a:ext cx="3316296" cy="11053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6"/>
              </a:lnSpc>
              <a:spcBef>
                <a:spcPct val="0"/>
              </a:spcBef>
            </a:pPr>
            <a:r>
              <a:rPr lang="en-US" b="true" sz="3204">
                <a:solidFill>
                  <a:srgbClr val="000000"/>
                </a:solidFill>
                <a:latin typeface="Roboto Mono Bold"/>
                <a:ea typeface="Roboto Mono Bold"/>
                <a:cs typeface="Roboto Mono Bold"/>
                <a:sym typeface="Roboto Mono Bold"/>
              </a:rPr>
              <a:t>DenseNet121</a:t>
            </a:r>
          </a:p>
          <a:p>
            <a:pPr algn="ctr" marL="0" indent="0" lvl="0">
              <a:lnSpc>
                <a:spcPts val="4486"/>
              </a:lnSpc>
              <a:spcBef>
                <a:spcPct val="0"/>
              </a:spcBef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303836" y="1637628"/>
            <a:ext cx="7906120" cy="90085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64"/>
              </a:lnSpc>
            </a:pPr>
            <a:r>
              <a:rPr lang="en-US" sz="2331" spc="46" b="true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Training Generator with Augmentation:</a:t>
            </a:r>
          </a:p>
          <a:p>
            <a:pPr algn="l" marL="503358" indent="-251679" lvl="1">
              <a:lnSpc>
                <a:spcPts val="3264"/>
              </a:lnSpc>
              <a:buFont typeface="Arial"/>
              <a:buChar char="•"/>
            </a:pPr>
            <a:r>
              <a:rPr lang="en-US" sz="2331" spc="46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Preprocessing: EfficientNet preprocess_input</a:t>
            </a:r>
          </a:p>
          <a:p>
            <a:pPr algn="l" marL="503358" indent="-251679" lvl="1">
              <a:lnSpc>
                <a:spcPts val="3264"/>
              </a:lnSpc>
              <a:buFont typeface="Arial"/>
              <a:buChar char="•"/>
            </a:pPr>
            <a:r>
              <a:rPr lang="en-US" sz="2331" spc="46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Rotation Range: 30°</a:t>
            </a:r>
          </a:p>
          <a:p>
            <a:pPr algn="l" marL="503358" indent="-251679" lvl="1">
              <a:lnSpc>
                <a:spcPts val="3264"/>
              </a:lnSpc>
              <a:buFont typeface="Arial"/>
              <a:buChar char="•"/>
            </a:pPr>
            <a:r>
              <a:rPr lang="en-US" sz="2331" spc="46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Width Shift Range: 0.2 (20%)</a:t>
            </a:r>
          </a:p>
          <a:p>
            <a:pPr algn="l" marL="503358" indent="-251679" lvl="1">
              <a:lnSpc>
                <a:spcPts val="3264"/>
              </a:lnSpc>
              <a:buFont typeface="Arial"/>
              <a:buChar char="•"/>
            </a:pPr>
            <a:r>
              <a:rPr lang="en-US" sz="2331" spc="46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Height Shift Range: 0.2 (20%)</a:t>
            </a:r>
          </a:p>
          <a:p>
            <a:pPr algn="l" marL="503358" indent="-251679" lvl="1">
              <a:lnSpc>
                <a:spcPts val="3264"/>
              </a:lnSpc>
              <a:buFont typeface="Arial"/>
              <a:buChar char="•"/>
            </a:pPr>
            <a:r>
              <a:rPr lang="en-US" sz="2331" spc="46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Shear Range: 0.2 (20%)</a:t>
            </a:r>
          </a:p>
          <a:p>
            <a:pPr algn="l" marL="503358" indent="-251679" lvl="1">
              <a:lnSpc>
                <a:spcPts val="3264"/>
              </a:lnSpc>
              <a:buFont typeface="Arial"/>
              <a:buChar char="•"/>
            </a:pPr>
            <a:r>
              <a:rPr lang="en-US" sz="2331" spc="46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Zoom Range: 0.2 (20%)</a:t>
            </a:r>
          </a:p>
          <a:p>
            <a:pPr algn="l" marL="503358" indent="-251679" lvl="1">
              <a:lnSpc>
                <a:spcPts val="3264"/>
              </a:lnSpc>
              <a:buFont typeface="Arial"/>
              <a:buChar char="•"/>
            </a:pPr>
            <a:r>
              <a:rPr lang="en-US" sz="2331" spc="46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Horizontal Flip: Enabled</a:t>
            </a:r>
          </a:p>
          <a:p>
            <a:pPr algn="l">
              <a:lnSpc>
                <a:spcPts val="3264"/>
              </a:lnSpc>
            </a:pPr>
            <a:r>
              <a:rPr lang="en-US" sz="2331" spc="46" b="true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Create Data Flow for Training:</a:t>
            </a:r>
          </a:p>
          <a:p>
            <a:pPr algn="l" marL="503358" indent="-251679" lvl="1">
              <a:lnSpc>
                <a:spcPts val="3264"/>
              </a:lnSpc>
              <a:buFont typeface="Arial"/>
              <a:buChar char="•"/>
            </a:pPr>
            <a:r>
              <a:rPr lang="en-US" sz="2331" spc="46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Target Size: 224x224</a:t>
            </a:r>
          </a:p>
          <a:p>
            <a:pPr algn="l" marL="503358" indent="-251679" lvl="1">
              <a:lnSpc>
                <a:spcPts val="3264"/>
              </a:lnSpc>
              <a:buFont typeface="Arial"/>
              <a:buChar char="•"/>
            </a:pPr>
            <a:r>
              <a:rPr lang="en-US" sz="2331" spc="46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Batch Size: 32</a:t>
            </a:r>
          </a:p>
          <a:p>
            <a:pPr algn="l" marL="503358" indent="-251679" lvl="1">
              <a:lnSpc>
                <a:spcPts val="3264"/>
              </a:lnSpc>
              <a:buFont typeface="Arial"/>
              <a:buChar char="•"/>
            </a:pPr>
            <a:r>
              <a:rPr lang="en-US" sz="2331" spc="46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Class Mode: Categorical</a:t>
            </a:r>
          </a:p>
          <a:p>
            <a:pPr algn="l">
              <a:lnSpc>
                <a:spcPts val="3264"/>
              </a:lnSpc>
            </a:pPr>
            <a:r>
              <a:rPr lang="en-US" sz="2331" spc="46" b="true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Model Architecture:</a:t>
            </a:r>
          </a:p>
          <a:p>
            <a:pPr algn="l" marL="503358" indent="-251679" lvl="1">
              <a:lnSpc>
                <a:spcPts val="3264"/>
              </a:lnSpc>
              <a:buFont typeface="Arial"/>
              <a:buChar char="•"/>
            </a:pPr>
            <a:r>
              <a:rPr lang="en-US" sz="2331" spc="46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Global Average Pooling: Applied</a:t>
            </a:r>
          </a:p>
          <a:p>
            <a:pPr algn="l" marL="503358" indent="-251679" lvl="1">
              <a:lnSpc>
                <a:spcPts val="3264"/>
              </a:lnSpc>
              <a:buFont typeface="Arial"/>
              <a:buChar char="•"/>
            </a:pPr>
            <a:r>
              <a:rPr lang="en-US" sz="2331" spc="46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Dense Layer 1: 512 units, ReLU activation</a:t>
            </a:r>
          </a:p>
          <a:p>
            <a:pPr algn="l" marL="503358" indent="-251679" lvl="1">
              <a:lnSpc>
                <a:spcPts val="3264"/>
              </a:lnSpc>
              <a:buFont typeface="Arial"/>
              <a:buChar char="•"/>
            </a:pPr>
            <a:r>
              <a:rPr lang="en-US" sz="2331" spc="46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Dropout 1: 0.5 (50%)</a:t>
            </a:r>
          </a:p>
          <a:p>
            <a:pPr algn="l" marL="503358" indent="-251679" lvl="1">
              <a:lnSpc>
                <a:spcPts val="3264"/>
              </a:lnSpc>
              <a:buFont typeface="Arial"/>
              <a:buChar char="•"/>
            </a:pPr>
            <a:r>
              <a:rPr lang="en-US" sz="2331" spc="46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Dense Layer 2: 256 units, ReLU activation</a:t>
            </a:r>
          </a:p>
          <a:p>
            <a:pPr algn="l" marL="503358" indent="-251679" lvl="1">
              <a:lnSpc>
                <a:spcPts val="3264"/>
              </a:lnSpc>
              <a:buFont typeface="Arial"/>
              <a:buChar char="•"/>
            </a:pPr>
            <a:r>
              <a:rPr lang="en-US" sz="2331" spc="46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Dropout 2: 0.5 (50%)</a:t>
            </a:r>
          </a:p>
          <a:p>
            <a:pPr algn="l" marL="503358" indent="-251679" lvl="1">
              <a:lnSpc>
                <a:spcPts val="3264"/>
              </a:lnSpc>
              <a:buFont typeface="Arial"/>
              <a:buChar char="•"/>
            </a:pPr>
            <a:r>
              <a:rPr lang="en-US" sz="2331" spc="46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Output Layer: 10 units, Softmax activation</a:t>
            </a:r>
          </a:p>
          <a:p>
            <a:pPr algn="l" marL="503358" indent="-251679" lvl="1">
              <a:lnSpc>
                <a:spcPts val="3264"/>
              </a:lnSpc>
              <a:spcBef>
                <a:spcPct val="0"/>
              </a:spcBef>
              <a:buFont typeface="Arial"/>
              <a:buChar char="•"/>
            </a:pPr>
            <a:r>
              <a:rPr lang="en-US" sz="2331" spc="46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Model Definition: Inputs from base_model, Outputs as predictions</a:t>
            </a:r>
          </a:p>
          <a:p>
            <a:pPr algn="l">
              <a:lnSpc>
                <a:spcPts val="3264"/>
              </a:lnSpc>
              <a:spcBef>
                <a:spcPct val="0"/>
              </a:spcBef>
            </a:pPr>
          </a:p>
        </p:txBody>
      </p:sp>
      <p:grpSp>
        <p:nvGrpSpPr>
          <p:cNvPr name="Group 5" id="5"/>
          <p:cNvGrpSpPr/>
          <p:nvPr/>
        </p:nvGrpSpPr>
        <p:grpSpPr>
          <a:xfrm rot="0">
            <a:off x="4256897" y="504602"/>
            <a:ext cx="5155842" cy="1332157"/>
            <a:chOff x="0" y="0"/>
            <a:chExt cx="6874456" cy="1776209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0" y="-57150"/>
              <a:ext cx="3509610" cy="6540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199"/>
                </a:lnSpc>
                <a:spcBef>
                  <a:spcPct val="0"/>
                </a:spcBef>
              </a:pPr>
              <a:r>
                <a:rPr lang="en-US" sz="2999" spc="59">
                  <a:solidFill>
                    <a:srgbClr val="000000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Epoch: 50 x 22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3629206" y="60651"/>
              <a:ext cx="3245249" cy="17155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500"/>
                </a:lnSpc>
              </a:pPr>
              <a:r>
                <a:rPr lang="en-US" sz="2500" spc="50">
                  <a:solidFill>
                    <a:srgbClr val="000000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Training- 70%</a:t>
              </a:r>
            </a:p>
            <a:p>
              <a:pPr algn="l">
                <a:lnSpc>
                  <a:spcPts val="3500"/>
                </a:lnSpc>
              </a:pPr>
              <a:r>
                <a:rPr lang="en-US" sz="2500" spc="50">
                  <a:solidFill>
                    <a:srgbClr val="000000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 Testing- 20%</a:t>
              </a:r>
            </a:p>
            <a:p>
              <a:pPr algn="l">
                <a:lnSpc>
                  <a:spcPts val="3500"/>
                </a:lnSpc>
                <a:spcBef>
                  <a:spcPct val="0"/>
                </a:spcBef>
              </a:pPr>
              <a:r>
                <a:rPr lang="en-US" sz="2500" spc="50">
                  <a:solidFill>
                    <a:srgbClr val="000000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 Validation - 10%</a:t>
              </a: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11821399" y="7649953"/>
            <a:ext cx="2630785" cy="10121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59"/>
              </a:lnSpc>
              <a:spcBef>
                <a:spcPct val="0"/>
              </a:spcBef>
            </a:pPr>
            <a:r>
              <a:rPr lang="en-US" b="true" sz="2899" spc="57">
                <a:solidFill>
                  <a:srgbClr val="000000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Accuracy-100%</a:t>
            </a:r>
          </a:p>
          <a:p>
            <a:pPr algn="l">
              <a:lnSpc>
                <a:spcPts val="4059"/>
              </a:lnSpc>
              <a:spcBef>
                <a:spcPct val="0"/>
              </a:spcBef>
            </a:pPr>
            <a:r>
              <a:rPr lang="en-US" b="true" sz="2899" spc="57">
                <a:solidFill>
                  <a:srgbClr val="000000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Loss: 0.1418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1E2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986741" y="2925628"/>
            <a:ext cx="11301259" cy="4435744"/>
          </a:xfrm>
          <a:custGeom>
            <a:avLst/>
            <a:gdLst/>
            <a:ahLst/>
            <a:cxnLst/>
            <a:rect r="r" b="b" t="t" l="l"/>
            <a:pathLst>
              <a:path h="4435744" w="11301259">
                <a:moveTo>
                  <a:pt x="0" y="0"/>
                </a:moveTo>
                <a:lnTo>
                  <a:pt x="11301259" y="0"/>
                </a:lnTo>
                <a:lnTo>
                  <a:pt x="11301259" y="4435744"/>
                </a:lnTo>
                <a:lnTo>
                  <a:pt x="0" y="443574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74561" y="248563"/>
            <a:ext cx="3185319" cy="6464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319"/>
              </a:lnSpc>
              <a:spcBef>
                <a:spcPct val="0"/>
              </a:spcBef>
            </a:pPr>
            <a:r>
              <a:rPr lang="en-US" b="true" sz="3799">
                <a:solidFill>
                  <a:srgbClr val="000000"/>
                </a:solidFill>
                <a:latin typeface="Roboto Mono Bold"/>
                <a:ea typeface="Roboto Mono Bold"/>
                <a:cs typeface="Roboto Mono Bold"/>
                <a:sym typeface="Roboto Mono Bold"/>
              </a:rPr>
              <a:t>M</a:t>
            </a:r>
            <a:r>
              <a:rPr lang="en-US" b="true" sz="3799" strike="noStrike" u="none">
                <a:solidFill>
                  <a:srgbClr val="000000"/>
                </a:solidFill>
                <a:latin typeface="Roboto Mono Bold"/>
                <a:ea typeface="Roboto Mono Bold"/>
                <a:cs typeface="Roboto Mono Bold"/>
                <a:sym typeface="Roboto Mono Bold"/>
              </a:rPr>
              <a:t>ob</a:t>
            </a:r>
            <a:r>
              <a:rPr lang="en-US" b="true" sz="3799" strike="noStrike" u="none">
                <a:solidFill>
                  <a:srgbClr val="000000"/>
                </a:solidFill>
                <a:latin typeface="Roboto Mono Bold"/>
                <a:ea typeface="Roboto Mono Bold"/>
                <a:cs typeface="Roboto Mono Bold"/>
                <a:sym typeface="Roboto Mono Bold"/>
              </a:rPr>
              <a:t>ileNetV2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310410" y="2287269"/>
            <a:ext cx="7172458" cy="79997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19"/>
              </a:lnSpc>
              <a:spcBef>
                <a:spcPct val="0"/>
              </a:spcBef>
            </a:pPr>
            <a:r>
              <a:rPr lang="en-US" b="true" sz="2299" spc="45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Training Generat</a:t>
            </a:r>
            <a:r>
              <a:rPr lang="en-US" b="true" sz="2299" spc="45" strike="noStrike" u="none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or with </a:t>
            </a:r>
            <a:r>
              <a:rPr lang="en-US" b="true" sz="2299" spc="45" strike="noStrike" u="none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A</a:t>
            </a:r>
            <a:r>
              <a:rPr lang="en-US" b="true" sz="2299" spc="45" strike="noStrike" u="none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ugmentation</a:t>
            </a:r>
            <a:r>
              <a:rPr lang="en-US" b="true" sz="2299" spc="45" strike="noStrike" u="none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:</a:t>
            </a:r>
          </a:p>
          <a:p>
            <a:pPr algn="l" marL="496564" indent="-248282" lvl="1">
              <a:lnSpc>
                <a:spcPts val="3219"/>
              </a:lnSpc>
              <a:spcBef>
                <a:spcPct val="0"/>
              </a:spcBef>
              <a:buFont typeface="Arial"/>
              <a:buChar char="•"/>
            </a:pPr>
            <a:r>
              <a:rPr lang="en-US" sz="2299" spc="45" strike="noStrike" u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</a:t>
            </a:r>
            <a:r>
              <a:rPr lang="en-US" sz="2299" spc="45" strike="noStrike" u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reprocessing: EfficientNet preprocess_input</a:t>
            </a:r>
          </a:p>
          <a:p>
            <a:pPr algn="l" marL="496564" indent="-248282" lvl="1">
              <a:lnSpc>
                <a:spcPts val="3219"/>
              </a:lnSpc>
              <a:spcBef>
                <a:spcPct val="0"/>
              </a:spcBef>
              <a:buFont typeface="Arial"/>
              <a:buChar char="•"/>
            </a:pPr>
            <a:r>
              <a:rPr lang="en-US" sz="2299" spc="45" strike="noStrike" u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</a:t>
            </a:r>
            <a:r>
              <a:rPr lang="en-US" sz="2299" spc="45" strike="noStrike" u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otation Range: 30°</a:t>
            </a:r>
          </a:p>
          <a:p>
            <a:pPr algn="l" marL="496564" indent="-248282" lvl="1">
              <a:lnSpc>
                <a:spcPts val="3219"/>
              </a:lnSpc>
              <a:spcBef>
                <a:spcPct val="0"/>
              </a:spcBef>
              <a:buFont typeface="Arial"/>
              <a:buChar char="•"/>
            </a:pPr>
            <a:r>
              <a:rPr lang="en-US" sz="2299" spc="45" strike="noStrike" u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W</a:t>
            </a:r>
            <a:r>
              <a:rPr lang="en-US" sz="2299" spc="45" strike="noStrike" u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idth Shift Range: 0.2 (20%)</a:t>
            </a:r>
          </a:p>
          <a:p>
            <a:pPr algn="l" marL="496564" indent="-248282" lvl="1">
              <a:lnSpc>
                <a:spcPts val="3219"/>
              </a:lnSpc>
              <a:spcBef>
                <a:spcPct val="0"/>
              </a:spcBef>
              <a:buFont typeface="Arial"/>
              <a:buChar char="•"/>
            </a:pPr>
            <a:r>
              <a:rPr lang="en-US" sz="2299" spc="45" strike="noStrike" u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H</a:t>
            </a:r>
            <a:r>
              <a:rPr lang="en-US" sz="2299" spc="45" strike="noStrike" u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eight Shift Range: 0.2 (20%)</a:t>
            </a:r>
          </a:p>
          <a:p>
            <a:pPr algn="l" marL="496564" indent="-248282" lvl="1">
              <a:lnSpc>
                <a:spcPts val="3219"/>
              </a:lnSpc>
              <a:spcBef>
                <a:spcPct val="0"/>
              </a:spcBef>
              <a:buFont typeface="Arial"/>
              <a:buChar char="•"/>
            </a:pPr>
            <a:r>
              <a:rPr lang="en-US" sz="2299" spc="45" strike="noStrike" u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</a:t>
            </a:r>
            <a:r>
              <a:rPr lang="en-US" sz="2299" spc="45" strike="noStrike" u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hear Range: 0.2</a:t>
            </a:r>
            <a:r>
              <a:rPr lang="en-US" sz="2299" spc="45" strike="noStrike" u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299" spc="45" strike="noStrike" u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(20%)</a:t>
            </a:r>
          </a:p>
          <a:p>
            <a:pPr algn="l" marL="496564" indent="-248282" lvl="1">
              <a:lnSpc>
                <a:spcPts val="3219"/>
              </a:lnSpc>
              <a:spcBef>
                <a:spcPct val="0"/>
              </a:spcBef>
              <a:buFont typeface="Arial"/>
              <a:buChar char="•"/>
            </a:pPr>
            <a:r>
              <a:rPr lang="en-US" sz="2299" spc="45" strike="noStrike" u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Zoom Range: 0.2</a:t>
            </a:r>
            <a:r>
              <a:rPr lang="en-US" sz="2299" spc="45" strike="noStrike" u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299" spc="45" strike="noStrike" u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(20%)</a:t>
            </a:r>
          </a:p>
          <a:p>
            <a:pPr algn="l" marL="496564" indent="-248282" lvl="1">
              <a:lnSpc>
                <a:spcPts val="3219"/>
              </a:lnSpc>
              <a:spcBef>
                <a:spcPct val="0"/>
              </a:spcBef>
              <a:buFont typeface="Arial"/>
              <a:buChar char="•"/>
            </a:pPr>
            <a:r>
              <a:rPr lang="en-US" sz="2299" spc="45" strike="noStrike" u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Horizontal Flip: Enabled</a:t>
            </a:r>
          </a:p>
          <a:p>
            <a:pPr algn="l">
              <a:lnSpc>
                <a:spcPts val="3219"/>
              </a:lnSpc>
              <a:spcBef>
                <a:spcPct val="0"/>
              </a:spcBef>
            </a:pPr>
            <a:r>
              <a:rPr lang="en-US" b="true" sz="2299" spc="45" strike="noStrike" u="none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Create Data Flow for Training:</a:t>
            </a:r>
          </a:p>
          <a:p>
            <a:pPr algn="l" marL="496564" indent="-248282" lvl="1">
              <a:lnSpc>
                <a:spcPts val="3219"/>
              </a:lnSpc>
              <a:spcBef>
                <a:spcPct val="0"/>
              </a:spcBef>
              <a:buFont typeface="Arial"/>
              <a:buChar char="•"/>
            </a:pPr>
            <a:r>
              <a:rPr lang="en-US" sz="2299" spc="45" strike="noStrike" u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</a:t>
            </a:r>
            <a:r>
              <a:rPr lang="en-US" sz="2299" spc="45" strike="noStrike" u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arget </a:t>
            </a:r>
            <a:r>
              <a:rPr lang="en-US" sz="2299" spc="45" strike="noStrike" u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Size: 224x224</a:t>
            </a:r>
          </a:p>
          <a:p>
            <a:pPr algn="l" marL="496564" indent="-248282" lvl="1">
              <a:lnSpc>
                <a:spcPts val="3219"/>
              </a:lnSpc>
              <a:spcBef>
                <a:spcPct val="0"/>
              </a:spcBef>
              <a:buFont typeface="Arial"/>
              <a:buChar char="•"/>
            </a:pPr>
            <a:r>
              <a:rPr lang="en-US" sz="2299" spc="45" strike="noStrike" u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Batch Size: 32</a:t>
            </a:r>
          </a:p>
          <a:p>
            <a:pPr algn="l" marL="496564" indent="-248282" lvl="1">
              <a:lnSpc>
                <a:spcPts val="3219"/>
              </a:lnSpc>
              <a:spcBef>
                <a:spcPct val="0"/>
              </a:spcBef>
              <a:buFont typeface="Arial"/>
              <a:buChar char="•"/>
            </a:pPr>
            <a:r>
              <a:rPr lang="en-US" sz="2299" spc="45" strike="noStrike" u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</a:t>
            </a:r>
            <a:r>
              <a:rPr lang="en-US" sz="2299" spc="45" strike="noStrike" u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lass Mode: Categorical</a:t>
            </a:r>
          </a:p>
          <a:p>
            <a:pPr algn="l">
              <a:lnSpc>
                <a:spcPts val="3219"/>
              </a:lnSpc>
              <a:spcBef>
                <a:spcPct val="0"/>
              </a:spcBef>
            </a:pPr>
            <a:r>
              <a:rPr lang="en-US" b="true" sz="2299" spc="45" strike="noStrike" u="none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Model Compilation:</a:t>
            </a:r>
          </a:p>
          <a:p>
            <a:pPr algn="l" marL="993128" indent="-331043" lvl="2">
              <a:lnSpc>
                <a:spcPts val="3219"/>
              </a:lnSpc>
              <a:spcBef>
                <a:spcPct val="0"/>
              </a:spcBef>
              <a:buFont typeface="Arial"/>
              <a:buChar char="⚬"/>
            </a:pPr>
            <a:r>
              <a:rPr lang="en-US" sz="2299" spc="45" strike="noStrike" u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Optimizer: SGD (Stochastic Gradient Descent)</a:t>
            </a:r>
          </a:p>
          <a:p>
            <a:pPr algn="l" marL="1489692" indent="-372423" lvl="3">
              <a:lnSpc>
                <a:spcPts val="3219"/>
              </a:lnSpc>
              <a:spcBef>
                <a:spcPct val="0"/>
              </a:spcBef>
              <a:buFont typeface="Arial"/>
              <a:buChar char="￭"/>
            </a:pPr>
            <a:r>
              <a:rPr lang="en-US" sz="2299" spc="45" strike="noStrike" u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Learning Rate: 0.01</a:t>
            </a:r>
          </a:p>
          <a:p>
            <a:pPr algn="l" marL="1489692" indent="-372423" lvl="3">
              <a:lnSpc>
                <a:spcPts val="3219"/>
              </a:lnSpc>
              <a:spcBef>
                <a:spcPct val="0"/>
              </a:spcBef>
              <a:buFont typeface="Arial"/>
              <a:buChar char="￭"/>
            </a:pPr>
            <a:r>
              <a:rPr lang="en-US" sz="2299" spc="45" strike="noStrike" u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Momentum: 0.9</a:t>
            </a:r>
          </a:p>
          <a:p>
            <a:pPr algn="l" marL="993128" indent="-331043" lvl="2">
              <a:lnSpc>
                <a:spcPts val="3219"/>
              </a:lnSpc>
              <a:spcBef>
                <a:spcPct val="0"/>
              </a:spcBef>
              <a:buFont typeface="Arial"/>
              <a:buChar char="⚬"/>
            </a:pPr>
            <a:r>
              <a:rPr lang="en-US" sz="2299" spc="45" strike="noStrike" u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Loss: Categorical Crossentropy</a:t>
            </a:r>
          </a:p>
          <a:p>
            <a:pPr algn="l" marL="993128" indent="-331043" lvl="2">
              <a:lnSpc>
                <a:spcPts val="3219"/>
              </a:lnSpc>
              <a:spcBef>
                <a:spcPct val="0"/>
              </a:spcBef>
              <a:buFont typeface="Arial"/>
              <a:buChar char="⚬"/>
            </a:pPr>
            <a:r>
              <a:rPr lang="en-US" sz="2299" spc="45" strike="noStrike" u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Metrics: Accuracy</a:t>
            </a:r>
          </a:p>
          <a:p>
            <a:pPr algn="l">
              <a:lnSpc>
                <a:spcPts val="3219"/>
              </a:lnSpc>
              <a:spcBef>
                <a:spcPct val="0"/>
              </a:spcBef>
            </a:pPr>
          </a:p>
          <a:p>
            <a:pPr algn="l" marL="0" indent="0" lvl="0">
              <a:lnSpc>
                <a:spcPts val="3219"/>
              </a:lnSpc>
              <a:spcBef>
                <a:spcPct val="0"/>
              </a:spcBef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2619013" y="971550"/>
            <a:ext cx="2281734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  <a:spcBef>
                <a:spcPct val="0"/>
              </a:spcBef>
            </a:pPr>
            <a:r>
              <a:rPr lang="en-US" sz="2600" spc="52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Epoch: 50 x 22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4965381" y="903705"/>
            <a:ext cx="2447528" cy="1362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  <a:spcBef>
                <a:spcPct val="0"/>
              </a:spcBef>
            </a:pPr>
            <a:r>
              <a:rPr lang="en-US" sz="2600" spc="52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Training- 70%</a:t>
            </a:r>
          </a:p>
          <a:p>
            <a:pPr algn="l">
              <a:lnSpc>
                <a:spcPts val="3640"/>
              </a:lnSpc>
              <a:spcBef>
                <a:spcPct val="0"/>
              </a:spcBef>
            </a:pPr>
            <a:r>
              <a:rPr lang="en-US" sz="2600" spc="52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Testing- 20%</a:t>
            </a:r>
          </a:p>
          <a:p>
            <a:pPr algn="l">
              <a:lnSpc>
                <a:spcPts val="3640"/>
              </a:lnSpc>
              <a:spcBef>
                <a:spcPct val="0"/>
              </a:spcBef>
            </a:pPr>
            <a:r>
              <a:rPr lang="en-US" sz="2600" spc="52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Validation - 10%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1719538" y="7576892"/>
            <a:ext cx="2889449" cy="9766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 b="true">
                <a:solidFill>
                  <a:srgbClr val="000000"/>
                </a:solidFill>
                <a:latin typeface="Roboto Slab Bold"/>
                <a:ea typeface="Roboto Slab Bold"/>
                <a:cs typeface="Roboto Slab Bold"/>
                <a:sym typeface="Roboto Slab Bold"/>
              </a:rPr>
              <a:t>Accuracy: 98.49%</a:t>
            </a:r>
          </a:p>
          <a:p>
            <a:pPr algn="l" marL="0" indent="0" lvl="0">
              <a:lnSpc>
                <a:spcPts val="3919"/>
              </a:lnSpc>
              <a:spcBef>
                <a:spcPct val="0"/>
              </a:spcBef>
            </a:pPr>
            <a:r>
              <a:rPr lang="en-US" b="true" sz="2799">
                <a:solidFill>
                  <a:srgbClr val="000000"/>
                </a:solidFill>
                <a:latin typeface="Roboto Slab Bold"/>
                <a:ea typeface="Roboto Slab Bold"/>
                <a:cs typeface="Roboto Slab Bold"/>
                <a:sym typeface="Roboto Slab Bold"/>
              </a:rPr>
              <a:t>Loss: 1.2749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1E2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423444" y="2719628"/>
            <a:ext cx="10223561" cy="4095326"/>
            <a:chOff x="0" y="0"/>
            <a:chExt cx="13631415" cy="546043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890138" cy="5460434"/>
            </a:xfrm>
            <a:custGeom>
              <a:avLst/>
              <a:gdLst/>
              <a:ahLst/>
              <a:cxnLst/>
              <a:rect r="r" b="b" t="t" l="l"/>
              <a:pathLst>
                <a:path h="5460434" w="6890138">
                  <a:moveTo>
                    <a:pt x="0" y="0"/>
                  </a:moveTo>
                  <a:lnTo>
                    <a:pt x="6890138" y="0"/>
                  </a:lnTo>
                  <a:lnTo>
                    <a:pt x="6890138" y="5460434"/>
                  </a:lnTo>
                  <a:lnTo>
                    <a:pt x="0" y="546043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6890138" y="0"/>
              <a:ext cx="6741277" cy="5460434"/>
            </a:xfrm>
            <a:custGeom>
              <a:avLst/>
              <a:gdLst/>
              <a:ahLst/>
              <a:cxnLst/>
              <a:rect r="r" b="b" t="t" l="l"/>
              <a:pathLst>
                <a:path h="5460434" w="6741277">
                  <a:moveTo>
                    <a:pt x="0" y="0"/>
                  </a:moveTo>
                  <a:lnTo>
                    <a:pt x="6741277" y="0"/>
                  </a:lnTo>
                  <a:lnTo>
                    <a:pt x="6741277" y="5460434"/>
                  </a:lnTo>
                  <a:lnTo>
                    <a:pt x="0" y="546043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</p:spPr>
        </p:sp>
      </p:grpSp>
      <p:sp>
        <p:nvSpPr>
          <p:cNvPr name="TextBox 5" id="5"/>
          <p:cNvSpPr txBox="true"/>
          <p:nvPr/>
        </p:nvSpPr>
        <p:spPr>
          <a:xfrm rot="0">
            <a:off x="625560" y="250506"/>
            <a:ext cx="1935361" cy="5378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79"/>
              </a:lnSpc>
              <a:spcBef>
                <a:spcPct val="0"/>
              </a:spcBef>
            </a:pPr>
            <a:r>
              <a:rPr lang="en-US" b="true" sz="3199" strike="noStrike" u="none">
                <a:solidFill>
                  <a:srgbClr val="000000"/>
                </a:solidFill>
                <a:latin typeface="Roboto Slab Bold"/>
                <a:ea typeface="Roboto Slab Bold"/>
                <a:cs typeface="Roboto Slab Bold"/>
                <a:sym typeface="Roboto Slab Bold"/>
              </a:rPr>
              <a:t>R</a:t>
            </a:r>
            <a:r>
              <a:rPr lang="en-US" b="true" sz="3199" strike="noStrike" u="none">
                <a:solidFill>
                  <a:srgbClr val="000000"/>
                </a:solidFill>
                <a:latin typeface="Roboto Slab Bold"/>
                <a:ea typeface="Roboto Slab Bold"/>
                <a:cs typeface="Roboto Slab Bold"/>
                <a:sym typeface="Roboto Slab Bold"/>
              </a:rPr>
              <a:t>esNet50 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625560" y="1438275"/>
            <a:ext cx="6177558" cy="75901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20"/>
              </a:lnSpc>
              <a:spcBef>
                <a:spcPct val="0"/>
              </a:spcBef>
            </a:pPr>
            <a:r>
              <a:rPr lang="en-US" b="true" sz="2300" spc="46">
                <a:solidFill>
                  <a:srgbClr val="000000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ImageDataGenerator</a:t>
            </a:r>
            <a:r>
              <a:rPr lang="en-US" sz="2300" spc="46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:</a:t>
            </a:r>
          </a:p>
          <a:p>
            <a:pPr algn="l" marL="496572" indent="-248286" lvl="1">
              <a:lnSpc>
                <a:spcPts val="3220"/>
              </a:lnSpc>
              <a:spcBef>
                <a:spcPct val="0"/>
              </a:spcBef>
              <a:buFont typeface="Arial"/>
              <a:buChar char="•"/>
            </a:pPr>
            <a:r>
              <a:rPr lang="en-US" sz="2300" spc="46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Rotation Range: 3°</a:t>
            </a:r>
          </a:p>
          <a:p>
            <a:pPr algn="l" marL="496572" indent="-248286" lvl="1">
              <a:lnSpc>
                <a:spcPts val="3220"/>
              </a:lnSpc>
              <a:spcBef>
                <a:spcPct val="0"/>
              </a:spcBef>
              <a:buFont typeface="Arial"/>
              <a:buChar char="•"/>
            </a:pPr>
            <a:r>
              <a:rPr lang="en-US" sz="2300" spc="46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Horizontal Flip: Enabled</a:t>
            </a:r>
          </a:p>
          <a:p>
            <a:pPr algn="l" marL="496572" indent="-248286" lvl="1">
              <a:lnSpc>
                <a:spcPts val="3220"/>
              </a:lnSpc>
              <a:spcBef>
                <a:spcPct val="0"/>
              </a:spcBef>
              <a:buFont typeface="Arial"/>
              <a:buChar char="•"/>
            </a:pPr>
            <a:r>
              <a:rPr lang="en-US" sz="2300" spc="46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Fill Mode: Nearest</a:t>
            </a:r>
          </a:p>
          <a:p>
            <a:pPr algn="l" marL="496572" indent="-248286" lvl="1">
              <a:lnSpc>
                <a:spcPts val="3220"/>
              </a:lnSpc>
              <a:spcBef>
                <a:spcPct val="0"/>
              </a:spcBef>
              <a:buFont typeface="Arial"/>
              <a:buChar char="•"/>
            </a:pPr>
            <a:r>
              <a:rPr lang="en-US" sz="2300" spc="46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Directory: Train, Test, Validation</a:t>
            </a:r>
          </a:p>
          <a:p>
            <a:pPr algn="l" marL="496572" indent="-248286" lvl="1">
              <a:lnSpc>
                <a:spcPts val="3220"/>
              </a:lnSpc>
              <a:spcBef>
                <a:spcPct val="0"/>
              </a:spcBef>
              <a:buFont typeface="Arial"/>
              <a:buChar char="•"/>
            </a:pPr>
            <a:r>
              <a:rPr lang="en-US" sz="2300" spc="46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Target Size: 224x224</a:t>
            </a:r>
          </a:p>
          <a:p>
            <a:pPr algn="l" marL="496572" indent="-248286" lvl="1">
              <a:lnSpc>
                <a:spcPts val="3220"/>
              </a:lnSpc>
              <a:spcBef>
                <a:spcPct val="0"/>
              </a:spcBef>
              <a:buFont typeface="Arial"/>
              <a:buChar char="•"/>
            </a:pPr>
            <a:r>
              <a:rPr lang="en-US" sz="2300" spc="46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Batch Size: 32</a:t>
            </a:r>
          </a:p>
          <a:p>
            <a:pPr algn="l">
              <a:lnSpc>
                <a:spcPts val="3220"/>
              </a:lnSpc>
              <a:spcBef>
                <a:spcPct val="0"/>
              </a:spcBef>
            </a:pPr>
            <a:r>
              <a:rPr lang="en-US" b="true" sz="2300" spc="46">
                <a:solidFill>
                  <a:srgbClr val="000000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ResNet50 Model:</a:t>
            </a:r>
          </a:p>
          <a:p>
            <a:pPr algn="l" marL="496572" indent="-248286" lvl="1">
              <a:lnSpc>
                <a:spcPts val="3220"/>
              </a:lnSpc>
              <a:spcBef>
                <a:spcPct val="0"/>
              </a:spcBef>
              <a:buFont typeface="Arial"/>
              <a:buChar char="•"/>
            </a:pPr>
            <a:r>
              <a:rPr lang="en-US" sz="2300" spc="46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Weights: ImageNet pre-trained</a:t>
            </a:r>
          </a:p>
          <a:p>
            <a:pPr algn="l" marL="496572" indent="-248286" lvl="1">
              <a:lnSpc>
                <a:spcPts val="3220"/>
              </a:lnSpc>
              <a:spcBef>
                <a:spcPct val="0"/>
              </a:spcBef>
              <a:buFont typeface="Arial"/>
              <a:buChar char="•"/>
            </a:pPr>
            <a:r>
              <a:rPr lang="en-US" sz="2300" spc="46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Input Shape: 224x224x3 (RGB)</a:t>
            </a:r>
          </a:p>
          <a:p>
            <a:pPr algn="l">
              <a:lnSpc>
                <a:spcPts val="3220"/>
              </a:lnSpc>
              <a:spcBef>
                <a:spcPct val="0"/>
              </a:spcBef>
            </a:pPr>
            <a:r>
              <a:rPr lang="en-US" b="true" sz="2300" spc="46">
                <a:solidFill>
                  <a:srgbClr val="000000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Model Architecture:</a:t>
            </a:r>
          </a:p>
          <a:p>
            <a:pPr algn="l" marL="496572" indent="-248286" lvl="1">
              <a:lnSpc>
                <a:spcPts val="3220"/>
              </a:lnSpc>
              <a:spcBef>
                <a:spcPct val="0"/>
              </a:spcBef>
              <a:buFont typeface="Arial"/>
              <a:buChar char="•"/>
            </a:pPr>
            <a:r>
              <a:rPr lang="en-US" sz="2300" spc="46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Input: ResNet50 output</a:t>
            </a:r>
          </a:p>
          <a:p>
            <a:pPr algn="l" marL="496572" indent="-248286" lvl="1">
              <a:lnSpc>
                <a:spcPts val="3220"/>
              </a:lnSpc>
              <a:spcBef>
                <a:spcPct val="0"/>
              </a:spcBef>
              <a:buFont typeface="Arial"/>
              <a:buChar char="•"/>
            </a:pPr>
            <a:r>
              <a:rPr lang="en-US" sz="2300" spc="46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Global Average Pooling: Applied</a:t>
            </a:r>
          </a:p>
          <a:p>
            <a:pPr algn="l" marL="496572" indent="-248286" lvl="1">
              <a:lnSpc>
                <a:spcPts val="3220"/>
              </a:lnSpc>
              <a:spcBef>
                <a:spcPct val="0"/>
              </a:spcBef>
              <a:buFont typeface="Arial"/>
              <a:buChar char="•"/>
            </a:pPr>
            <a:r>
              <a:rPr lang="en-US" sz="2300" spc="46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Dense Layer 1: 512 units, ReLU activation</a:t>
            </a:r>
          </a:p>
          <a:p>
            <a:pPr algn="l" marL="496572" indent="-248286" lvl="1">
              <a:lnSpc>
                <a:spcPts val="3220"/>
              </a:lnSpc>
              <a:spcBef>
                <a:spcPct val="0"/>
              </a:spcBef>
              <a:buFont typeface="Arial"/>
              <a:buChar char="•"/>
            </a:pPr>
            <a:r>
              <a:rPr lang="en-US" sz="2300" spc="46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Dropout 1: 0.5 (50%)</a:t>
            </a:r>
          </a:p>
          <a:p>
            <a:pPr algn="l" marL="496572" indent="-248286" lvl="1">
              <a:lnSpc>
                <a:spcPts val="3220"/>
              </a:lnSpc>
              <a:spcBef>
                <a:spcPct val="0"/>
              </a:spcBef>
              <a:buFont typeface="Arial"/>
              <a:buChar char="•"/>
            </a:pPr>
            <a:r>
              <a:rPr lang="en-US" sz="2300" spc="46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Dense Layer 2: 256 units, ReLU activation</a:t>
            </a:r>
          </a:p>
          <a:p>
            <a:pPr algn="l" marL="496572" indent="-248286" lvl="1">
              <a:lnSpc>
                <a:spcPts val="3220"/>
              </a:lnSpc>
              <a:spcBef>
                <a:spcPct val="0"/>
              </a:spcBef>
              <a:buFont typeface="Arial"/>
              <a:buChar char="•"/>
            </a:pPr>
            <a:r>
              <a:rPr lang="en-US" sz="2300" spc="46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Dropout 2: 0.5 (50%)</a:t>
            </a:r>
          </a:p>
          <a:p>
            <a:pPr algn="l" marL="496572" indent="-248286" lvl="1">
              <a:lnSpc>
                <a:spcPts val="3220"/>
              </a:lnSpc>
              <a:spcBef>
                <a:spcPct val="0"/>
              </a:spcBef>
              <a:buFont typeface="Arial"/>
              <a:buChar char="•"/>
            </a:pPr>
            <a:r>
              <a:rPr lang="en-US" sz="2300" spc="46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Output Layer: 100 units, Softmax activation</a:t>
            </a:r>
          </a:p>
          <a:p>
            <a:pPr algn="l" marL="496572" indent="-248286" lvl="1">
              <a:lnSpc>
                <a:spcPts val="3220"/>
              </a:lnSpc>
              <a:spcBef>
                <a:spcPct val="0"/>
              </a:spcBef>
              <a:buFont typeface="Arial"/>
              <a:buChar char="•"/>
            </a:pPr>
            <a:r>
              <a:rPr lang="en-US" sz="2300" spc="46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learning rate = 0.001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866217" y="580390"/>
            <a:ext cx="2397919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  <a:spcBef>
                <a:spcPct val="0"/>
              </a:spcBef>
            </a:pPr>
            <a:r>
              <a:rPr lang="en-US" sz="2600" spc="52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Epoch: 50 x 218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5264136" y="580390"/>
            <a:ext cx="2447528" cy="1362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  <a:spcBef>
                <a:spcPct val="0"/>
              </a:spcBef>
            </a:pPr>
            <a:r>
              <a:rPr lang="en-US" sz="2600" spc="52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Training- 70%</a:t>
            </a:r>
          </a:p>
          <a:p>
            <a:pPr algn="l">
              <a:lnSpc>
                <a:spcPts val="3640"/>
              </a:lnSpc>
              <a:spcBef>
                <a:spcPct val="0"/>
              </a:spcBef>
            </a:pPr>
            <a:r>
              <a:rPr lang="en-US" sz="2600" spc="52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Testing- 20%</a:t>
            </a:r>
          </a:p>
          <a:p>
            <a:pPr algn="l">
              <a:lnSpc>
                <a:spcPts val="3640"/>
              </a:lnSpc>
              <a:spcBef>
                <a:spcPct val="0"/>
              </a:spcBef>
            </a:pPr>
            <a:r>
              <a:rPr lang="en-US" sz="2600" spc="52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Validation - 10%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1612724" y="7524807"/>
            <a:ext cx="3409289" cy="11804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759"/>
              </a:lnSpc>
              <a:spcBef>
                <a:spcPct val="0"/>
              </a:spcBef>
            </a:pPr>
            <a:r>
              <a:rPr lang="en-US" b="true" sz="3399">
                <a:solidFill>
                  <a:srgbClr val="000000"/>
                </a:solidFill>
                <a:latin typeface="Roboto Slab Bold"/>
                <a:ea typeface="Roboto Slab Bold"/>
                <a:cs typeface="Roboto Slab Bold"/>
                <a:sym typeface="Roboto Slab Bold"/>
              </a:rPr>
              <a:t>Accuracy 99.39%</a:t>
            </a:r>
          </a:p>
          <a:p>
            <a:pPr algn="ctr" marL="0" indent="0" lvl="0">
              <a:lnSpc>
                <a:spcPts val="4759"/>
              </a:lnSpc>
              <a:spcBef>
                <a:spcPct val="0"/>
              </a:spcBef>
            </a:pPr>
            <a:r>
              <a:rPr lang="en-US" b="true" sz="3399" strike="noStrike" u="none">
                <a:solidFill>
                  <a:srgbClr val="000000"/>
                </a:solidFill>
                <a:latin typeface="Roboto Slab Bold"/>
                <a:ea typeface="Roboto Slab Bold"/>
                <a:cs typeface="Roboto Slab Bold"/>
                <a:sym typeface="Roboto Slab Bold"/>
              </a:rPr>
              <a:t>Loss: 0.7091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1E2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180809" y="4079471"/>
            <a:ext cx="9674067" cy="3868356"/>
            <a:chOff x="0" y="0"/>
            <a:chExt cx="12898757" cy="515780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487810" cy="5157809"/>
            </a:xfrm>
            <a:custGeom>
              <a:avLst/>
              <a:gdLst/>
              <a:ahLst/>
              <a:cxnLst/>
              <a:rect r="r" b="b" t="t" l="l"/>
              <a:pathLst>
                <a:path h="5157809" w="6487810">
                  <a:moveTo>
                    <a:pt x="0" y="0"/>
                  </a:moveTo>
                  <a:lnTo>
                    <a:pt x="6487810" y="0"/>
                  </a:lnTo>
                  <a:lnTo>
                    <a:pt x="6487810" y="5157809"/>
                  </a:lnTo>
                  <a:lnTo>
                    <a:pt x="0" y="515780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6487810" y="0"/>
              <a:ext cx="6410947" cy="5157809"/>
            </a:xfrm>
            <a:custGeom>
              <a:avLst/>
              <a:gdLst/>
              <a:ahLst/>
              <a:cxnLst/>
              <a:rect r="r" b="b" t="t" l="l"/>
              <a:pathLst>
                <a:path h="5157809" w="6410947">
                  <a:moveTo>
                    <a:pt x="0" y="0"/>
                  </a:moveTo>
                  <a:lnTo>
                    <a:pt x="6410947" y="0"/>
                  </a:lnTo>
                  <a:lnTo>
                    <a:pt x="6410947" y="5157809"/>
                  </a:lnTo>
                  <a:lnTo>
                    <a:pt x="0" y="515780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-1145"/>
              </a:stretch>
            </a:blipFill>
          </p:spPr>
        </p:sp>
      </p:grpSp>
      <p:sp>
        <p:nvSpPr>
          <p:cNvPr name="TextBox 5" id="5"/>
          <p:cNvSpPr txBox="true"/>
          <p:nvPr/>
        </p:nvSpPr>
        <p:spPr>
          <a:xfrm rot="0">
            <a:off x="662136" y="351789"/>
            <a:ext cx="1691746" cy="12871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79"/>
              </a:lnSpc>
              <a:spcBef>
                <a:spcPct val="0"/>
              </a:spcBef>
            </a:pPr>
            <a:r>
              <a:rPr lang="en-US" b="true" sz="3699">
                <a:solidFill>
                  <a:srgbClr val="000000"/>
                </a:solidFill>
                <a:latin typeface="Roboto Mono Bold"/>
                <a:ea typeface="Roboto Mono Bold"/>
                <a:cs typeface="Roboto Mono Bold"/>
                <a:sym typeface="Roboto Mono Bold"/>
              </a:rPr>
              <a:t>VGG19 </a:t>
            </a:r>
          </a:p>
          <a:p>
            <a:pPr algn="ctr" marL="0" indent="0" lvl="0">
              <a:lnSpc>
                <a:spcPts val="5179"/>
              </a:lnSpc>
              <a:spcBef>
                <a:spcPct val="0"/>
              </a:spcBef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11134366" y="8293857"/>
            <a:ext cx="4636116" cy="14719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</a:pPr>
            <a:r>
              <a:rPr lang="en-US" sz="2799" b="true">
                <a:solidFill>
                  <a:srgbClr val="000000"/>
                </a:solidFill>
                <a:latin typeface="Roboto Slab Bold"/>
                <a:ea typeface="Roboto Slab Bold"/>
                <a:cs typeface="Roboto Slab Bold"/>
                <a:sym typeface="Roboto Slab Bold"/>
              </a:rPr>
              <a:t>Accuracy: </a:t>
            </a:r>
            <a:r>
              <a:rPr lang="en-US" sz="2799" b="true">
                <a:solidFill>
                  <a:srgbClr val="000000"/>
                </a:solidFill>
                <a:latin typeface="Roboto Slab Bold"/>
                <a:ea typeface="Roboto Slab Bold"/>
                <a:cs typeface="Roboto Slab Bold"/>
                <a:sym typeface="Roboto Slab Bold"/>
              </a:rPr>
              <a:t>99.24%</a:t>
            </a:r>
          </a:p>
          <a:p>
            <a:pPr algn="ctr">
              <a:lnSpc>
                <a:spcPts val="3919"/>
              </a:lnSpc>
            </a:pPr>
            <a:r>
              <a:rPr lang="en-US" sz="2799" b="true">
                <a:solidFill>
                  <a:srgbClr val="000000"/>
                </a:solidFill>
                <a:latin typeface="Roboto Slab Bold"/>
                <a:ea typeface="Roboto Slab Bold"/>
                <a:cs typeface="Roboto Slab Bold"/>
                <a:sym typeface="Roboto Slab Bold"/>
              </a:rPr>
              <a:t>Loss: 0.4048</a:t>
            </a:r>
          </a:p>
          <a:p>
            <a:pPr algn="ctr" marL="0" indent="0" lvl="0">
              <a:lnSpc>
                <a:spcPts val="3919"/>
              </a:lnSpc>
              <a:spcBef>
                <a:spcPct val="0"/>
              </a:spcBef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415781" y="2100580"/>
            <a:ext cx="6688199" cy="89904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91"/>
              </a:lnSpc>
            </a:pPr>
            <a:r>
              <a:rPr lang="en-US" sz="2136" b="true">
                <a:solidFill>
                  <a:srgbClr val="000000"/>
                </a:solidFill>
                <a:latin typeface="Roboto Slab Bold"/>
                <a:ea typeface="Roboto Slab Bold"/>
                <a:cs typeface="Roboto Slab Bold"/>
                <a:sym typeface="Roboto Slab Bold"/>
              </a:rPr>
              <a:t>Model Architecture:</a:t>
            </a:r>
          </a:p>
          <a:p>
            <a:pPr algn="l" marL="461324" indent="-230662" lvl="1">
              <a:lnSpc>
                <a:spcPts val="2991"/>
              </a:lnSpc>
              <a:buFont typeface="Arial"/>
              <a:buChar char="•"/>
            </a:pPr>
            <a:r>
              <a:rPr lang="en-US" sz="2136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Input:</a:t>
            </a:r>
            <a:r>
              <a:rPr lang="en-US" sz="2136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 VGG19 output</a:t>
            </a:r>
          </a:p>
          <a:p>
            <a:pPr algn="l" marL="461324" indent="-230662" lvl="1">
              <a:lnSpc>
                <a:spcPts val="2991"/>
              </a:lnSpc>
              <a:spcBef>
                <a:spcPct val="0"/>
              </a:spcBef>
              <a:buFont typeface="Arial"/>
              <a:buChar char="•"/>
            </a:pPr>
            <a:r>
              <a:rPr lang="en-US" sz="2136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Gl</a:t>
            </a:r>
            <a:r>
              <a:rPr lang="en-US" sz="2136" strike="noStrike" u="non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obal</a:t>
            </a:r>
            <a:r>
              <a:rPr lang="en-US" sz="2136" strike="noStrike" u="non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 </a:t>
            </a:r>
            <a:r>
              <a:rPr lang="en-US" sz="2136" strike="noStrike" u="non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Average</a:t>
            </a:r>
            <a:r>
              <a:rPr lang="en-US" sz="2136" strike="noStrike" u="non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 </a:t>
            </a:r>
            <a:r>
              <a:rPr lang="en-US" sz="2136" strike="noStrike" u="non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Pooling</a:t>
            </a:r>
            <a:r>
              <a:rPr lang="en-US" sz="2136" strike="noStrike" u="non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:</a:t>
            </a:r>
            <a:r>
              <a:rPr lang="en-US" sz="2136" strike="noStrike" u="non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 </a:t>
            </a:r>
            <a:r>
              <a:rPr lang="en-US" sz="2136" strike="noStrike" u="non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App</a:t>
            </a:r>
            <a:r>
              <a:rPr lang="en-US" sz="2136" strike="noStrike" u="non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l</a:t>
            </a:r>
            <a:r>
              <a:rPr lang="en-US" sz="2136" strike="noStrike" u="non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i</a:t>
            </a:r>
            <a:r>
              <a:rPr lang="en-US" sz="2136" strike="noStrike" u="non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e</a:t>
            </a:r>
            <a:r>
              <a:rPr lang="en-US" sz="2136" strike="noStrike" u="non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d</a:t>
            </a:r>
          </a:p>
          <a:p>
            <a:pPr algn="l" marL="461324" indent="-230662" lvl="1">
              <a:lnSpc>
                <a:spcPts val="2991"/>
              </a:lnSpc>
              <a:spcBef>
                <a:spcPct val="0"/>
              </a:spcBef>
              <a:buFont typeface="Arial"/>
              <a:buChar char="•"/>
            </a:pPr>
            <a:r>
              <a:rPr lang="en-US" sz="2136" strike="noStrike" u="non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Dense</a:t>
            </a:r>
            <a:r>
              <a:rPr lang="en-US" sz="2136" strike="noStrike" u="non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 Layer 1: </a:t>
            </a:r>
            <a:r>
              <a:rPr lang="en-US" sz="2136" strike="noStrike" u="non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512</a:t>
            </a:r>
            <a:r>
              <a:rPr lang="en-US" sz="2136" strike="noStrike" u="non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 units</a:t>
            </a:r>
            <a:r>
              <a:rPr lang="en-US" sz="2136" strike="noStrike" u="non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,</a:t>
            </a:r>
            <a:r>
              <a:rPr lang="en-US" sz="2136" strike="noStrike" u="non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 ReLU</a:t>
            </a:r>
            <a:r>
              <a:rPr lang="en-US" sz="2136" strike="noStrike" u="non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 activation</a:t>
            </a:r>
          </a:p>
          <a:p>
            <a:pPr algn="l" marL="461324" indent="-230662" lvl="1">
              <a:lnSpc>
                <a:spcPts val="2991"/>
              </a:lnSpc>
              <a:spcBef>
                <a:spcPct val="0"/>
              </a:spcBef>
              <a:buFont typeface="Arial"/>
              <a:buChar char="•"/>
            </a:pPr>
            <a:r>
              <a:rPr lang="en-US" sz="2136" strike="noStrike" u="non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Dropout</a:t>
            </a:r>
            <a:r>
              <a:rPr lang="en-US" sz="2136" strike="noStrike" u="non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 1: </a:t>
            </a:r>
            <a:r>
              <a:rPr lang="en-US" sz="2136" strike="noStrike" u="non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0.5</a:t>
            </a:r>
            <a:r>
              <a:rPr lang="en-US" sz="2136" strike="noStrike" u="non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 </a:t>
            </a:r>
            <a:r>
              <a:rPr lang="en-US" sz="2136" strike="noStrike" u="non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(</a:t>
            </a:r>
            <a:r>
              <a:rPr lang="en-US" sz="2136" strike="noStrike" u="non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50%</a:t>
            </a:r>
            <a:r>
              <a:rPr lang="en-US" sz="2136" strike="noStrike" u="non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)</a:t>
            </a:r>
          </a:p>
          <a:p>
            <a:pPr algn="l" marL="504503" indent="-252252" lvl="1">
              <a:lnSpc>
                <a:spcPts val="3271"/>
              </a:lnSpc>
              <a:spcBef>
                <a:spcPct val="0"/>
              </a:spcBef>
              <a:buFont typeface="Arial"/>
              <a:buChar char="•"/>
            </a:pPr>
            <a:r>
              <a:rPr lang="en-US" sz="2336" strike="noStrike" u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Dense</a:t>
            </a:r>
            <a:r>
              <a:rPr lang="en-US" sz="2336" strike="noStrike" u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336" strike="noStrike" u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</a:t>
            </a:r>
            <a:r>
              <a:rPr lang="en-US" sz="2336" strike="noStrike" u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ayer</a:t>
            </a:r>
            <a:r>
              <a:rPr lang="en-US" sz="2336" strike="noStrike" u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2: </a:t>
            </a:r>
            <a:r>
              <a:rPr lang="en-US" sz="2336" strike="noStrike" u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256</a:t>
            </a:r>
            <a:r>
              <a:rPr lang="en-US" sz="2336" strike="noStrike" u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units</a:t>
            </a:r>
            <a:r>
              <a:rPr lang="en-US" sz="2336" strike="noStrike" u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,</a:t>
            </a:r>
            <a:r>
              <a:rPr lang="en-US" sz="2336" strike="noStrike" u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ReLU</a:t>
            </a:r>
            <a:r>
              <a:rPr lang="en-US" sz="2336" strike="noStrike" u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activation</a:t>
            </a:r>
          </a:p>
          <a:p>
            <a:pPr algn="l" marL="461324" indent="-230662" lvl="1">
              <a:lnSpc>
                <a:spcPts val="2991"/>
              </a:lnSpc>
              <a:spcBef>
                <a:spcPct val="0"/>
              </a:spcBef>
              <a:buFont typeface="Arial"/>
              <a:buChar char="•"/>
            </a:pPr>
            <a:r>
              <a:rPr lang="en-US" sz="2136" strike="noStrike" u="non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Dropout</a:t>
            </a:r>
            <a:r>
              <a:rPr lang="en-US" sz="2136" strike="noStrike" u="non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 2: </a:t>
            </a:r>
            <a:r>
              <a:rPr lang="en-US" sz="2136" strike="noStrike" u="non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0.5</a:t>
            </a:r>
            <a:r>
              <a:rPr lang="en-US" sz="2136" strike="noStrike" u="non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 </a:t>
            </a:r>
            <a:r>
              <a:rPr lang="en-US" sz="2136" strike="noStrike" u="non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(</a:t>
            </a:r>
            <a:r>
              <a:rPr lang="en-US" sz="2136" strike="noStrike" u="non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50%</a:t>
            </a:r>
            <a:r>
              <a:rPr lang="en-US" sz="2136" strike="noStrike" u="non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)</a:t>
            </a:r>
          </a:p>
          <a:p>
            <a:pPr algn="l" marL="461324" indent="-230662" lvl="1">
              <a:lnSpc>
                <a:spcPts val="2991"/>
              </a:lnSpc>
              <a:spcBef>
                <a:spcPct val="0"/>
              </a:spcBef>
              <a:buFont typeface="Arial"/>
              <a:buChar char="•"/>
            </a:pPr>
            <a:r>
              <a:rPr lang="en-US" sz="2136" strike="noStrike" u="non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Out</a:t>
            </a:r>
            <a:r>
              <a:rPr lang="en-US" sz="2136" strike="noStrike" u="non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p</a:t>
            </a:r>
            <a:r>
              <a:rPr lang="en-US" sz="2136" strike="noStrike" u="non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u</a:t>
            </a:r>
            <a:r>
              <a:rPr lang="en-US" sz="2136" strike="noStrike" u="non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t </a:t>
            </a:r>
            <a:r>
              <a:rPr lang="en-US" sz="2136" strike="noStrike" u="non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L</a:t>
            </a:r>
            <a:r>
              <a:rPr lang="en-US" sz="2136" strike="noStrike" u="non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ayer</a:t>
            </a:r>
            <a:r>
              <a:rPr lang="en-US" sz="2136" strike="noStrike" u="non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: </a:t>
            </a:r>
            <a:r>
              <a:rPr lang="en-US" sz="2136" strike="noStrike" u="non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100</a:t>
            </a:r>
            <a:r>
              <a:rPr lang="en-US" sz="2136" strike="noStrike" u="non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 units</a:t>
            </a:r>
            <a:r>
              <a:rPr lang="en-US" sz="2136" strike="noStrike" u="non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, </a:t>
            </a:r>
            <a:r>
              <a:rPr lang="en-US" sz="2136" strike="noStrike" u="non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Softmax </a:t>
            </a:r>
            <a:r>
              <a:rPr lang="en-US" sz="2136" strike="noStrike" u="non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activation</a:t>
            </a:r>
          </a:p>
          <a:p>
            <a:pPr algn="l">
              <a:lnSpc>
                <a:spcPts val="2991"/>
              </a:lnSpc>
              <a:spcBef>
                <a:spcPct val="0"/>
              </a:spcBef>
            </a:pPr>
            <a:r>
              <a:rPr lang="en-US" b="true" sz="2136" strike="noStrike" u="none">
                <a:solidFill>
                  <a:srgbClr val="000000"/>
                </a:solidFill>
                <a:latin typeface="Roboto Slab Bold"/>
                <a:ea typeface="Roboto Slab Bold"/>
                <a:cs typeface="Roboto Slab Bold"/>
                <a:sym typeface="Roboto Slab Bold"/>
              </a:rPr>
              <a:t>ImageDataGenerator:</a:t>
            </a:r>
          </a:p>
          <a:p>
            <a:pPr algn="l" marL="461324" indent="-230662" lvl="1">
              <a:lnSpc>
                <a:spcPts val="2991"/>
              </a:lnSpc>
              <a:spcBef>
                <a:spcPct val="0"/>
              </a:spcBef>
              <a:buFont typeface="Arial"/>
              <a:buChar char="•"/>
            </a:pPr>
            <a:r>
              <a:rPr lang="en-US" sz="2136" strike="noStrike" u="non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Rotation Range: 3°</a:t>
            </a:r>
          </a:p>
          <a:p>
            <a:pPr algn="l" marL="461324" indent="-230662" lvl="1">
              <a:lnSpc>
                <a:spcPts val="2991"/>
              </a:lnSpc>
              <a:spcBef>
                <a:spcPct val="0"/>
              </a:spcBef>
              <a:buFont typeface="Arial"/>
              <a:buChar char="•"/>
            </a:pPr>
            <a:r>
              <a:rPr lang="en-US" sz="2136" strike="noStrike" u="non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Horizontal Flip: Enabled</a:t>
            </a:r>
          </a:p>
          <a:p>
            <a:pPr algn="l" marL="461324" indent="-230662" lvl="1">
              <a:lnSpc>
                <a:spcPts val="2991"/>
              </a:lnSpc>
              <a:spcBef>
                <a:spcPct val="0"/>
              </a:spcBef>
              <a:buFont typeface="Arial"/>
              <a:buChar char="•"/>
            </a:pPr>
            <a:r>
              <a:rPr lang="en-US" sz="2136" strike="noStrike" u="non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Fill Mode: Nearest</a:t>
            </a:r>
          </a:p>
          <a:p>
            <a:pPr algn="l">
              <a:lnSpc>
                <a:spcPts val="2991"/>
              </a:lnSpc>
              <a:spcBef>
                <a:spcPct val="0"/>
              </a:spcBef>
            </a:pPr>
            <a:r>
              <a:rPr lang="en-US" b="true" sz="2136" strike="noStrike" u="none">
                <a:solidFill>
                  <a:srgbClr val="000000"/>
                </a:solidFill>
                <a:latin typeface="Roboto Slab Bold"/>
                <a:ea typeface="Roboto Slab Bold"/>
                <a:cs typeface="Roboto Slab Bold"/>
                <a:sym typeface="Roboto Slab Bold"/>
              </a:rPr>
              <a:t>VGG19 Model:</a:t>
            </a:r>
          </a:p>
          <a:p>
            <a:pPr algn="l" marL="461324" indent="-230662" lvl="1">
              <a:lnSpc>
                <a:spcPts val="2991"/>
              </a:lnSpc>
              <a:spcBef>
                <a:spcPct val="0"/>
              </a:spcBef>
              <a:buFont typeface="Arial"/>
              <a:buChar char="•"/>
            </a:pPr>
            <a:r>
              <a:rPr lang="en-US" sz="2136" strike="noStrike" u="non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Include Top: False (excludes top classification layer)</a:t>
            </a:r>
          </a:p>
          <a:p>
            <a:pPr algn="l" marL="461324" indent="-230662" lvl="1">
              <a:lnSpc>
                <a:spcPts val="2991"/>
              </a:lnSpc>
              <a:spcBef>
                <a:spcPct val="0"/>
              </a:spcBef>
              <a:buFont typeface="Arial"/>
              <a:buChar char="•"/>
            </a:pPr>
            <a:r>
              <a:rPr lang="en-US" sz="2136" strike="noStrike" u="non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Weights: ImageNet pre-trained</a:t>
            </a:r>
          </a:p>
          <a:p>
            <a:pPr algn="l" marL="461324" indent="-230662" lvl="1">
              <a:lnSpc>
                <a:spcPts val="2991"/>
              </a:lnSpc>
              <a:spcBef>
                <a:spcPct val="0"/>
              </a:spcBef>
              <a:buFont typeface="Arial"/>
              <a:buChar char="•"/>
            </a:pPr>
            <a:r>
              <a:rPr lang="en-US" sz="2136" strike="noStrike" u="non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Input Shape: 224x224x3 (RGB)</a:t>
            </a:r>
          </a:p>
          <a:p>
            <a:pPr algn="l">
              <a:lnSpc>
                <a:spcPts val="2991"/>
              </a:lnSpc>
              <a:spcBef>
                <a:spcPct val="0"/>
              </a:spcBef>
            </a:pPr>
            <a:r>
              <a:rPr lang="en-US" b="true" sz="2136" strike="noStrike" u="none">
                <a:solidFill>
                  <a:srgbClr val="000000"/>
                </a:solidFill>
                <a:latin typeface="Roboto Slab Bold"/>
                <a:ea typeface="Roboto Slab Bold"/>
                <a:cs typeface="Roboto Slab Bold"/>
                <a:sym typeface="Roboto Slab Bold"/>
              </a:rPr>
              <a:t>Model Compilation:</a:t>
            </a:r>
          </a:p>
          <a:p>
            <a:pPr algn="l" marL="461324" indent="-230662" lvl="1">
              <a:lnSpc>
                <a:spcPts val="2991"/>
              </a:lnSpc>
              <a:spcBef>
                <a:spcPct val="0"/>
              </a:spcBef>
              <a:buFont typeface="Arial"/>
              <a:buChar char="•"/>
            </a:pPr>
            <a:r>
              <a:rPr lang="en-US" sz="2136" strike="noStrike" u="non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Optimizer: Adam</a:t>
            </a:r>
          </a:p>
          <a:p>
            <a:pPr algn="l" marL="461324" indent="-230662" lvl="1">
              <a:lnSpc>
                <a:spcPts val="2991"/>
              </a:lnSpc>
              <a:spcBef>
                <a:spcPct val="0"/>
              </a:spcBef>
              <a:buFont typeface="Arial"/>
              <a:buChar char="•"/>
            </a:pPr>
            <a:r>
              <a:rPr lang="en-US" sz="2136" strike="noStrike" u="non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Learning Rate: 0.001</a:t>
            </a:r>
          </a:p>
          <a:p>
            <a:pPr algn="l" marL="461324" indent="-230662" lvl="1">
              <a:lnSpc>
                <a:spcPts val="2991"/>
              </a:lnSpc>
              <a:spcBef>
                <a:spcPct val="0"/>
              </a:spcBef>
              <a:buFont typeface="Arial"/>
              <a:buChar char="•"/>
            </a:pPr>
            <a:r>
              <a:rPr lang="en-US" sz="2136" strike="noStrike" u="non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Loss: Categorical Crossentropy</a:t>
            </a:r>
          </a:p>
          <a:p>
            <a:pPr algn="l" marL="461324" indent="-230662" lvl="1">
              <a:lnSpc>
                <a:spcPts val="2991"/>
              </a:lnSpc>
              <a:spcBef>
                <a:spcPct val="0"/>
              </a:spcBef>
              <a:buFont typeface="Arial"/>
              <a:buChar char="•"/>
            </a:pPr>
            <a:r>
              <a:rPr lang="en-US" sz="2136" strike="noStrike" u="non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Metrics: Accuracy</a:t>
            </a:r>
          </a:p>
          <a:p>
            <a:pPr algn="l">
              <a:lnSpc>
                <a:spcPts val="2991"/>
              </a:lnSpc>
              <a:spcBef>
                <a:spcPct val="0"/>
              </a:spcBef>
            </a:pPr>
          </a:p>
          <a:p>
            <a:pPr algn="l" marL="0" indent="0" lvl="0">
              <a:lnSpc>
                <a:spcPts val="3440"/>
              </a:lnSpc>
              <a:spcBef>
                <a:spcPct val="0"/>
              </a:spcBef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2357785" y="775970"/>
            <a:ext cx="2390114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  <a:spcBef>
                <a:spcPct val="0"/>
              </a:spcBef>
            </a:pPr>
            <a:r>
              <a:rPr lang="en-US" sz="2600" spc="52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Epoch: 25 x 218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4965381" y="775970"/>
            <a:ext cx="2447528" cy="1362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  <a:spcBef>
                <a:spcPct val="0"/>
              </a:spcBef>
            </a:pPr>
            <a:r>
              <a:rPr lang="en-US" sz="2600" spc="52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Training- 70%</a:t>
            </a:r>
          </a:p>
          <a:p>
            <a:pPr algn="l">
              <a:lnSpc>
                <a:spcPts val="3640"/>
              </a:lnSpc>
              <a:spcBef>
                <a:spcPct val="0"/>
              </a:spcBef>
            </a:pPr>
            <a:r>
              <a:rPr lang="en-US" sz="2600" spc="52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Testing- 20%</a:t>
            </a:r>
          </a:p>
          <a:p>
            <a:pPr algn="l">
              <a:lnSpc>
                <a:spcPts val="3640"/>
              </a:lnSpc>
              <a:spcBef>
                <a:spcPct val="0"/>
              </a:spcBef>
            </a:pPr>
            <a:r>
              <a:rPr lang="en-US" sz="2600" spc="52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Validation - 10%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1E2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935233" y="138273"/>
            <a:ext cx="9018427" cy="10010454"/>
            <a:chOff x="0" y="0"/>
            <a:chExt cx="12024570" cy="1334727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2024570" cy="6673636"/>
            </a:xfrm>
            <a:custGeom>
              <a:avLst/>
              <a:gdLst/>
              <a:ahLst/>
              <a:cxnLst/>
              <a:rect r="r" b="b" t="t" l="l"/>
              <a:pathLst>
                <a:path h="6673636" w="12024570">
                  <a:moveTo>
                    <a:pt x="0" y="0"/>
                  </a:moveTo>
                  <a:lnTo>
                    <a:pt x="12024570" y="0"/>
                  </a:lnTo>
                  <a:lnTo>
                    <a:pt x="12024570" y="6673636"/>
                  </a:lnTo>
                  <a:lnTo>
                    <a:pt x="0" y="667363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6673636"/>
              <a:ext cx="12024570" cy="6673636"/>
            </a:xfrm>
            <a:custGeom>
              <a:avLst/>
              <a:gdLst/>
              <a:ahLst/>
              <a:cxnLst/>
              <a:rect r="r" b="b" t="t" l="l"/>
              <a:pathLst>
                <a:path h="6673636" w="12024570">
                  <a:moveTo>
                    <a:pt x="0" y="0"/>
                  </a:moveTo>
                  <a:lnTo>
                    <a:pt x="12024570" y="0"/>
                  </a:lnTo>
                  <a:lnTo>
                    <a:pt x="12024570" y="6673636"/>
                  </a:lnTo>
                  <a:lnTo>
                    <a:pt x="0" y="667363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</p:spPr>
        </p:sp>
      </p:grpSp>
      <p:sp>
        <p:nvSpPr>
          <p:cNvPr name="TextBox 5" id="5"/>
          <p:cNvSpPr txBox="true"/>
          <p:nvPr/>
        </p:nvSpPr>
        <p:spPr>
          <a:xfrm rot="0">
            <a:off x="451985" y="507365"/>
            <a:ext cx="7060009" cy="5213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39"/>
              </a:lnSpc>
              <a:spcBef>
                <a:spcPct val="0"/>
              </a:spcBef>
            </a:pPr>
            <a:r>
              <a:rPr lang="en-US" b="true" sz="3099" spc="61">
                <a:solidFill>
                  <a:srgbClr val="000000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Results - Accuracy &amp; Loss Comparison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856957" y="2415810"/>
            <a:ext cx="7586745" cy="32564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736"/>
              </a:lnSpc>
              <a:spcBef>
                <a:spcPct val="0"/>
              </a:spcBef>
            </a:pPr>
            <a:r>
              <a:rPr lang="en-US" b="true" sz="2668">
                <a:solidFill>
                  <a:srgbClr val="000000"/>
                </a:solidFill>
                <a:latin typeface="Roboto Slab Bold"/>
                <a:ea typeface="Roboto Slab Bold"/>
                <a:cs typeface="Roboto Slab Bold"/>
                <a:sym typeface="Roboto Slab Bold"/>
              </a:rPr>
              <a:t>M</a:t>
            </a:r>
            <a:r>
              <a:rPr lang="en-US" b="true" sz="2668" strike="noStrike" u="none">
                <a:solidFill>
                  <a:srgbClr val="000000"/>
                </a:solidFill>
                <a:latin typeface="Roboto Slab Bold"/>
                <a:ea typeface="Roboto Slab Bold"/>
                <a:cs typeface="Roboto Slab Bold"/>
                <a:sym typeface="Roboto Slab Bold"/>
              </a:rPr>
              <a:t>o</a:t>
            </a:r>
            <a:r>
              <a:rPr lang="en-US" b="true" sz="2668" strike="noStrike" u="none">
                <a:solidFill>
                  <a:srgbClr val="000000"/>
                </a:solidFill>
                <a:latin typeface="Roboto Slab Bold"/>
                <a:ea typeface="Roboto Slab Bold"/>
                <a:cs typeface="Roboto Slab Bold"/>
                <a:sym typeface="Roboto Slab Bold"/>
              </a:rPr>
              <a:t>del </a:t>
            </a:r>
            <a:r>
              <a:rPr lang="en-US" sz="2668" strike="noStrike" u="non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                   </a:t>
            </a:r>
            <a:r>
              <a:rPr lang="en-US" b="true" sz="2668" strike="noStrike" u="none">
                <a:solidFill>
                  <a:srgbClr val="000000"/>
                </a:solidFill>
                <a:latin typeface="Roboto Slab Bold"/>
                <a:ea typeface="Roboto Slab Bold"/>
                <a:cs typeface="Roboto Slab Bold"/>
                <a:sym typeface="Roboto Slab Bold"/>
              </a:rPr>
              <a:t>Best Accuracy</a:t>
            </a:r>
            <a:r>
              <a:rPr lang="en-US" sz="2668" strike="noStrike" u="non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     </a:t>
            </a:r>
            <a:r>
              <a:rPr lang="en-US" b="true" sz="2668" strike="noStrike" u="none">
                <a:solidFill>
                  <a:srgbClr val="000000"/>
                </a:solidFill>
                <a:latin typeface="Roboto Slab Bold"/>
                <a:ea typeface="Roboto Slab Bold"/>
                <a:cs typeface="Roboto Slab Bold"/>
                <a:sym typeface="Roboto Slab Bold"/>
              </a:rPr>
              <a:t>  Loss</a:t>
            </a:r>
          </a:p>
          <a:p>
            <a:pPr algn="l" marL="0" indent="0" lvl="0">
              <a:lnSpc>
                <a:spcPts val="3736"/>
              </a:lnSpc>
              <a:spcBef>
                <a:spcPct val="0"/>
              </a:spcBef>
            </a:pPr>
            <a:r>
              <a:rPr lang="en-US" sz="2668" strike="noStrike" u="non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EfficientNetB0    </a:t>
            </a:r>
            <a:r>
              <a:rPr lang="en-US" sz="2668" strike="noStrike" u="non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100.00%</a:t>
            </a:r>
            <a:r>
              <a:rPr lang="en-US" sz="2668" strike="noStrike" u="non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                  0.7296</a:t>
            </a:r>
          </a:p>
          <a:p>
            <a:pPr algn="l" marL="0" indent="0" lvl="0">
              <a:lnSpc>
                <a:spcPts val="3736"/>
              </a:lnSpc>
              <a:spcBef>
                <a:spcPct val="0"/>
              </a:spcBef>
            </a:pPr>
            <a:r>
              <a:rPr lang="en-US" sz="2668" strike="noStrike" u="non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DenseNet121        100.00%                   0.1418</a:t>
            </a:r>
          </a:p>
          <a:p>
            <a:pPr algn="l" marL="0" indent="0" lvl="0">
              <a:lnSpc>
                <a:spcPts val="3736"/>
              </a:lnSpc>
              <a:spcBef>
                <a:spcPct val="0"/>
              </a:spcBef>
            </a:pPr>
            <a:r>
              <a:rPr lang="en-US" sz="2668" strike="noStrike" u="non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ResNet50              </a:t>
            </a:r>
            <a:r>
              <a:rPr lang="en-US" sz="2668" strike="noStrike" u="non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99.39%</a:t>
            </a:r>
            <a:r>
              <a:rPr lang="en-US" sz="2668" strike="noStrike" u="non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                     0.7091</a:t>
            </a:r>
          </a:p>
          <a:p>
            <a:pPr algn="l" marL="0" indent="0" lvl="0">
              <a:lnSpc>
                <a:spcPts val="3736"/>
              </a:lnSpc>
              <a:spcBef>
                <a:spcPct val="0"/>
              </a:spcBef>
            </a:pPr>
            <a:r>
              <a:rPr lang="en-US" sz="2668" strike="noStrike" u="non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VGG19                    99.24%                     0.4048</a:t>
            </a:r>
          </a:p>
          <a:p>
            <a:pPr algn="l" marL="0" indent="0" lvl="0">
              <a:lnSpc>
                <a:spcPts val="3736"/>
              </a:lnSpc>
              <a:spcBef>
                <a:spcPct val="0"/>
              </a:spcBef>
            </a:pPr>
            <a:r>
              <a:rPr lang="en-US" sz="2668" strike="noStrike" u="non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MobileNet             </a:t>
            </a:r>
            <a:r>
              <a:rPr lang="en-US" sz="2668" strike="noStrike" u="non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98.49%</a:t>
            </a:r>
            <a:r>
              <a:rPr lang="en-US" sz="2668" strike="noStrike" u="non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                    1.2749</a:t>
            </a:r>
          </a:p>
          <a:p>
            <a:pPr algn="ctr" marL="0" indent="0" lvl="0">
              <a:lnSpc>
                <a:spcPts val="3736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>
  <p:cSld>
    <p:bg>
      <p:bgPr>
        <a:solidFill>
          <a:srgbClr val="D1E2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969103" y="1139289"/>
            <a:ext cx="3341588" cy="10217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259"/>
              </a:lnSpc>
              <a:spcBef>
                <a:spcPct val="0"/>
              </a:spcBef>
            </a:pPr>
            <a:r>
              <a:rPr lang="en-US" b="true" sz="5899">
                <a:solidFill>
                  <a:srgbClr val="000000"/>
                </a:solidFill>
                <a:latin typeface="Roboto Condensed Bold"/>
                <a:ea typeface="Roboto Condensed Bold"/>
                <a:cs typeface="Roboto Condensed Bold"/>
                <a:sym typeface="Roboto Condensed Bold"/>
              </a:rPr>
              <a:t>Conclusion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88862" y="3804609"/>
            <a:ext cx="16170438" cy="38517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133"/>
              </a:lnSpc>
              <a:spcBef>
                <a:spcPct val="0"/>
              </a:spcBef>
            </a:pPr>
            <a:r>
              <a:rPr lang="en-US" sz="3666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EfficientNetB0 and DenseNet121 are the t</a:t>
            </a:r>
            <a:r>
              <a:rPr lang="en-US" sz="3666" strike="noStrike" u="non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o</a:t>
            </a:r>
            <a:r>
              <a:rPr lang="en-US" sz="3666" strike="noStrike" u="non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p-perf</a:t>
            </a:r>
            <a:r>
              <a:rPr lang="en-US" sz="3666" strike="noStrike" u="non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o</a:t>
            </a:r>
            <a:r>
              <a:rPr lang="en-US" sz="3666" strike="noStrike" u="non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rming</a:t>
            </a:r>
            <a:r>
              <a:rPr lang="en-US" sz="3666" strike="noStrike" u="non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models, reaching 100% accuracy.</a:t>
            </a:r>
          </a:p>
          <a:p>
            <a:pPr algn="l" marL="0" indent="0" lvl="0">
              <a:lnSpc>
                <a:spcPts val="5133"/>
              </a:lnSpc>
              <a:spcBef>
                <a:spcPct val="0"/>
              </a:spcBef>
            </a:pPr>
            <a:r>
              <a:rPr lang="en-US" sz="3666" strike="noStrike" u="non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ResNe</a:t>
            </a:r>
            <a:r>
              <a:rPr lang="en-US" sz="3666" strike="noStrike" u="non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t</a:t>
            </a:r>
            <a:r>
              <a:rPr lang="en-US" sz="3666" strike="noStrike" u="non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50 and VGG19 f</a:t>
            </a:r>
            <a:r>
              <a:rPr lang="en-US" sz="3666" strike="noStrike" u="non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o</a:t>
            </a:r>
            <a:r>
              <a:rPr lang="en-US" sz="3666" strike="noStrike" u="non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llow</a:t>
            </a:r>
            <a:r>
              <a:rPr lang="en-US" sz="3666" strike="noStrike" u="non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3666" strike="noStrike" u="non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closely with 99%+ accuracy.</a:t>
            </a:r>
          </a:p>
          <a:p>
            <a:pPr algn="ctr" marL="0" indent="0" lvl="0">
              <a:lnSpc>
                <a:spcPts val="5133"/>
              </a:lnSpc>
              <a:spcBef>
                <a:spcPct val="0"/>
              </a:spcBef>
            </a:pPr>
            <a:r>
              <a:rPr lang="en-US" sz="3666" strike="noStrike" u="non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Mo</a:t>
            </a:r>
            <a:r>
              <a:rPr lang="en-US" sz="3666" strike="noStrike" u="non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bileNet has the l</a:t>
            </a:r>
            <a:r>
              <a:rPr lang="en-US" sz="3666" strike="noStrike" u="non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o</a:t>
            </a:r>
            <a:r>
              <a:rPr lang="en-US" sz="3666" strike="noStrike" u="non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west accuracy but still performs well at 98.49%.</a:t>
            </a:r>
          </a:p>
          <a:p>
            <a:pPr algn="ctr" marL="0" indent="0" lvl="0">
              <a:lnSpc>
                <a:spcPts val="5133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>
  <p:cSld>
    <p:bg>
      <p:bgPr>
        <a:solidFill>
          <a:srgbClr val="D1E2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642445" y="4395469"/>
            <a:ext cx="9003109" cy="14198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39"/>
              </a:lnSpc>
              <a:spcBef>
                <a:spcPct val="0"/>
              </a:spcBef>
            </a:pPr>
            <a:r>
              <a:rPr lang="en-US" sz="4099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</a:t>
            </a:r>
            <a:r>
              <a:rPr lang="en-US" sz="4099" strike="noStrike" u="non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cknowledgment:</a:t>
            </a:r>
            <a:r>
              <a:rPr lang="en-US" sz="4099" strike="noStrike" u="non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Dr. Partha Pratim Sarangi</a:t>
            </a:r>
          </a:p>
          <a:p>
            <a:pPr algn="ctr" marL="0" indent="0" lvl="0">
              <a:lnSpc>
                <a:spcPts val="5739"/>
              </a:lnSpc>
              <a:spcBef>
                <a:spcPct val="0"/>
              </a:spcBef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6825153" y="1504471"/>
            <a:ext cx="4274741" cy="13944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1339"/>
              </a:lnSpc>
              <a:spcBef>
                <a:spcPct val="0"/>
              </a:spcBef>
            </a:pPr>
            <a:r>
              <a:rPr lang="en-US" sz="8099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1E2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127719" y="-209481"/>
            <a:ext cx="21532506" cy="10705963"/>
          </a:xfrm>
          <a:custGeom>
            <a:avLst/>
            <a:gdLst/>
            <a:ahLst/>
            <a:cxnLst/>
            <a:rect r="r" b="b" t="t" l="l"/>
            <a:pathLst>
              <a:path h="10705963" w="21532506">
                <a:moveTo>
                  <a:pt x="0" y="0"/>
                </a:moveTo>
                <a:lnTo>
                  <a:pt x="21532506" y="0"/>
                </a:lnTo>
                <a:lnTo>
                  <a:pt x="21532506" y="10705962"/>
                </a:lnTo>
                <a:lnTo>
                  <a:pt x="0" y="107059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2457" t="-35562" r="-65391" b="-24024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170269"/>
            <a:ext cx="16230600" cy="1038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00"/>
              </a:lnSpc>
              <a:spcBef>
                <a:spcPct val="0"/>
              </a:spcBef>
            </a:pPr>
            <a:r>
              <a:rPr lang="en-US" b="true" sz="6000">
                <a:solidFill>
                  <a:srgbClr val="141E20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ABSTRACT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388387" y="2598103"/>
            <a:ext cx="16230600" cy="50336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480"/>
              </a:lnSpc>
            </a:pPr>
            <a:r>
              <a:rPr lang="en-US" sz="3200">
                <a:solidFill>
                  <a:srgbClr val="141E20"/>
                </a:solidFill>
                <a:latin typeface="Proxima Nova"/>
                <a:ea typeface="Proxima Nova"/>
                <a:cs typeface="Proxima Nova"/>
                <a:sym typeface="Proxima Nova"/>
              </a:rPr>
              <a:t>Ear biometrics offers a stable, non-intrusive identification method, resistant to aging or expressions. This study evaluates five CNN architectures—EfficientNetB0, DenseNet121, MobileNetV2, VGG19, and ResNet50—using the AWE dataset (1,000+ ear images, 100 subjects). Preprocessed and augmented, the data was split (70% train, 20% test, 10% validation) and models fine-tuned via transfer learning. DenseNet121 and MobileNet achieved 100% accuracy, with EfficientNetB0 (99.42%), ResNet50 (99.20%), and VGG19 (98.86%) close behind. Results highlight CNN potential for biometric systems, with future scope in larger datasets, real-time use, and multi-modal integration.</a:t>
            </a:r>
          </a:p>
          <a:p>
            <a:pPr algn="just">
              <a:lnSpc>
                <a:spcPts val="448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1E2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127719" y="-209481"/>
            <a:ext cx="21532506" cy="10705963"/>
          </a:xfrm>
          <a:custGeom>
            <a:avLst/>
            <a:gdLst/>
            <a:ahLst/>
            <a:cxnLst/>
            <a:rect r="r" b="b" t="t" l="l"/>
            <a:pathLst>
              <a:path h="10705963" w="21532506">
                <a:moveTo>
                  <a:pt x="0" y="0"/>
                </a:moveTo>
                <a:lnTo>
                  <a:pt x="21532506" y="0"/>
                </a:lnTo>
                <a:lnTo>
                  <a:pt x="21532506" y="10705962"/>
                </a:lnTo>
                <a:lnTo>
                  <a:pt x="0" y="107059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2457" t="-35562" r="-65391" b="-24024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170269"/>
            <a:ext cx="16230600" cy="1038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00"/>
              </a:lnSpc>
              <a:spcBef>
                <a:spcPct val="0"/>
              </a:spcBef>
            </a:pPr>
            <a:r>
              <a:rPr lang="en-US" b="true" sz="6000">
                <a:solidFill>
                  <a:srgbClr val="141E20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OBJECTIVE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388387" y="2598103"/>
            <a:ext cx="16230600" cy="27857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480"/>
              </a:lnSpc>
            </a:pPr>
          </a:p>
          <a:p>
            <a:pPr algn="just" marL="1381774" indent="-460591" lvl="2">
              <a:lnSpc>
                <a:spcPts val="4480"/>
              </a:lnSpc>
              <a:buFont typeface="Arial"/>
              <a:buChar char="⚬"/>
            </a:pPr>
            <a:r>
              <a:rPr lang="en-US" sz="3200">
                <a:solidFill>
                  <a:srgbClr val="141E20"/>
                </a:solidFill>
                <a:latin typeface="Proxima Nova"/>
                <a:ea typeface="Proxima Nova"/>
                <a:cs typeface="Proxima Nova"/>
                <a:sym typeface="Proxima Nova"/>
              </a:rPr>
              <a:t>Goal:Evaluate five state-of-the-art CNNs for ear-based identification</a:t>
            </a:r>
          </a:p>
          <a:p>
            <a:pPr algn="just" marL="1381774" indent="-460591" lvl="2">
              <a:lnSpc>
                <a:spcPts val="4480"/>
              </a:lnSpc>
              <a:buFont typeface="Arial"/>
              <a:buChar char="⚬"/>
            </a:pPr>
            <a:r>
              <a:rPr lang="en-US" sz="3200">
                <a:solidFill>
                  <a:srgbClr val="141E20"/>
                </a:solidFill>
                <a:latin typeface="Proxima Nova"/>
                <a:ea typeface="Proxima Nova"/>
                <a:cs typeface="Proxima Nova"/>
                <a:sym typeface="Proxima Nova"/>
              </a:rPr>
              <a:t>Models:EfficientNetB0, DenseNet121, MobileNet, VGG19, ResNet50</a:t>
            </a:r>
          </a:p>
          <a:p>
            <a:pPr algn="just" marL="1381774" indent="-460591" lvl="2">
              <a:lnSpc>
                <a:spcPts val="4480"/>
              </a:lnSpc>
              <a:buFont typeface="Arial"/>
              <a:buChar char="⚬"/>
            </a:pPr>
            <a:r>
              <a:rPr lang="en-US" sz="3200">
                <a:solidFill>
                  <a:srgbClr val="141E20"/>
                </a:solidFill>
                <a:latin typeface="Proxima Nova"/>
                <a:ea typeface="Proxima Nova"/>
                <a:cs typeface="Proxima Nova"/>
                <a:sym typeface="Proxima Nova"/>
              </a:rPr>
              <a:t>Focus:Accuracy, efficiency, real-world applicability</a:t>
            </a:r>
          </a:p>
          <a:p>
            <a:pPr algn="just">
              <a:lnSpc>
                <a:spcPts val="448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1E2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358348" y="4259897"/>
            <a:ext cx="12290678" cy="5595052"/>
          </a:xfrm>
          <a:custGeom>
            <a:avLst/>
            <a:gdLst/>
            <a:ahLst/>
            <a:cxnLst/>
            <a:rect r="r" b="b" t="t" l="l"/>
            <a:pathLst>
              <a:path h="5595052" w="12290678">
                <a:moveTo>
                  <a:pt x="0" y="0"/>
                </a:moveTo>
                <a:lnTo>
                  <a:pt x="12290678" y="0"/>
                </a:lnTo>
                <a:lnTo>
                  <a:pt x="12290678" y="5595052"/>
                </a:lnTo>
                <a:lnTo>
                  <a:pt x="0" y="559505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726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170269"/>
            <a:ext cx="16230600" cy="1038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00"/>
              </a:lnSpc>
              <a:spcBef>
                <a:spcPct val="0"/>
              </a:spcBef>
            </a:pPr>
            <a:r>
              <a:rPr lang="en-US" b="true" sz="6000">
                <a:solidFill>
                  <a:srgbClr val="141E20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WHAT IS CNN?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388387" y="2598103"/>
            <a:ext cx="16230600" cy="16617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141E20"/>
                </a:solidFill>
                <a:latin typeface="Proxima Nova"/>
                <a:ea typeface="Proxima Nova"/>
                <a:cs typeface="Proxima Nova"/>
                <a:sym typeface="Proxima Nova"/>
              </a:rPr>
              <a:t>CNN stands for Convolutional Neural Network, a type of neural network particularly effective for analyzing and processing visual data, like images, for tasks such as image recognition, object detection, and image classification. 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1E2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883137"/>
            <a:ext cx="10667778" cy="10476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8403"/>
              </a:lnSpc>
              <a:spcBef>
                <a:spcPct val="0"/>
              </a:spcBef>
            </a:pPr>
            <a:r>
              <a:rPr lang="en-US" b="true" sz="6002">
                <a:solidFill>
                  <a:srgbClr val="141E20"/>
                </a:solidFill>
                <a:latin typeface="Roboto Bold"/>
                <a:ea typeface="Roboto Bold"/>
                <a:cs typeface="Roboto Bold"/>
                <a:sym typeface="Roboto Bold"/>
              </a:rPr>
              <a:t>Why CNNs for Ears?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2575935"/>
            <a:ext cx="9972042" cy="36937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82940" indent="-291470" lvl="1">
              <a:lnSpc>
                <a:spcPts val="3780"/>
              </a:lnSpc>
              <a:buFont typeface="Arial"/>
              <a:buChar char="•"/>
            </a:pPr>
            <a:r>
              <a:rPr lang="en-US" sz="2700">
                <a:solidFill>
                  <a:srgbClr val="141E20"/>
                </a:solidFill>
                <a:latin typeface="Proxima Nova"/>
                <a:ea typeface="Proxima Nova"/>
                <a:cs typeface="Proxima Nova"/>
                <a:sym typeface="Proxima Nova"/>
              </a:rPr>
              <a:t>Extract Complex Patterns:</a:t>
            </a:r>
          </a:p>
          <a:p>
            <a:pPr algn="just">
              <a:lnSpc>
                <a:spcPts val="3640"/>
              </a:lnSpc>
            </a:pPr>
            <a:r>
              <a:rPr lang="en-US" sz="2600">
                <a:solidFill>
                  <a:srgbClr val="141E20"/>
                </a:solidFill>
                <a:latin typeface="Proxima Nova"/>
                <a:ea typeface="Proxima Nova"/>
                <a:cs typeface="Proxima Nova"/>
                <a:sym typeface="Proxima Nova"/>
              </a:rPr>
              <a:t>                   </a:t>
            </a:r>
            <a:r>
              <a:rPr lang="en-US" sz="2600">
                <a:solidFill>
                  <a:srgbClr val="141E20"/>
                </a:solidFill>
                <a:latin typeface="Proxima Nova"/>
                <a:ea typeface="Proxima Nova"/>
                <a:cs typeface="Proxima Nova"/>
                <a:sym typeface="Proxima Nova"/>
              </a:rPr>
              <a:t>CNNs detect edges, textures, and shapes in ear images</a:t>
            </a:r>
          </a:p>
          <a:p>
            <a:pPr algn="just">
              <a:lnSpc>
                <a:spcPts val="3640"/>
              </a:lnSpc>
            </a:pPr>
            <a:r>
              <a:rPr lang="en-US" sz="2600">
                <a:solidFill>
                  <a:srgbClr val="141E20"/>
                </a:solidFill>
                <a:latin typeface="Proxima Nova"/>
                <a:ea typeface="Proxima Nova"/>
                <a:cs typeface="Proxima Nova"/>
                <a:sym typeface="Proxima Nova"/>
              </a:rPr>
              <a:t>                    </a:t>
            </a:r>
            <a:r>
              <a:rPr lang="en-US" sz="2600">
                <a:solidFill>
                  <a:srgbClr val="141E20"/>
                </a:solidFill>
                <a:latin typeface="Proxima Nova"/>
                <a:ea typeface="Proxima Nova"/>
                <a:cs typeface="Proxima Nova"/>
                <a:sym typeface="Proxima Nova"/>
              </a:rPr>
              <a:t>Hierarchical feature learning captures intricate details</a:t>
            </a:r>
          </a:p>
          <a:p>
            <a:pPr algn="just">
              <a:lnSpc>
                <a:spcPts val="3640"/>
              </a:lnSpc>
            </a:pPr>
          </a:p>
          <a:p>
            <a:pPr algn="just" marL="582940" indent="-291470" lvl="1">
              <a:lnSpc>
                <a:spcPts val="3780"/>
              </a:lnSpc>
              <a:buFont typeface="Arial"/>
              <a:buChar char="•"/>
            </a:pPr>
            <a:r>
              <a:rPr lang="en-US" sz="2700">
                <a:solidFill>
                  <a:srgbClr val="141E20"/>
                </a:solidFill>
                <a:latin typeface="Proxima Nova"/>
                <a:ea typeface="Proxima Nova"/>
                <a:cs typeface="Proxima Nova"/>
                <a:sym typeface="Proxima Nova"/>
              </a:rPr>
              <a:t>Ear-Specific Advantages:</a:t>
            </a:r>
          </a:p>
          <a:p>
            <a:pPr algn="just">
              <a:lnSpc>
                <a:spcPts val="3640"/>
              </a:lnSpc>
            </a:pPr>
            <a:r>
              <a:rPr lang="en-US" sz="2600">
                <a:solidFill>
                  <a:srgbClr val="141E20"/>
                </a:solidFill>
                <a:latin typeface="Proxima Nova"/>
                <a:ea typeface="Proxima Nova"/>
                <a:cs typeface="Proxima Nova"/>
                <a:sym typeface="Proxima Nova"/>
              </a:rPr>
              <a:t>                    </a:t>
            </a:r>
            <a:r>
              <a:rPr lang="en-US" sz="2600">
                <a:solidFill>
                  <a:srgbClr val="141E20"/>
                </a:solidFill>
                <a:latin typeface="Proxima Nova"/>
                <a:ea typeface="Proxima Nova"/>
                <a:cs typeface="Proxima Nova"/>
                <a:sym typeface="Proxima Nova"/>
              </a:rPr>
              <a:t>Unique anatomical structure (e.g., helix, lobule)</a:t>
            </a:r>
          </a:p>
          <a:p>
            <a:pPr algn="just">
              <a:lnSpc>
                <a:spcPts val="3640"/>
              </a:lnSpc>
            </a:pPr>
            <a:r>
              <a:rPr lang="en-US" sz="2600">
                <a:solidFill>
                  <a:srgbClr val="141E20"/>
                </a:solidFill>
                <a:latin typeface="Proxima Nova"/>
                <a:ea typeface="Proxima Nova"/>
                <a:cs typeface="Proxima Nova"/>
                <a:sym typeface="Proxima Nova"/>
              </a:rPr>
              <a:t>                    </a:t>
            </a:r>
            <a:r>
              <a:rPr lang="en-US" sz="2600">
                <a:solidFill>
                  <a:srgbClr val="141E20"/>
                </a:solidFill>
                <a:latin typeface="Proxima Nova"/>
                <a:ea typeface="Proxima Nova"/>
                <a:cs typeface="Proxima Nova"/>
                <a:sym typeface="Proxima Nova"/>
              </a:rPr>
              <a:t>Robust to lighting, pose variations with augmentation</a:t>
            </a:r>
          </a:p>
          <a:p>
            <a:pPr algn="just">
              <a:lnSpc>
                <a:spcPts val="3780"/>
              </a:lnSpc>
              <a:spcBef>
                <a:spcPct val="0"/>
              </a:spcBef>
            </a:pP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2506164" y="6000573"/>
            <a:ext cx="11947381" cy="4062109"/>
          </a:xfrm>
          <a:custGeom>
            <a:avLst/>
            <a:gdLst/>
            <a:ahLst/>
            <a:cxnLst/>
            <a:rect r="r" b="b" t="t" l="l"/>
            <a:pathLst>
              <a:path h="4062109" w="11947381">
                <a:moveTo>
                  <a:pt x="0" y="0"/>
                </a:moveTo>
                <a:lnTo>
                  <a:pt x="11947381" y="0"/>
                </a:lnTo>
                <a:lnTo>
                  <a:pt x="11947381" y="4062109"/>
                </a:lnTo>
                <a:lnTo>
                  <a:pt x="0" y="406210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2358239" y="3294680"/>
            <a:ext cx="5337649" cy="2303930"/>
            <a:chOff x="0" y="0"/>
            <a:chExt cx="7116865" cy="307190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3119121" y="0"/>
              <a:ext cx="1944245" cy="3071906"/>
            </a:xfrm>
            <a:custGeom>
              <a:avLst/>
              <a:gdLst/>
              <a:ahLst/>
              <a:cxnLst/>
              <a:rect r="r" b="b" t="t" l="l"/>
              <a:pathLst>
                <a:path h="3071906" w="1944245">
                  <a:moveTo>
                    <a:pt x="0" y="0"/>
                  </a:moveTo>
                  <a:lnTo>
                    <a:pt x="1944245" y="0"/>
                  </a:lnTo>
                  <a:lnTo>
                    <a:pt x="1944245" y="3071906"/>
                  </a:lnTo>
                  <a:lnTo>
                    <a:pt x="0" y="307190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</p:spPr>
        </p:sp>
        <p:sp>
          <p:nvSpPr>
            <p:cNvPr name="AutoShape 7" id="7"/>
            <p:cNvSpPr/>
            <p:nvPr/>
          </p:nvSpPr>
          <p:spPr>
            <a:xfrm flipV="true">
              <a:off x="1439369" y="295334"/>
              <a:ext cx="2106185" cy="296397"/>
            </a:xfrm>
            <a:prstGeom prst="line">
              <a:avLst/>
            </a:prstGeom>
            <a:ln cap="flat" w="30493">
              <a:solidFill>
                <a:srgbClr val="000000"/>
              </a:solidFill>
              <a:prstDash val="solid"/>
              <a:headEnd type="none" len="sm" w="sm"/>
              <a:tailEnd type="triangle" len="med" w="lg"/>
            </a:ln>
          </p:spPr>
        </p:sp>
        <p:sp>
          <p:nvSpPr>
            <p:cNvPr name="TextBox 8" id="8"/>
            <p:cNvSpPr txBox="true"/>
            <p:nvPr/>
          </p:nvSpPr>
          <p:spPr>
            <a:xfrm rot="0">
              <a:off x="5528811" y="1171970"/>
              <a:ext cx="1588055" cy="68996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4385"/>
                </a:lnSpc>
                <a:spcBef>
                  <a:spcPct val="0"/>
                </a:spcBef>
              </a:pPr>
              <a:r>
                <a:rPr lang="en-US" sz="3132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Lobule</a:t>
              </a:r>
            </a:p>
          </p:txBody>
        </p:sp>
        <p:sp>
          <p:nvSpPr>
            <p:cNvPr name="AutoShape 9" id="9"/>
            <p:cNvSpPr/>
            <p:nvPr/>
          </p:nvSpPr>
          <p:spPr>
            <a:xfrm flipH="true">
              <a:off x="4701600" y="1861932"/>
              <a:ext cx="1621238" cy="838308"/>
            </a:xfrm>
            <a:prstGeom prst="line">
              <a:avLst/>
            </a:prstGeom>
            <a:ln cap="flat" w="30493">
              <a:solidFill>
                <a:srgbClr val="000000"/>
              </a:solidFill>
              <a:prstDash val="solid"/>
              <a:headEnd type="none" len="sm" w="sm"/>
              <a:tailEnd type="triangle" len="med" w="lg"/>
            </a:ln>
          </p:spPr>
        </p:sp>
        <p:sp>
          <p:nvSpPr>
            <p:cNvPr name="TextBox 10" id="10"/>
            <p:cNvSpPr txBox="true"/>
            <p:nvPr/>
          </p:nvSpPr>
          <p:spPr>
            <a:xfrm rot="0">
              <a:off x="0" y="213413"/>
              <a:ext cx="1179852" cy="68996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4385"/>
                </a:lnSpc>
                <a:spcBef>
                  <a:spcPct val="0"/>
                </a:spcBef>
              </a:pPr>
              <a:r>
                <a:rPr lang="en-US" sz="3132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Helix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1E2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976016" y="0"/>
            <a:ext cx="11945196" cy="10520128"/>
          </a:xfrm>
          <a:custGeom>
            <a:avLst/>
            <a:gdLst/>
            <a:ahLst/>
            <a:cxnLst/>
            <a:rect r="r" b="b" t="t" l="l"/>
            <a:pathLst>
              <a:path h="10520128" w="11945196">
                <a:moveTo>
                  <a:pt x="0" y="0"/>
                </a:moveTo>
                <a:lnTo>
                  <a:pt x="11945197" y="0"/>
                </a:lnTo>
                <a:lnTo>
                  <a:pt x="11945197" y="10520128"/>
                </a:lnTo>
                <a:lnTo>
                  <a:pt x="0" y="105201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-86301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7445217" y="8095594"/>
            <a:ext cx="16230600" cy="16535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60"/>
              </a:lnSpc>
            </a:pPr>
            <a:r>
              <a:rPr lang="en-US" sz="2400" b="true">
                <a:solidFill>
                  <a:srgbClr val="141E20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Dataset Overview</a:t>
            </a:r>
          </a:p>
          <a:p>
            <a:pPr algn="l" marL="1036359" indent="-345453" lvl="2">
              <a:lnSpc>
                <a:spcPts val="3360"/>
              </a:lnSpc>
              <a:spcBef>
                <a:spcPct val="0"/>
              </a:spcBef>
              <a:buFont typeface="Arial"/>
              <a:buChar char="⚬"/>
            </a:pPr>
            <a:r>
              <a:rPr lang="en-US" b="true" sz="2400">
                <a:solidFill>
                  <a:srgbClr val="141E20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Annotated Web Ears (AWE):1,000+ ear images, 100 subjects</a:t>
            </a:r>
          </a:p>
          <a:p>
            <a:pPr algn="l" marL="1036359" indent="-345453" lvl="2">
              <a:lnSpc>
                <a:spcPts val="3360"/>
              </a:lnSpc>
              <a:spcBef>
                <a:spcPct val="0"/>
              </a:spcBef>
              <a:buFont typeface="Arial"/>
              <a:buChar char="⚬"/>
            </a:pPr>
            <a:r>
              <a:rPr lang="en-US" b="true" sz="2400">
                <a:solidFill>
                  <a:srgbClr val="141E20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Split:70% Training, 20% Testing, 10% Validation</a:t>
            </a:r>
          </a:p>
          <a:p>
            <a:pPr algn="l">
              <a:lnSpc>
                <a:spcPts val="3360"/>
              </a:lnSpc>
              <a:spcBef>
                <a:spcPct val="0"/>
              </a:spcBef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889460" y="664844"/>
            <a:ext cx="6186910" cy="7385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19"/>
              </a:lnSpc>
              <a:spcBef>
                <a:spcPct val="0"/>
              </a:spcBef>
            </a:pPr>
            <a:r>
              <a:rPr lang="en-US" b="true" sz="4299" spc="85">
                <a:solidFill>
                  <a:srgbClr val="141E20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Dataset Architecture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150938" y="981075"/>
            <a:ext cx="3736106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0"/>
              </a:lnSpc>
              <a:spcBef>
                <a:spcPct val="0"/>
              </a:spcBef>
            </a:pPr>
            <a:r>
              <a:rPr lang="en-US" sz="2500" b="true">
                <a:solidFill>
                  <a:srgbClr val="141E20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AWEDataset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287628" y="7917963"/>
            <a:ext cx="4985765" cy="1552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99"/>
              </a:lnSpc>
            </a:pPr>
            <a:r>
              <a:rPr lang="en-US" sz="2999" b="true">
                <a:solidFill>
                  <a:srgbClr val="141E20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Train - 70%</a:t>
            </a:r>
          </a:p>
          <a:p>
            <a:pPr algn="l">
              <a:lnSpc>
                <a:spcPts val="4199"/>
              </a:lnSpc>
            </a:pPr>
            <a:r>
              <a:rPr lang="en-US" sz="2999" b="true">
                <a:solidFill>
                  <a:srgbClr val="141E20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Test - 20%</a:t>
            </a:r>
          </a:p>
          <a:p>
            <a:pPr algn="l">
              <a:lnSpc>
                <a:spcPts val="4199"/>
              </a:lnSpc>
              <a:spcBef>
                <a:spcPct val="0"/>
              </a:spcBef>
            </a:pPr>
            <a:r>
              <a:rPr lang="en-US" sz="2999" b="true">
                <a:solidFill>
                  <a:srgbClr val="141E20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Validation - 10%</a:t>
            </a:r>
          </a:p>
        </p:txBody>
      </p:sp>
      <p:sp>
        <p:nvSpPr>
          <p:cNvPr name="AutoShape 7" id="7"/>
          <p:cNvSpPr/>
          <p:nvPr/>
        </p:nvSpPr>
        <p:spPr>
          <a:xfrm flipH="true">
            <a:off x="2937341" y="1493171"/>
            <a:ext cx="7776948" cy="1598963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8" id="8"/>
          <p:cNvSpPr txBox="true"/>
          <p:nvPr/>
        </p:nvSpPr>
        <p:spPr>
          <a:xfrm rot="0">
            <a:off x="2958786" y="3306249"/>
            <a:ext cx="3736106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  <a:spcBef>
                <a:spcPct val="0"/>
              </a:spcBef>
            </a:pPr>
            <a:r>
              <a:rPr lang="en-US" b="true" sz="2600" spc="52">
                <a:solidFill>
                  <a:srgbClr val="141E20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Split_Data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910698" y="2915089"/>
            <a:ext cx="3736106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  <a:spcBef>
                <a:spcPct val="0"/>
              </a:spcBef>
            </a:pPr>
            <a:r>
              <a:rPr lang="en-US" b="true" sz="2600" spc="52">
                <a:solidFill>
                  <a:srgbClr val="141E20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awe</a:t>
            </a:r>
          </a:p>
        </p:txBody>
      </p:sp>
      <p:sp>
        <p:nvSpPr>
          <p:cNvPr name="AutoShape 10" id="10"/>
          <p:cNvSpPr/>
          <p:nvPr/>
        </p:nvSpPr>
        <p:spPr>
          <a:xfrm flipH="true">
            <a:off x="2242672" y="3411030"/>
            <a:ext cx="0" cy="3611584"/>
          </a:xfrm>
          <a:prstGeom prst="line">
            <a:avLst/>
          </a:prstGeom>
          <a:ln cap="flat" w="38100">
            <a:solidFill>
              <a:srgbClr val="000000"/>
            </a:solidFill>
            <a:prstDash val="sysDash"/>
            <a:headEnd type="none" len="sm" w="sm"/>
            <a:tailEnd type="none" len="sm" w="sm"/>
          </a:ln>
        </p:spPr>
      </p:sp>
      <p:sp>
        <p:nvSpPr>
          <p:cNvPr name="AutoShape 11" id="11"/>
          <p:cNvSpPr/>
          <p:nvPr/>
        </p:nvSpPr>
        <p:spPr>
          <a:xfrm>
            <a:off x="2242672" y="3638501"/>
            <a:ext cx="521648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12" id="12"/>
          <p:cNvSpPr/>
          <p:nvPr/>
        </p:nvSpPr>
        <p:spPr>
          <a:xfrm>
            <a:off x="2242672" y="3933776"/>
            <a:ext cx="521648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13" id="13"/>
          <p:cNvSpPr txBox="true"/>
          <p:nvPr/>
        </p:nvSpPr>
        <p:spPr>
          <a:xfrm rot="0">
            <a:off x="2924307" y="3697409"/>
            <a:ext cx="846631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  <a:spcBef>
                <a:spcPct val="0"/>
              </a:spcBef>
            </a:pPr>
            <a:r>
              <a:rPr lang="en-US" b="true" sz="2600" spc="52">
                <a:solidFill>
                  <a:srgbClr val="141E20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001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2924307" y="4091198"/>
            <a:ext cx="846631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  <a:spcBef>
                <a:spcPct val="0"/>
              </a:spcBef>
            </a:pPr>
            <a:r>
              <a:rPr lang="en-US" b="true" sz="2600" spc="52">
                <a:solidFill>
                  <a:srgbClr val="141E20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002</a:t>
            </a:r>
          </a:p>
        </p:txBody>
      </p:sp>
      <p:sp>
        <p:nvSpPr>
          <p:cNvPr name="AutoShape 15" id="15"/>
          <p:cNvSpPr/>
          <p:nvPr/>
        </p:nvSpPr>
        <p:spPr>
          <a:xfrm>
            <a:off x="2261722" y="4324878"/>
            <a:ext cx="521648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16" id="16"/>
          <p:cNvSpPr/>
          <p:nvPr/>
        </p:nvSpPr>
        <p:spPr>
          <a:xfrm>
            <a:off x="2261722" y="4652130"/>
            <a:ext cx="521648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17" id="17"/>
          <p:cNvSpPr/>
          <p:nvPr/>
        </p:nvSpPr>
        <p:spPr>
          <a:xfrm>
            <a:off x="2242672" y="5004555"/>
            <a:ext cx="521648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18" id="18"/>
          <p:cNvSpPr/>
          <p:nvPr/>
        </p:nvSpPr>
        <p:spPr>
          <a:xfrm>
            <a:off x="2261722" y="5395080"/>
            <a:ext cx="521648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19" id="19"/>
          <p:cNvSpPr txBox="true"/>
          <p:nvPr/>
        </p:nvSpPr>
        <p:spPr>
          <a:xfrm rot="0">
            <a:off x="2934310" y="4517049"/>
            <a:ext cx="846631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  <a:spcBef>
                <a:spcPct val="0"/>
              </a:spcBef>
            </a:pPr>
            <a:r>
              <a:rPr lang="en-US" b="true" sz="2600" spc="52">
                <a:solidFill>
                  <a:srgbClr val="141E20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003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2924307" y="4770875"/>
            <a:ext cx="846631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  <a:spcBef>
                <a:spcPct val="0"/>
              </a:spcBef>
            </a:pPr>
            <a:r>
              <a:rPr lang="en-US" b="true" sz="2600" spc="52">
                <a:solidFill>
                  <a:srgbClr val="141E20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004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2924307" y="5162035"/>
            <a:ext cx="846631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  <a:spcBef>
                <a:spcPct val="0"/>
              </a:spcBef>
            </a:pPr>
            <a:r>
              <a:rPr lang="en-US" b="true" sz="2600" spc="52">
                <a:solidFill>
                  <a:srgbClr val="141E20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005</a:t>
            </a:r>
          </a:p>
        </p:txBody>
      </p:sp>
      <p:sp>
        <p:nvSpPr>
          <p:cNvPr name="AutoShape 22" id="22"/>
          <p:cNvSpPr/>
          <p:nvPr/>
        </p:nvSpPr>
        <p:spPr>
          <a:xfrm>
            <a:off x="3123135" y="5611245"/>
            <a:ext cx="0" cy="683284"/>
          </a:xfrm>
          <a:prstGeom prst="line">
            <a:avLst/>
          </a:prstGeom>
          <a:ln cap="flat" w="38100">
            <a:solidFill>
              <a:srgbClr val="000000"/>
            </a:solidFill>
            <a:prstDash val="sysDot"/>
            <a:headEnd type="none" len="sm" w="sm"/>
            <a:tailEnd type="none" len="sm" w="sm"/>
          </a:ln>
        </p:spPr>
      </p:sp>
      <p:sp>
        <p:nvSpPr>
          <p:cNvPr name="AutoShape 23" id="23"/>
          <p:cNvSpPr/>
          <p:nvPr/>
        </p:nvSpPr>
        <p:spPr>
          <a:xfrm>
            <a:off x="2339521" y="6690480"/>
            <a:ext cx="521648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24" id="24"/>
          <p:cNvSpPr txBox="true"/>
          <p:nvPr/>
        </p:nvSpPr>
        <p:spPr>
          <a:xfrm rot="0">
            <a:off x="2932121" y="6437750"/>
            <a:ext cx="846631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  <a:spcBef>
                <a:spcPct val="0"/>
              </a:spcBef>
            </a:pPr>
            <a:r>
              <a:rPr lang="en-US" b="true" sz="2600" spc="52">
                <a:solidFill>
                  <a:srgbClr val="141E20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100</a:t>
            </a:r>
          </a:p>
        </p:txBody>
      </p:sp>
      <p:sp>
        <p:nvSpPr>
          <p:cNvPr name="AutoShape 25" id="25"/>
          <p:cNvSpPr/>
          <p:nvPr/>
        </p:nvSpPr>
        <p:spPr>
          <a:xfrm>
            <a:off x="4643167" y="3589367"/>
            <a:ext cx="1630226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26" id="26"/>
          <p:cNvSpPr/>
          <p:nvPr/>
        </p:nvSpPr>
        <p:spPr>
          <a:xfrm flipH="true">
            <a:off x="6273393" y="3559483"/>
            <a:ext cx="29052" cy="1855281"/>
          </a:xfrm>
          <a:prstGeom prst="line">
            <a:avLst/>
          </a:prstGeom>
          <a:ln cap="flat" w="38100">
            <a:solidFill>
              <a:srgbClr val="000000"/>
            </a:solidFill>
            <a:prstDash val="sysDash"/>
            <a:headEnd type="none" len="sm" w="sm"/>
            <a:tailEnd type="none" len="sm" w="sm"/>
          </a:ln>
        </p:spPr>
      </p:sp>
      <p:sp>
        <p:nvSpPr>
          <p:cNvPr name="AutoShape 27" id="27"/>
          <p:cNvSpPr/>
          <p:nvPr/>
        </p:nvSpPr>
        <p:spPr>
          <a:xfrm>
            <a:off x="6311493" y="3589367"/>
            <a:ext cx="521648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28" id="28"/>
          <p:cNvSpPr/>
          <p:nvPr/>
        </p:nvSpPr>
        <p:spPr>
          <a:xfrm>
            <a:off x="6292443" y="4231224"/>
            <a:ext cx="521648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29" id="29"/>
          <p:cNvSpPr/>
          <p:nvPr/>
        </p:nvSpPr>
        <p:spPr>
          <a:xfrm>
            <a:off x="6311493" y="4734729"/>
            <a:ext cx="521648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30" id="30"/>
          <p:cNvSpPr txBox="true"/>
          <p:nvPr/>
        </p:nvSpPr>
        <p:spPr>
          <a:xfrm rot="0">
            <a:off x="6976016" y="3435504"/>
            <a:ext cx="938400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  <a:spcBef>
                <a:spcPct val="0"/>
              </a:spcBef>
            </a:pPr>
            <a:r>
              <a:rPr lang="en-US" b="true" sz="2600" spc="52">
                <a:solidFill>
                  <a:srgbClr val="141E20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train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6976016" y="4059060"/>
            <a:ext cx="938400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  <a:spcBef>
                <a:spcPct val="0"/>
              </a:spcBef>
            </a:pPr>
            <a:r>
              <a:rPr lang="en-US" b="true" sz="2600" spc="52">
                <a:solidFill>
                  <a:srgbClr val="141E20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test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6976016" y="4533813"/>
            <a:ext cx="938400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  <a:spcBef>
                <a:spcPct val="0"/>
              </a:spcBef>
            </a:pPr>
            <a:r>
              <a:rPr lang="en-US" b="true" sz="2600" spc="52">
                <a:solidFill>
                  <a:srgbClr val="141E20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val</a:t>
            </a:r>
          </a:p>
        </p:txBody>
      </p:sp>
      <p:grpSp>
        <p:nvGrpSpPr>
          <p:cNvPr name="Group 33" id="33"/>
          <p:cNvGrpSpPr/>
          <p:nvPr/>
        </p:nvGrpSpPr>
        <p:grpSpPr>
          <a:xfrm rot="0">
            <a:off x="10312863" y="2980751"/>
            <a:ext cx="3888985" cy="3611584"/>
            <a:chOff x="0" y="0"/>
            <a:chExt cx="5185313" cy="4815445"/>
          </a:xfrm>
        </p:grpSpPr>
        <p:sp>
          <p:nvSpPr>
            <p:cNvPr name="AutoShape 34" id="34"/>
            <p:cNvSpPr/>
            <p:nvPr/>
          </p:nvSpPr>
          <p:spPr>
            <a:xfrm flipH="true">
              <a:off x="25400" y="0"/>
              <a:ext cx="0" cy="4815445"/>
            </a:xfrm>
            <a:prstGeom prst="line">
              <a:avLst/>
            </a:prstGeom>
            <a:ln cap="flat" w="50800">
              <a:solidFill>
                <a:srgbClr val="000000"/>
              </a:solidFill>
              <a:prstDash val="sysDash"/>
              <a:headEnd type="none" len="sm" w="sm"/>
              <a:tailEnd type="none" len="sm" w="sm"/>
            </a:ln>
          </p:spPr>
        </p:sp>
        <p:sp>
          <p:nvSpPr>
            <p:cNvPr name="AutoShape 35" id="35"/>
            <p:cNvSpPr/>
            <p:nvPr/>
          </p:nvSpPr>
          <p:spPr>
            <a:xfrm>
              <a:off x="25400" y="696995"/>
              <a:ext cx="604566" cy="0"/>
            </a:xfrm>
            <a:prstGeom prst="line">
              <a:avLst/>
            </a:prstGeom>
            <a:ln cap="flat" w="50800">
              <a:solidFill>
                <a:srgbClr val="000000"/>
              </a:solidFill>
              <a:prstDash val="solid"/>
              <a:headEnd type="none" len="sm" w="sm"/>
              <a:tailEnd type="arrow" len="sm" w="med"/>
            </a:ln>
          </p:spPr>
        </p:sp>
        <p:sp>
          <p:nvSpPr>
            <p:cNvPr name="TextBox 36" id="36"/>
            <p:cNvSpPr txBox="true"/>
            <p:nvPr/>
          </p:nvSpPr>
          <p:spPr>
            <a:xfrm rot="0">
              <a:off x="795857" y="400889"/>
              <a:ext cx="4349497" cy="57869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640"/>
                </a:lnSpc>
                <a:spcBef>
                  <a:spcPct val="0"/>
                </a:spcBef>
              </a:pPr>
              <a:r>
                <a:rPr lang="en-US" b="true" sz="2600" spc="52">
                  <a:solidFill>
                    <a:srgbClr val="141E20"/>
                  </a:solidFill>
                  <a:latin typeface="Proxima Nova Bold"/>
                  <a:ea typeface="Proxima Nova Bold"/>
                  <a:cs typeface="Proxima Nova Bold"/>
                  <a:sym typeface="Proxima Nova Bold"/>
                </a:rPr>
                <a:t>001</a:t>
              </a:r>
            </a:p>
          </p:txBody>
        </p:sp>
        <p:sp>
          <p:nvSpPr>
            <p:cNvPr name="TextBox 37" id="37"/>
            <p:cNvSpPr txBox="true"/>
            <p:nvPr/>
          </p:nvSpPr>
          <p:spPr>
            <a:xfrm rot="0">
              <a:off x="795857" y="925942"/>
              <a:ext cx="4349497" cy="57869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640"/>
                </a:lnSpc>
                <a:spcBef>
                  <a:spcPct val="0"/>
                </a:spcBef>
              </a:pPr>
              <a:r>
                <a:rPr lang="en-US" b="true" sz="2600" spc="52">
                  <a:solidFill>
                    <a:srgbClr val="141E20"/>
                  </a:solidFill>
                  <a:latin typeface="Proxima Nova Bold"/>
                  <a:ea typeface="Proxima Nova Bold"/>
                  <a:cs typeface="Proxima Nova Bold"/>
                  <a:sym typeface="Proxima Nova Bold"/>
                </a:rPr>
                <a:t>002</a:t>
              </a:r>
            </a:p>
          </p:txBody>
        </p:sp>
        <p:sp>
          <p:nvSpPr>
            <p:cNvPr name="AutoShape 38" id="38"/>
            <p:cNvSpPr/>
            <p:nvPr/>
          </p:nvSpPr>
          <p:spPr>
            <a:xfrm>
              <a:off x="47478" y="1218465"/>
              <a:ext cx="604566" cy="0"/>
            </a:xfrm>
            <a:prstGeom prst="line">
              <a:avLst/>
            </a:prstGeom>
            <a:ln cap="flat" w="50800">
              <a:solidFill>
                <a:srgbClr val="000000"/>
              </a:solidFill>
              <a:prstDash val="solid"/>
              <a:headEnd type="none" len="sm" w="sm"/>
              <a:tailEnd type="arrow" len="sm" w="med"/>
            </a:ln>
          </p:spPr>
        </p:sp>
        <p:sp>
          <p:nvSpPr>
            <p:cNvPr name="AutoShape 39" id="39"/>
            <p:cNvSpPr/>
            <p:nvPr/>
          </p:nvSpPr>
          <p:spPr>
            <a:xfrm>
              <a:off x="47478" y="1654800"/>
              <a:ext cx="604566" cy="0"/>
            </a:xfrm>
            <a:prstGeom prst="line">
              <a:avLst/>
            </a:prstGeom>
            <a:ln cap="flat" w="50800">
              <a:solidFill>
                <a:srgbClr val="000000"/>
              </a:solidFill>
              <a:prstDash val="solid"/>
              <a:headEnd type="none" len="sm" w="sm"/>
              <a:tailEnd type="arrow" len="sm" w="med"/>
            </a:ln>
          </p:spPr>
        </p:sp>
        <p:sp>
          <p:nvSpPr>
            <p:cNvPr name="AutoShape 40" id="40"/>
            <p:cNvSpPr/>
            <p:nvPr/>
          </p:nvSpPr>
          <p:spPr>
            <a:xfrm>
              <a:off x="25400" y="2124700"/>
              <a:ext cx="604566" cy="0"/>
            </a:xfrm>
            <a:prstGeom prst="line">
              <a:avLst/>
            </a:prstGeom>
            <a:ln cap="flat" w="50800">
              <a:solidFill>
                <a:srgbClr val="000000"/>
              </a:solidFill>
              <a:prstDash val="solid"/>
              <a:headEnd type="none" len="sm" w="sm"/>
              <a:tailEnd type="arrow" len="sm" w="med"/>
            </a:ln>
          </p:spPr>
        </p:sp>
        <p:sp>
          <p:nvSpPr>
            <p:cNvPr name="AutoShape 41" id="41"/>
            <p:cNvSpPr/>
            <p:nvPr/>
          </p:nvSpPr>
          <p:spPr>
            <a:xfrm>
              <a:off x="47478" y="2645400"/>
              <a:ext cx="604566" cy="0"/>
            </a:xfrm>
            <a:prstGeom prst="line">
              <a:avLst/>
            </a:prstGeom>
            <a:ln cap="flat" w="50800">
              <a:solidFill>
                <a:srgbClr val="000000"/>
              </a:solidFill>
              <a:prstDash val="solid"/>
              <a:headEnd type="none" len="sm" w="sm"/>
              <a:tailEnd type="arrow" len="sm" w="med"/>
            </a:ln>
          </p:spPr>
        </p:sp>
        <p:sp>
          <p:nvSpPr>
            <p:cNvPr name="TextBox 42" id="42"/>
            <p:cNvSpPr txBox="true"/>
            <p:nvPr/>
          </p:nvSpPr>
          <p:spPr>
            <a:xfrm rot="0">
              <a:off x="795857" y="1336031"/>
              <a:ext cx="4349497" cy="57869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640"/>
                </a:lnSpc>
                <a:spcBef>
                  <a:spcPct val="0"/>
                </a:spcBef>
              </a:pPr>
              <a:r>
                <a:rPr lang="en-US" b="true" sz="2600" spc="52">
                  <a:solidFill>
                    <a:srgbClr val="141E20"/>
                  </a:solidFill>
                  <a:latin typeface="Proxima Nova Bold"/>
                  <a:ea typeface="Proxima Nova Bold"/>
                  <a:cs typeface="Proxima Nova Bold"/>
                  <a:sym typeface="Proxima Nova Bold"/>
                </a:rPr>
                <a:t>003</a:t>
              </a:r>
            </a:p>
          </p:txBody>
        </p:sp>
        <p:sp>
          <p:nvSpPr>
            <p:cNvPr name="TextBox 43" id="43"/>
            <p:cNvSpPr txBox="true"/>
            <p:nvPr/>
          </p:nvSpPr>
          <p:spPr>
            <a:xfrm rot="0">
              <a:off x="795857" y="1832177"/>
              <a:ext cx="4349497" cy="57869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640"/>
                </a:lnSpc>
                <a:spcBef>
                  <a:spcPct val="0"/>
                </a:spcBef>
              </a:pPr>
              <a:r>
                <a:rPr lang="en-US" b="true" sz="2600" spc="52">
                  <a:solidFill>
                    <a:srgbClr val="141E20"/>
                  </a:solidFill>
                  <a:latin typeface="Proxima Nova Bold"/>
                  <a:ea typeface="Proxima Nova Bold"/>
                  <a:cs typeface="Proxima Nova Bold"/>
                  <a:sym typeface="Proxima Nova Bold"/>
                </a:rPr>
                <a:t>004</a:t>
              </a:r>
            </a:p>
          </p:txBody>
        </p:sp>
        <p:sp>
          <p:nvSpPr>
            <p:cNvPr name="TextBox 44" id="44"/>
            <p:cNvSpPr txBox="true"/>
            <p:nvPr/>
          </p:nvSpPr>
          <p:spPr>
            <a:xfrm rot="0">
              <a:off x="795857" y="2353724"/>
              <a:ext cx="4349497" cy="57869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640"/>
                </a:lnSpc>
                <a:spcBef>
                  <a:spcPct val="0"/>
                </a:spcBef>
              </a:pPr>
              <a:r>
                <a:rPr lang="en-US" b="true" sz="2600" spc="52">
                  <a:solidFill>
                    <a:srgbClr val="141E20"/>
                  </a:solidFill>
                  <a:latin typeface="Proxima Nova Bold"/>
                  <a:ea typeface="Proxima Nova Bold"/>
                  <a:cs typeface="Proxima Nova Bold"/>
                  <a:sym typeface="Proxima Nova Bold"/>
                </a:rPr>
                <a:t>005</a:t>
              </a:r>
            </a:p>
          </p:txBody>
        </p:sp>
        <p:sp>
          <p:nvSpPr>
            <p:cNvPr name="AutoShape 45" id="45"/>
            <p:cNvSpPr/>
            <p:nvPr/>
          </p:nvSpPr>
          <p:spPr>
            <a:xfrm>
              <a:off x="1045816" y="2933620"/>
              <a:ext cx="0" cy="911046"/>
            </a:xfrm>
            <a:prstGeom prst="line">
              <a:avLst/>
            </a:prstGeom>
            <a:ln cap="flat" w="50800">
              <a:solidFill>
                <a:srgbClr val="000000"/>
              </a:solidFill>
              <a:prstDash val="sysDot"/>
              <a:headEnd type="none" len="sm" w="sm"/>
              <a:tailEnd type="none" len="sm" w="sm"/>
            </a:ln>
          </p:spPr>
        </p:sp>
        <p:sp>
          <p:nvSpPr>
            <p:cNvPr name="AutoShape 46" id="46"/>
            <p:cNvSpPr/>
            <p:nvPr/>
          </p:nvSpPr>
          <p:spPr>
            <a:xfrm>
              <a:off x="137644" y="4372600"/>
              <a:ext cx="604566" cy="0"/>
            </a:xfrm>
            <a:prstGeom prst="line">
              <a:avLst/>
            </a:prstGeom>
            <a:ln cap="flat" w="50800">
              <a:solidFill>
                <a:srgbClr val="000000"/>
              </a:solidFill>
              <a:prstDash val="solid"/>
              <a:headEnd type="none" len="sm" w="sm"/>
              <a:tailEnd type="arrow" len="sm" w="med"/>
            </a:ln>
          </p:spPr>
        </p:sp>
        <p:sp>
          <p:nvSpPr>
            <p:cNvPr name="TextBox 47" id="47"/>
            <p:cNvSpPr txBox="true"/>
            <p:nvPr/>
          </p:nvSpPr>
          <p:spPr>
            <a:xfrm rot="0">
              <a:off x="835816" y="4054677"/>
              <a:ext cx="4349497" cy="57869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640"/>
                </a:lnSpc>
                <a:spcBef>
                  <a:spcPct val="0"/>
                </a:spcBef>
              </a:pPr>
              <a:r>
                <a:rPr lang="en-US" b="true" sz="2600" spc="52">
                  <a:solidFill>
                    <a:srgbClr val="141E20"/>
                  </a:solidFill>
                  <a:latin typeface="Proxima Nova Bold"/>
                  <a:ea typeface="Proxima Nova Bold"/>
                  <a:cs typeface="Proxima Nova Bold"/>
                  <a:sym typeface="Proxima Nova Bold"/>
                </a:rPr>
                <a:t>100</a:t>
              </a:r>
            </a:p>
          </p:txBody>
        </p:sp>
      </p:grpSp>
      <p:grpSp>
        <p:nvGrpSpPr>
          <p:cNvPr name="Group 48" id="48"/>
          <p:cNvGrpSpPr/>
          <p:nvPr/>
        </p:nvGrpSpPr>
        <p:grpSpPr>
          <a:xfrm rot="0">
            <a:off x="3485085" y="3950139"/>
            <a:ext cx="1178226" cy="1855698"/>
            <a:chOff x="0" y="0"/>
            <a:chExt cx="1570968" cy="2474264"/>
          </a:xfrm>
        </p:grpSpPr>
        <p:sp>
          <p:nvSpPr>
            <p:cNvPr name="AutoShape 49" id="49"/>
            <p:cNvSpPr/>
            <p:nvPr/>
          </p:nvSpPr>
          <p:spPr>
            <a:xfrm>
              <a:off x="0" y="40122"/>
              <a:ext cx="1518508" cy="0"/>
            </a:xfrm>
            <a:prstGeom prst="line">
              <a:avLst/>
            </a:prstGeom>
            <a:ln cap="flat" w="50800">
              <a:solidFill>
                <a:srgbClr val="000000"/>
              </a:solidFill>
              <a:prstDash val="solid"/>
              <a:headEnd type="none" len="sm" w="sm"/>
              <a:tailEnd type="arrow" len="sm" w="med"/>
            </a:ln>
          </p:spPr>
        </p:sp>
        <p:sp>
          <p:nvSpPr>
            <p:cNvPr name="AutoShape 50" id="50"/>
            <p:cNvSpPr/>
            <p:nvPr/>
          </p:nvSpPr>
          <p:spPr>
            <a:xfrm flipH="true">
              <a:off x="1518508" y="278"/>
              <a:ext cx="27061" cy="2473709"/>
            </a:xfrm>
            <a:prstGeom prst="line">
              <a:avLst/>
            </a:prstGeom>
            <a:ln cap="flat" w="50800">
              <a:solidFill>
                <a:srgbClr val="000000"/>
              </a:solidFill>
              <a:prstDash val="sysDash"/>
              <a:headEnd type="none" len="sm" w="sm"/>
              <a:tailEnd type="none" len="sm" w="sm"/>
            </a:ln>
          </p:spPr>
        </p:sp>
      </p:grpSp>
      <p:sp>
        <p:nvSpPr>
          <p:cNvPr name="AutoShape 51" id="51"/>
          <p:cNvSpPr/>
          <p:nvPr/>
        </p:nvSpPr>
        <p:spPr>
          <a:xfrm>
            <a:off x="4689694" y="4248965"/>
            <a:ext cx="581370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52" id="52"/>
          <p:cNvSpPr/>
          <p:nvPr/>
        </p:nvSpPr>
        <p:spPr>
          <a:xfrm>
            <a:off x="4710925" y="4684843"/>
            <a:ext cx="581370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53" id="53"/>
          <p:cNvSpPr/>
          <p:nvPr/>
        </p:nvSpPr>
        <p:spPr>
          <a:xfrm>
            <a:off x="4710925" y="5049561"/>
            <a:ext cx="581370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54" id="54"/>
          <p:cNvSpPr/>
          <p:nvPr/>
        </p:nvSpPr>
        <p:spPr>
          <a:xfrm>
            <a:off x="4689694" y="5442334"/>
            <a:ext cx="581370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55" id="55"/>
          <p:cNvSpPr/>
          <p:nvPr/>
        </p:nvSpPr>
        <p:spPr>
          <a:xfrm>
            <a:off x="4710925" y="5877569"/>
            <a:ext cx="581370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56" id="56"/>
          <p:cNvGrpSpPr/>
          <p:nvPr/>
        </p:nvGrpSpPr>
        <p:grpSpPr>
          <a:xfrm rot="0">
            <a:off x="5271064" y="4011734"/>
            <a:ext cx="954706" cy="2068249"/>
            <a:chOff x="0" y="0"/>
            <a:chExt cx="1272942" cy="2757666"/>
          </a:xfrm>
        </p:grpSpPr>
        <p:sp>
          <p:nvSpPr>
            <p:cNvPr name="TextBox 57" id="57"/>
            <p:cNvSpPr txBox="true"/>
            <p:nvPr/>
          </p:nvSpPr>
          <p:spPr>
            <a:xfrm rot="0">
              <a:off x="0" y="-57150"/>
              <a:ext cx="1258079" cy="63840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056"/>
                </a:lnSpc>
                <a:spcBef>
                  <a:spcPct val="0"/>
                </a:spcBef>
              </a:pPr>
              <a:r>
                <a:rPr lang="en-US" b="true" sz="2897" spc="57">
                  <a:solidFill>
                    <a:srgbClr val="141E20"/>
                  </a:solidFill>
                  <a:latin typeface="Proxima Nova Bold"/>
                  <a:ea typeface="Proxima Nova Bold"/>
                  <a:cs typeface="Proxima Nova Bold"/>
                  <a:sym typeface="Proxima Nova Bold"/>
                </a:rPr>
                <a:t>003</a:t>
              </a:r>
            </a:p>
          </p:txBody>
        </p:sp>
        <p:sp>
          <p:nvSpPr>
            <p:cNvPr name="TextBox 58" id="58"/>
            <p:cNvSpPr txBox="true"/>
            <p:nvPr/>
          </p:nvSpPr>
          <p:spPr>
            <a:xfrm rot="0">
              <a:off x="0" y="528015"/>
              <a:ext cx="1258079" cy="63840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056"/>
                </a:lnSpc>
                <a:spcBef>
                  <a:spcPct val="0"/>
                </a:spcBef>
              </a:pPr>
              <a:r>
                <a:rPr lang="en-US" b="true" sz="2897" spc="57">
                  <a:solidFill>
                    <a:srgbClr val="141E20"/>
                  </a:solidFill>
                  <a:latin typeface="Proxima Nova Bold"/>
                  <a:ea typeface="Proxima Nova Bold"/>
                  <a:cs typeface="Proxima Nova Bold"/>
                  <a:sym typeface="Proxima Nova Bold"/>
                </a:rPr>
                <a:t>006</a:t>
              </a:r>
            </a:p>
          </p:txBody>
        </p:sp>
        <p:sp>
          <p:nvSpPr>
            <p:cNvPr name="TextBox 59" id="59"/>
            <p:cNvSpPr txBox="true"/>
            <p:nvPr/>
          </p:nvSpPr>
          <p:spPr>
            <a:xfrm rot="0">
              <a:off x="14863" y="1160820"/>
              <a:ext cx="1258079" cy="63840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056"/>
                </a:lnSpc>
                <a:spcBef>
                  <a:spcPct val="0"/>
                </a:spcBef>
              </a:pPr>
              <a:r>
                <a:rPr lang="en-US" b="true" sz="2897" spc="57">
                  <a:solidFill>
                    <a:srgbClr val="141E20"/>
                  </a:solidFill>
                  <a:latin typeface="Proxima Nova Bold"/>
                  <a:ea typeface="Proxima Nova Bold"/>
                  <a:cs typeface="Proxima Nova Bold"/>
                  <a:sym typeface="Proxima Nova Bold"/>
                </a:rPr>
                <a:t>045</a:t>
              </a:r>
            </a:p>
          </p:txBody>
        </p:sp>
        <p:sp>
          <p:nvSpPr>
            <p:cNvPr name="TextBox 60" id="60"/>
            <p:cNvSpPr txBox="true"/>
            <p:nvPr/>
          </p:nvSpPr>
          <p:spPr>
            <a:xfrm rot="0">
              <a:off x="0" y="1538002"/>
              <a:ext cx="1258079" cy="63840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056"/>
                </a:lnSpc>
                <a:spcBef>
                  <a:spcPct val="0"/>
                </a:spcBef>
              </a:pPr>
              <a:r>
                <a:rPr lang="en-US" b="true" sz="2897" spc="57">
                  <a:solidFill>
                    <a:srgbClr val="141E20"/>
                  </a:solidFill>
                  <a:latin typeface="Proxima Nova Bold"/>
                  <a:ea typeface="Proxima Nova Bold"/>
                  <a:cs typeface="Proxima Nova Bold"/>
                  <a:sym typeface="Proxima Nova Bold"/>
                </a:rPr>
                <a:t>066</a:t>
              </a:r>
            </a:p>
          </p:txBody>
        </p:sp>
        <p:sp>
          <p:nvSpPr>
            <p:cNvPr name="TextBox 61" id="61"/>
            <p:cNvSpPr txBox="true"/>
            <p:nvPr/>
          </p:nvSpPr>
          <p:spPr>
            <a:xfrm rot="0">
              <a:off x="0" y="2119259"/>
              <a:ext cx="1258079" cy="63840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056"/>
                </a:lnSpc>
                <a:spcBef>
                  <a:spcPct val="0"/>
                </a:spcBef>
              </a:pPr>
              <a:r>
                <a:rPr lang="en-US" b="true" sz="2897" spc="57">
                  <a:solidFill>
                    <a:srgbClr val="141E20"/>
                  </a:solidFill>
                  <a:latin typeface="Proxima Nova Bold"/>
                  <a:ea typeface="Proxima Nova Bold"/>
                  <a:cs typeface="Proxima Nova Bold"/>
                  <a:sym typeface="Proxima Nova Bold"/>
                </a:rPr>
                <a:t>005</a:t>
              </a:r>
            </a:p>
          </p:txBody>
        </p:sp>
      </p:grpSp>
      <p:grpSp>
        <p:nvGrpSpPr>
          <p:cNvPr name="Group 62" id="62"/>
          <p:cNvGrpSpPr/>
          <p:nvPr/>
        </p:nvGrpSpPr>
        <p:grpSpPr>
          <a:xfrm rot="0">
            <a:off x="7568048" y="4313607"/>
            <a:ext cx="1178224" cy="1101385"/>
            <a:chOff x="0" y="0"/>
            <a:chExt cx="1570965" cy="1468514"/>
          </a:xfrm>
        </p:grpSpPr>
        <p:sp>
          <p:nvSpPr>
            <p:cNvPr name="AutoShape 63" id="63"/>
            <p:cNvSpPr/>
            <p:nvPr/>
          </p:nvSpPr>
          <p:spPr>
            <a:xfrm>
              <a:off x="0" y="25400"/>
              <a:ext cx="1518508" cy="0"/>
            </a:xfrm>
            <a:prstGeom prst="line">
              <a:avLst/>
            </a:prstGeom>
            <a:ln cap="flat" w="50800">
              <a:solidFill>
                <a:srgbClr val="000000"/>
              </a:solidFill>
              <a:prstDash val="solid"/>
              <a:headEnd type="none" len="sm" w="sm"/>
              <a:tailEnd type="arrow" len="sm" w="med"/>
            </a:ln>
          </p:spPr>
        </p:sp>
        <p:sp>
          <p:nvSpPr>
            <p:cNvPr name="AutoShape 64" id="64"/>
            <p:cNvSpPr/>
            <p:nvPr/>
          </p:nvSpPr>
          <p:spPr>
            <a:xfrm flipH="true">
              <a:off x="1518508" y="1783"/>
              <a:ext cx="27061" cy="1466262"/>
            </a:xfrm>
            <a:prstGeom prst="line">
              <a:avLst/>
            </a:prstGeom>
            <a:ln cap="flat" w="50800">
              <a:solidFill>
                <a:srgbClr val="000000"/>
              </a:solidFill>
              <a:prstDash val="sysDash"/>
              <a:headEnd type="none" len="sm" w="sm"/>
              <a:tailEnd type="none" len="sm" w="sm"/>
            </a:ln>
          </p:spPr>
        </p:sp>
      </p:grpSp>
      <p:sp>
        <p:nvSpPr>
          <p:cNvPr name="AutoShape 65" id="65"/>
          <p:cNvSpPr/>
          <p:nvPr/>
        </p:nvSpPr>
        <p:spPr>
          <a:xfrm>
            <a:off x="8772656" y="4477676"/>
            <a:ext cx="521648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66" id="66"/>
          <p:cNvGrpSpPr/>
          <p:nvPr/>
        </p:nvGrpSpPr>
        <p:grpSpPr>
          <a:xfrm rot="0">
            <a:off x="9294305" y="4264814"/>
            <a:ext cx="856633" cy="1855786"/>
            <a:chOff x="0" y="0"/>
            <a:chExt cx="1142178" cy="2474382"/>
          </a:xfrm>
        </p:grpSpPr>
        <p:sp>
          <p:nvSpPr>
            <p:cNvPr name="TextBox 67" id="67"/>
            <p:cNvSpPr txBox="true"/>
            <p:nvPr/>
          </p:nvSpPr>
          <p:spPr>
            <a:xfrm rot="0">
              <a:off x="0" y="-57150"/>
              <a:ext cx="1128841" cy="57869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640"/>
                </a:lnSpc>
                <a:spcBef>
                  <a:spcPct val="0"/>
                </a:spcBef>
              </a:pPr>
              <a:r>
                <a:rPr lang="en-US" b="true" sz="2600" spc="52">
                  <a:solidFill>
                    <a:srgbClr val="141E20"/>
                  </a:solidFill>
                  <a:latin typeface="Proxima Nova Bold"/>
                  <a:ea typeface="Proxima Nova Bold"/>
                  <a:cs typeface="Proxima Nova Bold"/>
                  <a:sym typeface="Proxima Nova Bold"/>
                </a:rPr>
                <a:t>003</a:t>
              </a:r>
            </a:p>
          </p:txBody>
        </p:sp>
        <p:sp>
          <p:nvSpPr>
            <p:cNvPr name="TextBox 68" id="68"/>
            <p:cNvSpPr txBox="true"/>
            <p:nvPr/>
          </p:nvSpPr>
          <p:spPr>
            <a:xfrm rot="0">
              <a:off x="0" y="467903"/>
              <a:ext cx="1128841" cy="57869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640"/>
                </a:lnSpc>
                <a:spcBef>
                  <a:spcPct val="0"/>
                </a:spcBef>
              </a:pPr>
              <a:r>
                <a:rPr lang="en-US" b="true" sz="2600" spc="52">
                  <a:solidFill>
                    <a:srgbClr val="141E20"/>
                  </a:solidFill>
                  <a:latin typeface="Proxima Nova Bold"/>
                  <a:ea typeface="Proxima Nova Bold"/>
                  <a:cs typeface="Proxima Nova Bold"/>
                  <a:sym typeface="Proxima Nova Bold"/>
                </a:rPr>
                <a:t>006</a:t>
              </a:r>
            </a:p>
          </p:txBody>
        </p:sp>
        <p:sp>
          <p:nvSpPr>
            <p:cNvPr name="TextBox 69" id="69"/>
            <p:cNvSpPr txBox="true"/>
            <p:nvPr/>
          </p:nvSpPr>
          <p:spPr>
            <a:xfrm rot="0">
              <a:off x="13336" y="1035703"/>
              <a:ext cx="1128841" cy="57869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640"/>
                </a:lnSpc>
                <a:spcBef>
                  <a:spcPct val="0"/>
                </a:spcBef>
              </a:pPr>
              <a:r>
                <a:rPr lang="en-US" b="true" sz="2600" spc="52">
                  <a:solidFill>
                    <a:srgbClr val="141E20"/>
                  </a:solidFill>
                  <a:latin typeface="Proxima Nova Bold"/>
                  <a:ea typeface="Proxima Nova Bold"/>
                  <a:cs typeface="Proxima Nova Bold"/>
                  <a:sym typeface="Proxima Nova Bold"/>
                </a:rPr>
                <a:t>045</a:t>
              </a:r>
            </a:p>
          </p:txBody>
        </p:sp>
        <p:sp>
          <p:nvSpPr>
            <p:cNvPr name="TextBox 70" id="70"/>
            <p:cNvSpPr txBox="true"/>
            <p:nvPr/>
          </p:nvSpPr>
          <p:spPr>
            <a:xfrm rot="0">
              <a:off x="0" y="1374138"/>
              <a:ext cx="1128841" cy="57869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640"/>
                </a:lnSpc>
                <a:spcBef>
                  <a:spcPct val="0"/>
                </a:spcBef>
              </a:pPr>
              <a:r>
                <a:rPr lang="en-US" b="true" sz="2600" spc="52">
                  <a:solidFill>
                    <a:srgbClr val="141E20"/>
                  </a:solidFill>
                  <a:latin typeface="Proxima Nova Bold"/>
                  <a:ea typeface="Proxima Nova Bold"/>
                  <a:cs typeface="Proxima Nova Bold"/>
                  <a:sym typeface="Proxima Nova Bold"/>
                </a:rPr>
                <a:t>066</a:t>
              </a:r>
            </a:p>
          </p:txBody>
        </p:sp>
        <p:sp>
          <p:nvSpPr>
            <p:cNvPr name="TextBox 71" id="71"/>
            <p:cNvSpPr txBox="true"/>
            <p:nvPr/>
          </p:nvSpPr>
          <p:spPr>
            <a:xfrm rot="0">
              <a:off x="0" y="1895685"/>
              <a:ext cx="1128841" cy="57869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640"/>
                </a:lnSpc>
                <a:spcBef>
                  <a:spcPct val="0"/>
                </a:spcBef>
              </a:pPr>
              <a:r>
                <a:rPr lang="en-US" b="true" sz="2600" spc="52">
                  <a:solidFill>
                    <a:srgbClr val="141E20"/>
                  </a:solidFill>
                  <a:latin typeface="Proxima Nova Bold"/>
                  <a:ea typeface="Proxima Nova Bold"/>
                  <a:cs typeface="Proxima Nova Bold"/>
                  <a:sym typeface="Proxima Nova Bold"/>
                </a:rPr>
                <a:t>005</a:t>
              </a:r>
            </a:p>
          </p:txBody>
        </p:sp>
      </p:grpSp>
      <p:sp>
        <p:nvSpPr>
          <p:cNvPr name="AutoShape 72" id="72"/>
          <p:cNvSpPr/>
          <p:nvPr/>
        </p:nvSpPr>
        <p:spPr>
          <a:xfrm>
            <a:off x="7900570" y="3638501"/>
            <a:ext cx="2412293" cy="16764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73" id="73"/>
          <p:cNvGrpSpPr/>
          <p:nvPr/>
        </p:nvGrpSpPr>
        <p:grpSpPr>
          <a:xfrm rot="0">
            <a:off x="7076369" y="5105141"/>
            <a:ext cx="1463059" cy="2418953"/>
            <a:chOff x="0" y="0"/>
            <a:chExt cx="1950745" cy="3225270"/>
          </a:xfrm>
        </p:grpSpPr>
        <p:sp>
          <p:nvSpPr>
            <p:cNvPr name="AutoShape 74" id="74"/>
            <p:cNvSpPr/>
            <p:nvPr/>
          </p:nvSpPr>
          <p:spPr>
            <a:xfrm flipH="true">
              <a:off x="25400" y="0"/>
              <a:ext cx="0" cy="791128"/>
            </a:xfrm>
            <a:prstGeom prst="line">
              <a:avLst/>
            </a:prstGeom>
            <a:ln cap="flat" w="50800">
              <a:solidFill>
                <a:srgbClr val="000000"/>
              </a:solidFill>
              <a:prstDash val="solid"/>
              <a:headEnd type="none" len="sm" w="sm"/>
              <a:tailEnd type="arrow" len="sm" w="med"/>
            </a:ln>
          </p:spPr>
        </p:sp>
        <p:sp>
          <p:nvSpPr>
            <p:cNvPr name="AutoShape 75" id="75"/>
            <p:cNvSpPr/>
            <p:nvPr/>
          </p:nvSpPr>
          <p:spPr>
            <a:xfrm flipH="true">
              <a:off x="25400" y="751284"/>
              <a:ext cx="27061" cy="2473709"/>
            </a:xfrm>
            <a:prstGeom prst="line">
              <a:avLst/>
            </a:prstGeom>
            <a:ln cap="flat" w="50800">
              <a:solidFill>
                <a:srgbClr val="000000"/>
              </a:solidFill>
              <a:prstDash val="sysDash"/>
              <a:headEnd type="none" len="sm" w="sm"/>
              <a:tailEnd type="none" len="sm" w="sm"/>
            </a:ln>
          </p:spPr>
        </p:sp>
        <p:sp>
          <p:nvSpPr>
            <p:cNvPr name="AutoShape 76" id="76"/>
            <p:cNvSpPr/>
            <p:nvPr/>
          </p:nvSpPr>
          <p:spPr>
            <a:xfrm>
              <a:off x="113036" y="968146"/>
              <a:ext cx="695531" cy="0"/>
            </a:xfrm>
            <a:prstGeom prst="line">
              <a:avLst/>
            </a:prstGeom>
            <a:ln cap="flat" w="50800">
              <a:solidFill>
                <a:srgbClr val="000000"/>
              </a:solidFill>
              <a:prstDash val="solid"/>
              <a:headEnd type="none" len="sm" w="sm"/>
              <a:tailEnd type="arrow" len="sm" w="med"/>
            </a:ln>
          </p:spPr>
        </p:sp>
        <p:sp>
          <p:nvSpPr>
            <p:cNvPr name="TextBox 77" id="77"/>
            <p:cNvSpPr txBox="true"/>
            <p:nvPr/>
          </p:nvSpPr>
          <p:spPr>
            <a:xfrm rot="0">
              <a:off x="808568" y="627181"/>
              <a:ext cx="1128841" cy="57869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640"/>
                </a:lnSpc>
                <a:spcBef>
                  <a:spcPct val="0"/>
                </a:spcBef>
              </a:pPr>
              <a:r>
                <a:rPr lang="en-US" b="true" sz="2600" spc="52">
                  <a:solidFill>
                    <a:srgbClr val="141E20"/>
                  </a:solidFill>
                  <a:latin typeface="Proxima Nova Bold"/>
                  <a:ea typeface="Proxima Nova Bold"/>
                  <a:cs typeface="Proxima Nova Bold"/>
                  <a:sym typeface="Proxima Nova Bold"/>
                </a:rPr>
                <a:t>003</a:t>
              </a:r>
            </a:p>
          </p:txBody>
        </p:sp>
        <p:sp>
          <p:nvSpPr>
            <p:cNvPr name="TextBox 78" id="78"/>
            <p:cNvSpPr txBox="true"/>
            <p:nvPr/>
          </p:nvSpPr>
          <p:spPr>
            <a:xfrm rot="0">
              <a:off x="808568" y="1152234"/>
              <a:ext cx="1128841" cy="57869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640"/>
                </a:lnSpc>
                <a:spcBef>
                  <a:spcPct val="0"/>
                </a:spcBef>
              </a:pPr>
              <a:r>
                <a:rPr lang="en-US" b="true" sz="2600" spc="52">
                  <a:solidFill>
                    <a:srgbClr val="141E20"/>
                  </a:solidFill>
                  <a:latin typeface="Proxima Nova Bold"/>
                  <a:ea typeface="Proxima Nova Bold"/>
                  <a:cs typeface="Proxima Nova Bold"/>
                  <a:sym typeface="Proxima Nova Bold"/>
                </a:rPr>
                <a:t>006</a:t>
              </a:r>
            </a:p>
          </p:txBody>
        </p:sp>
        <p:sp>
          <p:nvSpPr>
            <p:cNvPr name="TextBox 79" id="79"/>
            <p:cNvSpPr txBox="true"/>
            <p:nvPr/>
          </p:nvSpPr>
          <p:spPr>
            <a:xfrm rot="0">
              <a:off x="821904" y="1720034"/>
              <a:ext cx="1128841" cy="57869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640"/>
                </a:lnSpc>
                <a:spcBef>
                  <a:spcPct val="0"/>
                </a:spcBef>
              </a:pPr>
              <a:r>
                <a:rPr lang="en-US" b="true" sz="2600" spc="52">
                  <a:solidFill>
                    <a:srgbClr val="141E20"/>
                  </a:solidFill>
                  <a:latin typeface="Proxima Nova Bold"/>
                  <a:ea typeface="Proxima Nova Bold"/>
                  <a:cs typeface="Proxima Nova Bold"/>
                  <a:sym typeface="Proxima Nova Bold"/>
                </a:rPr>
                <a:t>045</a:t>
              </a:r>
            </a:p>
          </p:txBody>
        </p:sp>
        <p:sp>
          <p:nvSpPr>
            <p:cNvPr name="TextBox 80" id="80"/>
            <p:cNvSpPr txBox="true"/>
            <p:nvPr/>
          </p:nvSpPr>
          <p:spPr>
            <a:xfrm rot="0">
              <a:off x="808568" y="2058469"/>
              <a:ext cx="1128841" cy="57869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640"/>
                </a:lnSpc>
                <a:spcBef>
                  <a:spcPct val="0"/>
                </a:spcBef>
              </a:pPr>
              <a:r>
                <a:rPr lang="en-US" b="true" sz="2600" spc="52">
                  <a:solidFill>
                    <a:srgbClr val="141E20"/>
                  </a:solidFill>
                  <a:latin typeface="Proxima Nova Bold"/>
                  <a:ea typeface="Proxima Nova Bold"/>
                  <a:cs typeface="Proxima Nova Bold"/>
                  <a:sym typeface="Proxima Nova Bold"/>
                </a:rPr>
                <a:t>066</a:t>
              </a:r>
            </a:p>
          </p:txBody>
        </p:sp>
        <p:sp>
          <p:nvSpPr>
            <p:cNvPr name="TextBox 81" id="81"/>
            <p:cNvSpPr txBox="true"/>
            <p:nvPr/>
          </p:nvSpPr>
          <p:spPr>
            <a:xfrm rot="0">
              <a:off x="808568" y="2580016"/>
              <a:ext cx="1128841" cy="57869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640"/>
                </a:lnSpc>
                <a:spcBef>
                  <a:spcPct val="0"/>
                </a:spcBef>
              </a:pPr>
              <a:r>
                <a:rPr lang="en-US" b="true" sz="2600" spc="52">
                  <a:solidFill>
                    <a:srgbClr val="141E20"/>
                  </a:solidFill>
                  <a:latin typeface="Proxima Nova Bold"/>
                  <a:ea typeface="Proxima Nova Bold"/>
                  <a:cs typeface="Proxima Nova Bold"/>
                  <a:sym typeface="Proxima Nova Bold"/>
                </a:rPr>
                <a:t>005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bg>
      <p:bgPr>
        <a:solidFill>
          <a:srgbClr val="D1E2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705677" y="1851024"/>
            <a:ext cx="15761862" cy="63919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639"/>
              </a:lnSpc>
              <a:spcBef>
                <a:spcPct val="0"/>
              </a:spcBef>
            </a:pPr>
            <a:r>
              <a:rPr lang="en-US" b="true" sz="2599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EfficientNetB0: </a:t>
            </a:r>
            <a:r>
              <a:rPr lang="en-US" sz="2599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Optimize</a:t>
            </a:r>
            <a:r>
              <a:rPr lang="en-US" sz="2599" strike="noStrike" u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</a:t>
            </a:r>
            <a:r>
              <a:rPr lang="en-US" sz="2599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accuracy and efficiency usin</a:t>
            </a:r>
            <a:r>
              <a:rPr lang="en-US" sz="2599" strike="noStrike" u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g</a:t>
            </a:r>
            <a:r>
              <a:rPr lang="en-US" sz="2599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a compound scaling method</a:t>
            </a:r>
            <a:r>
              <a:rPr lang="en-US" sz="2599" strike="noStrike" u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;</a:t>
            </a:r>
            <a:r>
              <a:rPr lang="en-US" sz="2599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h</a:t>
            </a:r>
            <a:r>
              <a:rPr lang="en-US" sz="2599" strike="noStrike" u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as</a:t>
            </a:r>
            <a:r>
              <a:rPr lang="en-US" sz="2599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a</a:t>
            </a:r>
            <a:r>
              <a:rPr lang="en-US" sz="2599" strike="noStrike" u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b</a:t>
            </a:r>
            <a:r>
              <a:rPr lang="en-US" sz="2599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out</a:t>
            </a:r>
            <a:r>
              <a:rPr lang="en-US" sz="2599" strike="noStrike" u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5.3</a:t>
            </a:r>
            <a:r>
              <a:rPr lang="en-US" sz="2599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599" strike="noStrike" u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</a:t>
            </a:r>
            <a:r>
              <a:rPr lang="en-US" sz="2599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ill</a:t>
            </a:r>
            <a:r>
              <a:rPr lang="en-US" sz="2599" strike="noStrike" u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</a:t>
            </a:r>
            <a:r>
              <a:rPr lang="en-US" sz="2599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on parameters.</a:t>
            </a:r>
          </a:p>
          <a:p>
            <a:pPr algn="l">
              <a:lnSpc>
                <a:spcPts val="3639"/>
              </a:lnSpc>
              <a:spcBef>
                <a:spcPct val="0"/>
              </a:spcBef>
            </a:pPr>
          </a:p>
          <a:p>
            <a:pPr algn="l" marL="0" indent="0" lvl="0">
              <a:lnSpc>
                <a:spcPts val="3639"/>
              </a:lnSpc>
              <a:spcBef>
                <a:spcPct val="0"/>
              </a:spcBef>
            </a:pPr>
            <a:r>
              <a:rPr lang="en-US" b="true" sz="2599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DenseNet121: </a:t>
            </a:r>
            <a:r>
              <a:rPr lang="en-US" sz="2599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Feat</a:t>
            </a:r>
            <a:r>
              <a:rPr lang="en-US" sz="2599" strike="noStrike" u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ur</a:t>
            </a:r>
            <a:r>
              <a:rPr lang="en-US" sz="2599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es dense connectivity </a:t>
            </a:r>
            <a:r>
              <a:rPr lang="en-US" sz="2599" strike="noStrike" u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fo</a:t>
            </a:r>
            <a:r>
              <a:rPr lang="en-US" sz="2599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 </a:t>
            </a:r>
            <a:r>
              <a:rPr lang="en-US" sz="2599" strike="noStrike" u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imp</a:t>
            </a:r>
            <a:r>
              <a:rPr lang="en-US" sz="2599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roved accur</a:t>
            </a:r>
            <a:r>
              <a:rPr lang="en-US" sz="2599" strike="noStrike" u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acy</a:t>
            </a:r>
            <a:r>
              <a:rPr lang="en-US" sz="2599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599" strike="noStrike" u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and</a:t>
            </a:r>
            <a:r>
              <a:rPr lang="en-US" sz="2599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feature reuse</a:t>
            </a:r>
            <a:r>
              <a:rPr lang="en-US" sz="2599" strike="noStrike" u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;</a:t>
            </a:r>
            <a:r>
              <a:rPr lang="en-US" sz="2599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has aroun</a:t>
            </a:r>
            <a:r>
              <a:rPr lang="en-US" sz="2599" strike="noStrike" u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</a:t>
            </a:r>
            <a:r>
              <a:rPr lang="en-US" sz="2599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599" strike="noStrike" u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8</a:t>
            </a:r>
            <a:r>
              <a:rPr lang="en-US" sz="2599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599" strike="noStrike" u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mill</a:t>
            </a:r>
            <a:r>
              <a:rPr lang="en-US" sz="2599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ion parameters.</a:t>
            </a:r>
          </a:p>
          <a:p>
            <a:pPr algn="l">
              <a:lnSpc>
                <a:spcPts val="3639"/>
              </a:lnSpc>
              <a:spcBef>
                <a:spcPct val="0"/>
              </a:spcBef>
            </a:pPr>
          </a:p>
          <a:p>
            <a:pPr algn="l" marL="0" indent="0" lvl="0">
              <a:lnSpc>
                <a:spcPts val="3639"/>
              </a:lnSpc>
              <a:spcBef>
                <a:spcPct val="0"/>
              </a:spcBef>
            </a:pPr>
            <a:r>
              <a:rPr lang="en-US" b="true" sz="2599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MobileNet:</a:t>
            </a:r>
            <a:r>
              <a:rPr lang="en-US" sz="2599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Lightweight model for mobile and edge devices us</a:t>
            </a:r>
            <a:r>
              <a:rPr lang="en-US" sz="2599" strike="noStrike" u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ing</a:t>
            </a:r>
            <a:r>
              <a:rPr lang="en-US" sz="2599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depthwise separable convolutions</a:t>
            </a:r>
            <a:r>
              <a:rPr lang="en-US" sz="2599" strike="noStrike" u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;</a:t>
            </a:r>
            <a:r>
              <a:rPr lang="en-US" sz="2599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has a</a:t>
            </a:r>
            <a:r>
              <a:rPr lang="en-US" sz="2599" strike="noStrike" u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ppr</a:t>
            </a:r>
            <a:r>
              <a:rPr lang="en-US" sz="2599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o</a:t>
            </a:r>
            <a:r>
              <a:rPr lang="en-US" sz="2599" strike="noStrike" u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xi</a:t>
            </a:r>
            <a:r>
              <a:rPr lang="en-US" sz="2599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mat</a:t>
            </a:r>
            <a:r>
              <a:rPr lang="en-US" sz="2599" strike="noStrike" u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</a:t>
            </a:r>
            <a:r>
              <a:rPr lang="en-US" sz="2599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</a:t>
            </a:r>
            <a:r>
              <a:rPr lang="en-US" sz="2599" strike="noStrike" u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y</a:t>
            </a:r>
            <a:r>
              <a:rPr lang="en-US" sz="2599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599" strike="noStrike" u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4.2</a:t>
            </a:r>
            <a:r>
              <a:rPr lang="en-US" sz="2599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million </a:t>
            </a:r>
            <a:r>
              <a:rPr lang="en-US" sz="2599" strike="noStrike" u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pa</a:t>
            </a:r>
            <a:r>
              <a:rPr lang="en-US" sz="2599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ram</a:t>
            </a:r>
            <a:r>
              <a:rPr lang="en-US" sz="2599" strike="noStrike" u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</a:t>
            </a:r>
            <a:r>
              <a:rPr lang="en-US" sz="2599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te</a:t>
            </a:r>
            <a:r>
              <a:rPr lang="en-US" sz="2599" strike="noStrike" u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rs</a:t>
            </a:r>
            <a:r>
              <a:rPr lang="en-US" sz="2599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</a:p>
          <a:p>
            <a:pPr algn="l">
              <a:lnSpc>
                <a:spcPts val="3639"/>
              </a:lnSpc>
              <a:spcBef>
                <a:spcPct val="0"/>
              </a:spcBef>
            </a:pPr>
          </a:p>
          <a:p>
            <a:pPr algn="l" marL="0" indent="0" lvl="0">
              <a:lnSpc>
                <a:spcPts val="3639"/>
              </a:lnSpc>
              <a:spcBef>
                <a:spcPct val="0"/>
              </a:spcBef>
            </a:pPr>
            <a:r>
              <a:rPr lang="en-US" b="true" sz="2599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VGG19: </a:t>
            </a:r>
            <a:r>
              <a:rPr lang="en-US" sz="2599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Deep </a:t>
            </a:r>
            <a:r>
              <a:rPr lang="en-US" sz="2599" strike="noStrike" u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CNN</a:t>
            </a:r>
            <a:r>
              <a:rPr lang="en-US" sz="2599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with 19 layers </a:t>
            </a:r>
            <a:r>
              <a:rPr lang="en-US" sz="2599" strike="noStrike" u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u</a:t>
            </a:r>
            <a:r>
              <a:rPr lang="en-US" sz="2599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si</a:t>
            </a:r>
            <a:r>
              <a:rPr lang="en-US" sz="2599" strike="noStrike" u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ng</a:t>
            </a:r>
            <a:r>
              <a:rPr lang="en-US" sz="2599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small 3x3 filters </a:t>
            </a:r>
            <a:r>
              <a:rPr lang="en-US" sz="2599" strike="noStrike" u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f</a:t>
            </a:r>
            <a:r>
              <a:rPr lang="en-US" sz="2599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o</a:t>
            </a:r>
            <a:r>
              <a:rPr lang="en-US" sz="2599" strike="noStrike" u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</a:t>
            </a:r>
            <a:r>
              <a:rPr lang="en-US" sz="2599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599" strike="noStrike" u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high</a:t>
            </a:r>
            <a:r>
              <a:rPr lang="en-US" sz="2599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ac</a:t>
            </a:r>
            <a:r>
              <a:rPr lang="en-US" sz="2599" strike="noStrike" u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cu</a:t>
            </a:r>
            <a:r>
              <a:rPr lang="en-US" sz="2599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rac</a:t>
            </a:r>
            <a:r>
              <a:rPr lang="en-US" sz="2599" strike="noStrike" u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y;</a:t>
            </a:r>
            <a:r>
              <a:rPr lang="en-US" sz="2599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contains a</a:t>
            </a:r>
            <a:r>
              <a:rPr lang="en-US" sz="2599" strike="noStrike" u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b</a:t>
            </a:r>
            <a:r>
              <a:rPr lang="en-US" sz="2599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ou</a:t>
            </a:r>
            <a:r>
              <a:rPr lang="en-US" sz="2599" strike="noStrike" u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</a:t>
            </a:r>
            <a:r>
              <a:rPr lang="en-US" sz="2599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599" strike="noStrike" u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143</a:t>
            </a:r>
            <a:r>
              <a:rPr lang="en-US" sz="2599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599" strike="noStrike" u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</a:t>
            </a:r>
            <a:r>
              <a:rPr lang="en-US" sz="2599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</a:t>
            </a:r>
            <a:r>
              <a:rPr lang="en-US" sz="2599" strike="noStrike" u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</a:t>
            </a:r>
            <a:r>
              <a:rPr lang="en-US" sz="2599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lion </a:t>
            </a:r>
            <a:r>
              <a:rPr lang="en-US" sz="2599" strike="noStrike" u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</a:t>
            </a:r>
            <a:r>
              <a:rPr lang="en-US" sz="2599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r>
              <a:rPr lang="en-US" sz="2599" strike="noStrike" u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rameter</a:t>
            </a:r>
            <a:r>
              <a:rPr lang="en-US" sz="2599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s.</a:t>
            </a:r>
          </a:p>
          <a:p>
            <a:pPr algn="l">
              <a:lnSpc>
                <a:spcPts val="3639"/>
              </a:lnSpc>
              <a:spcBef>
                <a:spcPct val="0"/>
              </a:spcBef>
            </a:pPr>
          </a:p>
          <a:p>
            <a:pPr algn="l">
              <a:lnSpc>
                <a:spcPts val="3639"/>
              </a:lnSpc>
              <a:spcBef>
                <a:spcPct val="0"/>
              </a:spcBef>
            </a:pPr>
            <a:r>
              <a:rPr lang="en-US" b="true" sz="2599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ResNet50:</a:t>
            </a:r>
            <a:r>
              <a:rPr lang="en-US" sz="2599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U</a:t>
            </a:r>
            <a:r>
              <a:rPr lang="en-US" sz="2599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</a:t>
            </a:r>
            <a:r>
              <a:rPr lang="en-US" sz="2599" strike="noStrike" u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il</a:t>
            </a:r>
            <a:r>
              <a:rPr lang="en-US" sz="2599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</a:t>
            </a:r>
            <a:r>
              <a:rPr lang="en-US" sz="2599" strike="noStrike" u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z</a:t>
            </a:r>
            <a:r>
              <a:rPr lang="en-US" sz="2599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es res</a:t>
            </a:r>
            <a:r>
              <a:rPr lang="en-US" sz="2599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idual learning</a:t>
            </a:r>
            <a:r>
              <a:rPr lang="en-US" sz="2599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with skip connections t</a:t>
            </a:r>
            <a:r>
              <a:rPr lang="en-US" sz="2599" strike="noStrike" u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o</a:t>
            </a:r>
            <a:r>
              <a:rPr lang="en-US" sz="2599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train very deep networks</a:t>
            </a:r>
            <a:r>
              <a:rPr lang="en-US" sz="2599" strike="noStrike" u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;</a:t>
            </a:r>
            <a:r>
              <a:rPr lang="en-US" sz="2599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599" strike="noStrike" u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</a:t>
            </a:r>
            <a:r>
              <a:rPr lang="en-US" sz="2599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on</a:t>
            </a:r>
            <a:r>
              <a:rPr lang="en-US" sz="2599" strike="noStrike" u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sist</a:t>
            </a:r>
            <a:r>
              <a:rPr lang="en-US" sz="2599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 of ar</a:t>
            </a:r>
            <a:r>
              <a:rPr lang="en-US" sz="2599" strike="noStrike" u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ou</a:t>
            </a:r>
            <a:r>
              <a:rPr lang="en-US" sz="2599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</a:t>
            </a:r>
            <a:r>
              <a:rPr lang="en-US" sz="2599" strike="noStrike" u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</a:t>
            </a:r>
            <a:r>
              <a:rPr lang="en-US" sz="2599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599" strike="noStrike" u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25.6</a:t>
            </a:r>
            <a:r>
              <a:rPr lang="en-US" sz="2599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599" strike="noStrike" u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</a:t>
            </a:r>
            <a:r>
              <a:rPr lang="en-US" sz="2599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</a:t>
            </a:r>
            <a:r>
              <a:rPr lang="en-US" sz="2599" strike="noStrike" u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ll</a:t>
            </a:r>
            <a:r>
              <a:rPr lang="en-US" sz="2599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ion p</a:t>
            </a:r>
            <a:r>
              <a:rPr lang="en-US" sz="2599" strike="noStrike" u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r>
              <a:rPr lang="en-US" sz="2599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ramete</a:t>
            </a:r>
            <a:r>
              <a:rPr lang="en-US" sz="2599" strike="noStrike" u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</a:t>
            </a:r>
            <a:r>
              <a:rPr lang="en-US" sz="2599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s.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369656" y="595311"/>
            <a:ext cx="5603875" cy="7715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299"/>
              </a:lnSpc>
              <a:spcBef>
                <a:spcPct val="0"/>
              </a:spcBef>
            </a:pPr>
            <a:r>
              <a:rPr lang="en-US" sz="4499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Choosen CNN Models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1E2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342804" y="-116564"/>
            <a:ext cx="11945196" cy="10520128"/>
          </a:xfrm>
          <a:custGeom>
            <a:avLst/>
            <a:gdLst/>
            <a:ahLst/>
            <a:cxnLst/>
            <a:rect r="r" b="b" t="t" l="l"/>
            <a:pathLst>
              <a:path h="10520128" w="11945196">
                <a:moveTo>
                  <a:pt x="0" y="0"/>
                </a:moveTo>
                <a:lnTo>
                  <a:pt x="11945196" y="0"/>
                </a:lnTo>
                <a:lnTo>
                  <a:pt x="11945196" y="10520128"/>
                </a:lnTo>
                <a:lnTo>
                  <a:pt x="0" y="105201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-86301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58999" y="288704"/>
            <a:ext cx="17849985" cy="13942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75"/>
              </a:lnSpc>
            </a:pPr>
            <a:r>
              <a:rPr lang="en-US" sz="3982" b="true">
                <a:solidFill>
                  <a:srgbClr val="141E20"/>
                </a:solidFill>
                <a:latin typeface="Roboto Condensed Bold"/>
                <a:ea typeface="Roboto Condensed Bold"/>
                <a:cs typeface="Roboto Condensed Bold"/>
                <a:sym typeface="Roboto Condensed Bold"/>
              </a:rPr>
              <a:t>Methodology Overview</a:t>
            </a:r>
          </a:p>
          <a:p>
            <a:pPr algn="l">
              <a:lnSpc>
                <a:spcPts val="5575"/>
              </a:lnSpc>
              <a:spcBef>
                <a:spcPct val="0"/>
              </a:spcBef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558999" y="1407191"/>
            <a:ext cx="7816846" cy="22771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  <a:spcBef>
                <a:spcPct val="0"/>
              </a:spcBef>
            </a:pPr>
            <a:r>
              <a:rPr lang="en-US" b="true" sz="2600" spc="52">
                <a:solidFill>
                  <a:srgbClr val="141E20"/>
                </a:solidFill>
                <a:latin typeface="Roboto Bold"/>
                <a:ea typeface="Roboto Bold"/>
                <a:cs typeface="Roboto Bold"/>
                <a:sym typeface="Roboto Bold"/>
              </a:rPr>
              <a:t>Transfer Learning:</a:t>
            </a:r>
          </a:p>
          <a:p>
            <a:pPr algn="l">
              <a:lnSpc>
                <a:spcPts val="3640"/>
              </a:lnSpc>
              <a:spcBef>
                <a:spcPct val="0"/>
              </a:spcBef>
            </a:pPr>
            <a:r>
              <a:rPr lang="en-US" sz="2600" spc="52">
                <a:solidFill>
                  <a:srgbClr val="141E20"/>
                </a:solidFill>
                <a:latin typeface="Roboto"/>
                <a:ea typeface="Roboto"/>
                <a:cs typeface="Roboto"/>
                <a:sym typeface="Roboto"/>
              </a:rPr>
              <a:t>Instead of training a model from scratch, we leverage the knowledge gained by a pre-trained model (trained on a large dataset like ImageNet) and adapt it to the specific task of ear recognition. 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558999" y="3855751"/>
            <a:ext cx="7816846" cy="18199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  <a:spcBef>
                <a:spcPct val="0"/>
              </a:spcBef>
            </a:pPr>
            <a:r>
              <a:rPr lang="en-US" b="true" sz="2600" spc="52">
                <a:solidFill>
                  <a:srgbClr val="141E20"/>
                </a:solidFill>
                <a:latin typeface="Roboto Bold"/>
                <a:ea typeface="Roboto Bold"/>
                <a:cs typeface="Roboto Bold"/>
                <a:sym typeface="Roboto Bold"/>
              </a:rPr>
              <a:t>Fine-Tuning for ear recognition:</a:t>
            </a:r>
          </a:p>
          <a:p>
            <a:pPr algn="l">
              <a:lnSpc>
                <a:spcPts val="3640"/>
              </a:lnSpc>
              <a:spcBef>
                <a:spcPct val="0"/>
              </a:spcBef>
            </a:pPr>
            <a:r>
              <a:rPr lang="en-US" sz="2600" spc="52">
                <a:solidFill>
                  <a:srgbClr val="141E20"/>
                </a:solidFill>
                <a:latin typeface="Roboto"/>
                <a:ea typeface="Roboto"/>
                <a:cs typeface="Roboto"/>
                <a:sym typeface="Roboto"/>
              </a:rPr>
              <a:t>We further train the pre-trained model on a dataset of ear images, adjusting its parameters to improve performance on the target task. 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9144000" y="1220665"/>
            <a:ext cx="8912060" cy="20001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54"/>
              </a:lnSpc>
              <a:spcBef>
                <a:spcPct val="0"/>
              </a:spcBef>
            </a:pPr>
            <a:r>
              <a:rPr lang="en-US" b="true" sz="2253" spc="45">
                <a:solidFill>
                  <a:srgbClr val="141E20"/>
                </a:solidFill>
                <a:latin typeface="Roboto Bold"/>
                <a:ea typeface="Roboto Bold"/>
                <a:cs typeface="Roboto Bold"/>
                <a:sym typeface="Roboto Bold"/>
              </a:rPr>
              <a:t>Key Steps:</a:t>
            </a:r>
          </a:p>
          <a:p>
            <a:pPr algn="l">
              <a:lnSpc>
                <a:spcPts val="3154"/>
              </a:lnSpc>
              <a:spcBef>
                <a:spcPct val="0"/>
              </a:spcBef>
            </a:pPr>
            <a:r>
              <a:rPr lang="en-US" b="true" sz="2253" spc="45">
                <a:solidFill>
                  <a:srgbClr val="141E20"/>
                </a:solidFill>
                <a:latin typeface="Roboto Bold"/>
                <a:ea typeface="Roboto Bold"/>
                <a:cs typeface="Roboto Bold"/>
                <a:sym typeface="Roboto Bold"/>
              </a:rPr>
              <a:t>Preprocessing:</a:t>
            </a:r>
          </a:p>
          <a:p>
            <a:pPr algn="l" marL="486434" indent="-243217" lvl="1">
              <a:lnSpc>
                <a:spcPts val="3154"/>
              </a:lnSpc>
              <a:buFont typeface="Arial"/>
              <a:buChar char="•"/>
            </a:pPr>
            <a:r>
              <a:rPr lang="en-US" b="true" sz="2253" spc="45">
                <a:solidFill>
                  <a:srgbClr val="141E20"/>
                </a:solidFill>
                <a:latin typeface="Roboto Bold"/>
                <a:ea typeface="Roboto Bold"/>
                <a:cs typeface="Roboto Bold"/>
                <a:sym typeface="Roboto Bold"/>
              </a:rPr>
              <a:t>Image Resizing:</a:t>
            </a:r>
            <a:r>
              <a:rPr lang="en-US" sz="2253" spc="45">
                <a:solidFill>
                  <a:srgbClr val="141E20"/>
                </a:solidFill>
                <a:latin typeface="Roboto"/>
                <a:ea typeface="Roboto"/>
                <a:cs typeface="Roboto"/>
                <a:sym typeface="Roboto"/>
              </a:rPr>
              <a:t> Ensure all images are of a consistent size.</a:t>
            </a:r>
          </a:p>
          <a:p>
            <a:pPr algn="l" marL="486434" indent="-243217" lvl="1">
              <a:lnSpc>
                <a:spcPts val="3154"/>
              </a:lnSpc>
              <a:buFont typeface="Arial"/>
              <a:buChar char="•"/>
            </a:pPr>
            <a:r>
              <a:rPr lang="en-US" b="true" sz="2253" spc="45">
                <a:solidFill>
                  <a:srgbClr val="141E20"/>
                </a:solidFill>
                <a:latin typeface="Roboto Bold"/>
                <a:ea typeface="Roboto Bold"/>
                <a:cs typeface="Roboto Bold"/>
                <a:sym typeface="Roboto Bold"/>
              </a:rPr>
              <a:t>Normalization: </a:t>
            </a:r>
            <a:r>
              <a:rPr lang="en-US" sz="2253" spc="45">
                <a:solidFill>
                  <a:srgbClr val="141E20"/>
                </a:solidFill>
                <a:latin typeface="Roboto"/>
                <a:ea typeface="Roboto"/>
                <a:cs typeface="Roboto"/>
                <a:sym typeface="Roboto"/>
              </a:rPr>
              <a:t>Scale pixel values to a specific range (e.g., 0-1)</a:t>
            </a:r>
            <a:r>
              <a:rPr lang="en-US" b="true" sz="2253" spc="45">
                <a:solidFill>
                  <a:srgbClr val="141E20"/>
                </a:solidFill>
                <a:latin typeface="Roboto Bold"/>
                <a:ea typeface="Roboto Bold"/>
                <a:cs typeface="Roboto Bold"/>
                <a:sym typeface="Roboto Bold"/>
              </a:rPr>
              <a:t>.</a:t>
            </a:r>
          </a:p>
          <a:p>
            <a:pPr algn="l" marL="486434" indent="-243217" lvl="1">
              <a:lnSpc>
                <a:spcPts val="3154"/>
              </a:lnSpc>
              <a:buFont typeface="Arial"/>
              <a:buChar char="•"/>
            </a:pPr>
            <a:r>
              <a:rPr lang="en-US" b="true" sz="2253" spc="45">
                <a:solidFill>
                  <a:srgbClr val="141E20"/>
                </a:solidFill>
                <a:latin typeface="Roboto Bold"/>
                <a:ea typeface="Roboto Bold"/>
                <a:cs typeface="Roboto Bold"/>
                <a:sym typeface="Roboto Bold"/>
              </a:rPr>
              <a:t>Data Cleaning: </a:t>
            </a:r>
            <a:r>
              <a:rPr lang="en-US" sz="2253" spc="45">
                <a:solidFill>
                  <a:srgbClr val="141E20"/>
                </a:solidFill>
                <a:latin typeface="Roboto"/>
                <a:ea typeface="Roboto"/>
                <a:cs typeface="Roboto"/>
                <a:sym typeface="Roboto"/>
              </a:rPr>
              <a:t>Remove any noisy or irrelevant data.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144000" y="3297483"/>
            <a:ext cx="8694289" cy="28002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54"/>
              </a:lnSpc>
              <a:spcBef>
                <a:spcPct val="0"/>
              </a:spcBef>
            </a:pPr>
            <a:r>
              <a:rPr lang="en-US" b="true" sz="2253" spc="45">
                <a:solidFill>
                  <a:srgbClr val="141E20"/>
                </a:solidFill>
                <a:latin typeface="Roboto Bold"/>
                <a:ea typeface="Roboto Bold"/>
                <a:cs typeface="Roboto Bold"/>
                <a:sym typeface="Roboto Bold"/>
              </a:rPr>
              <a:t>Augmentation:</a:t>
            </a:r>
          </a:p>
          <a:p>
            <a:pPr algn="l" marL="486434" indent="-243217" lvl="1">
              <a:lnSpc>
                <a:spcPts val="3154"/>
              </a:lnSpc>
              <a:buFont typeface="Arial"/>
              <a:buChar char="•"/>
            </a:pPr>
            <a:r>
              <a:rPr lang="en-US" b="true" sz="2253" spc="45">
                <a:solidFill>
                  <a:srgbClr val="141E20"/>
                </a:solidFill>
                <a:latin typeface="Roboto Bold"/>
                <a:ea typeface="Roboto Bold"/>
                <a:cs typeface="Roboto Bold"/>
                <a:sym typeface="Roboto Bold"/>
              </a:rPr>
              <a:t>Random Rotations: </a:t>
            </a:r>
            <a:r>
              <a:rPr lang="en-US" sz="2253" spc="45">
                <a:solidFill>
                  <a:srgbClr val="141E20"/>
                </a:solidFill>
                <a:latin typeface="Roboto"/>
                <a:ea typeface="Roboto"/>
                <a:cs typeface="Roboto"/>
                <a:sym typeface="Roboto"/>
              </a:rPr>
              <a:t>Rotate images by a small angle.</a:t>
            </a:r>
          </a:p>
          <a:p>
            <a:pPr algn="l" marL="486434" indent="-243217" lvl="1">
              <a:lnSpc>
                <a:spcPts val="3154"/>
              </a:lnSpc>
              <a:buFont typeface="Arial"/>
              <a:buChar char="•"/>
            </a:pPr>
            <a:r>
              <a:rPr lang="en-US" b="true" sz="2253" spc="45">
                <a:solidFill>
                  <a:srgbClr val="141E20"/>
                </a:solidFill>
                <a:latin typeface="Roboto Bold"/>
                <a:ea typeface="Roboto Bold"/>
                <a:cs typeface="Roboto Bold"/>
                <a:sym typeface="Roboto Bold"/>
              </a:rPr>
              <a:t>Random Flipping: </a:t>
            </a:r>
            <a:r>
              <a:rPr lang="en-US" sz="2253" spc="45">
                <a:solidFill>
                  <a:srgbClr val="141E20"/>
                </a:solidFill>
                <a:latin typeface="Roboto"/>
                <a:ea typeface="Roboto"/>
                <a:cs typeface="Roboto"/>
                <a:sym typeface="Roboto"/>
              </a:rPr>
              <a:t>Flip images horizontally or vertically.</a:t>
            </a:r>
          </a:p>
          <a:p>
            <a:pPr algn="l" marL="486434" indent="-243217" lvl="1">
              <a:lnSpc>
                <a:spcPts val="3154"/>
              </a:lnSpc>
              <a:buFont typeface="Arial"/>
              <a:buChar char="•"/>
            </a:pPr>
            <a:r>
              <a:rPr lang="en-US" b="true" sz="2253" spc="45">
                <a:solidFill>
                  <a:srgbClr val="141E20"/>
                </a:solidFill>
                <a:latin typeface="Roboto Bold"/>
                <a:ea typeface="Roboto Bold"/>
                <a:cs typeface="Roboto Bold"/>
                <a:sym typeface="Roboto Bold"/>
              </a:rPr>
              <a:t>Zooming: </a:t>
            </a:r>
            <a:r>
              <a:rPr lang="en-US" sz="2253" spc="45">
                <a:solidFill>
                  <a:srgbClr val="141E20"/>
                </a:solidFill>
                <a:latin typeface="Roboto"/>
                <a:ea typeface="Roboto"/>
                <a:cs typeface="Roboto"/>
                <a:sym typeface="Roboto"/>
              </a:rPr>
              <a:t>Zoom in or out slightly.</a:t>
            </a:r>
          </a:p>
          <a:p>
            <a:pPr algn="l" marL="486434" indent="-243217" lvl="1">
              <a:lnSpc>
                <a:spcPts val="3154"/>
              </a:lnSpc>
              <a:buFont typeface="Arial"/>
              <a:buChar char="•"/>
            </a:pPr>
            <a:r>
              <a:rPr lang="en-US" b="true" sz="2253" spc="45">
                <a:solidFill>
                  <a:srgbClr val="141E20"/>
                </a:solidFill>
                <a:latin typeface="Roboto Bold"/>
                <a:ea typeface="Roboto Bold"/>
                <a:cs typeface="Roboto Bold"/>
                <a:sym typeface="Roboto Bold"/>
              </a:rPr>
              <a:t>Brightness Adjustment: </a:t>
            </a:r>
            <a:r>
              <a:rPr lang="en-US" sz="2253" spc="45">
                <a:solidFill>
                  <a:srgbClr val="141E20"/>
                </a:solidFill>
                <a:latin typeface="Roboto"/>
                <a:ea typeface="Roboto"/>
                <a:cs typeface="Roboto"/>
                <a:sym typeface="Roboto"/>
              </a:rPr>
              <a:t>Adjust the brightness of images.</a:t>
            </a:r>
          </a:p>
          <a:p>
            <a:pPr algn="l" marL="486434" indent="-243217" lvl="1">
              <a:lnSpc>
                <a:spcPts val="3154"/>
              </a:lnSpc>
              <a:buFont typeface="Arial"/>
              <a:buChar char="•"/>
            </a:pPr>
            <a:r>
              <a:rPr lang="en-US" sz="2253" spc="45">
                <a:solidFill>
                  <a:srgbClr val="141E20"/>
                </a:solidFill>
                <a:latin typeface="Roboto"/>
                <a:ea typeface="Roboto"/>
                <a:cs typeface="Roboto"/>
                <a:sym typeface="Roboto"/>
              </a:rPr>
              <a:t>These augmentations help the model generalize better to variations in the input data .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558999" y="5847111"/>
            <a:ext cx="8167953" cy="41876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34"/>
              </a:lnSpc>
              <a:spcBef>
                <a:spcPct val="0"/>
              </a:spcBef>
            </a:pPr>
            <a:r>
              <a:rPr lang="en-US" b="true" sz="2381" spc="47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Training:</a:t>
            </a:r>
          </a:p>
          <a:p>
            <a:pPr algn="l" marL="514173" indent="-257087" lvl="1">
              <a:lnSpc>
                <a:spcPts val="3334"/>
              </a:lnSpc>
              <a:buFont typeface="Arial"/>
              <a:buChar char="•"/>
            </a:pPr>
            <a:r>
              <a:rPr lang="en-US" b="true" sz="2381" spc="47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Model Selection: </a:t>
            </a:r>
            <a:r>
              <a:rPr lang="en-US" sz="2381" spc="47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Choose a suitable pre-trained model (e.g., MobileNetV2, VGG16).</a:t>
            </a:r>
          </a:p>
          <a:p>
            <a:pPr algn="l" marL="514173" indent="-257087" lvl="1">
              <a:lnSpc>
                <a:spcPts val="3334"/>
              </a:lnSpc>
              <a:buFont typeface="Arial"/>
              <a:buChar char="•"/>
            </a:pPr>
            <a:r>
              <a:rPr lang="en-US" b="true" sz="2381" spc="47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Layer Freezing/Unfreezing: </a:t>
            </a:r>
            <a:r>
              <a:rPr lang="en-US" sz="2381" spc="47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Decide which layers of the pre-trained model to freeze (keep their weights fixed) and which to fine-tune.</a:t>
            </a:r>
          </a:p>
          <a:p>
            <a:pPr algn="l" marL="514173" indent="-257087" lvl="1">
              <a:lnSpc>
                <a:spcPts val="3334"/>
              </a:lnSpc>
              <a:buFont typeface="Arial"/>
              <a:buChar char="•"/>
            </a:pPr>
            <a:r>
              <a:rPr lang="en-US" b="true" sz="2381" spc="47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Training Loop: </a:t>
            </a:r>
            <a:r>
              <a:rPr lang="en-US" sz="2381" spc="47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Feed the preprocessed and augmented data to the model, adjust the weights of the fine-tuned layers, and evaluate the model's performance on a validation set.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144000" y="6173955"/>
            <a:ext cx="8983093" cy="38534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78"/>
              </a:lnSpc>
              <a:spcBef>
                <a:spcPct val="0"/>
              </a:spcBef>
            </a:pPr>
            <a:r>
              <a:rPr lang="en-US" b="true" sz="2413" spc="48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Evaluation:</a:t>
            </a:r>
          </a:p>
          <a:p>
            <a:pPr algn="l" marL="521028" indent="-260514" lvl="1">
              <a:lnSpc>
                <a:spcPts val="3378"/>
              </a:lnSpc>
              <a:buFont typeface="Arial"/>
              <a:buChar char="•"/>
            </a:pPr>
            <a:r>
              <a:rPr lang="en-US" b="true" sz="2413" spc="48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Metrics: </a:t>
            </a:r>
            <a:r>
              <a:rPr lang="en-US" sz="2413" spc="48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Use appropriate metrics to evaluate the model's performance, such as accuracy, precision, recall, and F1-score.</a:t>
            </a:r>
          </a:p>
          <a:p>
            <a:pPr algn="l" marL="521028" indent="-260514" lvl="1">
              <a:lnSpc>
                <a:spcPts val="3378"/>
              </a:lnSpc>
              <a:buFont typeface="Arial"/>
              <a:buChar char="•"/>
            </a:pPr>
            <a:r>
              <a:rPr lang="en-US" b="true" sz="2413" spc="48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Validation Set: </a:t>
            </a:r>
            <a:r>
              <a:rPr lang="en-US" sz="2413" spc="48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Evaluate the model's performance on a separate validation set to assess its generalization ability.</a:t>
            </a:r>
          </a:p>
          <a:p>
            <a:pPr algn="l" marL="521028" indent="-260514" lvl="1">
              <a:lnSpc>
                <a:spcPts val="3378"/>
              </a:lnSpc>
              <a:buFont typeface="Arial"/>
              <a:buChar char="•"/>
            </a:pPr>
            <a:r>
              <a:rPr lang="en-US" b="true" sz="2413" spc="48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Testing Set: </a:t>
            </a:r>
            <a:r>
              <a:rPr lang="en-US" sz="2413" spc="48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Evaluate the model's performance on a separate test set to get an unbiased estimate of its performance.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bg>
      <p:bgPr>
        <a:solidFill>
          <a:srgbClr val="D1E2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78785" y="297179"/>
            <a:ext cx="5945849" cy="8705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139"/>
              </a:lnSpc>
              <a:spcBef>
                <a:spcPct val="0"/>
              </a:spcBef>
            </a:pPr>
            <a:r>
              <a:rPr lang="en-US" b="true" sz="5099" spc="101">
                <a:solidFill>
                  <a:srgbClr val="000000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Data Augmentation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558244" y="1608296"/>
            <a:ext cx="8814276" cy="72815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2"/>
              </a:lnSpc>
              <a:spcBef>
                <a:spcPct val="0"/>
              </a:spcBef>
            </a:pPr>
            <a:r>
              <a:rPr lang="en-US" b="true" sz="3201" spc="64">
                <a:solidFill>
                  <a:srgbClr val="000000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Techniques:</a:t>
            </a:r>
          </a:p>
          <a:p>
            <a:pPr algn="l">
              <a:lnSpc>
                <a:spcPts val="4482"/>
              </a:lnSpc>
              <a:spcBef>
                <a:spcPct val="0"/>
              </a:spcBef>
            </a:pPr>
            <a:r>
              <a:rPr lang="en-US" b="true" sz="3201" spc="64">
                <a:solidFill>
                  <a:srgbClr val="000000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Rotation (±30°): </a:t>
            </a:r>
            <a:r>
              <a:rPr lang="en-US" sz="3201" spc="64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Rotates images randomly up to 30 degrees clockwise or counterclockwise to simulate varied orientations.</a:t>
            </a:r>
          </a:p>
          <a:p>
            <a:pPr algn="l">
              <a:lnSpc>
                <a:spcPts val="4482"/>
              </a:lnSpc>
              <a:spcBef>
                <a:spcPct val="0"/>
              </a:spcBef>
            </a:pPr>
            <a:r>
              <a:rPr lang="en-US" b="true" sz="3201" spc="64">
                <a:solidFill>
                  <a:srgbClr val="000000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Zoom (±20%): </a:t>
            </a:r>
            <a:r>
              <a:rPr lang="en-US" sz="3201" spc="64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Randomly zooms in or out by up to 20%, altering the scale of objects in the image.</a:t>
            </a:r>
          </a:p>
          <a:p>
            <a:pPr algn="l">
              <a:lnSpc>
                <a:spcPts val="4482"/>
              </a:lnSpc>
              <a:spcBef>
                <a:spcPct val="0"/>
              </a:spcBef>
            </a:pPr>
            <a:r>
              <a:rPr lang="en-US" b="true" sz="3201" spc="64">
                <a:solidFill>
                  <a:srgbClr val="000000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Flipping: </a:t>
            </a:r>
            <a:r>
              <a:rPr lang="en-US" sz="3201" spc="64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Horizontally or vertically flips images to introduce mirror-like variations</a:t>
            </a:r>
            <a:r>
              <a:rPr lang="en-US" b="true" sz="3201" spc="64">
                <a:solidFill>
                  <a:srgbClr val="000000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.</a:t>
            </a:r>
          </a:p>
          <a:p>
            <a:pPr algn="l">
              <a:lnSpc>
                <a:spcPts val="4482"/>
              </a:lnSpc>
              <a:spcBef>
                <a:spcPct val="0"/>
              </a:spcBef>
            </a:pPr>
            <a:r>
              <a:rPr lang="en-US" b="true" sz="3201" spc="64">
                <a:solidFill>
                  <a:srgbClr val="000000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Brightness:</a:t>
            </a:r>
            <a:r>
              <a:rPr lang="en-US" sz="3201" spc="64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Adjusts the brightness level (e.g., darker or lighter) to mimic different lighting conditions</a:t>
            </a:r>
            <a:r>
              <a:rPr lang="en-US" b="true" sz="3201" spc="64">
                <a:solidFill>
                  <a:srgbClr val="000000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.</a:t>
            </a:r>
          </a:p>
          <a:p>
            <a:pPr algn="l">
              <a:lnSpc>
                <a:spcPts val="4482"/>
              </a:lnSpc>
              <a:spcBef>
                <a:spcPct val="0"/>
              </a:spcBef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9673523" y="1598771"/>
            <a:ext cx="8285815" cy="45559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59"/>
              </a:lnSpc>
              <a:spcBef>
                <a:spcPct val="0"/>
              </a:spcBef>
            </a:pPr>
            <a:r>
              <a:rPr lang="en-US" b="true" sz="3257" spc="65">
                <a:solidFill>
                  <a:srgbClr val="000000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Goal:</a:t>
            </a:r>
          </a:p>
          <a:p>
            <a:pPr algn="l">
              <a:lnSpc>
                <a:spcPts val="4559"/>
              </a:lnSpc>
              <a:spcBef>
                <a:spcPct val="0"/>
              </a:spcBef>
            </a:pPr>
            <a:r>
              <a:rPr lang="en-US" b="true" sz="3257" spc="65">
                <a:solidFill>
                  <a:srgbClr val="000000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Enhance Variability:</a:t>
            </a:r>
            <a:r>
              <a:rPr lang="en-US" sz="3257" spc="65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Increases the diversity of the training dataset by generating new, realistic image variations.</a:t>
            </a:r>
          </a:p>
          <a:p>
            <a:pPr algn="l">
              <a:lnSpc>
                <a:spcPts val="4559"/>
              </a:lnSpc>
              <a:spcBef>
                <a:spcPct val="0"/>
              </a:spcBef>
            </a:pPr>
            <a:r>
              <a:rPr lang="en-US" b="true" sz="3257" spc="65">
                <a:solidFill>
                  <a:srgbClr val="000000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Prevent Overfitting: </a:t>
            </a:r>
            <a:r>
              <a:rPr lang="en-US" sz="3257" spc="65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Helps the model generalize better by reducing reliance on specific patterns in the original data, improving robustness to unseen examples.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DAGkKsI7_e4</dc:identifier>
  <dcterms:modified xsi:type="dcterms:W3CDTF">2011-08-01T06:04:30Z</dcterms:modified>
  <cp:revision>1</cp:revision>
  <dc:title>Mini Project Theme</dc:title>
</cp:coreProperties>
</file>