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6" r:id="rId7"/>
    <p:sldId id="261" r:id="rId8"/>
    <p:sldId id="262" r:id="rId9"/>
    <p:sldId id="263" r:id="rId10"/>
    <p:sldId id="264" r:id="rId11"/>
    <p:sldId id="265" r:id="rId12"/>
  </p:sldIdLst>
  <p:sldSz cx="12192000" cy="6858000"/>
  <p:notesSz cx="12192000" cy="6858000"/>
  <p:defaultTextStyle>
    <a:defPPr>
      <a:defRPr kern="0"/>
    </a:def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1" d="100"/>
          <a:sy n="61" d="100"/>
        </p:scale>
        <p:origin x="-832" y="-64"/>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6839D45F-93C3-40A3-9812-931AE016C183}" type="datetimeFigureOut">
              <a:rPr lang="en-US" smtClean="0"/>
              <a:t>4/13/2024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C4A643F3-4377-45DD-9C87-9A5A0F7E7F4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A643F3-4377-45DD-9C87-9A5A0F7E7F44}" type="slidenum">
              <a:rPr lang="en-US" smtClean="0"/>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
        <p:nvSpPr>
          <p:cNvPr id="12" name="Rectangle 11"/>
          <p:cNvSpPr/>
          <p:nvPr/>
        </p:nvSpPr>
        <p:spPr>
          <a:xfrm>
            <a:off x="3952860" y="3714752"/>
            <a:ext cx="6096000" cy="1477328"/>
          </a:xfrm>
          <a:prstGeom prst="rect">
            <a:avLst/>
          </a:prstGeom>
        </p:spPr>
        <p:txBody>
          <a:bodyPr>
            <a:spAutoFit/>
          </a:bodyPr>
          <a:lstStyle/>
          <a:p>
            <a:r>
              <a:rPr lang="en-IN" sz="2400" b="1" dirty="0" smtClean="0"/>
              <a:t>SANJANA V</a:t>
            </a:r>
          </a:p>
          <a:p>
            <a:r>
              <a:rPr lang="en-IN" sz="2400" b="1" dirty="0" smtClean="0"/>
              <a:t>2021506085</a:t>
            </a:r>
          </a:p>
          <a:p>
            <a:r>
              <a:rPr lang="en-IN" sz="2400" b="1" dirty="0" smtClean="0"/>
              <a:t>BTECH INFORMATION TECHNOLOGY</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3074" name="Picture 2"/>
          <p:cNvPicPr>
            <a:picLocks noChangeAspect="1" noChangeArrowheads="1"/>
          </p:cNvPicPr>
          <p:nvPr/>
        </p:nvPicPr>
        <p:blipFill>
          <a:blip r:embed="rId3"/>
          <a:srcRect/>
          <a:stretch>
            <a:fillRect/>
          </a:stretch>
        </p:blipFill>
        <p:spPr bwMode="auto">
          <a:xfrm>
            <a:off x="1238216" y="1957388"/>
            <a:ext cx="7724809" cy="396506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567463"/>
          </a:xfrm>
          <a:prstGeom prst="rect">
            <a:avLst/>
          </a:prstGeom>
        </p:spPr>
        <p:txBody>
          <a:bodyPr vert="horz" wrap="square" lIns="0" tIns="13335" rIns="0" bIns="0" rtlCol="0">
            <a:spAutoFit/>
          </a:bodyPr>
          <a:lstStyle/>
          <a:p>
            <a:pPr marL="209550">
              <a:lnSpc>
                <a:spcPct val="100000"/>
              </a:lnSpc>
              <a:spcBef>
                <a:spcPts val="105"/>
              </a:spcBef>
            </a:pPr>
            <a:r>
              <a:rPr sz="3600"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11</a:t>
            </a:fld>
            <a:endParaRPr spc="-25" dirty="0"/>
          </a:p>
        </p:txBody>
      </p:sp>
      <p:sp>
        <p:nvSpPr>
          <p:cNvPr id="8" name="object 8"/>
          <p:cNvSpPr txBox="1"/>
          <p:nvPr/>
        </p:nvSpPr>
        <p:spPr>
          <a:xfrm>
            <a:off x="452398" y="5500702"/>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1" name="TextBox 10">
            <a:extLst>
              <a:ext uri="{FF2B5EF4-FFF2-40B4-BE49-F238E27FC236}">
                <a16:creationId xmlns="" xmlns:a16="http://schemas.microsoft.com/office/drawing/2014/main" id="{30B5FCA8-6272-77E9-70CD-5EBB653ECFC4}"/>
              </a:ext>
            </a:extLst>
          </p:cNvPr>
          <p:cNvSpPr txBox="1"/>
          <p:nvPr/>
        </p:nvSpPr>
        <p:spPr>
          <a:xfrm>
            <a:off x="809588" y="1285860"/>
            <a:ext cx="7358114" cy="3693319"/>
          </a:xfrm>
          <a:prstGeom prst="rect">
            <a:avLst/>
          </a:prstGeom>
          <a:noFill/>
        </p:spPr>
        <p:txBody>
          <a:bodyPr wrap="square">
            <a:spAutoFit/>
          </a:bodyPr>
          <a:lstStyle/>
          <a:p>
            <a:r>
              <a:rPr lang="en-US" dirty="0" smtClean="0"/>
              <a:t>In the model evaluation phase, observations reveal that the GAN effectively captured patterns within the portrait dataset, demonstrating promising performance. However, further enhancements are warranted to optimize its functionality. Given GANs' inherent data dependency, expanding the dataset size emerges as a priority. The current dataset exhibits numerous inconsistencies, posing challenges for effective learning. Addressing these issues necessitates data cleaning to establish uniformity in portrait styles. Moreover, extending the training duration by increasing the number of epochs can augment model proficiency. Additionally, refining the neural network architecture remains crucial to fortify its robustness and performance. These strategic adjustments aim to bolster the GAN's capabilities and elevate its efficacy in generating high-quality artwork.</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
        <p:nvSpPr>
          <p:cNvPr id="23" name="TextBox 22">
            <a:extLst>
              <a:ext uri="{FF2B5EF4-FFF2-40B4-BE49-F238E27FC236}">
                <a16:creationId xmlns="" xmlns:a16="http://schemas.microsoft.com/office/drawing/2014/main" id="{EC60AF25-B3A1-21D5-3FC0-460BB45955B1}"/>
              </a:ext>
            </a:extLst>
          </p:cNvPr>
          <p:cNvSpPr txBox="1"/>
          <p:nvPr/>
        </p:nvSpPr>
        <p:spPr>
          <a:xfrm>
            <a:off x="643001" y="2493441"/>
            <a:ext cx="9353710" cy="2862322"/>
          </a:xfrm>
          <a:prstGeom prst="rect">
            <a:avLst/>
          </a:prstGeom>
          <a:noFill/>
        </p:spPr>
        <p:txBody>
          <a:bodyPr wrap="square" rtlCol="0">
            <a:spAutoFit/>
          </a:bodyPr>
          <a:lstStyle/>
          <a:p>
            <a:pPr algn="l"/>
            <a:r>
              <a:rPr lang="en-US" sz="6000" b="1" dirty="0" smtClean="0"/>
              <a:t/>
            </a:r>
            <a:br>
              <a:rPr lang="en-US" sz="6000" b="1" dirty="0" smtClean="0"/>
            </a:br>
            <a:r>
              <a:rPr lang="en-US" sz="6000" b="1" dirty="0" smtClean="0"/>
              <a:t>Art Generation using GANs</a:t>
            </a:r>
            <a:endParaRPr lang="en-IN" sz="6000" b="1" dirty="0">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8667768" y="0"/>
            <a:ext cx="3529056" cy="685800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57627"/>
            <a:ext cx="2476475" cy="2571769"/>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0" y="96246"/>
            <a:ext cx="8143932" cy="689548"/>
          </a:xfrm>
          <a:prstGeom prst="rect">
            <a:avLst/>
          </a:prstGeom>
        </p:spPr>
        <p:txBody>
          <a:bodyPr vert="horz" wrap="square" lIns="0" tIns="73279" rIns="0" bIns="0" rtlCol="0">
            <a:spAutoFit/>
          </a:bodyPr>
          <a:lstStyle/>
          <a:p>
            <a:pPr marL="193675">
              <a:lnSpc>
                <a:spcPct val="100000"/>
              </a:lnSpc>
              <a:spcBef>
                <a:spcPts val="105"/>
              </a:spcBef>
            </a:pPr>
            <a:r>
              <a:rPr sz="4000" spc="-10" smtClean="0"/>
              <a:t>AGEND</a:t>
            </a:r>
            <a:r>
              <a:rPr lang="en-IN" sz="4000" spc="-10" dirty="0" smtClean="0"/>
              <a:t>A</a:t>
            </a:r>
            <a:endParaRPr sz="4000"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3" name="TextBox 22">
            <a:extLst>
              <a:ext uri="{FF2B5EF4-FFF2-40B4-BE49-F238E27FC236}">
                <a16:creationId xmlns="" xmlns:a16="http://schemas.microsoft.com/office/drawing/2014/main" id="{43382A60-9B91-A0B6-DA2F-ABC14C2D83B2}"/>
              </a:ext>
            </a:extLst>
          </p:cNvPr>
          <p:cNvSpPr txBox="1"/>
          <p:nvPr/>
        </p:nvSpPr>
        <p:spPr>
          <a:xfrm>
            <a:off x="1095340" y="857233"/>
            <a:ext cx="10787138" cy="6001643"/>
          </a:xfrm>
          <a:prstGeom prst="rect">
            <a:avLst/>
          </a:prstGeom>
          <a:noFill/>
        </p:spPr>
        <p:txBody>
          <a:bodyPr wrap="square" rtlCol="0">
            <a:spAutoFit/>
          </a:bodyPr>
          <a:lstStyle/>
          <a:p>
            <a:r>
              <a:rPr lang="en-US" sz="1600" b="1" dirty="0"/>
              <a:t>1. Introduction:</a:t>
            </a:r>
          </a:p>
          <a:p>
            <a:r>
              <a:rPr lang="en-US" sz="1600" dirty="0" smtClean="0"/>
              <a:t>   - Introducing GANs as a powerful tool for manipulating drawings, allowing for the generation of realistic images from input drawings.</a:t>
            </a:r>
          </a:p>
          <a:p>
            <a:endParaRPr lang="en-US" sz="1600" b="1" dirty="0" smtClean="0"/>
          </a:p>
          <a:p>
            <a:r>
              <a:rPr lang="en-US" sz="1600" b="1" dirty="0" smtClean="0"/>
              <a:t>2</a:t>
            </a:r>
            <a:r>
              <a:rPr lang="en-US" sz="1600" b="1" dirty="0"/>
              <a:t>. </a:t>
            </a:r>
            <a:r>
              <a:rPr lang="en-US" sz="1600" b="1" dirty="0"/>
              <a:t>Data Preprocessing &amp; Collection:</a:t>
            </a:r>
          </a:p>
          <a:p>
            <a:r>
              <a:rPr lang="en-US" sz="1600" dirty="0" smtClean="0"/>
              <a:t>   - Selecting appropriate drawing datasets, considering factors such as diversity, quality, and relevance to the target application and </a:t>
            </a:r>
            <a:r>
              <a:rPr lang="en-US" sz="1600" dirty="0"/>
              <a:t>i</a:t>
            </a:r>
            <a:r>
              <a:rPr lang="en-US" sz="1600" dirty="0" smtClean="0"/>
              <a:t>mplementing preprocessing steps to prepare the data for training, including normalization, resizing, and augmentation techniques.</a:t>
            </a:r>
          </a:p>
          <a:p>
            <a:endParaRPr lang="en-US" sz="1600" dirty="0" smtClean="0"/>
          </a:p>
          <a:p>
            <a:r>
              <a:rPr lang="en-US" sz="1600" b="1" dirty="0"/>
              <a:t>3. Model Design &amp; Training:</a:t>
            </a:r>
          </a:p>
          <a:p>
            <a:r>
              <a:rPr lang="en-US" sz="1600" dirty="0" smtClean="0"/>
              <a:t>   - Designing a customized GAN architecture tailored specifically for drawing manipulation tasks, with optimized generator and discriminator networks.</a:t>
            </a:r>
          </a:p>
          <a:p>
            <a:endParaRPr lang="en-US" sz="1600" dirty="0" smtClean="0"/>
          </a:p>
          <a:p>
            <a:r>
              <a:rPr lang="en-US" sz="1600" b="1" dirty="0"/>
              <a:t>4. Evaluation of Performance:</a:t>
            </a:r>
          </a:p>
          <a:p>
            <a:r>
              <a:rPr lang="en-US" sz="1600" dirty="0" smtClean="0"/>
              <a:t>   - Defining comprehensive evaluation metrics to assess the quality, fidelity, and diversity of manipulated drawings generated by the GAN model.</a:t>
            </a:r>
          </a:p>
          <a:p>
            <a:endParaRPr lang="en-US" sz="1600" dirty="0" smtClean="0"/>
          </a:p>
          <a:p>
            <a:r>
              <a:rPr lang="en-US" sz="1600" b="1" dirty="0"/>
              <a:t>5. Deployment &amp; Scaling:</a:t>
            </a:r>
          </a:p>
          <a:p>
            <a:r>
              <a:rPr lang="en-US" sz="1600" dirty="0" smtClean="0"/>
              <a:t>   - Developing strategies for deploying the GAN-based drawing manipulation system in production environments, considering factors such as infrastructure requirements, deployment pipelines, and resource allocation.</a:t>
            </a:r>
          </a:p>
          <a:p>
            <a:endParaRPr lang="en-US" sz="1600" dirty="0"/>
          </a:p>
          <a:p>
            <a:r>
              <a:rPr lang="en-US" sz="1600" b="1" dirty="0"/>
              <a:t>6. Documentation &amp; Presentation:</a:t>
            </a:r>
          </a:p>
          <a:p>
            <a:r>
              <a:rPr lang="en-US" sz="1600" dirty="0" smtClean="0"/>
              <a:t>    - Documenting project methodologies, workflows, and findings in comprehensive documentation for future reference and replication.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1" name="TextBox 10">
            <a:extLst>
              <a:ext uri="{FF2B5EF4-FFF2-40B4-BE49-F238E27FC236}">
                <a16:creationId xmlns="" xmlns:a16="http://schemas.microsoft.com/office/drawing/2014/main" id="{46374D87-E38A-043D-3492-8C12FE75810A}"/>
              </a:ext>
            </a:extLst>
          </p:cNvPr>
          <p:cNvSpPr txBox="1"/>
          <p:nvPr/>
        </p:nvSpPr>
        <p:spPr>
          <a:xfrm>
            <a:off x="595274" y="1428736"/>
            <a:ext cx="6858048" cy="4278094"/>
          </a:xfrm>
          <a:prstGeom prst="rect">
            <a:avLst/>
          </a:prstGeom>
          <a:noFill/>
        </p:spPr>
        <p:txBody>
          <a:bodyPr wrap="square" rtlCol="0">
            <a:spAutoFit/>
          </a:bodyPr>
          <a:lstStyle/>
          <a:p>
            <a:endParaRPr lang="en-US" sz="1600" dirty="0" smtClean="0"/>
          </a:p>
          <a:p>
            <a:r>
              <a:rPr lang="en-US" sz="1600" dirty="0" smtClean="0"/>
              <a:t>The challenge addressed in this project is to develop a robust framework for generating high-quality and diverse artwork using </a:t>
            </a:r>
            <a:r>
              <a:rPr lang="en-US" sz="1600" b="1" dirty="0" smtClean="0"/>
              <a:t>Generative Adversarial Networks (GANs)</a:t>
            </a:r>
            <a:r>
              <a:rPr lang="en-US" sz="1600" dirty="0" smtClean="0"/>
              <a:t>. Specifically, the project aims to overcome the limitations of existing GAN-based art generation systems, such as mode collapse, training instability, and ethical concerns, to produce visually appealing and ethically sound art pieces. By leveraging advanced techniques in </a:t>
            </a:r>
            <a:r>
              <a:rPr lang="en-US" sz="1600" b="1" dirty="0"/>
              <a:t>GAN architecture design, loss function optimization, and training stability enhancement</a:t>
            </a:r>
            <a:r>
              <a:rPr lang="en-US" sz="1600" dirty="0" smtClean="0"/>
              <a:t>, the project seeks to create a reliable and scalable solution for art generation that caters to various applications in digital art, design, advertising, and entertainment. Additionally, the project will explore strategies for addressing ethical considerations surrounding the use of GAN-generated art, including issues related to authorship, copyright, and the prevention of misuse. Through these efforts, the project endeavors to push the boundaries of AI-driven art generation and contribute to the advancement of creative technologies.</a:t>
            </a:r>
            <a:endParaRPr lang="en-US" sz="16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80960" y="357166"/>
            <a:ext cx="5264785" cy="516808"/>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3250" spc="-10" smtClean="0"/>
              <a:t>PROJECT</a:t>
            </a:r>
            <a:r>
              <a:rPr lang="en-IN" sz="3250" spc="-10" dirty="0" smtClean="0"/>
              <a:t> </a:t>
            </a:r>
            <a:r>
              <a:rPr sz="3250" spc="-10" smtClean="0"/>
              <a:t>OVERVIEW</a:t>
            </a:r>
            <a:endParaRPr sz="3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1" name="TextBox 10">
            <a:extLst>
              <a:ext uri="{FF2B5EF4-FFF2-40B4-BE49-F238E27FC236}">
                <a16:creationId xmlns="" xmlns:a16="http://schemas.microsoft.com/office/drawing/2014/main" id="{68BEE35D-16B3-C3CA-8DC4-99BAC133F995}"/>
              </a:ext>
            </a:extLst>
          </p:cNvPr>
          <p:cNvSpPr txBox="1"/>
          <p:nvPr/>
        </p:nvSpPr>
        <p:spPr>
          <a:xfrm>
            <a:off x="452398" y="1214422"/>
            <a:ext cx="8972384" cy="6740307"/>
          </a:xfrm>
          <a:prstGeom prst="rect">
            <a:avLst/>
          </a:prstGeom>
          <a:noFill/>
        </p:spPr>
        <p:txBody>
          <a:bodyPr wrap="square" rtlCol="0">
            <a:spAutoFit/>
          </a:bodyPr>
          <a:lstStyle/>
          <a:p>
            <a:r>
              <a:rPr lang="en-US" sz="1600" dirty="0" smtClean="0"/>
              <a:t>GANs </a:t>
            </a:r>
            <a:r>
              <a:rPr lang="en-US" sz="1600" dirty="0"/>
              <a:t>employs deep learning methods. It is a dexterous way of posing the problem as a supervised learning problem. It is composed of two models namely Generator and a Discriminator.</a:t>
            </a:r>
          </a:p>
          <a:p>
            <a:r>
              <a:rPr lang="en-US" sz="1600" dirty="0"/>
              <a:t>Two models are trained simultaneously by an adversarial process. </a:t>
            </a:r>
            <a:r>
              <a:rPr lang="en-US" sz="1600" b="1" dirty="0"/>
              <a:t>A generator ("the artist") </a:t>
            </a:r>
            <a:r>
              <a:rPr lang="en-US" sz="1600" dirty="0"/>
              <a:t>learns to create images that look like the dataset while a </a:t>
            </a:r>
            <a:r>
              <a:rPr lang="en-US" sz="1600" b="1" dirty="0"/>
              <a:t>discriminator ("the art critic") </a:t>
            </a:r>
            <a:r>
              <a:rPr lang="en-US" sz="1600" dirty="0"/>
              <a:t>learns to tell real images apart from fakes.</a:t>
            </a:r>
          </a:p>
          <a:p>
            <a:r>
              <a:rPr lang="en-US" sz="1600" dirty="0"/>
              <a:t>During training, the generator progressively becomes better at creating images that look real, while the discriminator becomes better at telling them apart. The process reaches equilibrium when the discriminator can no longer distinguish real images from fakes.</a:t>
            </a:r>
          </a:p>
          <a:p>
            <a:endParaRPr lang="en-US" sz="1600" dirty="0" smtClean="0"/>
          </a:p>
          <a:p>
            <a:r>
              <a:rPr lang="en-US" sz="1600" b="1" dirty="0" smtClean="0"/>
              <a:t>Key </a:t>
            </a:r>
            <a:r>
              <a:rPr lang="en-US" sz="1600" b="1" dirty="0"/>
              <a:t> </a:t>
            </a:r>
            <a:r>
              <a:rPr lang="en-US" sz="1600" b="1" dirty="0" smtClean="0"/>
              <a:t>Features</a:t>
            </a:r>
            <a:r>
              <a:rPr lang="en-US" sz="1600" b="1" dirty="0" smtClean="0"/>
              <a:t>:</a:t>
            </a:r>
          </a:p>
          <a:p>
            <a:endParaRPr lang="en-US" sz="1600" b="1" dirty="0" smtClean="0"/>
          </a:p>
          <a:p>
            <a:pPr marL="342900" indent="-342900">
              <a:buFont typeface="+mj-lt"/>
              <a:buAutoNum type="arabicPeriod"/>
            </a:pPr>
            <a:r>
              <a:rPr lang="en-US" sz="1600" b="1" dirty="0" smtClean="0"/>
              <a:t>Generator</a:t>
            </a:r>
            <a:r>
              <a:rPr lang="en-US" sz="1600" dirty="0" smtClean="0"/>
              <a:t>: The </a:t>
            </a:r>
            <a:r>
              <a:rPr lang="en-US" sz="1600" dirty="0"/>
              <a:t>Generator is a neural network that generates the images</a:t>
            </a:r>
            <a:r>
              <a:rPr lang="en-US" sz="1600" dirty="0" smtClean="0"/>
              <a:t>.</a:t>
            </a:r>
          </a:p>
          <a:p>
            <a:pPr marL="342900" indent="-342900">
              <a:buFont typeface="+mj-lt"/>
              <a:buAutoNum type="arabicPeriod"/>
            </a:pPr>
            <a:r>
              <a:rPr lang="en-IN" sz="1600" b="1" dirty="0" smtClean="0"/>
              <a:t>Discriminator: </a:t>
            </a:r>
            <a:r>
              <a:rPr lang="en-US" sz="1600" dirty="0"/>
              <a:t>The Discriminator network decided whether the data is fake aka created by the Generator or real i.e. from the original input data</a:t>
            </a:r>
            <a:r>
              <a:rPr lang="en-US" sz="1600" dirty="0" smtClean="0"/>
              <a:t>.</a:t>
            </a:r>
          </a:p>
          <a:p>
            <a:pPr marL="342900" indent="-342900">
              <a:buFont typeface="+mj-lt"/>
              <a:buAutoNum type="arabicPeriod"/>
            </a:pPr>
            <a:r>
              <a:rPr lang="en-IN" sz="1600" b="1" dirty="0" err="1" smtClean="0"/>
              <a:t>Gan</a:t>
            </a:r>
            <a:r>
              <a:rPr lang="en-IN" sz="1600" b="1" dirty="0" smtClean="0"/>
              <a:t> training</a:t>
            </a:r>
            <a:r>
              <a:rPr lang="en-IN" sz="1600" dirty="0" smtClean="0"/>
              <a:t>:</a:t>
            </a:r>
          </a:p>
          <a:p>
            <a:pPr algn="l"/>
            <a:r>
              <a:rPr lang="en-US" sz="1600" dirty="0" smtClean="0"/>
              <a:t>GAN training has two sections:</a:t>
            </a:r>
          </a:p>
          <a:p>
            <a:pPr algn="l"/>
            <a:r>
              <a:rPr lang="en-US" sz="1600" b="1" dirty="0" smtClean="0"/>
              <a:t>Section 1</a:t>
            </a:r>
            <a:r>
              <a:rPr lang="en-US" sz="1600" dirty="0" smtClean="0"/>
              <a:t>:The discriminator is trained real images and random noise (from an untrained generator). </a:t>
            </a:r>
          </a:p>
          <a:p>
            <a:pPr algn="l"/>
            <a:r>
              <a:rPr lang="en-US" sz="1600" b="1" dirty="0" smtClean="0"/>
              <a:t>Section 2</a:t>
            </a:r>
            <a:r>
              <a:rPr lang="en-US" sz="1600" dirty="0" smtClean="0"/>
              <a:t>:After training the Discriminator, this step uses the predictions from the discriminator. Grants the generator to adjust the weights to try to deceive the discriminator.</a:t>
            </a:r>
          </a:p>
          <a:p>
            <a:endParaRPr lang="en-US" sz="1600" dirty="0"/>
          </a:p>
          <a:p>
            <a:endParaRPr lang="en-US" sz="1600" dirty="0" smtClean="0"/>
          </a:p>
          <a:p>
            <a:endParaRPr lang="en-US" sz="1600" dirty="0" smtClean="0"/>
          </a:p>
          <a:p>
            <a:endParaRPr lang="en-US" sz="1600" b="1" dirty="0" smtClean="0"/>
          </a:p>
          <a:p>
            <a:endParaRPr lang="en-US" sz="1600" dirty="0" smtClean="0"/>
          </a:p>
          <a:p>
            <a:endParaRPr lang="en-US" sz="16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738664"/>
          </a:xfrm>
        </p:spPr>
        <p:txBody>
          <a:bodyPr/>
          <a:lstStyle/>
          <a:p>
            <a:r>
              <a:rPr lang="en-IN" dirty="0" smtClean="0"/>
              <a:t>Working :</a:t>
            </a:r>
            <a:endParaRPr lang="en-US" dirty="0"/>
          </a:p>
        </p:txBody>
      </p:sp>
      <p:pic>
        <p:nvPicPr>
          <p:cNvPr id="3" name="Picture 2"/>
          <p:cNvPicPr>
            <a:picLocks noChangeAspect="1" noChangeArrowheads="1"/>
          </p:cNvPicPr>
          <p:nvPr/>
        </p:nvPicPr>
        <p:blipFill>
          <a:blip r:embed="rId2"/>
          <a:srcRect/>
          <a:stretch>
            <a:fillRect/>
          </a:stretch>
        </p:blipFill>
        <p:spPr bwMode="auto">
          <a:xfrm>
            <a:off x="166646" y="4643446"/>
            <a:ext cx="3322930" cy="1857388"/>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4381488" y="4357694"/>
            <a:ext cx="2292585" cy="2286016"/>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7881950" y="4572008"/>
            <a:ext cx="4032472" cy="1928826"/>
          </a:xfrm>
          <a:prstGeom prst="rect">
            <a:avLst/>
          </a:prstGeom>
          <a:noFill/>
          <a:ln w="9525">
            <a:noFill/>
            <a:miter lim="800000"/>
            <a:headEnd/>
            <a:tailEnd/>
          </a:ln>
          <a:effectLst/>
        </p:spPr>
      </p:pic>
      <p:cxnSp>
        <p:nvCxnSpPr>
          <p:cNvPr id="7" name="Straight Arrow Connector 6"/>
          <p:cNvCxnSpPr>
            <a:endCxn id="2050" idx="1"/>
          </p:cNvCxnSpPr>
          <p:nvPr/>
        </p:nvCxnSpPr>
        <p:spPr>
          <a:xfrm>
            <a:off x="3524232" y="5500702"/>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596066" y="5429264"/>
            <a:ext cx="128588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95406" y="1214422"/>
            <a:ext cx="6357982" cy="2708434"/>
          </a:xfrm>
          <a:prstGeom prst="rect">
            <a:avLst/>
          </a:prstGeom>
        </p:spPr>
        <p:txBody>
          <a:bodyPr wrap="square">
            <a:spAutoFit/>
          </a:bodyPr>
          <a:lstStyle/>
          <a:p>
            <a:r>
              <a:rPr lang="en-US" sz="1700" dirty="0" smtClean="0"/>
              <a:t>1. Preprocessing artwork images for uniformity and quality.</a:t>
            </a:r>
          </a:p>
          <a:p>
            <a:r>
              <a:rPr lang="en-US" sz="1700" dirty="0" smtClean="0"/>
              <a:t>2. Designing a generator and discriminator using CNNs.</a:t>
            </a:r>
          </a:p>
          <a:p>
            <a:r>
              <a:rPr lang="en-US" sz="1700" dirty="0" smtClean="0"/>
              <a:t>3. Training the networks iteratively to improve image quality.</a:t>
            </a:r>
          </a:p>
          <a:p>
            <a:r>
              <a:rPr lang="en-US" sz="1700" dirty="0" smtClean="0"/>
              <a:t>4. Using loss functions to guide the training process.</a:t>
            </a:r>
          </a:p>
          <a:p>
            <a:r>
              <a:rPr lang="en-US" sz="1700" dirty="0" smtClean="0"/>
              <a:t>5. Evaluating performance metrics to ensure desired image quality.</a:t>
            </a:r>
          </a:p>
          <a:p>
            <a:r>
              <a:rPr lang="en-US" sz="1700" dirty="0" smtClean="0"/>
              <a:t>6. Generating artwork images from random noise using the trained generator.</a:t>
            </a:r>
          </a:p>
          <a:p>
            <a:r>
              <a:rPr lang="en-US" sz="1700" dirty="0" smtClean="0"/>
              <a:t>7. Refining the system iteratively based on user feedback and trends.</a:t>
            </a:r>
            <a:endParaRPr lang="en-US"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9" name="TextBox 8">
            <a:extLst>
              <a:ext uri="{FF2B5EF4-FFF2-40B4-BE49-F238E27FC236}">
                <a16:creationId xmlns="" xmlns:a16="http://schemas.microsoft.com/office/drawing/2014/main" id="{F59A999A-862B-51BD-CEAC-C10A4B5390DC}"/>
              </a:ext>
            </a:extLst>
          </p:cNvPr>
          <p:cNvSpPr txBox="1"/>
          <p:nvPr/>
        </p:nvSpPr>
        <p:spPr>
          <a:xfrm>
            <a:off x="666712" y="1571612"/>
            <a:ext cx="8358246" cy="4770537"/>
          </a:xfrm>
          <a:prstGeom prst="rect">
            <a:avLst/>
          </a:prstGeom>
          <a:noFill/>
        </p:spPr>
        <p:txBody>
          <a:bodyPr wrap="square" rtlCol="0">
            <a:spAutoFit/>
          </a:bodyPr>
          <a:lstStyle/>
          <a:p>
            <a:r>
              <a:rPr lang="en-US" sz="1600" b="1" dirty="0"/>
              <a:t>1. Artists and Designers:</a:t>
            </a:r>
          </a:p>
          <a:p>
            <a:r>
              <a:rPr lang="en-US" sz="1600" dirty="0" smtClean="0"/>
              <a:t>   - Seeking inspiration for their creative projects.</a:t>
            </a:r>
          </a:p>
          <a:p>
            <a:r>
              <a:rPr lang="en-US" sz="1600" dirty="0" smtClean="0"/>
              <a:t>   - Interested in generating unique digital artwork.</a:t>
            </a:r>
          </a:p>
          <a:p>
            <a:r>
              <a:rPr lang="en-US" sz="1600" dirty="0" smtClean="0"/>
              <a:t>   </a:t>
            </a:r>
          </a:p>
          <a:p>
            <a:r>
              <a:rPr lang="en-US" sz="1600" b="1" dirty="0"/>
              <a:t>2. Graphic Designers:</a:t>
            </a:r>
          </a:p>
          <a:p>
            <a:r>
              <a:rPr lang="en-US" sz="1600" dirty="0" smtClean="0"/>
              <a:t>   - Looking for novel design elements for graphic design projects.</a:t>
            </a:r>
          </a:p>
          <a:p>
            <a:r>
              <a:rPr lang="en-US" sz="1600" dirty="0" smtClean="0"/>
              <a:t>   - Wanting to incorporate AI-generated art into their work.</a:t>
            </a:r>
          </a:p>
          <a:p>
            <a:r>
              <a:rPr lang="en-US" sz="1600" dirty="0" smtClean="0"/>
              <a:t>   </a:t>
            </a:r>
          </a:p>
          <a:p>
            <a:r>
              <a:rPr lang="en-US" sz="1600" b="1" dirty="0"/>
              <a:t>3. Content Creators:</a:t>
            </a:r>
          </a:p>
          <a:p>
            <a:r>
              <a:rPr lang="en-US" sz="1600" dirty="0" smtClean="0"/>
              <a:t>   - In the entertainment industry requiring visuals for various media.</a:t>
            </a:r>
          </a:p>
          <a:p>
            <a:r>
              <a:rPr lang="en-US" sz="1600" dirty="0" smtClean="0"/>
              <a:t>   - Interested in leveraging AI-generated art for video games, movies, etc.</a:t>
            </a:r>
          </a:p>
          <a:p>
            <a:r>
              <a:rPr lang="en-US" sz="1600" dirty="0" smtClean="0"/>
              <a:t>   </a:t>
            </a:r>
          </a:p>
          <a:p>
            <a:r>
              <a:rPr lang="en-US" sz="1600" b="1" dirty="0"/>
              <a:t>4. Marketing Professionals:</a:t>
            </a:r>
          </a:p>
          <a:p>
            <a:r>
              <a:rPr lang="en-US" sz="1600" dirty="0" smtClean="0"/>
              <a:t>   - Needing eye-catching visuals for marketing campaigns.</a:t>
            </a:r>
          </a:p>
          <a:p>
            <a:r>
              <a:rPr lang="en-US" sz="1600" dirty="0" smtClean="0"/>
              <a:t>   - Interested in using AI-generated art for promotional materials.</a:t>
            </a:r>
          </a:p>
          <a:p>
            <a:r>
              <a:rPr lang="en-US" sz="1600" dirty="0" smtClean="0"/>
              <a:t>   </a:t>
            </a:r>
          </a:p>
          <a:p>
            <a:r>
              <a:rPr lang="en-US" sz="1600" b="1" dirty="0"/>
              <a:t>5. General Users:</a:t>
            </a:r>
          </a:p>
          <a:p>
            <a:r>
              <a:rPr lang="en-US" sz="1600" dirty="0" smtClean="0"/>
              <a:t>   - Individuals curious about AI-generated art.</a:t>
            </a:r>
          </a:p>
          <a:p>
            <a:r>
              <a:rPr lang="en-US" sz="1600" dirty="0" smtClean="0"/>
              <a:t>   - Those interested in exploring and experiencing innovative digital artwork.</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1381092" cy="2738443"/>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9522" y="0"/>
            <a:ext cx="9764395" cy="1013739"/>
          </a:xfrm>
          <a:prstGeom prst="rect">
            <a:avLst/>
          </a:prstGeom>
        </p:spPr>
        <p:txBody>
          <a:bodyPr vert="horz" wrap="square" lIns="0" tIns="485775" rIns="0" bIns="0" rtlCol="0">
            <a:spAutoFit/>
          </a:bodyPr>
          <a:lstStyle/>
          <a:p>
            <a:pPr marL="12700">
              <a:lnSpc>
                <a:spcPct val="100000"/>
              </a:lnSpc>
              <a:spcBef>
                <a:spcPts val="105"/>
              </a:spcBef>
            </a:pPr>
            <a:r>
              <a:rPr sz="3400" dirty="0"/>
              <a:t>YOUR</a:t>
            </a:r>
            <a:r>
              <a:rPr sz="3400" spc="-95" dirty="0"/>
              <a:t> </a:t>
            </a:r>
            <a:r>
              <a:rPr sz="3400" spc="-10" dirty="0"/>
              <a:t>SOLUTION</a:t>
            </a:r>
            <a:r>
              <a:rPr sz="3400" spc="-345" dirty="0"/>
              <a:t> </a:t>
            </a:r>
            <a:r>
              <a:rPr sz="3400" dirty="0"/>
              <a:t>AND</a:t>
            </a:r>
            <a:r>
              <a:rPr sz="3400" spc="-20" dirty="0"/>
              <a:t> </a:t>
            </a:r>
            <a:r>
              <a:rPr sz="3400" dirty="0"/>
              <a:t>ITS </a:t>
            </a:r>
            <a:r>
              <a:rPr sz="3400" spc="-20" dirty="0"/>
              <a:t>VALUE</a:t>
            </a:r>
            <a:r>
              <a:rPr sz="3400" spc="-120" dirty="0"/>
              <a:t> </a:t>
            </a:r>
            <a:r>
              <a:rPr sz="3400" spc="-10" dirty="0"/>
              <a:t>PROPOSITION</a:t>
            </a:r>
            <a:endParaRPr sz="340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8" name="object 8"/>
          <p:cNvSpPr txBox="1"/>
          <p:nvPr/>
        </p:nvSpPr>
        <p:spPr>
          <a:xfrm>
            <a:off x="0" y="6666230"/>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8</a:t>
            </a:fld>
            <a:endParaRPr spc="-50" dirty="0"/>
          </a:p>
        </p:txBody>
      </p:sp>
      <p:sp>
        <p:nvSpPr>
          <p:cNvPr id="11" name="TextBox 10">
            <a:extLst>
              <a:ext uri="{FF2B5EF4-FFF2-40B4-BE49-F238E27FC236}">
                <a16:creationId xmlns="" xmlns:a16="http://schemas.microsoft.com/office/drawing/2014/main" id="{2FCBCA2F-6DAC-9868-655D-A627F7CFBDD2}"/>
              </a:ext>
            </a:extLst>
          </p:cNvPr>
          <p:cNvSpPr txBox="1"/>
          <p:nvPr/>
        </p:nvSpPr>
        <p:spPr>
          <a:xfrm>
            <a:off x="1452530" y="1000108"/>
            <a:ext cx="10144196" cy="5509200"/>
          </a:xfrm>
          <a:prstGeom prst="rect">
            <a:avLst/>
          </a:prstGeom>
          <a:noFill/>
        </p:spPr>
        <p:txBody>
          <a:bodyPr wrap="square" rtlCol="0">
            <a:spAutoFit/>
          </a:bodyPr>
          <a:lstStyle/>
          <a:p>
            <a:r>
              <a:rPr lang="en-US" sz="1600" dirty="0" smtClean="0"/>
              <a:t>The solution involves leveraging Generative Adversarial Networks (GANs) for art generation, enabling users to create unique and visually appealing digital artwork effortlessly. By employing state-of-the-art deep learning techniques, the system can generate high-quality images resembling various art styles, ranging from paintings to sketches.</a:t>
            </a:r>
          </a:p>
          <a:p>
            <a:endParaRPr lang="en-US" sz="1600" dirty="0" smtClean="0"/>
          </a:p>
          <a:p>
            <a:r>
              <a:rPr lang="en-US" sz="1600" b="1" dirty="0" smtClean="0"/>
              <a:t>Value </a:t>
            </a:r>
            <a:r>
              <a:rPr lang="en-US" sz="1600" b="1" dirty="0"/>
              <a:t>Proposition:</a:t>
            </a:r>
          </a:p>
          <a:p>
            <a:r>
              <a:rPr lang="en-US" sz="1600" b="1" dirty="0" smtClean="0"/>
              <a:t>1</a:t>
            </a:r>
            <a:r>
              <a:rPr lang="en-US" sz="1600" b="1" dirty="0"/>
              <a:t>. </a:t>
            </a:r>
            <a:r>
              <a:rPr lang="en-US" sz="1600" b="1" dirty="0"/>
              <a:t>Creativity Empowerment:</a:t>
            </a:r>
          </a:p>
          <a:p>
            <a:r>
              <a:rPr lang="en-US" sz="1600" dirty="0" smtClean="0"/>
              <a:t>   - Enables artists and designers to explore new creative horizons by providing them with an endless source of inspiration and novel design elements.</a:t>
            </a:r>
          </a:p>
          <a:p>
            <a:r>
              <a:rPr lang="en-US" sz="1600" b="1" dirty="0" smtClean="0"/>
              <a:t>2</a:t>
            </a:r>
            <a:r>
              <a:rPr lang="en-US" sz="1600" b="1" dirty="0"/>
              <a:t>. </a:t>
            </a:r>
            <a:r>
              <a:rPr lang="en-US" sz="1600" b="1" dirty="0"/>
              <a:t>Time Efficiency:</a:t>
            </a:r>
          </a:p>
          <a:p>
            <a:r>
              <a:rPr lang="en-US" sz="1600" dirty="0" smtClean="0"/>
              <a:t>   - Saves time by automating the process of generating art, allowing users to focus more on the conceptualization and refinement of their artistic vision.</a:t>
            </a:r>
          </a:p>
          <a:p>
            <a:r>
              <a:rPr lang="en-US" sz="1600" b="1" dirty="0" smtClean="0"/>
              <a:t>3</a:t>
            </a:r>
            <a:r>
              <a:rPr lang="en-US" sz="1600" b="1" dirty="0"/>
              <a:t>. </a:t>
            </a:r>
            <a:r>
              <a:rPr lang="en-US" sz="1600" b="1" dirty="0"/>
              <a:t>Diverse Artistic Styles:</a:t>
            </a:r>
          </a:p>
          <a:p>
            <a:r>
              <a:rPr lang="en-US" sz="1600" dirty="0" smtClean="0"/>
              <a:t>   - Offers a wide range of artistic styles and genres, catering to the diverse preferences and tastes of users, from traditional paintings to modern digital art.</a:t>
            </a:r>
          </a:p>
          <a:p>
            <a:r>
              <a:rPr lang="en-US" sz="1600" b="1" dirty="0"/>
              <a:t>4. Accessibility:</a:t>
            </a:r>
          </a:p>
          <a:p>
            <a:r>
              <a:rPr lang="en-US" sz="1600" dirty="0" smtClean="0"/>
              <a:t>   - Provides accessibility to AI-generated art for both professionals and enthusiasts, democratizing the creation of digital artwork and fostering creativity among a broader audience.</a:t>
            </a:r>
          </a:p>
          <a:p>
            <a:r>
              <a:rPr lang="en-US" sz="1600" b="1" dirty="0" smtClean="0"/>
              <a:t>5</a:t>
            </a:r>
            <a:r>
              <a:rPr lang="en-US" sz="1600" b="1" dirty="0"/>
              <a:t>. </a:t>
            </a:r>
            <a:r>
              <a:rPr lang="en-US" sz="1600" b="1" dirty="0"/>
              <a:t>Customization Options:</a:t>
            </a:r>
          </a:p>
          <a:p>
            <a:r>
              <a:rPr lang="en-US" sz="1600" dirty="0" smtClean="0"/>
              <a:t>   - Provides users with the flexibility to customize parameters such as color schemes, brush strokes, and textures, allowing them to tailor the generated art to their specific preferences and requirements.</a:t>
            </a:r>
          </a:p>
          <a:p>
            <a:endParaRPr lang="en-US" sz="16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842795"/>
          </a:xfrm>
          <a:prstGeom prst="rect">
            <a:avLst/>
          </a:prstGeom>
        </p:spPr>
        <p:txBody>
          <a:bodyPr vert="horz" wrap="square" lIns="0" tIns="286004" rIns="0" bIns="0" rtlCol="0">
            <a:spAutoFit/>
          </a:bodyPr>
          <a:lstStyle/>
          <a:p>
            <a:pPr marL="193675">
              <a:lnSpc>
                <a:spcPct val="100000"/>
              </a:lnSpc>
              <a:spcBef>
                <a:spcPts val="130"/>
              </a:spcBef>
            </a:pPr>
            <a:r>
              <a:rPr sz="3600" dirty="0"/>
              <a:t>THE</a:t>
            </a:r>
            <a:r>
              <a:rPr sz="3600" spc="20" dirty="0"/>
              <a:t> </a:t>
            </a:r>
            <a:r>
              <a:rPr sz="3600" dirty="0"/>
              <a:t>WOW</a:t>
            </a:r>
            <a:r>
              <a:rPr sz="3600" spc="90" dirty="0"/>
              <a:t> </a:t>
            </a:r>
            <a:r>
              <a:rPr sz="3600" dirty="0"/>
              <a:t>IN YOUR </a:t>
            </a:r>
            <a:r>
              <a:rPr sz="3600" spc="-10" dirty="0"/>
              <a:t>SOLUTION</a:t>
            </a:r>
            <a:endParaRPr sz="36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9" name="TextBox 8">
            <a:extLst>
              <a:ext uri="{FF2B5EF4-FFF2-40B4-BE49-F238E27FC236}">
                <a16:creationId xmlns="" xmlns:a16="http://schemas.microsoft.com/office/drawing/2014/main" id="{E7262817-8AC4-64F2-58F9-BEC2F9318E72}"/>
              </a:ext>
            </a:extLst>
          </p:cNvPr>
          <p:cNvSpPr txBox="1"/>
          <p:nvPr/>
        </p:nvSpPr>
        <p:spPr>
          <a:xfrm>
            <a:off x="2666976" y="1357298"/>
            <a:ext cx="7143800" cy="5262979"/>
          </a:xfrm>
          <a:prstGeom prst="rect">
            <a:avLst/>
          </a:prstGeom>
          <a:noFill/>
        </p:spPr>
        <p:txBody>
          <a:bodyPr wrap="square" rtlCol="0">
            <a:spAutoFit/>
          </a:bodyPr>
          <a:lstStyle/>
          <a:p>
            <a:r>
              <a:rPr lang="en-US" sz="1600" b="1" dirty="0"/>
              <a:t>1. Realistic Art Generation: </a:t>
            </a:r>
            <a:r>
              <a:rPr lang="en-US" sz="1600" dirty="0" smtClean="0"/>
              <a:t>The ability of the system to generate art that closely resembles real artwork astonishes users with its realism and attention to detail.</a:t>
            </a:r>
          </a:p>
          <a:p>
            <a:endParaRPr lang="en-US" sz="1600" dirty="0" smtClean="0"/>
          </a:p>
          <a:p>
            <a:r>
              <a:rPr lang="en-US" sz="1600" b="1" dirty="0"/>
              <a:t>2. Endless Creativity: </a:t>
            </a:r>
            <a:r>
              <a:rPr lang="en-US" sz="1600" dirty="0" smtClean="0"/>
              <a:t>Users are amazed by the virtually limitless creative possibilities offered by the system, allowing them to explore diverse artistic styles and concepts effortlessly.</a:t>
            </a:r>
          </a:p>
          <a:p>
            <a:endParaRPr lang="en-US" sz="1600" dirty="0" smtClean="0"/>
          </a:p>
          <a:p>
            <a:r>
              <a:rPr lang="en-US" sz="1600" b="1" dirty="0"/>
              <a:t>3. User-Friendly Interface: </a:t>
            </a:r>
            <a:r>
              <a:rPr lang="en-US" sz="1600" dirty="0" smtClean="0"/>
              <a:t>The intuitive and user-friendly interface of the platform makes art generation accessible to users of all skill levels, enabling even beginners to create stunning artwork with ease.</a:t>
            </a:r>
          </a:p>
          <a:p>
            <a:endParaRPr lang="en-US" sz="1600" dirty="0" smtClean="0"/>
          </a:p>
          <a:p>
            <a:r>
              <a:rPr lang="en-US" sz="1600" b="1" dirty="0"/>
              <a:t>4. Interactive Customization: </a:t>
            </a:r>
            <a:r>
              <a:rPr lang="en-US" sz="1600" dirty="0" smtClean="0"/>
              <a:t>The interactive customization options empower users to fine-tune and personalize the generated artwork according to their preferences, enhancing their sense of creative control and satisfaction.</a:t>
            </a:r>
          </a:p>
          <a:p>
            <a:endParaRPr lang="en-US" sz="1600" dirty="0" smtClean="0"/>
          </a:p>
          <a:p>
            <a:r>
              <a:rPr lang="en-US" sz="1600" b="1" dirty="0"/>
              <a:t>5. Time-Saving Automation: </a:t>
            </a:r>
            <a:r>
              <a:rPr lang="en-US" sz="1600" dirty="0" smtClean="0"/>
              <a:t>Users are impressed by the time-saving automation features of the system, which streamline the art generation process and enable them to produce high-quality artwork in a fraction of the time it would take manually.</a:t>
            </a:r>
            <a:endParaRPr lang="en-IN"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TotalTime>
  <Words>1379</Words>
  <Application>Microsoft Office PowerPoint</Application>
  <PresentationFormat>Custom</PresentationFormat>
  <Paragraphs>120</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PROJECT TITLE</vt:lpstr>
      <vt:lpstr>AGENDA</vt:lpstr>
      <vt:lpstr>PROBLEM STATEMENT</vt:lpstr>
      <vt:lpstr>PROJECT OVERVIEW</vt:lpstr>
      <vt:lpstr>Working :</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Sanjana V</dc:creator>
  <cp:lastModifiedBy>Sanjana V</cp:lastModifiedBy>
  <cp:revision>15</cp:revision>
  <dcterms:created xsi:type="dcterms:W3CDTF">2024-04-03T18:51:31Z</dcterms:created>
  <dcterms:modified xsi:type="dcterms:W3CDTF">2024-04-13T16:39:15Z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