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3642" y="335152"/>
            <a:ext cx="89915" cy="900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642" y="560069"/>
            <a:ext cx="89915" cy="899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93611" y="1850263"/>
            <a:ext cx="4293870" cy="388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717B81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95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13642" y="335152"/>
            <a:ext cx="89915" cy="9004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13642" y="560069"/>
            <a:ext cx="89915" cy="8991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658600" y="890016"/>
            <a:ext cx="0" cy="5170805"/>
          </a:xfrm>
          <a:custGeom>
            <a:avLst/>
            <a:gdLst/>
            <a:ahLst/>
            <a:cxnLst/>
            <a:rect l="l" t="t" r="r" b="b"/>
            <a:pathLst>
              <a:path w="0" h="5170805">
                <a:moveTo>
                  <a:pt x="0" y="0"/>
                </a:moveTo>
                <a:lnTo>
                  <a:pt x="0" y="51705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3818" y="1239139"/>
            <a:ext cx="5944362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926" y="1529866"/>
            <a:ext cx="10728147" cy="365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442192" y="6203904"/>
            <a:ext cx="436245" cy="40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9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2.png"/><Relationship Id="rId9" Type="http://schemas.openxmlformats.org/officeDocument/2006/relationships/image" Target="../media/image13.jpg"/><Relationship Id="rId10" Type="http://schemas.openxmlformats.org/officeDocument/2006/relationships/hyperlink" Target="https://wokwi.com/projects/411593347940831233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16.png"/><Relationship Id="rId9" Type="http://schemas.openxmlformats.org/officeDocument/2006/relationships/image" Target="../media/image1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1.jpg"/><Relationship Id="rId9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2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"/>
            <a:ext cx="6283706" cy="2302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642" y="544068"/>
            <a:ext cx="89915" cy="90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3642" y="319277"/>
            <a:ext cx="89915" cy="899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2764" y="4549945"/>
            <a:ext cx="6079236" cy="23028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6575" y="1745742"/>
            <a:ext cx="5985129" cy="336664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57593" y="2721355"/>
            <a:ext cx="4203065" cy="95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AUTOMATIC</a:t>
            </a:r>
            <a:r>
              <a:rPr dirty="0" sz="18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DOOR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LOCKING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 MT"/>
              <a:cs typeface="Arial MT"/>
            </a:endParaRPr>
          </a:p>
          <a:p>
            <a:pPr marL="969010">
              <a:lnSpc>
                <a:spcPct val="100000"/>
              </a:lnSpc>
            </a:pP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BY: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SHRUTI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SHRI</a:t>
            </a:r>
            <a:r>
              <a:rPr dirty="0" sz="18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600" y="890016"/>
            <a:ext cx="0" cy="2049780"/>
          </a:xfrm>
          <a:custGeom>
            <a:avLst/>
            <a:gdLst/>
            <a:ahLst/>
            <a:cxnLst/>
            <a:rect l="l" t="t" r="r" b="b"/>
            <a:pathLst>
              <a:path w="0" h="2049780">
                <a:moveTo>
                  <a:pt x="0" y="0"/>
                </a:moveTo>
                <a:lnTo>
                  <a:pt x="0" y="204939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4092" y="888872"/>
            <a:ext cx="21177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Unlocking</a:t>
            </a:r>
            <a:r>
              <a:rPr dirty="0" spc="320"/>
              <a:t> </a:t>
            </a:r>
            <a:r>
              <a:rPr dirty="0" spc="-5"/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6588" y="1660347"/>
            <a:ext cx="4780280" cy="386524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209550" indent="-197485">
              <a:lnSpc>
                <a:spcPct val="100000"/>
              </a:lnSpc>
              <a:spcBef>
                <a:spcPts val="250"/>
              </a:spcBef>
              <a:buSzPct val="94444"/>
              <a:buAutoNum type="arabicPeriod"/>
              <a:tabLst>
                <a:tab pos="210185" algn="l"/>
              </a:tabLst>
            </a:pP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locked,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800" spc="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prompted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enter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4-digit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marL="12700" marR="450850">
              <a:lnSpc>
                <a:spcPct val="106700"/>
              </a:lnSpc>
              <a:spcBef>
                <a:spcPts val="805"/>
              </a:spcBef>
              <a:buSzPct val="94444"/>
              <a:buAutoNum type="arabicPeriod" startAt="2"/>
              <a:tabLst>
                <a:tab pos="210185" algn="l"/>
              </a:tabLst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compares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entered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stored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EEPROM.</a:t>
            </a:r>
            <a:endParaRPr sz="1800">
              <a:latin typeface="Arial"/>
              <a:cs typeface="Arial"/>
            </a:endParaRPr>
          </a:p>
          <a:p>
            <a:pPr marL="209550" indent="-197485">
              <a:lnSpc>
                <a:spcPct val="100000"/>
              </a:lnSpc>
              <a:spcBef>
                <a:spcPts val="960"/>
              </a:spcBef>
              <a:buSzPct val="94444"/>
              <a:buAutoNum type="arabicPeriod" startAt="2"/>
              <a:tabLst>
                <a:tab pos="210185" algn="l"/>
              </a:tabLst>
            </a:pP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matches:</a:t>
            </a:r>
            <a:endParaRPr sz="1800">
              <a:latin typeface="Arial"/>
              <a:cs typeface="Arial"/>
            </a:endParaRPr>
          </a:p>
          <a:p>
            <a:pPr lvl="1" marL="756285" marR="508634" indent="-287020">
              <a:lnSpc>
                <a:spcPct val="106800"/>
              </a:lnSpc>
              <a:spcBef>
                <a:spcPts val="800"/>
              </a:spcBef>
              <a:buAutoNum type="arabicPeriod"/>
              <a:tabLst>
                <a:tab pos="756920" algn="l"/>
              </a:tabLst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servo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moves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unlocked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(90°).</a:t>
            </a:r>
            <a:endParaRPr sz="1800">
              <a:latin typeface="Arial"/>
              <a:cs typeface="Arial"/>
            </a:endParaRPr>
          </a:p>
          <a:p>
            <a:pPr lvl="1" marL="12700" marR="1059815" indent="457200">
              <a:lnSpc>
                <a:spcPct val="143900"/>
              </a:lnSpc>
              <a:spcBef>
                <a:spcPts val="10"/>
              </a:spcBef>
              <a:buAutoNum type="arabicPeriod"/>
              <a:tabLst>
                <a:tab pos="756920" algn="l"/>
              </a:tabLst>
            </a:pP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displays</a:t>
            </a:r>
            <a:r>
              <a:rPr dirty="0" sz="1800" spc="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"Unlocked!".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4.If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incorrect: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0"/>
              </a:spcBef>
            </a:pP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1800" spc="1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"Access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Denied!"</a:t>
            </a:r>
            <a:r>
              <a:rPr dirty="0" sz="1800" spc="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shown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55"/>
              </a:spcBef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LCD,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remains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locked.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8373" y="421512"/>
            <a:ext cx="3824731" cy="32547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7094" y="3849522"/>
            <a:ext cx="3003169" cy="25869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0373" y="3849522"/>
            <a:ext cx="3078226" cy="258699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93280" y="859853"/>
            <a:ext cx="370840" cy="379730"/>
            <a:chOff x="393280" y="859853"/>
            <a:chExt cx="370840" cy="379730"/>
          </a:xfrm>
        </p:grpSpPr>
        <p:sp>
          <p:nvSpPr>
            <p:cNvPr id="11" name="object 11"/>
            <p:cNvSpPr/>
            <p:nvPr/>
          </p:nvSpPr>
          <p:spPr>
            <a:xfrm>
              <a:off x="401218" y="867791"/>
              <a:ext cx="354965" cy="363855"/>
            </a:xfrm>
            <a:custGeom>
              <a:avLst/>
              <a:gdLst/>
              <a:ahLst/>
              <a:cxnLst/>
              <a:rect l="l" t="t" r="r" b="b"/>
              <a:pathLst>
                <a:path w="354965" h="363855">
                  <a:moveTo>
                    <a:pt x="295465" y="0"/>
                  </a:moveTo>
                  <a:lnTo>
                    <a:pt x="59093" y="0"/>
                  </a:lnTo>
                  <a:lnTo>
                    <a:pt x="36090" y="4637"/>
                  </a:lnTo>
                  <a:lnTo>
                    <a:pt x="17306" y="17287"/>
                  </a:lnTo>
                  <a:lnTo>
                    <a:pt x="4643" y="36058"/>
                  </a:lnTo>
                  <a:lnTo>
                    <a:pt x="0" y="59055"/>
                  </a:lnTo>
                  <a:lnTo>
                    <a:pt x="0" y="304800"/>
                  </a:lnTo>
                  <a:lnTo>
                    <a:pt x="4643" y="327796"/>
                  </a:lnTo>
                  <a:lnTo>
                    <a:pt x="17306" y="346567"/>
                  </a:lnTo>
                  <a:lnTo>
                    <a:pt x="36090" y="359217"/>
                  </a:lnTo>
                  <a:lnTo>
                    <a:pt x="59093" y="363855"/>
                  </a:lnTo>
                  <a:lnTo>
                    <a:pt x="295465" y="363855"/>
                  </a:lnTo>
                  <a:lnTo>
                    <a:pt x="318468" y="359217"/>
                  </a:lnTo>
                  <a:lnTo>
                    <a:pt x="337251" y="346567"/>
                  </a:lnTo>
                  <a:lnTo>
                    <a:pt x="349915" y="327796"/>
                  </a:lnTo>
                  <a:lnTo>
                    <a:pt x="354558" y="304800"/>
                  </a:lnTo>
                  <a:lnTo>
                    <a:pt x="354558" y="59055"/>
                  </a:lnTo>
                  <a:lnTo>
                    <a:pt x="349915" y="36058"/>
                  </a:lnTo>
                  <a:lnTo>
                    <a:pt x="337251" y="17287"/>
                  </a:lnTo>
                  <a:lnTo>
                    <a:pt x="318468" y="4637"/>
                  </a:lnTo>
                  <a:lnTo>
                    <a:pt x="29546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1218" y="867791"/>
              <a:ext cx="354965" cy="363855"/>
            </a:xfrm>
            <a:custGeom>
              <a:avLst/>
              <a:gdLst/>
              <a:ahLst/>
              <a:cxnLst/>
              <a:rect l="l" t="t" r="r" b="b"/>
              <a:pathLst>
                <a:path w="354965" h="363855">
                  <a:moveTo>
                    <a:pt x="0" y="59055"/>
                  </a:moveTo>
                  <a:lnTo>
                    <a:pt x="4643" y="36058"/>
                  </a:lnTo>
                  <a:lnTo>
                    <a:pt x="17306" y="17287"/>
                  </a:lnTo>
                  <a:lnTo>
                    <a:pt x="36090" y="4637"/>
                  </a:lnTo>
                  <a:lnTo>
                    <a:pt x="59093" y="0"/>
                  </a:lnTo>
                  <a:lnTo>
                    <a:pt x="295465" y="0"/>
                  </a:lnTo>
                  <a:lnTo>
                    <a:pt x="318468" y="4637"/>
                  </a:lnTo>
                  <a:lnTo>
                    <a:pt x="337251" y="17287"/>
                  </a:lnTo>
                  <a:lnTo>
                    <a:pt x="349915" y="36058"/>
                  </a:lnTo>
                  <a:lnTo>
                    <a:pt x="354558" y="59055"/>
                  </a:lnTo>
                  <a:lnTo>
                    <a:pt x="354558" y="304800"/>
                  </a:lnTo>
                  <a:lnTo>
                    <a:pt x="349915" y="327796"/>
                  </a:lnTo>
                  <a:lnTo>
                    <a:pt x="337251" y="346567"/>
                  </a:lnTo>
                  <a:lnTo>
                    <a:pt x="318468" y="359217"/>
                  </a:lnTo>
                  <a:lnTo>
                    <a:pt x="295465" y="363855"/>
                  </a:lnTo>
                  <a:lnTo>
                    <a:pt x="59093" y="363855"/>
                  </a:lnTo>
                  <a:lnTo>
                    <a:pt x="36090" y="359217"/>
                  </a:lnTo>
                  <a:lnTo>
                    <a:pt x="17306" y="346567"/>
                  </a:lnTo>
                  <a:lnTo>
                    <a:pt x="4643" y="327796"/>
                  </a:lnTo>
                  <a:lnTo>
                    <a:pt x="0" y="304800"/>
                  </a:lnTo>
                  <a:lnTo>
                    <a:pt x="0" y="59055"/>
                  </a:lnTo>
                  <a:close/>
                </a:path>
              </a:pathLst>
            </a:custGeom>
            <a:ln w="15875">
              <a:solidFill>
                <a:srgbClr val="6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600" y="890016"/>
            <a:ext cx="0" cy="5170805"/>
          </a:xfrm>
          <a:custGeom>
            <a:avLst/>
            <a:gdLst/>
            <a:ahLst/>
            <a:cxnLst/>
            <a:rect l="l" t="t" r="r" b="b"/>
            <a:pathLst>
              <a:path w="0" h="5170805">
                <a:moveTo>
                  <a:pt x="0" y="0"/>
                </a:moveTo>
                <a:lnTo>
                  <a:pt x="0" y="51705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884" y="161531"/>
            <a:ext cx="3739134" cy="11087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9126" y="473709"/>
            <a:ext cx="14801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731926" y="1529866"/>
            <a:ext cx="5677535" cy="365188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1.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Initialization</a:t>
            </a:r>
            <a:r>
              <a:rPr dirty="0" sz="1600" spc="-5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(setup)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Start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LCD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and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initialize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custom</a:t>
            </a:r>
            <a:r>
              <a:rPr dirty="0" sz="1600" spc="-3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icons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(if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any).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Attach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servo</a:t>
            </a:r>
            <a:r>
              <a:rPr dirty="0" sz="1600" spc="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motor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 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specified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pin.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Read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the lock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state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from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EEPROM.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35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state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is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locked,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set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servo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locked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position (20°).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40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unlocked,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set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servo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unlocked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position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(90°).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startup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message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on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LCD.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2.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Main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Loop (loop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function)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4965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1.	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Check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safe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is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locked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or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unlocked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using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saved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state.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926" y="447191"/>
            <a:ext cx="6129020" cy="436562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3.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Safe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Locked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Logic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safe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is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locked: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“Safe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Locked”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on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LCD.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Prompt</a:t>
            </a:r>
            <a:r>
              <a:rPr dirty="0" sz="1600" spc="3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user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enter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secret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using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keypad.</a:t>
            </a:r>
            <a:endParaRPr sz="1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Validate</a:t>
            </a:r>
            <a:r>
              <a:rPr dirty="0" sz="1600" spc="-3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entered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code:</a:t>
            </a:r>
            <a:endParaRPr sz="16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940"/>
              </a:spcBef>
              <a:buSzPct val="62500"/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matches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one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stored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EEPROM:</a:t>
            </a:r>
            <a:endParaRPr sz="1600">
              <a:latin typeface="Calibri"/>
              <a:cs typeface="Calibri"/>
            </a:endParaRPr>
          </a:p>
          <a:p>
            <a:pPr lvl="4" marL="20701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2070100" algn="l"/>
                <a:tab pos="2070735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Unlock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safe:</a:t>
            </a:r>
            <a:endParaRPr sz="1600">
              <a:latin typeface="Calibri"/>
              <a:cs typeface="Calibri"/>
            </a:endParaRPr>
          </a:p>
          <a:p>
            <a:pPr lvl="5" marL="25273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2527300" algn="l"/>
                <a:tab pos="2527935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Move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servo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90°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(unlocked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position).</a:t>
            </a:r>
            <a:endParaRPr sz="1600">
              <a:latin typeface="Calibri"/>
              <a:cs typeface="Calibri"/>
            </a:endParaRPr>
          </a:p>
          <a:p>
            <a:pPr lvl="5" marL="2527300" indent="-229235">
              <a:lnSpc>
                <a:spcPct val="100000"/>
              </a:lnSpc>
              <a:spcBef>
                <a:spcPts val="925"/>
              </a:spcBef>
              <a:buSzPct val="62500"/>
              <a:buFont typeface="Wingdings"/>
              <a:buChar char=""/>
              <a:tabLst>
                <a:tab pos="2527300" algn="l"/>
                <a:tab pos="25279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 "Unlocked!"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on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LCD.</a:t>
            </a:r>
            <a:endParaRPr sz="16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is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incorrect:</a:t>
            </a:r>
            <a:endParaRPr sz="1600">
              <a:latin typeface="Calibri"/>
              <a:cs typeface="Calibri"/>
            </a:endParaRPr>
          </a:p>
          <a:p>
            <a:pPr lvl="4" marL="2070100" indent="-229235">
              <a:lnSpc>
                <a:spcPct val="100000"/>
              </a:lnSpc>
              <a:spcBef>
                <a:spcPts val="940"/>
              </a:spcBef>
              <a:buSzPct val="62500"/>
              <a:buFont typeface="Wingdings"/>
              <a:buChar char=""/>
              <a:tabLst>
                <a:tab pos="2070100" algn="l"/>
                <a:tab pos="20707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“Access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Denied!”</a:t>
            </a:r>
            <a:r>
              <a:rPr dirty="0" sz="1600" spc="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on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LCD.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Stay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locked state.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263" y="353974"/>
            <a:ext cx="7413625" cy="581469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4.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Safe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Unlocked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Logic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SzPct val="62500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the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safe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is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unlocked: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message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prompting</a:t>
            </a:r>
            <a:r>
              <a:rPr dirty="0" sz="1600" spc="4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user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press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#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lock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or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set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code.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Wait</a:t>
            </a:r>
            <a:r>
              <a:rPr dirty="0" sz="1600" spc="-3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for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user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input:</a:t>
            </a:r>
            <a:endParaRPr sz="1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 is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pressed:</a:t>
            </a:r>
            <a:endParaRPr sz="16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Prompt</a:t>
            </a:r>
            <a:r>
              <a:rPr dirty="0" sz="1600" spc="3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user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enter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4-digit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code.</a:t>
            </a:r>
            <a:endParaRPr sz="16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940"/>
              </a:spcBef>
              <a:buSzPct val="62500"/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Ask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user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confirm</a:t>
            </a:r>
            <a:r>
              <a:rPr dirty="0" sz="1600" spc="3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by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re-entering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codes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match:</a:t>
            </a:r>
            <a:endParaRPr sz="1600">
              <a:latin typeface="Calibri"/>
              <a:cs typeface="Calibri"/>
            </a:endParaRPr>
          </a:p>
          <a:p>
            <a:pPr lvl="4" marL="2070100" indent="-229235">
              <a:lnSpc>
                <a:spcPct val="100000"/>
              </a:lnSpc>
              <a:spcBef>
                <a:spcPts val="925"/>
              </a:spcBef>
              <a:buSzPct val="62500"/>
              <a:buFont typeface="Wingdings"/>
              <a:buChar char=""/>
              <a:tabLst>
                <a:tab pos="2070100" algn="l"/>
                <a:tab pos="2070735" algn="l"/>
              </a:tabLst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Save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EEPROM.</a:t>
            </a:r>
            <a:endParaRPr sz="1600">
              <a:latin typeface="Calibri"/>
              <a:cs typeface="Calibri"/>
            </a:endParaRPr>
          </a:p>
          <a:p>
            <a:pPr lvl="4" marL="20701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2070100" algn="l"/>
                <a:tab pos="20707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"Code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Set!"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on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LCD.</a:t>
            </a:r>
            <a:endParaRPr sz="16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940"/>
              </a:spcBef>
              <a:buSzPct val="62500"/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codes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do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not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match:</a:t>
            </a:r>
            <a:endParaRPr sz="1600">
              <a:latin typeface="Calibri"/>
              <a:cs typeface="Calibri"/>
            </a:endParaRPr>
          </a:p>
          <a:p>
            <a:pPr lvl="4" marL="20701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2070100" algn="l"/>
                <a:tab pos="20707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"Code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mismatch!"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and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return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the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unlocked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state.</a:t>
            </a:r>
            <a:endParaRPr sz="16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935"/>
              </a:spcBef>
              <a:buSzPct val="62500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#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is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pressed:</a:t>
            </a:r>
            <a:endParaRPr sz="1600">
              <a:latin typeface="Calibri"/>
              <a:cs typeface="Calibri"/>
            </a:endParaRPr>
          </a:p>
          <a:p>
            <a:pPr lvl="3" marL="1612900" indent="-229235">
              <a:lnSpc>
                <a:spcPct val="100000"/>
              </a:lnSpc>
              <a:spcBef>
                <a:spcPts val="940"/>
              </a:spcBef>
              <a:buSzPct val="62500"/>
              <a:buFont typeface="Wingdings"/>
              <a:buChar char=""/>
              <a:tabLst>
                <a:tab pos="1612900" algn="l"/>
                <a:tab pos="1613535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Lock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safe:</a:t>
            </a:r>
            <a:endParaRPr sz="1600">
              <a:latin typeface="Calibri"/>
              <a:cs typeface="Calibri"/>
            </a:endParaRPr>
          </a:p>
          <a:p>
            <a:pPr lvl="4" marL="12700" marR="1965960" indent="1828800">
              <a:lnSpc>
                <a:spcPct val="143100"/>
              </a:lnSpc>
              <a:spcBef>
                <a:spcPts val="105"/>
              </a:spcBef>
              <a:buSzPct val="62500"/>
              <a:buFont typeface="Wingdings"/>
              <a:buChar char=""/>
              <a:tabLst>
                <a:tab pos="2070100" algn="l"/>
                <a:tab pos="2070735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Move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servo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20°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(locked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position). </a:t>
            </a:r>
            <a:r>
              <a:rPr dirty="0" sz="1600" spc="-34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Save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locked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state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EEPROM.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503326"/>
            <a:ext cx="4483735" cy="474662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5.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spc="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Input</a:t>
            </a:r>
            <a:r>
              <a:rPr dirty="0" sz="1600" spc="3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Logic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(inputSecretCode</a:t>
            </a:r>
            <a:r>
              <a:rPr dirty="0" sz="1600" spc="6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function)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prompt</a:t>
            </a:r>
            <a:r>
              <a:rPr dirty="0" sz="1600" spc="3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enter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4-digit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Wait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for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user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input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4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digits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via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keypad.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  <a:tabLst>
                <a:tab pos="756285" algn="l"/>
              </a:tabLst>
            </a:pPr>
            <a:r>
              <a:rPr dirty="0" sz="1000" spc="-5">
                <a:solidFill>
                  <a:srgbClr val="C4C4C4"/>
                </a:solidFill>
                <a:latin typeface="Courier New"/>
                <a:cs typeface="Courier New"/>
              </a:rPr>
              <a:t>o	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'*'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for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each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digit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as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feedback.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Return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entered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6.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Locking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35496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1.	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Move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servo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the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locked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position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(20°).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Save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locked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state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EEPROM.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7.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Unlocking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Process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Move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servo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 unlocked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position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(90°).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 "Unlocked!"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on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4C4C4"/>
                </a:solidFill>
                <a:latin typeface="Calibri"/>
                <a:cs typeface="Calibri"/>
              </a:rPr>
              <a:t>LCD.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5209" y="773963"/>
            <a:ext cx="5344160" cy="3551554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8.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Setting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Logic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(setNewCode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function)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message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prompting</a:t>
            </a:r>
            <a:r>
              <a:rPr dirty="0" sz="1600" spc="4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user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enter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code.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dirty="0" sz="1600" spc="-45" b="1">
                <a:solidFill>
                  <a:srgbClr val="C4C4C4"/>
                </a:solidFill>
                <a:latin typeface="Calibri"/>
                <a:cs typeface="Calibri"/>
              </a:rPr>
              <a:t>Take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first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input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of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4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digits.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Ask the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user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to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confirm</a:t>
            </a:r>
            <a:r>
              <a:rPr dirty="0" sz="1600" spc="2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by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entering</a:t>
            </a:r>
            <a:r>
              <a:rPr dirty="0" sz="1600" spc="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it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again.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two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codes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match: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40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Save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new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</a:t>
            </a:r>
            <a:r>
              <a:rPr dirty="0" sz="1600" spc="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EEPROM.</a:t>
            </a:r>
            <a:endParaRPr sz="16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935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Return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 success.</a:t>
            </a:r>
            <a:endParaRPr sz="16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If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codes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do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not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match:</a:t>
            </a:r>
            <a:endParaRPr sz="1600">
              <a:latin typeface="Calibri"/>
              <a:cs typeface="Calibri"/>
            </a:endParaRPr>
          </a:p>
          <a:p>
            <a:pPr lvl="1" marL="756285" marR="293370" indent="-287020">
              <a:lnSpc>
                <a:spcPct val="107500"/>
              </a:lnSpc>
              <a:spcBef>
                <a:spcPts val="780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Display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"Code</a:t>
            </a:r>
            <a:r>
              <a:rPr dirty="0" sz="1600" spc="2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mismatch!"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and</a:t>
            </a:r>
            <a:r>
              <a:rPr dirty="0" sz="160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C4C4C4"/>
                </a:solidFill>
                <a:latin typeface="Calibri"/>
                <a:cs typeface="Calibri"/>
              </a:rPr>
              <a:t>stay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in</a:t>
            </a:r>
            <a:r>
              <a:rPr dirty="0" sz="1600" spc="1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the</a:t>
            </a:r>
            <a:r>
              <a:rPr dirty="0" sz="1600" spc="-5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C4C4C4"/>
                </a:solidFill>
                <a:latin typeface="Calibri"/>
                <a:cs typeface="Calibri"/>
              </a:rPr>
              <a:t>unlocked </a:t>
            </a:r>
            <a:r>
              <a:rPr dirty="0" sz="1600" spc="-350" b="1">
                <a:solidFill>
                  <a:srgbClr val="C4C4C4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C4C4C4"/>
                </a:solidFill>
                <a:latin typeface="Calibri"/>
                <a:cs typeface="Calibri"/>
              </a:rPr>
              <a:t>state.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7592" y="6151268"/>
            <a:ext cx="385445" cy="47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50" spc="-65" b="1" i="1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endParaRPr sz="2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5" y="199631"/>
            <a:ext cx="3420617" cy="10233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1844" y="522478"/>
            <a:ext cx="7302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>
                <a:solidFill>
                  <a:srgbClr val="000000"/>
                </a:solidFill>
              </a:rPr>
              <a:t>C</a:t>
            </a:r>
            <a:r>
              <a:rPr dirty="0" spc="80">
                <a:solidFill>
                  <a:srgbClr val="000000"/>
                </a:solidFill>
              </a:rPr>
              <a:t>ODE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1472" y="1367789"/>
            <a:ext cx="3608070" cy="5224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6052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#include &lt;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LiquidCrystal.h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&gt; </a:t>
            </a:r>
            <a:r>
              <a:rPr dirty="0" sz="1100" spc="-59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#include &lt;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Keypad.h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&gt; 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#include</a:t>
            </a:r>
            <a:r>
              <a:rPr dirty="0" sz="1100" spc="114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&lt;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Servo.h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&gt; 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#include "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SafeState.h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" 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#include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"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icons.h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"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Define </a:t>
            </a:r>
            <a:r>
              <a:rPr dirty="0" sz="1100">
                <a:solidFill>
                  <a:srgbClr val="717B81"/>
                </a:solidFill>
                <a:latin typeface="Consolas"/>
                <a:cs typeface="Consolas"/>
              </a:rPr>
              <a:t>a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structure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to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hold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all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components */ </a:t>
            </a:r>
            <a:r>
              <a:rPr dirty="0" sz="1100" spc="-59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17500" marR="183388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LiquidCrystal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lcd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</a:t>
            </a:r>
            <a:r>
              <a:rPr dirty="0" sz="11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12700" marR="919480">
              <a:lnSpc>
                <a:spcPct val="100000"/>
              </a:lnSpc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Locking mechanism definitions */ </a:t>
            </a:r>
            <a:r>
              <a:rPr dirty="0" sz="1100" spc="-59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#define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SERVO_PIN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1917064" algn="l"/>
              </a:tabLst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#define</a:t>
            </a:r>
            <a:r>
              <a:rPr dirty="0" sz="1100" spc="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SERVO_LOCK_POS	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20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#define</a:t>
            </a:r>
            <a:r>
              <a:rPr dirty="0" sz="1100" spc="-3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SERVO_UNLOCK_POS</a:t>
            </a:r>
            <a:r>
              <a:rPr dirty="0" sz="1100" spc="-2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90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Keypad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setup</a:t>
            </a:r>
            <a:r>
              <a:rPr dirty="0" sz="1100" spc="-2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12700" marR="152908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const byte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KEYPAD_ROWS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byte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KEYPAD_COLS</a:t>
            </a:r>
            <a:r>
              <a:rPr dirty="0" sz="11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12700" marR="158115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byte</a:t>
            </a:r>
            <a:r>
              <a:rPr dirty="0" sz="1100" spc="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rowPins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[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KEYPAD_ROWS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]</a:t>
            </a:r>
            <a:r>
              <a:rPr dirty="0" sz="1100" spc="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byte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colPins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[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KEYPAD_COLS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]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r>
              <a:rPr dirty="0" sz="1100" spc="-5">
                <a:solidFill>
                  <a:srgbClr val="00969C"/>
                </a:solidFill>
                <a:latin typeface="Consolas"/>
                <a:cs typeface="Consolas"/>
              </a:rPr>
              <a:t>A3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 </a:t>
            </a:r>
            <a:r>
              <a:rPr dirty="0" sz="1100" spc="-5">
                <a:solidFill>
                  <a:srgbClr val="00969C"/>
                </a:solidFill>
                <a:latin typeface="Consolas"/>
                <a:cs typeface="Consolas"/>
              </a:rPr>
              <a:t>A2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 </a:t>
            </a:r>
            <a:r>
              <a:rPr dirty="0" sz="1100" spc="-5">
                <a:solidFill>
                  <a:srgbClr val="00969C"/>
                </a:solidFill>
                <a:latin typeface="Consolas"/>
                <a:cs typeface="Consolas"/>
              </a:rPr>
              <a:t>A1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 </a:t>
            </a:r>
            <a:r>
              <a:rPr dirty="0" sz="1100" spc="-10">
                <a:solidFill>
                  <a:srgbClr val="00969C"/>
                </a:solidFill>
                <a:latin typeface="Consolas"/>
                <a:cs typeface="Consolas"/>
              </a:rPr>
              <a:t>A0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char</a:t>
            </a:r>
            <a:r>
              <a:rPr dirty="0" sz="11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[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KEYPAD_ROWS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][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KEYPAD_COLS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]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'1'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3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'2'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'3'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},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'4'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3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'5'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'6'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'B'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},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'7'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3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'8'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'9'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'C'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},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'*'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'0'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'#'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'D'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293611" y="341121"/>
            <a:ext cx="376110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Keypad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makeKeymap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),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rowPins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colPins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KEYPAD_ROWS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KEYPAD_COLS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3611" y="843737"/>
            <a:ext cx="2997835" cy="362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4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LCD</a:t>
            </a:r>
            <a:r>
              <a:rPr dirty="0" sz="1100" spc="-4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LiquidCrystal</a:t>
            </a:r>
            <a:r>
              <a:rPr dirty="0" sz="1100" spc="-4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lcd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12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11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9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7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3611" y="1347343"/>
            <a:ext cx="124587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Servo</a:t>
            </a:r>
            <a:r>
              <a:rPr dirty="0" sz="110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*/ </a:t>
            </a:r>
            <a:r>
              <a:rPr dirty="0" sz="110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Servo</a:t>
            </a:r>
            <a:r>
              <a:rPr dirty="0" sz="1100" spc="-7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lockServo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61404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/* </a:t>
            </a:r>
            <a:r>
              <a:rPr dirty="0" spc="-10"/>
              <a:t>SafeState stores </a:t>
            </a:r>
            <a:r>
              <a:rPr dirty="0" spc="-5"/>
              <a:t>the </a:t>
            </a:r>
            <a:r>
              <a:rPr dirty="0" spc="-10"/>
              <a:t>secret code </a:t>
            </a:r>
            <a:r>
              <a:rPr dirty="0" spc="-5"/>
              <a:t>in </a:t>
            </a:r>
            <a:r>
              <a:rPr dirty="0" spc="-10"/>
              <a:t>EEPROM */ </a:t>
            </a:r>
            <a:r>
              <a:rPr dirty="0" spc="-590"/>
              <a:t> </a:t>
            </a:r>
            <a:r>
              <a:rPr dirty="0" spc="-5">
                <a:solidFill>
                  <a:srgbClr val="D3D3D3"/>
                </a:solidFill>
              </a:rPr>
              <a:t>SafeState</a:t>
            </a:r>
            <a:r>
              <a:rPr dirty="0" spc="-35">
                <a:solidFill>
                  <a:srgbClr val="D3D3D3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safeState</a:t>
            </a:r>
            <a:r>
              <a:rPr dirty="0" spc="-10">
                <a:solidFill>
                  <a:srgbClr val="DCDCDC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5"/>
              <a:t>/*</a:t>
            </a:r>
            <a:r>
              <a:rPr dirty="0" spc="-15"/>
              <a:t> </a:t>
            </a:r>
            <a:r>
              <a:rPr dirty="0" spc="-10"/>
              <a:t>Function prototypes */</a:t>
            </a:r>
          </a:p>
          <a:p>
            <a:pPr marL="12700" marR="1300480">
              <a:lnSpc>
                <a:spcPct val="100000"/>
              </a:lnSpc>
            </a:pPr>
            <a:r>
              <a:rPr dirty="0" spc="-5">
                <a:solidFill>
                  <a:srgbClr val="559CD5"/>
                </a:solidFill>
              </a:rPr>
              <a:t>void </a:t>
            </a:r>
            <a:r>
              <a:rPr dirty="0" spc="-10">
                <a:solidFill>
                  <a:srgbClr val="D3D3D3"/>
                </a:solidFill>
              </a:rPr>
              <a:t>lock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 </a:t>
            </a:r>
            <a:r>
              <a:rPr dirty="0" spc="-10">
                <a:solidFill>
                  <a:srgbClr val="D3D3D3"/>
                </a:solidFill>
              </a:rPr>
              <a:t>SafeComponents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 </a:t>
            </a:r>
            <a:r>
              <a:rPr dirty="0" spc="-5">
                <a:solidFill>
                  <a:srgbClr val="DCDCDC"/>
                </a:solidFill>
              </a:rPr>
              <a:t> </a:t>
            </a:r>
            <a:r>
              <a:rPr dirty="0" spc="-5">
                <a:solidFill>
                  <a:srgbClr val="559CD5"/>
                </a:solidFill>
              </a:rPr>
              <a:t>void</a:t>
            </a:r>
            <a:r>
              <a:rPr dirty="0" spc="-20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unlock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</a:t>
            </a:r>
            <a:r>
              <a:rPr dirty="0" spc="-1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SafeComponents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</a:t>
            </a:r>
          </a:p>
          <a:p>
            <a:pPr marL="12700" marR="462280">
              <a:lnSpc>
                <a:spcPct val="100000"/>
              </a:lnSpc>
            </a:pPr>
            <a:r>
              <a:rPr dirty="0" spc="-5">
                <a:solidFill>
                  <a:srgbClr val="559CD5"/>
                </a:solidFill>
              </a:rPr>
              <a:t>String</a:t>
            </a:r>
            <a:r>
              <a:rPr dirty="0" spc="-20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inputSecretCode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</a:t>
            </a:r>
            <a:r>
              <a:rPr dirty="0" spc="-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SafeComponents</a:t>
            </a:r>
            <a:r>
              <a:rPr dirty="0">
                <a:solidFill>
                  <a:srgbClr val="D3D3D3"/>
                </a:solidFill>
              </a:rPr>
              <a:t>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 </a:t>
            </a:r>
            <a:r>
              <a:rPr dirty="0" spc="-590">
                <a:solidFill>
                  <a:srgbClr val="DCDCDC"/>
                </a:solidFill>
              </a:rPr>
              <a:t> </a:t>
            </a:r>
            <a:r>
              <a:rPr dirty="0" spc="-5">
                <a:solidFill>
                  <a:srgbClr val="559CD5"/>
                </a:solidFill>
              </a:rPr>
              <a:t>bool</a:t>
            </a:r>
            <a:r>
              <a:rPr dirty="0" spc="-20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setNewCode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</a:t>
            </a:r>
            <a:r>
              <a:rPr dirty="0" spc="-1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SafeComponents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</a:t>
            </a:r>
          </a:p>
          <a:p>
            <a:pPr marL="12700" marR="386080">
              <a:lnSpc>
                <a:spcPct val="100000"/>
              </a:lnSpc>
            </a:pPr>
            <a:r>
              <a:rPr dirty="0" spc="-5">
                <a:solidFill>
                  <a:srgbClr val="559CD5"/>
                </a:solidFill>
              </a:rPr>
              <a:t>void </a:t>
            </a:r>
            <a:r>
              <a:rPr dirty="0" spc="-10">
                <a:solidFill>
                  <a:srgbClr val="D3D3D3"/>
                </a:solidFill>
              </a:rPr>
              <a:t>showStartupMessage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 </a:t>
            </a:r>
            <a:r>
              <a:rPr dirty="0" spc="-5">
                <a:solidFill>
                  <a:srgbClr val="D3D3D3"/>
                </a:solidFill>
              </a:rPr>
              <a:t>SafeComponents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 </a:t>
            </a:r>
            <a:r>
              <a:rPr dirty="0" spc="-590">
                <a:solidFill>
                  <a:srgbClr val="DCDCDC"/>
                </a:solidFill>
              </a:rPr>
              <a:t> </a:t>
            </a:r>
            <a:r>
              <a:rPr dirty="0" spc="-5">
                <a:solidFill>
                  <a:srgbClr val="559CD5"/>
                </a:solidFill>
              </a:rPr>
              <a:t>void</a:t>
            </a:r>
            <a:r>
              <a:rPr dirty="0" spc="-1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showUnlockMessage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 </a:t>
            </a:r>
            <a:r>
              <a:rPr dirty="0" spc="-10">
                <a:solidFill>
                  <a:srgbClr val="D3D3D3"/>
                </a:solidFill>
              </a:rPr>
              <a:t>SafeComponents</a:t>
            </a:r>
            <a:r>
              <a:rPr dirty="0">
                <a:solidFill>
                  <a:srgbClr val="D3D3D3"/>
                </a:solidFill>
              </a:rPr>
              <a:t>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 </a:t>
            </a:r>
            <a:r>
              <a:rPr dirty="0" spc="-5">
                <a:solidFill>
                  <a:srgbClr val="DCDCDC"/>
                </a:solidFill>
              </a:rPr>
              <a:t> </a:t>
            </a:r>
            <a:r>
              <a:rPr dirty="0" spc="-5">
                <a:solidFill>
                  <a:srgbClr val="559CD5"/>
                </a:solidFill>
              </a:rPr>
              <a:t>void</a:t>
            </a:r>
            <a:r>
              <a:rPr dirty="0" spc="-1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showWaitScreen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 </a:t>
            </a:r>
            <a:r>
              <a:rPr dirty="0" spc="-10">
                <a:solidFill>
                  <a:srgbClr val="D3D3D3"/>
                </a:solidFill>
              </a:rPr>
              <a:t>SafeComponents</a:t>
            </a:r>
            <a:r>
              <a:rPr dirty="0">
                <a:solidFill>
                  <a:srgbClr val="D3D3D3"/>
                </a:solidFill>
              </a:rPr>
              <a:t>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, </a:t>
            </a:r>
            <a:r>
              <a:rPr dirty="0" spc="-10">
                <a:solidFill>
                  <a:srgbClr val="559CD5"/>
                </a:solidFill>
              </a:rPr>
              <a:t>int </a:t>
            </a:r>
            <a:r>
              <a:rPr dirty="0" spc="-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delayMillis</a:t>
            </a:r>
            <a:r>
              <a:rPr dirty="0" spc="-10">
                <a:solidFill>
                  <a:srgbClr val="DCDCDC"/>
                </a:solidFill>
              </a:rPr>
              <a:t>);</a:t>
            </a:r>
          </a:p>
          <a:p>
            <a:pPr marL="12700" marR="462280">
              <a:lnSpc>
                <a:spcPct val="100000"/>
              </a:lnSpc>
            </a:pPr>
            <a:r>
              <a:rPr dirty="0" spc="-5">
                <a:solidFill>
                  <a:srgbClr val="559CD5"/>
                </a:solidFill>
              </a:rPr>
              <a:t>void </a:t>
            </a:r>
            <a:r>
              <a:rPr dirty="0" spc="-10">
                <a:solidFill>
                  <a:srgbClr val="D3D3D3"/>
                </a:solidFill>
              </a:rPr>
              <a:t>safeLockedLogic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 </a:t>
            </a:r>
            <a:r>
              <a:rPr dirty="0" spc="-10">
                <a:solidFill>
                  <a:srgbClr val="D3D3D3"/>
                </a:solidFill>
              </a:rPr>
              <a:t>SafeComponents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 </a:t>
            </a:r>
            <a:r>
              <a:rPr dirty="0" spc="-5">
                <a:solidFill>
                  <a:srgbClr val="DCDCDC"/>
                </a:solidFill>
              </a:rPr>
              <a:t> </a:t>
            </a:r>
            <a:r>
              <a:rPr dirty="0" spc="-5">
                <a:solidFill>
                  <a:srgbClr val="559CD5"/>
                </a:solidFill>
              </a:rPr>
              <a:t>void</a:t>
            </a:r>
            <a:r>
              <a:rPr dirty="0" spc="-1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safeUnlockedLogic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</a:t>
            </a:r>
            <a:r>
              <a:rPr dirty="0" spc="-5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SafeComponents</a:t>
            </a:r>
            <a:r>
              <a:rPr dirty="0">
                <a:solidFill>
                  <a:srgbClr val="D3D3D3"/>
                </a:solidFill>
              </a:rPr>
              <a:t> </a:t>
            </a:r>
            <a:r>
              <a:rPr dirty="0" spc="-10">
                <a:solidFill>
                  <a:srgbClr val="DCDCDC"/>
                </a:solidFill>
              </a:rPr>
              <a:t>*</a:t>
            </a:r>
            <a:r>
              <a:rPr dirty="0" spc="-10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CDCDC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</a:p>
          <a:p>
            <a:pPr marL="12700" marR="5080">
              <a:lnSpc>
                <a:spcPct val="100000"/>
              </a:lnSpc>
            </a:pPr>
            <a:r>
              <a:rPr dirty="0" spc="-5"/>
              <a:t>/* Create an instance of the </a:t>
            </a:r>
            <a:r>
              <a:rPr dirty="0" spc="-10"/>
              <a:t>SafeComponents structure */ </a:t>
            </a:r>
            <a:r>
              <a:rPr dirty="0" spc="-590"/>
              <a:t> </a:t>
            </a:r>
            <a:r>
              <a:rPr dirty="0" spc="-5">
                <a:solidFill>
                  <a:srgbClr val="559CD5"/>
                </a:solidFill>
              </a:rPr>
              <a:t>struct</a:t>
            </a:r>
            <a:r>
              <a:rPr dirty="0" spc="-20">
                <a:solidFill>
                  <a:srgbClr val="559CD5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SafeComponents </a:t>
            </a:r>
            <a:r>
              <a:rPr dirty="0" spc="-5">
                <a:solidFill>
                  <a:srgbClr val="D3D3D3"/>
                </a:solidFill>
              </a:rPr>
              <a:t>sc</a:t>
            </a:r>
            <a:r>
              <a:rPr dirty="0" spc="-10">
                <a:solidFill>
                  <a:srgbClr val="D3D3D3"/>
                </a:solidFill>
              </a:rPr>
              <a:t> </a:t>
            </a:r>
            <a:r>
              <a:rPr dirty="0">
                <a:solidFill>
                  <a:srgbClr val="DCDCDC"/>
                </a:solidFill>
              </a:rPr>
              <a:t>=</a:t>
            </a:r>
            <a:r>
              <a:rPr dirty="0" spc="-10">
                <a:solidFill>
                  <a:srgbClr val="DCDCDC"/>
                </a:solidFill>
              </a:rPr>
              <a:t> {&amp;</a:t>
            </a:r>
            <a:r>
              <a:rPr dirty="0" spc="-10">
                <a:solidFill>
                  <a:srgbClr val="D3D3D3"/>
                </a:solidFill>
              </a:rPr>
              <a:t>lcd</a:t>
            </a:r>
            <a:r>
              <a:rPr dirty="0" spc="-10">
                <a:solidFill>
                  <a:srgbClr val="DCDCDC"/>
                </a:solidFill>
              </a:rPr>
              <a:t>,</a:t>
            </a:r>
            <a:r>
              <a:rPr dirty="0" spc="-5">
                <a:solidFill>
                  <a:srgbClr val="DCDCDC"/>
                </a:solidFill>
              </a:rPr>
              <a:t> </a:t>
            </a:r>
            <a:r>
              <a:rPr dirty="0" spc="-10">
                <a:solidFill>
                  <a:srgbClr val="DCDCDC"/>
                </a:solidFill>
              </a:rPr>
              <a:t>&amp;</a:t>
            </a:r>
            <a:r>
              <a:rPr dirty="0" spc="-10">
                <a:solidFill>
                  <a:srgbClr val="D3D3D3"/>
                </a:solidFill>
              </a:rPr>
              <a:t>keypad</a:t>
            </a:r>
            <a:r>
              <a:rPr dirty="0" spc="-10">
                <a:solidFill>
                  <a:srgbClr val="DCDCDC"/>
                </a:solidFill>
              </a:rPr>
              <a:t>,</a:t>
            </a:r>
            <a:r>
              <a:rPr dirty="0" spc="-5">
                <a:solidFill>
                  <a:srgbClr val="DCDCDC"/>
                </a:solidFill>
              </a:rPr>
              <a:t> </a:t>
            </a:r>
            <a:r>
              <a:rPr dirty="0" spc="-10">
                <a:solidFill>
                  <a:srgbClr val="DCDCDC"/>
                </a:solidFill>
              </a:rPr>
              <a:t>&amp;</a:t>
            </a:r>
            <a:r>
              <a:rPr dirty="0" spc="-10">
                <a:solidFill>
                  <a:srgbClr val="D3D3D3"/>
                </a:solidFill>
              </a:rPr>
              <a:t>lockServo</a:t>
            </a:r>
            <a:r>
              <a:rPr dirty="0" spc="-10">
                <a:solidFill>
                  <a:srgbClr val="DCDCDC"/>
                </a:solidFill>
              </a:rPr>
              <a:t>};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5"/>
              <a:t>/*</a:t>
            </a:r>
            <a:r>
              <a:rPr dirty="0" spc="-25"/>
              <a:t> </a:t>
            </a:r>
            <a:r>
              <a:rPr dirty="0" spc="-5"/>
              <a:t>Lock</a:t>
            </a:r>
            <a:r>
              <a:rPr dirty="0" spc="-20"/>
              <a:t> </a:t>
            </a:r>
            <a:r>
              <a:rPr dirty="0" spc="-5"/>
              <a:t>the</a:t>
            </a:r>
            <a:r>
              <a:rPr dirty="0" spc="-20"/>
              <a:t> </a:t>
            </a:r>
            <a:r>
              <a:rPr dirty="0" spc="-5"/>
              <a:t>safe</a:t>
            </a:r>
            <a:r>
              <a:rPr dirty="0" spc="-20"/>
              <a:t> </a:t>
            </a:r>
            <a:r>
              <a:rPr dirty="0" spc="-5"/>
              <a:t>*/</a:t>
            </a:r>
          </a:p>
          <a:p>
            <a:pPr marL="317500" marR="1376680" indent="-305435">
              <a:lnSpc>
                <a:spcPct val="100000"/>
              </a:lnSpc>
            </a:pPr>
            <a:r>
              <a:rPr dirty="0" spc="-5">
                <a:solidFill>
                  <a:srgbClr val="559CD5"/>
                </a:solidFill>
              </a:rPr>
              <a:t>void </a:t>
            </a:r>
            <a:r>
              <a:rPr dirty="0" spc="-10">
                <a:solidFill>
                  <a:srgbClr val="D3D3D3"/>
                </a:solidFill>
              </a:rPr>
              <a:t>lock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559CD5"/>
                </a:solidFill>
              </a:rPr>
              <a:t>struct </a:t>
            </a:r>
            <a:r>
              <a:rPr dirty="0" spc="-10">
                <a:solidFill>
                  <a:srgbClr val="D3D3D3"/>
                </a:solidFill>
              </a:rPr>
              <a:t>SafeComponents </a:t>
            </a:r>
            <a:r>
              <a:rPr dirty="0" spc="-5">
                <a:solidFill>
                  <a:srgbClr val="DCDCDC"/>
                </a:solidFill>
              </a:rPr>
              <a:t>*</a:t>
            </a:r>
            <a:r>
              <a:rPr dirty="0" spc="-5">
                <a:solidFill>
                  <a:srgbClr val="D3D3D3"/>
                </a:solidFill>
              </a:rPr>
              <a:t>sc</a:t>
            </a:r>
            <a:r>
              <a:rPr dirty="0" spc="-5">
                <a:solidFill>
                  <a:srgbClr val="DCDCDC"/>
                </a:solidFill>
              </a:rPr>
              <a:t>) </a:t>
            </a:r>
            <a:r>
              <a:rPr dirty="0">
                <a:solidFill>
                  <a:srgbClr val="DCDCDC"/>
                </a:solidFill>
              </a:rPr>
              <a:t>{ </a:t>
            </a:r>
            <a:r>
              <a:rPr dirty="0" spc="-590">
                <a:solidFill>
                  <a:srgbClr val="DCDCDC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sc-&gt;servo-&gt;</a:t>
            </a:r>
            <a:r>
              <a:rPr dirty="0" spc="-10">
                <a:solidFill>
                  <a:srgbClr val="E97366"/>
                </a:solidFill>
              </a:rPr>
              <a:t>write</a:t>
            </a:r>
            <a:r>
              <a:rPr dirty="0" spc="-10">
                <a:solidFill>
                  <a:srgbClr val="DCDCDC"/>
                </a:solidFill>
              </a:rPr>
              <a:t>(</a:t>
            </a:r>
            <a:r>
              <a:rPr dirty="0" spc="-10">
                <a:solidFill>
                  <a:srgbClr val="D3D3D3"/>
                </a:solidFill>
              </a:rPr>
              <a:t>SERVO_LOCK_POS</a:t>
            </a:r>
            <a:r>
              <a:rPr dirty="0" spc="-10">
                <a:solidFill>
                  <a:srgbClr val="DCDCDC"/>
                </a:solidFill>
              </a:rPr>
              <a:t>); </a:t>
            </a:r>
            <a:r>
              <a:rPr dirty="0" spc="-5">
                <a:solidFill>
                  <a:srgbClr val="DCDCDC"/>
                </a:solidFill>
              </a:rPr>
              <a:t> </a:t>
            </a:r>
            <a:r>
              <a:rPr dirty="0" spc="-10">
                <a:solidFill>
                  <a:srgbClr val="D3D3D3"/>
                </a:solidFill>
              </a:rPr>
              <a:t>safeState</a:t>
            </a:r>
            <a:r>
              <a:rPr dirty="0" spc="-10">
                <a:solidFill>
                  <a:srgbClr val="DCDCDC"/>
                </a:solidFill>
              </a:rPr>
              <a:t>.</a:t>
            </a:r>
            <a:r>
              <a:rPr dirty="0" spc="-10">
                <a:solidFill>
                  <a:srgbClr val="D3D3D3"/>
                </a:solidFill>
              </a:rPr>
              <a:t>lock</a:t>
            </a:r>
            <a:r>
              <a:rPr dirty="0" spc="-10">
                <a:solidFill>
                  <a:srgbClr val="DCDCDC"/>
                </a:solidFill>
              </a:rPr>
              <a:t>();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DCDCDC"/>
                </a:solidFill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93611" y="5874511"/>
            <a:ext cx="307530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Unlock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safe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317500" marR="5080" indent="-30543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void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unlock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sc-&gt;servo-&gt;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SERVO_UNLOCK_POS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7592" y="6151268"/>
            <a:ext cx="385445" cy="47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50" spc="-65" b="1" i="1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237" y="191515"/>
            <a:ext cx="3989070" cy="8648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Show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startup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message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on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LCD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showStartupMessage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dirty="0" sz="110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17500" marR="160528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"Welcome!"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delay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1000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037" y="1197609"/>
            <a:ext cx="3455670" cy="1200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4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String</a:t>
            </a:r>
            <a:r>
              <a:rPr dirty="0" sz="11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message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"ArduinoSafe v1.0"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17500" marR="5080" indent="-305435">
              <a:lnSpc>
                <a:spcPct val="100000"/>
              </a:lnSpc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for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byte 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i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; 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i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&lt;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message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length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++)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message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[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]);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delay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delay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500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237" y="2371470"/>
            <a:ext cx="1028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237" y="2706751"/>
            <a:ext cx="30746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Input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secret code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using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keypad */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037" y="4718684"/>
            <a:ext cx="10934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return</a:t>
            </a:r>
            <a:r>
              <a:rPr dirty="0" sz="1100" spc="-6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result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237" y="5053965"/>
            <a:ext cx="1028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237" y="5389626"/>
            <a:ext cx="4980305" cy="136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2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Show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wait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screen</a:t>
            </a:r>
            <a:r>
              <a:rPr dirty="0" sz="1100" spc="-2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317500" marR="5080" indent="-3048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showWaitScreen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dirty="0" sz="110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int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delayMillis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 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 marR="229298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"[..........]"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622300" marR="2291080" indent="-305435">
              <a:lnSpc>
                <a:spcPct val="100000"/>
              </a:lnSpc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for</a:t>
            </a:r>
            <a:r>
              <a:rPr dirty="0" sz="11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byte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dirty="0" sz="11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dirty="0" sz="1100" spc="-2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&lt;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i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++)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delay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delayMillis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"="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9699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61201" y="187833"/>
            <a:ext cx="1028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6401" y="355472"/>
            <a:ext cx="3379470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2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Set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717B81"/>
                </a:solidFill>
                <a:latin typeface="Consolas"/>
                <a:cs typeface="Consolas"/>
              </a:rPr>
              <a:t>a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new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code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for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safe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317500" marR="5080" indent="-3048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bool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setNewCode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 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sc-&gt;lcd-&gt;clear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3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"Enter</a:t>
            </a:r>
            <a:r>
              <a:rPr dirty="0" sz="1100" spc="-1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CE9178"/>
                </a:solidFill>
                <a:latin typeface="Consolas"/>
                <a:cs typeface="Consolas"/>
              </a:rPr>
              <a:t>new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 code:"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String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newCode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inputSecretCode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61201" y="1696974"/>
            <a:ext cx="315023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sc-&gt;lcd-&gt;clear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3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"Confirm</a:t>
            </a:r>
            <a:r>
              <a:rPr dirty="0" sz="1100" spc="9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CE9178"/>
                </a:solidFill>
                <a:latin typeface="Consolas"/>
                <a:cs typeface="Consolas"/>
              </a:rPr>
              <a:t>new</a:t>
            </a:r>
            <a:r>
              <a:rPr dirty="0" sz="1100" spc="9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code"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String</a:t>
            </a:r>
            <a:r>
              <a:rPr dirty="0" sz="1100" spc="-1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confirmCode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inputSecretCode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61201" y="2535174"/>
            <a:ext cx="261747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if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newCode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equals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confirmCode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))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safeState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setCode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newCode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8187" y="2919486"/>
          <a:ext cx="8890000" cy="1820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/>
                <a:gridCol w="381000"/>
                <a:gridCol w="1403985"/>
                <a:gridCol w="791210"/>
                <a:gridCol w="2888614"/>
              </a:tblGrid>
              <a:tr h="155765">
                <a:tc>
                  <a:txBody>
                    <a:bodyPr/>
                    <a:lstStyle/>
                    <a:p>
                      <a:pPr marL="31750">
                        <a:lnSpc>
                          <a:spcPts val="1070"/>
                        </a:lnSpc>
                      </a:pP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dirty="0" sz="1100" spc="-15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inputSecretCode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struct</a:t>
                      </a:r>
                      <a:r>
                        <a:rPr dirty="0" sz="1100" spc="-5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SafeComponents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070"/>
                        </a:lnSpc>
                      </a:pP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070"/>
                        </a:lnSpc>
                      </a:pP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040"/>
                        </a:lnSpc>
                      </a:pP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dirty="0" sz="1100" spc="-6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336550">
                        <a:lnSpc>
                          <a:spcPts val="1160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sc-&gt;lcd-&gt;setCursor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100" spc="-4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ts val="1135"/>
                        </a:lnSpc>
                      </a:pP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135"/>
                        </a:lnSpc>
                      </a:pP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dirty="0" sz="1100" spc="-65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336550">
                        <a:lnSpc>
                          <a:spcPts val="1160"/>
                        </a:lnSpc>
                        <a:tabLst>
                          <a:tab pos="1936114" algn="l"/>
                        </a:tabLst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</a:t>
                      </a:r>
                      <a:r>
                        <a:rPr dirty="0" sz="1100" spc="-10">
                          <a:solidFill>
                            <a:srgbClr val="E97366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"[</a:t>
                      </a:r>
                      <a:r>
                        <a:rPr dirty="0" u="sng" sz="1100" spc="-10">
                          <a:solidFill>
                            <a:srgbClr val="CE9178"/>
                          </a:solidFill>
                          <a:uFill>
                            <a:solidFill>
                              <a:srgbClr val="CD9077"/>
                            </a:solidFill>
                          </a:uFill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]"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135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sc-&gt;lcd-&gt;clear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336550">
                        <a:lnSpc>
                          <a:spcPts val="1160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sc-&gt;lcd-&gt;setCursor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6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100" spc="-4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135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sc-&gt;lcd-&gt;setCursor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100" spc="-3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336550">
                        <a:lnSpc>
                          <a:spcPts val="1160"/>
                        </a:lnSpc>
                      </a:pP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dirty="0" sz="1100" spc="-3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r>
                        <a:rPr dirty="0" sz="1100" spc="-3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100" spc="-3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""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135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</a:t>
                      </a:r>
                      <a:r>
                        <a:rPr dirty="0" sz="1100" spc="-10">
                          <a:solidFill>
                            <a:srgbClr val="E97366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"Code</a:t>
                      </a:r>
                      <a:r>
                        <a:rPr dirty="0" sz="1100" spc="-3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mismatch"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766">
                <a:tc>
                  <a:txBody>
                    <a:bodyPr/>
                    <a:lstStyle/>
                    <a:p>
                      <a:pPr marL="336550">
                        <a:lnSpc>
                          <a:spcPts val="1165"/>
                        </a:lnSpc>
                      </a:pP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dirty="0" sz="1100" spc="-2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length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()</a:t>
                      </a:r>
                      <a:r>
                        <a:rPr dirty="0" sz="1100" spc="-2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100" spc="-2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100" spc="-2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135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sc-&gt;lcd-&gt;setCursor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1100" spc="-3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41350">
                        <a:lnSpc>
                          <a:spcPts val="1165"/>
                        </a:lnSpc>
                      </a:pP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char</a:t>
                      </a:r>
                      <a:r>
                        <a:rPr dirty="0" sz="1100" spc="-25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key</a:t>
                      </a:r>
                      <a:r>
                        <a:rPr dirty="0" sz="1100" spc="-2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100" spc="-2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sc-&gt;keypad-&gt;getKey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130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</a:t>
                      </a:r>
                      <a:r>
                        <a:rPr dirty="0" sz="1100" spc="-10">
                          <a:solidFill>
                            <a:srgbClr val="E97366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"Safe</a:t>
                      </a:r>
                      <a:r>
                        <a:rPr dirty="0" sz="1100" spc="-25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dirty="0" sz="1100" spc="-2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locked!"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641350">
                        <a:lnSpc>
                          <a:spcPts val="1165"/>
                        </a:lnSpc>
                      </a:pPr>
                      <a:r>
                        <a:rPr dirty="0" sz="1100" spc="-5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dirty="0" sz="1100" spc="-2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key</a:t>
                      </a:r>
                      <a:r>
                        <a:rPr dirty="0" sz="1100" spc="-2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&gt;=</a:t>
                      </a:r>
                      <a:r>
                        <a:rPr dirty="0" sz="1100" spc="-2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'0'</a:t>
                      </a:r>
                      <a:r>
                        <a:rPr dirty="0" sz="1100" spc="-2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&amp;&amp;</a:t>
                      </a:r>
                      <a:r>
                        <a:rPr dirty="0" sz="1100" spc="-2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key</a:t>
                      </a:r>
                      <a:r>
                        <a:rPr dirty="0" sz="1100" spc="-2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&lt;=</a:t>
                      </a:r>
                      <a:r>
                        <a:rPr dirty="0" sz="1100" spc="-2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'9'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100" spc="-2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130"/>
                        </a:lnSpc>
                      </a:pPr>
                      <a:r>
                        <a:rPr dirty="0" sz="1100" spc="-10">
                          <a:solidFill>
                            <a:srgbClr val="E97366"/>
                          </a:solidFill>
                          <a:latin typeface="Consolas"/>
                          <a:cs typeface="Consolas"/>
                        </a:rPr>
                        <a:t>delay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B5CEA8"/>
                          </a:solidFill>
                          <a:latin typeface="Consolas"/>
                          <a:cs typeface="Consolas"/>
                        </a:rPr>
                        <a:t>2000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766">
                <a:tc>
                  <a:txBody>
                    <a:bodyPr/>
                    <a:lstStyle/>
                    <a:p>
                      <a:pPr marL="946150">
                        <a:lnSpc>
                          <a:spcPts val="1165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sc-&gt;lcd-&gt;</a:t>
                      </a:r>
                      <a:r>
                        <a:rPr dirty="0" sz="1100" spc="-10">
                          <a:solidFill>
                            <a:srgbClr val="E97366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1100" spc="-10">
                          <a:solidFill>
                            <a:srgbClr val="CE9178"/>
                          </a:solidFill>
                          <a:latin typeface="Consolas"/>
                          <a:cs typeface="Consolas"/>
                        </a:rPr>
                        <a:t>'*'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);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130"/>
                        </a:lnSpc>
                      </a:pPr>
                      <a:r>
                        <a:rPr dirty="0" sz="1100" spc="-1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dirty="0" sz="1100" spc="-6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67639">
                <a:tc>
                  <a:txBody>
                    <a:bodyPr/>
                    <a:lstStyle/>
                    <a:p>
                      <a:pPr marL="946150">
                        <a:lnSpc>
                          <a:spcPts val="1160"/>
                        </a:lnSpc>
                      </a:pP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result</a:t>
                      </a:r>
                      <a:r>
                        <a:rPr dirty="0" sz="1100" spc="-4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+=</a:t>
                      </a:r>
                      <a:r>
                        <a:rPr dirty="0" sz="1100" spc="-35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100" spc="-1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key</a:t>
                      </a:r>
                      <a:r>
                        <a:rPr dirty="0" sz="1100" spc="-1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845">
                        <a:lnSpc>
                          <a:spcPts val="1135"/>
                        </a:lnSpc>
                      </a:pP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  <a:tr h="155765">
                <a:tc>
                  <a:txBody>
                    <a:bodyPr/>
                    <a:lstStyle/>
                    <a:p>
                      <a:pPr marL="641350">
                        <a:lnSpc>
                          <a:spcPts val="1125"/>
                        </a:lnSpc>
                      </a:pP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ts val="1125"/>
                        </a:lnSpc>
                      </a:pPr>
                      <a:r>
                        <a:rPr dirty="0" sz="1100">
                          <a:solidFill>
                            <a:srgbClr val="DCDCDC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256401" y="4882641"/>
            <a:ext cx="3913504" cy="169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2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Show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unlock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message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317500" marR="5080" indent="-3048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void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showUnlockMessage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sc-&gt;lcd-&gt;clear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5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 marR="92011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ICON_UNLOCKED_CHAR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 marR="145351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"Unlocked!"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 marR="920115">
              <a:lnSpc>
                <a:spcPts val="1280"/>
              </a:lnSpc>
              <a:spcBef>
                <a:spcPts val="75"/>
              </a:spcBef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ICON_UNLOCKED_CHAR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delay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1000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7592" y="6151268"/>
            <a:ext cx="385445" cy="47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50" spc="-65" b="1" i="1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575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w="0"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0712" y="12573"/>
            <a:ext cx="3913504" cy="153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Logic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for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when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safe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is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unlocked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317500" marR="5080" indent="-3048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safeUnlockedLogic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dirty="0" sz="1100" spc="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sc-&gt;lcd-&gt;clear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5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 marR="92011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ICON_UNLOCKED_CHAR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 marR="137731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 </a:t>
            </a:r>
            <a:r>
              <a:rPr dirty="0" sz="1100">
                <a:solidFill>
                  <a:srgbClr val="CE9178"/>
                </a:solidFill>
                <a:latin typeface="Consolas"/>
                <a:cs typeface="Consolas"/>
              </a:rPr>
              <a:t># </a:t>
            </a:r>
            <a:r>
              <a:rPr dirty="0" sz="1100" spc="-5">
                <a:solidFill>
                  <a:srgbClr val="CE9178"/>
                </a:solidFill>
                <a:latin typeface="Consolas"/>
                <a:cs typeface="Consolas"/>
              </a:rPr>
              <a:t>to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lock"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15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ICON_UNLOCKED_CHAR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512" y="1689354"/>
            <a:ext cx="20078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bool</a:t>
            </a:r>
            <a:r>
              <a:rPr dirty="0" sz="11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newCodeNeeded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512" y="2024633"/>
            <a:ext cx="284543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865" marR="615315" indent="-3048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if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safeState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hasCode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4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6865" marR="5080">
              <a:lnSpc>
                <a:spcPct val="100000"/>
              </a:lnSpc>
              <a:tabLst>
                <a:tab pos="1689100" algn="l"/>
              </a:tabLst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	</a:t>
            </a:r>
            <a:r>
              <a:rPr dirty="0" sz="1100">
                <a:solidFill>
                  <a:srgbClr val="CE9178"/>
                </a:solidFill>
                <a:latin typeface="Consolas"/>
                <a:cs typeface="Consolas"/>
              </a:rPr>
              <a:t>A</a:t>
            </a:r>
            <a:r>
              <a:rPr dirty="0" sz="1100" spc="-4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CE9178"/>
                </a:solidFill>
                <a:latin typeface="Consolas"/>
                <a:cs typeface="Consolas"/>
              </a:rPr>
              <a:t>=</a:t>
            </a:r>
            <a:r>
              <a:rPr dirty="0" sz="1100" spc="-4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CE9178"/>
                </a:solidFill>
                <a:latin typeface="Consolas"/>
                <a:cs typeface="Consolas"/>
              </a:rPr>
              <a:t>new</a:t>
            </a:r>
            <a:r>
              <a:rPr dirty="0" sz="1100" spc="-4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code"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newCodeNeeded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false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512" y="3030727"/>
            <a:ext cx="261747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auto 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key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sc-&gt;keypad-&gt;getKey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while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!=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dirty="0" sz="1100" spc="-1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&amp;&amp;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key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!=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'#'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key</a:t>
            </a:r>
            <a:r>
              <a:rPr dirty="0" sz="1100" spc="-3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3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sc-&gt;keypad-&gt;getKey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512" y="3868927"/>
            <a:ext cx="2617470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bool</a:t>
            </a:r>
            <a:r>
              <a:rPr dirty="0" sz="11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readyToLock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if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key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==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dirty="0" sz="1100" spc="-15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||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newCodeNeeded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readyToLock</a:t>
            </a:r>
            <a:r>
              <a:rPr dirty="0" sz="1100" spc="-1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setNewCode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512" y="4707382"/>
            <a:ext cx="2997835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6865" marR="1377315" indent="-3048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if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readyToLock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&gt;clea</a:t>
            </a:r>
            <a:r>
              <a:rPr dirty="0" sz="1100" spc="-20">
                <a:solidFill>
                  <a:srgbClr val="D3D3D3"/>
                </a:solidFill>
                <a:latin typeface="Consolas"/>
                <a:cs typeface="Consolas"/>
              </a:rPr>
              <a:t>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316865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3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6865" marR="508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ICON_UNLOCKED_CHAR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dirty="0" sz="1100" spc="-2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6865" marR="15748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ICON_RIGHT_ARROW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dirty="0" sz="1100" spc="-2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6865" marR="15748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safeState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316865" marR="84391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showWaitScreen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5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772" y="23875"/>
            <a:ext cx="5132705" cy="673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2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Logic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for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when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safe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is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locked</a:t>
            </a:r>
            <a:r>
              <a:rPr dirty="0" sz="1100" spc="-15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</a:t>
            </a:r>
            <a:endParaRPr sz="1100">
              <a:latin typeface="Consolas"/>
              <a:cs typeface="Consolas"/>
            </a:endParaRPr>
          </a:p>
          <a:p>
            <a:pPr marL="317500" marR="1376045" indent="-3048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safeLockedLogic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struct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SafeComponents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 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sc-&gt;lcd-&gt;clear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algn="just" marL="317500" marR="229171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 Safe Locked! 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write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ICON_LOCKED_CHAR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String</a:t>
            </a:r>
            <a:r>
              <a:rPr dirty="0" sz="1100" spc="-2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userCode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</a:t>
            </a:r>
            <a:r>
              <a:rPr dirty="0" sz="1100" spc="-1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inputSecretCode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 marR="615315">
              <a:lnSpc>
                <a:spcPct val="100000"/>
              </a:lnSpc>
            </a:pP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bool</a:t>
            </a: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unlockedSuccessfully</a:t>
            </a:r>
            <a:r>
              <a:rPr dirty="0" sz="110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=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safeState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unlock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userCode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showWaitScreen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200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622300" marR="2748280" indent="-304800">
              <a:lnSpc>
                <a:spcPct val="100000"/>
              </a:lnSpc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if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unlockedSuccessfully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showUnlockMessage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unlock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r>
              <a:rPr dirty="0" sz="1100" spc="-4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else</a:t>
            </a:r>
            <a:r>
              <a:rPr dirty="0" sz="1100" spc="-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sc-&gt;lcd-&gt;clear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sc-&gt;lcd-&gt;setCursor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5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622300" marR="1986914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sc-&gt;lcd-&gt;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print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CE9178"/>
                </a:solidFill>
                <a:latin typeface="Consolas"/>
                <a:cs typeface="Consolas"/>
              </a:rPr>
              <a:t>"Access Denied!"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showWaitScreen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1000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r>
              <a:rPr dirty="0" sz="1100" spc="-5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 marR="3587115">
              <a:lnSpc>
                <a:spcPct val="100000"/>
              </a:lnSpc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Setup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function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 </a:t>
            </a:r>
            <a:r>
              <a:rPr dirty="0" sz="1100" spc="-59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dirty="0" sz="11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E6C03"/>
                </a:solidFill>
                <a:latin typeface="Consolas"/>
                <a:cs typeface="Consolas"/>
              </a:rPr>
              <a:t>setup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17500" marR="2672715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lcd-&gt;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begin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16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, 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init_icons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(*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lcd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 </a:t>
            </a:r>
            <a:r>
              <a:rPr dirty="0" sz="1100" spc="-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servo-&gt;attach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SERVO_PIN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 Make sure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physical lock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is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sync with </a:t>
            </a: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the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EEPROM state */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 b="1">
                <a:solidFill>
                  <a:srgbClr val="E97366"/>
                </a:solidFill>
                <a:latin typeface="Consolas"/>
                <a:cs typeface="Consolas"/>
              </a:rPr>
              <a:t>Serial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E97366"/>
                </a:solidFill>
                <a:latin typeface="Consolas"/>
                <a:cs typeface="Consolas"/>
              </a:rPr>
              <a:t>begin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B5CEA8"/>
                </a:solidFill>
                <a:latin typeface="Consolas"/>
                <a:cs typeface="Consolas"/>
              </a:rPr>
              <a:t>115200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622300" marR="2900680" indent="-304800">
              <a:lnSpc>
                <a:spcPct val="100000"/>
              </a:lnSpc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if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safeState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locked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(&amp;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r>
              <a:rPr dirty="0" sz="1100" spc="-4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else</a:t>
            </a:r>
            <a:r>
              <a:rPr dirty="0" sz="1100" spc="-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unlock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(&amp;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showStartupMessage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(&amp;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 marR="3663315">
              <a:lnSpc>
                <a:spcPct val="100000"/>
              </a:lnSpc>
            </a:pPr>
            <a:r>
              <a:rPr dirty="0" sz="1100" spc="-5">
                <a:solidFill>
                  <a:srgbClr val="717B81"/>
                </a:solidFill>
                <a:latin typeface="Consolas"/>
                <a:cs typeface="Consolas"/>
              </a:rPr>
              <a:t>/*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Loop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function</a:t>
            </a:r>
            <a:r>
              <a:rPr dirty="0" sz="1100" spc="-3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717B81"/>
                </a:solidFill>
                <a:latin typeface="Consolas"/>
                <a:cs typeface="Consolas"/>
              </a:rPr>
              <a:t>*/ </a:t>
            </a:r>
            <a:r>
              <a:rPr dirty="0" sz="1100" spc="-590">
                <a:solidFill>
                  <a:srgbClr val="717B81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dirty="0" sz="1100" spc="-2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E6C03"/>
                </a:solidFill>
                <a:latin typeface="Consolas"/>
                <a:cs typeface="Consolas"/>
              </a:rPr>
              <a:t>loop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</a:t>
            </a:r>
            <a:r>
              <a:rPr dirty="0" sz="1100" spc="-2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22300" marR="2900680" indent="-304800">
              <a:lnSpc>
                <a:spcPct val="100000"/>
              </a:lnSpc>
            </a:pPr>
            <a:r>
              <a:rPr dirty="0" sz="1100" spc="-5">
                <a:solidFill>
                  <a:srgbClr val="559CD5"/>
                </a:solidFill>
                <a:latin typeface="Consolas"/>
                <a:cs typeface="Consolas"/>
              </a:rPr>
              <a:t>if 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safeState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.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locked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())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 </a:t>
            </a:r>
            <a:r>
              <a:rPr dirty="0" sz="1100" spc="-590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safeLockedLogic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(&amp;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}</a:t>
            </a:r>
            <a:r>
              <a:rPr dirty="0" sz="1100" spc="-45">
                <a:solidFill>
                  <a:srgbClr val="DCDCDC"/>
                </a:solidFill>
                <a:latin typeface="Consolas"/>
                <a:cs typeface="Consolas"/>
              </a:rPr>
              <a:t> </a:t>
            </a:r>
            <a:r>
              <a:rPr dirty="0" sz="1100" spc="-10">
                <a:solidFill>
                  <a:srgbClr val="559CD5"/>
                </a:solidFill>
                <a:latin typeface="Consolas"/>
                <a:cs typeface="Consolas"/>
              </a:rPr>
              <a:t>else</a:t>
            </a:r>
            <a:r>
              <a:rPr dirty="0" sz="1100" spc="-45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dirty="0" sz="1100">
                <a:solidFill>
                  <a:srgbClr val="DCDCDC"/>
                </a:solidFill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22300">
              <a:lnSpc>
                <a:spcPct val="100000"/>
              </a:lnSpc>
            </a:pP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safeUnlockedLogic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(&amp;</a:t>
            </a:r>
            <a:r>
              <a:rPr dirty="0" sz="1100" spc="-10">
                <a:solidFill>
                  <a:srgbClr val="D3D3D3"/>
                </a:solidFill>
                <a:latin typeface="Consolas"/>
                <a:cs typeface="Consolas"/>
              </a:rPr>
              <a:t>sc</a:t>
            </a: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17500">
              <a:lnSpc>
                <a:spcPct val="100000"/>
              </a:lnSpc>
            </a:pPr>
            <a:r>
              <a:rPr dirty="0" sz="1100" spc="-10">
                <a:solidFill>
                  <a:srgbClr val="DCDCDC"/>
                </a:solidFill>
                <a:latin typeface="Consolas"/>
                <a:cs typeface="Consolas"/>
              </a:rPr>
              <a:t>}}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7592" y="6151268"/>
            <a:ext cx="385445" cy="474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50" spc="-65" b="1" i="1">
                <a:solidFill>
                  <a:srgbClr val="FFFFFF"/>
                </a:solidFill>
                <a:latin typeface="Times New Roman"/>
                <a:cs typeface="Times New Roman"/>
              </a:rPr>
              <a:t>19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4092" y="1771015"/>
            <a:ext cx="7823834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10" b="1">
                <a:solidFill>
                  <a:srgbClr val="C4C4C4"/>
                </a:solidFill>
                <a:latin typeface="Arial"/>
                <a:cs typeface="Arial"/>
              </a:rPr>
              <a:t>Increased</a:t>
            </a:r>
            <a:r>
              <a:rPr dirty="0" sz="1800" spc="375" b="1">
                <a:solidFill>
                  <a:srgbClr val="C4C4C4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C4C4C4"/>
                </a:solidFill>
                <a:latin typeface="Arial"/>
                <a:cs typeface="Arial"/>
              </a:rPr>
              <a:t>Security</a:t>
            </a:r>
            <a:r>
              <a:rPr dirty="0" sz="1800" spc="-5">
                <a:solidFill>
                  <a:srgbClr val="C4C4C4"/>
                </a:solidFill>
                <a:latin typeface="Microsoft Sans Serif"/>
                <a:cs typeface="Microsoft Sans Serif"/>
              </a:rPr>
              <a:t>:</a:t>
            </a:r>
            <a:r>
              <a:rPr dirty="0" sz="1800" spc="42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Prevents</a:t>
            </a:r>
            <a:r>
              <a:rPr dirty="0" sz="1800" spc="43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unauthorized</a:t>
            </a:r>
            <a:r>
              <a:rPr dirty="0" sz="1800" spc="47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access</a:t>
            </a:r>
            <a:r>
              <a:rPr dirty="0" sz="1800" spc="45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with</a:t>
            </a:r>
            <a:r>
              <a:rPr dirty="0" sz="1800" spc="42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code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protection.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5" b="1">
                <a:solidFill>
                  <a:srgbClr val="C4C4C4"/>
                </a:solidFill>
                <a:latin typeface="Arial"/>
                <a:cs typeface="Arial"/>
              </a:rPr>
              <a:t>User-Friendly</a:t>
            </a:r>
            <a:r>
              <a:rPr dirty="0" sz="1800" spc="375" b="1">
                <a:solidFill>
                  <a:srgbClr val="C4C4C4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C4C4C4"/>
                </a:solidFill>
                <a:latin typeface="Arial"/>
                <a:cs typeface="Arial"/>
              </a:rPr>
              <a:t>Interface</a:t>
            </a:r>
            <a:r>
              <a:rPr dirty="0" sz="1800" spc="10">
                <a:solidFill>
                  <a:srgbClr val="C4C4C4"/>
                </a:solidFill>
                <a:latin typeface="Microsoft Sans Serif"/>
                <a:cs typeface="Microsoft Sans Serif"/>
              </a:rPr>
              <a:t>:</a:t>
            </a:r>
            <a:r>
              <a:rPr dirty="0" sz="1800" spc="39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Easy</a:t>
            </a:r>
            <a:r>
              <a:rPr dirty="0" sz="1800" spc="434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input</a:t>
            </a:r>
            <a:r>
              <a:rPr dirty="0" sz="1800" spc="43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44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feedback</a:t>
            </a:r>
            <a:r>
              <a:rPr dirty="0" sz="1800" spc="45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42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users.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5" b="1">
                <a:solidFill>
                  <a:srgbClr val="C4C4C4"/>
                </a:solidFill>
                <a:latin typeface="Arial"/>
                <a:cs typeface="Arial"/>
              </a:rPr>
              <a:t>Customizable</a:t>
            </a:r>
            <a:r>
              <a:rPr dirty="0" sz="1800" spc="5">
                <a:solidFill>
                  <a:srgbClr val="C4C4C4"/>
                </a:solidFill>
                <a:latin typeface="Microsoft Sans Serif"/>
                <a:cs typeface="Microsoft Sans Serif"/>
              </a:rPr>
              <a:t>:</a:t>
            </a:r>
            <a:r>
              <a:rPr dirty="0" sz="1800" spc="38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Allows</a:t>
            </a:r>
            <a:r>
              <a:rPr dirty="0" sz="1800" spc="45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42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changing</a:t>
            </a:r>
            <a:r>
              <a:rPr dirty="0" sz="1800" spc="46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codes</a:t>
            </a:r>
            <a:r>
              <a:rPr dirty="0" sz="1800" spc="434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44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settings</a:t>
            </a:r>
            <a:r>
              <a:rPr dirty="0" sz="1800" spc="434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as</a:t>
            </a:r>
            <a:r>
              <a:rPr dirty="0" sz="1800" spc="43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needed.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16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15" b="1">
                <a:solidFill>
                  <a:srgbClr val="C4C4C4"/>
                </a:solidFill>
                <a:latin typeface="Arial"/>
                <a:cs typeface="Arial"/>
              </a:rPr>
              <a:t>Automation</a:t>
            </a:r>
            <a:r>
              <a:rPr dirty="0" sz="1800" spc="-15">
                <a:solidFill>
                  <a:srgbClr val="C4C4C4"/>
                </a:solidFill>
                <a:latin typeface="Microsoft Sans Serif"/>
                <a:cs typeface="Microsoft Sans Serif"/>
              </a:rPr>
              <a:t>:</a:t>
            </a:r>
            <a:r>
              <a:rPr dirty="0" sz="1800" spc="39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Reduces</a:t>
            </a:r>
            <a:r>
              <a:rPr dirty="0" sz="1800" spc="44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2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need</a:t>
            </a:r>
            <a:r>
              <a:rPr dirty="0" sz="1800" spc="434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for</a:t>
            </a:r>
            <a:r>
              <a:rPr dirty="0" sz="1800" spc="42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manual</a:t>
            </a:r>
            <a:r>
              <a:rPr dirty="0" sz="1800" spc="42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locks,</a:t>
            </a:r>
            <a:r>
              <a:rPr dirty="0" sz="1800" spc="43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C4C4C4"/>
                </a:solidFill>
                <a:latin typeface="Microsoft Sans Serif"/>
                <a:cs typeface="Microsoft Sans Serif"/>
              </a:rPr>
              <a:t>making</a:t>
            </a:r>
            <a:r>
              <a:rPr dirty="0" sz="1800" spc="42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C4C4C4"/>
                </a:solidFill>
                <a:latin typeface="Microsoft Sans Serif"/>
                <a:cs typeface="Microsoft Sans Serif"/>
              </a:rPr>
              <a:t>it</a:t>
            </a:r>
            <a:r>
              <a:rPr dirty="0" sz="1800" spc="41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easier</a:t>
            </a:r>
            <a:r>
              <a:rPr dirty="0" sz="1800" spc="44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for </a:t>
            </a:r>
            <a:r>
              <a:rPr dirty="0" sz="1800" spc="-465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C4C4C4"/>
                </a:solidFill>
                <a:latin typeface="Microsoft Sans Serif"/>
                <a:cs typeface="Microsoft Sans Serif"/>
              </a:rPr>
              <a:t>elderly</a:t>
            </a:r>
            <a:r>
              <a:rPr dirty="0" sz="1800" spc="440">
                <a:solidFill>
                  <a:srgbClr val="C4C4C4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C4C4C4"/>
                </a:solidFill>
                <a:latin typeface="Microsoft Sans Serif"/>
                <a:cs typeface="Microsoft Sans Serif"/>
              </a:rPr>
              <a:t>users.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580" y="573011"/>
            <a:ext cx="3515105" cy="99594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7805" y="847090"/>
            <a:ext cx="1696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 b="1">
                <a:latin typeface="Arial"/>
                <a:cs typeface="Arial"/>
              </a:rPr>
              <a:t>ADVANTAGES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"/>
            <a:ext cx="6283706" cy="2302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642" y="544068"/>
            <a:ext cx="89915" cy="90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3642" y="319277"/>
            <a:ext cx="89915" cy="899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2764" y="4549945"/>
            <a:ext cx="6079236" cy="23028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0623" y="982980"/>
            <a:ext cx="3943350" cy="11087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9223" y="1285747"/>
            <a:ext cx="2494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5" b="1">
                <a:latin typeface="Arial"/>
                <a:cs typeface="Arial"/>
              </a:rPr>
              <a:t>TINKERCAD</a:t>
            </a:r>
            <a:r>
              <a:rPr dirty="0" sz="1800" spc="335" b="1">
                <a:latin typeface="Arial"/>
                <a:cs typeface="Arial"/>
              </a:rPr>
              <a:t> </a:t>
            </a:r>
            <a:r>
              <a:rPr dirty="0" sz="1800" spc="75" b="1">
                <a:latin typeface="Arial"/>
                <a:cs typeface="Arial"/>
              </a:rPr>
              <a:t>DESIGN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56858" y="1525524"/>
            <a:ext cx="5110480" cy="42646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7788" y="3159328"/>
            <a:ext cx="5220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25">
                <a:solidFill>
                  <a:srgbClr val="6BEFCD"/>
                </a:solidFill>
                <a:uFill>
                  <a:solidFill>
                    <a:srgbClr val="6BEFCD"/>
                  </a:solidFill>
                </a:uFill>
                <a:latin typeface="Microsoft Sans Serif"/>
                <a:cs typeface="Microsoft Sans Serif"/>
                <a:hlinkClick r:id="rId10"/>
              </a:rPr>
              <a:t>https://wokwi.com/projects/411593347940831233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"/>
            <a:ext cx="6283706" cy="2302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642" y="544068"/>
            <a:ext cx="89915" cy="90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3642" y="319277"/>
            <a:ext cx="89915" cy="899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2764" y="4549945"/>
            <a:ext cx="6079236" cy="23028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3379" y="838187"/>
            <a:ext cx="4167378" cy="10050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41375" y="1151635"/>
            <a:ext cx="3181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0" b="1">
                <a:latin typeface="Arial"/>
                <a:cs typeface="Arial"/>
              </a:rPr>
              <a:t>COMPONENTS</a:t>
            </a:r>
            <a:r>
              <a:rPr dirty="0" sz="1800" spc="350" b="1">
                <a:latin typeface="Arial"/>
                <a:cs typeface="Arial"/>
              </a:rPr>
              <a:t> </a:t>
            </a:r>
            <a:r>
              <a:rPr dirty="0" sz="1800" spc="80" b="1"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76729" y="2239149"/>
            <a:ext cx="7362190" cy="3984625"/>
            <a:chOff x="2276729" y="2239149"/>
            <a:chExt cx="7362190" cy="3984625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3328" y="2239149"/>
              <a:ext cx="4990846" cy="398437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58593" y="2789047"/>
              <a:ext cx="1656714" cy="76200"/>
            </a:xfrm>
            <a:custGeom>
              <a:avLst/>
              <a:gdLst/>
              <a:ahLst/>
              <a:cxnLst/>
              <a:rect l="l" t="t" r="r" b="b"/>
              <a:pathLst>
                <a:path w="1656714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2925"/>
                  </a:lnTo>
                  <a:lnTo>
                    <a:pt x="63500" y="42925"/>
                  </a:lnTo>
                  <a:lnTo>
                    <a:pt x="63500" y="33400"/>
                  </a:lnTo>
                  <a:lnTo>
                    <a:pt x="76200" y="33400"/>
                  </a:lnTo>
                  <a:lnTo>
                    <a:pt x="76200" y="0"/>
                  </a:lnTo>
                  <a:close/>
                </a:path>
                <a:path w="1656714" h="76200">
                  <a:moveTo>
                    <a:pt x="76200" y="33400"/>
                  </a:moveTo>
                  <a:lnTo>
                    <a:pt x="63500" y="33400"/>
                  </a:lnTo>
                  <a:lnTo>
                    <a:pt x="63500" y="42925"/>
                  </a:lnTo>
                  <a:lnTo>
                    <a:pt x="76200" y="42925"/>
                  </a:lnTo>
                  <a:lnTo>
                    <a:pt x="76200" y="33400"/>
                  </a:lnTo>
                  <a:close/>
                </a:path>
                <a:path w="1656714" h="76200">
                  <a:moveTo>
                    <a:pt x="1656207" y="33400"/>
                  </a:moveTo>
                  <a:lnTo>
                    <a:pt x="76200" y="33400"/>
                  </a:lnTo>
                  <a:lnTo>
                    <a:pt x="76200" y="42925"/>
                  </a:lnTo>
                  <a:lnTo>
                    <a:pt x="1656207" y="42925"/>
                  </a:lnTo>
                  <a:lnTo>
                    <a:pt x="1656207" y="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76729" y="3507485"/>
              <a:ext cx="7362190" cy="1224280"/>
            </a:xfrm>
            <a:custGeom>
              <a:avLst/>
              <a:gdLst/>
              <a:ahLst/>
              <a:cxnLst/>
              <a:rect l="l" t="t" r="r" b="b"/>
              <a:pathLst>
                <a:path w="7362190" h="1224279">
                  <a:moveTo>
                    <a:pt x="1959356" y="1181100"/>
                  </a:moveTo>
                  <a:lnTo>
                    <a:pt x="76200" y="1181100"/>
                  </a:lnTo>
                  <a:lnTo>
                    <a:pt x="76200" y="1147699"/>
                  </a:lnTo>
                  <a:lnTo>
                    <a:pt x="0" y="1185799"/>
                  </a:lnTo>
                  <a:lnTo>
                    <a:pt x="76200" y="1223899"/>
                  </a:lnTo>
                  <a:lnTo>
                    <a:pt x="76200" y="1190625"/>
                  </a:lnTo>
                  <a:lnTo>
                    <a:pt x="1959356" y="1190625"/>
                  </a:lnTo>
                  <a:lnTo>
                    <a:pt x="1959356" y="1181100"/>
                  </a:lnTo>
                  <a:close/>
                </a:path>
                <a:path w="7362190" h="1224279">
                  <a:moveTo>
                    <a:pt x="7361809" y="38100"/>
                  </a:moveTo>
                  <a:lnTo>
                    <a:pt x="7352411" y="33401"/>
                  </a:lnTo>
                  <a:lnTo>
                    <a:pt x="7285609" y="0"/>
                  </a:lnTo>
                  <a:lnTo>
                    <a:pt x="7285609" y="33401"/>
                  </a:lnTo>
                  <a:lnTo>
                    <a:pt x="5812917" y="33401"/>
                  </a:lnTo>
                  <a:lnTo>
                    <a:pt x="5812917" y="42926"/>
                  </a:lnTo>
                  <a:lnTo>
                    <a:pt x="7285609" y="42926"/>
                  </a:lnTo>
                  <a:lnTo>
                    <a:pt x="7285609" y="76200"/>
                  </a:lnTo>
                  <a:lnTo>
                    <a:pt x="7352157" y="42926"/>
                  </a:lnTo>
                  <a:lnTo>
                    <a:pt x="7361809" y="38100"/>
                  </a:lnTo>
                  <a:close/>
                </a:path>
              </a:pathLst>
            </a:custGeom>
            <a:solidFill>
              <a:srgbClr val="F5EE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95107" y="2789047"/>
              <a:ext cx="1726564" cy="76200"/>
            </a:xfrm>
            <a:custGeom>
              <a:avLst/>
              <a:gdLst/>
              <a:ahLst/>
              <a:cxnLst/>
              <a:rect l="l" t="t" r="r" b="b"/>
              <a:pathLst>
                <a:path w="1726565" h="76200">
                  <a:moveTo>
                    <a:pt x="1649984" y="0"/>
                  </a:moveTo>
                  <a:lnTo>
                    <a:pt x="1649984" y="76200"/>
                  </a:lnTo>
                  <a:lnTo>
                    <a:pt x="1716532" y="42925"/>
                  </a:lnTo>
                  <a:lnTo>
                    <a:pt x="1662684" y="42925"/>
                  </a:lnTo>
                  <a:lnTo>
                    <a:pt x="1662684" y="33400"/>
                  </a:lnTo>
                  <a:lnTo>
                    <a:pt x="1716786" y="33400"/>
                  </a:lnTo>
                  <a:lnTo>
                    <a:pt x="1649984" y="0"/>
                  </a:lnTo>
                  <a:close/>
                </a:path>
                <a:path w="1726565" h="76200">
                  <a:moveTo>
                    <a:pt x="1649984" y="33400"/>
                  </a:moveTo>
                  <a:lnTo>
                    <a:pt x="0" y="33400"/>
                  </a:lnTo>
                  <a:lnTo>
                    <a:pt x="0" y="42925"/>
                  </a:lnTo>
                  <a:lnTo>
                    <a:pt x="1649984" y="42925"/>
                  </a:lnTo>
                  <a:lnTo>
                    <a:pt x="1649984" y="33400"/>
                  </a:lnTo>
                  <a:close/>
                </a:path>
                <a:path w="1726565" h="76200">
                  <a:moveTo>
                    <a:pt x="1716786" y="33400"/>
                  </a:moveTo>
                  <a:lnTo>
                    <a:pt x="1662684" y="33400"/>
                  </a:lnTo>
                  <a:lnTo>
                    <a:pt x="1662684" y="42925"/>
                  </a:lnTo>
                  <a:lnTo>
                    <a:pt x="1716532" y="42925"/>
                  </a:lnTo>
                  <a:lnTo>
                    <a:pt x="1726184" y="38100"/>
                  </a:lnTo>
                  <a:lnTo>
                    <a:pt x="1716786" y="33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84175" y="2500629"/>
            <a:ext cx="21386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Liquid</a:t>
            </a:r>
            <a:r>
              <a:rPr dirty="0" sz="1600" spc="3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Crystal</a:t>
            </a:r>
            <a:r>
              <a:rPr dirty="0" sz="1600" spc="3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Microsoft Sans Serif"/>
                <a:cs typeface="Microsoft Sans Serif"/>
              </a:rPr>
              <a:t>Display </a:t>
            </a:r>
            <a:r>
              <a:rPr dirty="0" sz="1600" spc="-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Microsoft Sans Serif"/>
                <a:cs typeface="Microsoft Sans Serif"/>
              </a:rPr>
              <a:t>(LCD)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2714" y="2675890"/>
            <a:ext cx="1363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Servo</a:t>
            </a:r>
            <a:r>
              <a:rPr dirty="0" sz="1800" spc="3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Motor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93351" y="3436442"/>
            <a:ext cx="8280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Key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4786" y="4516628"/>
            <a:ext cx="1391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Arduino</a:t>
            </a:r>
            <a:r>
              <a:rPr dirty="0" sz="1800" spc="3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Uno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265175"/>
            <a:ext cx="4112514" cy="10523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05" y="602360"/>
            <a:ext cx="36036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0">
                <a:solidFill>
                  <a:srgbClr val="000000"/>
                </a:solidFill>
              </a:rPr>
              <a:t>COMPONENTS</a:t>
            </a:r>
            <a:r>
              <a:rPr dirty="0" spc="340">
                <a:solidFill>
                  <a:srgbClr val="000000"/>
                </a:solidFill>
              </a:rPr>
              <a:t> </a:t>
            </a:r>
            <a:r>
              <a:rPr dirty="0" spc="50">
                <a:solidFill>
                  <a:srgbClr val="000000"/>
                </a:solidFill>
              </a:rPr>
              <a:t>EXPLANATION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32107" y="6203904"/>
            <a:ext cx="25400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z="2950" spc="-80" b="1" i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fld>
            <a:endParaRPr sz="2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547" y="1602994"/>
            <a:ext cx="335026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1800" spc="3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Uno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Purpose:</a:t>
            </a:r>
            <a:r>
              <a:rPr dirty="0" sz="1800" spc="4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Acts 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as 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 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brain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4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1800" spc="4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coordinating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the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keypad</a:t>
            </a:r>
            <a:r>
              <a:rPr dirty="0" sz="1800" spc="4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input,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LCD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output,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servo</a:t>
            </a:r>
            <a:r>
              <a:rPr dirty="0" sz="1800" spc="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motor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control.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55" b="1">
                <a:solidFill>
                  <a:srgbClr val="FFFFFF"/>
                </a:solidFill>
                <a:latin typeface="Arial"/>
                <a:cs typeface="Arial"/>
              </a:rPr>
              <a:t>I/O</a:t>
            </a:r>
            <a:r>
              <a:rPr dirty="0" sz="1800" spc="3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Pins: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14</a:t>
            </a:r>
            <a:r>
              <a:rPr dirty="0" sz="180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digital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pins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dirty="0" sz="180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analog</a:t>
            </a:r>
            <a:r>
              <a:rPr dirty="0" sz="1800" spc="4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pins.</a:t>
            </a:r>
            <a:endParaRPr sz="1800">
              <a:latin typeface="Microsoft Sans Serif"/>
              <a:cs typeface="Microsoft Sans Serif"/>
            </a:endParaRPr>
          </a:p>
          <a:p>
            <a:pPr marL="12700" marR="11938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Power: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Can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powered</a:t>
            </a:r>
            <a:r>
              <a:rPr dirty="0" sz="1800" spc="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via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USB</a:t>
            </a:r>
            <a:r>
              <a:rPr dirty="0" sz="18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 an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external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9V/12V 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battery.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9561" y="1509776"/>
            <a:ext cx="335534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(Liquid</a:t>
            </a:r>
            <a:r>
              <a:rPr dirty="0" sz="1800" spc="3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Crystal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Display)</a:t>
            </a:r>
            <a:endParaRPr sz="1800">
              <a:latin typeface="Arial"/>
              <a:cs typeface="Arial"/>
            </a:endParaRPr>
          </a:p>
          <a:p>
            <a:pPr marL="12700" marR="225425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16x2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LCD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(16 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characters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per</a:t>
            </a:r>
            <a:r>
              <a:rPr dirty="0" sz="1800" spc="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line,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lines).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Usage:</a:t>
            </a:r>
            <a:endParaRPr sz="1800">
              <a:latin typeface="Arial"/>
              <a:cs typeface="Arial"/>
            </a:endParaRPr>
          </a:p>
          <a:p>
            <a:pPr lvl="1" marL="756285" marR="19177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Displays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text</a:t>
            </a:r>
            <a:r>
              <a:rPr dirty="0" sz="1800" spc="4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guide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user.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Interface: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Connected</a:t>
            </a:r>
            <a:r>
              <a:rPr dirty="0" sz="1800" spc="4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via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digital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pins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(D7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D12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Arduino).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Controlled</a:t>
            </a:r>
            <a:r>
              <a:rPr dirty="0" sz="1800" spc="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using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Liquid</a:t>
            </a:r>
            <a:r>
              <a:rPr dirty="0" sz="1800" spc="3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Crystal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library.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600" y="890016"/>
            <a:ext cx="0" cy="5170805"/>
          </a:xfrm>
          <a:custGeom>
            <a:avLst/>
            <a:gdLst/>
            <a:ahLst/>
            <a:cxnLst/>
            <a:rect l="l" t="t" r="r" b="b"/>
            <a:pathLst>
              <a:path w="0" h="5170805">
                <a:moveTo>
                  <a:pt x="0" y="0"/>
                </a:moveTo>
                <a:lnTo>
                  <a:pt x="0" y="51705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4450" y="1239139"/>
            <a:ext cx="3743325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Keypad</a:t>
            </a:r>
            <a:endParaRPr sz="180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4x4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Matrix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Keypad.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Usage:</a:t>
            </a:r>
            <a:endParaRPr sz="1800">
              <a:latin typeface="Arial"/>
              <a:cs typeface="Arial"/>
            </a:endParaRPr>
          </a:p>
          <a:p>
            <a:pPr lvl="1" marL="756285" marR="831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Takes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user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input,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such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as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4-digit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secret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Special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FFFFFF"/>
                </a:solidFill>
                <a:latin typeface="Trebuchet MS"/>
                <a:cs typeface="Trebuchet MS"/>
              </a:rPr>
              <a:t>keys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(like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‘A’</a:t>
            </a:r>
            <a:r>
              <a:rPr dirty="0" sz="1800" spc="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8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‘#’)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1800" spc="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800" spc="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800" spc="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dirty="0" sz="18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lock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Interface: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Row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pins</a:t>
            </a:r>
            <a:r>
              <a:rPr dirty="0" sz="1800" spc="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connected</a:t>
            </a:r>
            <a:r>
              <a:rPr dirty="0" sz="1800" spc="4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1800" spc="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pins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2-5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Column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pins</a:t>
            </a:r>
            <a:r>
              <a:rPr dirty="0" sz="1800" spc="4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connected</a:t>
            </a:r>
            <a:r>
              <a:rPr dirty="0" sz="1800" spc="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analog</a:t>
            </a:r>
            <a:r>
              <a:rPr dirty="0" sz="1800" spc="3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pins</a:t>
            </a:r>
            <a:r>
              <a:rPr dirty="0" sz="1800" spc="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A0-A3</a:t>
            </a:r>
            <a:r>
              <a:rPr dirty="0" sz="1800" spc="1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32107" y="6203904"/>
            <a:ext cx="254000" cy="400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z="2950" spc="-80" b="1" i="1">
                <a:solidFill>
                  <a:srgbClr val="FFFFFF"/>
                </a:solidFill>
                <a:latin typeface="Times New Roman"/>
                <a:cs typeface="Times New Roman"/>
              </a:rPr>
              <a:t>4</a:t>
            </a:fld>
            <a:endParaRPr sz="2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40885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Servo</a:t>
            </a:r>
            <a:r>
              <a:rPr dirty="0" spc="340"/>
              <a:t> </a:t>
            </a:r>
            <a:r>
              <a:rPr dirty="0" spc="-10"/>
              <a:t>Motor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78982" y="1787778"/>
            <a:ext cx="4557395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Type: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Standard</a:t>
            </a:r>
            <a:r>
              <a:rPr dirty="0" sz="1800" spc="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servo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motor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(like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SG90)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rotation</a:t>
            </a:r>
            <a:r>
              <a:rPr dirty="0" sz="1800" spc="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typically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limited</a:t>
            </a:r>
            <a:r>
              <a:rPr dirty="0" sz="1800" spc="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180°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Usage: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lock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  <a:p>
            <a:pPr lvl="2" marL="1155700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20°</a:t>
            </a:r>
            <a:r>
              <a:rPr dirty="0" sz="1800" spc="40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dirty="0" sz="1800" spc="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Locked.</a:t>
            </a:r>
            <a:endParaRPr sz="1800">
              <a:latin typeface="Microsoft Sans Serif"/>
              <a:cs typeface="Microsoft Sans Serif"/>
            </a:endParaRPr>
          </a:p>
          <a:p>
            <a:pPr lvl="2" marL="1155700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90°</a:t>
            </a:r>
            <a:r>
              <a:rPr dirty="0" sz="1800" spc="40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dirty="0" sz="1800" spc="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Unlocked.</a:t>
            </a:r>
            <a:endParaRPr sz="1800">
              <a:latin typeface="Microsoft Sans Serif"/>
              <a:cs typeface="Microsoft Sans Serif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Interface: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Signal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pin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connected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pin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dirty="0" sz="1800" spc="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Arduino.</a:t>
            </a:r>
            <a:endParaRPr sz="1800">
              <a:latin typeface="Microsoft Sans Serif"/>
              <a:cs typeface="Microsoft Sans Serif"/>
            </a:endParaRPr>
          </a:p>
          <a:p>
            <a:pPr lvl="1" marL="756285" marR="61912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Power: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Powered</a:t>
            </a:r>
            <a:r>
              <a:rPr dirty="0" sz="1800" spc="43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through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Arduino.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"/>
            <a:ext cx="6283706" cy="2302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642" y="544068"/>
            <a:ext cx="89915" cy="900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13642" y="319277"/>
            <a:ext cx="89915" cy="8991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2764" y="4549945"/>
            <a:ext cx="6079236" cy="23028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50519" y="1959609"/>
            <a:ext cx="507682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800" spc="3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Initialization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initializes</a:t>
            </a:r>
            <a:r>
              <a:rPr dirty="0" sz="1800" spc="4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all</a:t>
            </a:r>
            <a:r>
              <a:rPr dirty="0" sz="1800" spc="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components: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0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0" b="1">
                <a:solidFill>
                  <a:srgbClr val="FFFFFF"/>
                </a:solidFill>
                <a:latin typeface="Arial"/>
                <a:cs typeface="Arial"/>
              </a:rPr>
              <a:t>LCD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displays</a:t>
            </a:r>
            <a:r>
              <a:rPr dirty="0" sz="1800" spc="4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welcome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message.</a:t>
            </a:r>
            <a:endParaRPr sz="1800">
              <a:latin typeface="Microsoft Sans Serif"/>
              <a:cs typeface="Microsoft Sans Serif"/>
            </a:endParaRPr>
          </a:p>
          <a:p>
            <a:pPr lvl="1"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servo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set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the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correct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position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(locked</a:t>
            </a:r>
            <a:r>
              <a:rPr dirty="0" sz="1800" spc="4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dirty="0" sz="1800" spc="40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unlocked)</a:t>
            </a:r>
            <a:r>
              <a:rPr dirty="0" sz="1800" spc="4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based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on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state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stored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EEPROM.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If</a:t>
            </a:r>
            <a:r>
              <a:rPr dirty="0" sz="1800" spc="3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safe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locked,</a:t>
            </a:r>
            <a:r>
              <a:rPr dirty="0" sz="1800" spc="4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servo</a:t>
            </a:r>
            <a:r>
              <a:rPr dirty="0" sz="1800" spc="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moves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ct val="100000"/>
              </a:lnSpc>
            </a:pP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dirty="0" sz="1800" spc="4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dirty="0" sz="1800" spc="4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locked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position</a:t>
            </a:r>
            <a:r>
              <a:rPr dirty="0" sz="1800" spc="3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(20°)</a:t>
            </a:r>
            <a:r>
              <a:rPr dirty="0" sz="1800" spc="35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1895" y="1886140"/>
            <a:ext cx="370840" cy="380365"/>
            <a:chOff x="691895" y="1886140"/>
            <a:chExt cx="370840" cy="380365"/>
          </a:xfrm>
        </p:grpSpPr>
        <p:sp>
          <p:nvSpPr>
            <p:cNvPr id="11" name="object 11"/>
            <p:cNvSpPr/>
            <p:nvPr/>
          </p:nvSpPr>
          <p:spPr>
            <a:xfrm>
              <a:off x="699833" y="1894077"/>
              <a:ext cx="354965" cy="364490"/>
            </a:xfrm>
            <a:custGeom>
              <a:avLst/>
              <a:gdLst/>
              <a:ahLst/>
              <a:cxnLst/>
              <a:rect l="l" t="t" r="r" b="b"/>
              <a:pathLst>
                <a:path w="354965" h="364489">
                  <a:moveTo>
                    <a:pt x="295465" y="0"/>
                  </a:moveTo>
                  <a:lnTo>
                    <a:pt x="59093" y="0"/>
                  </a:lnTo>
                  <a:lnTo>
                    <a:pt x="36095" y="4657"/>
                  </a:lnTo>
                  <a:lnTo>
                    <a:pt x="17311" y="17351"/>
                  </a:lnTo>
                  <a:lnTo>
                    <a:pt x="4645" y="36165"/>
                  </a:lnTo>
                  <a:lnTo>
                    <a:pt x="0" y="59182"/>
                  </a:lnTo>
                  <a:lnTo>
                    <a:pt x="0" y="304800"/>
                  </a:lnTo>
                  <a:lnTo>
                    <a:pt x="4645" y="327816"/>
                  </a:lnTo>
                  <a:lnTo>
                    <a:pt x="17311" y="346630"/>
                  </a:lnTo>
                  <a:lnTo>
                    <a:pt x="36095" y="359324"/>
                  </a:lnTo>
                  <a:lnTo>
                    <a:pt x="59093" y="363982"/>
                  </a:lnTo>
                  <a:lnTo>
                    <a:pt x="295465" y="363982"/>
                  </a:lnTo>
                  <a:lnTo>
                    <a:pt x="318470" y="359324"/>
                  </a:lnTo>
                  <a:lnTo>
                    <a:pt x="337258" y="346630"/>
                  </a:lnTo>
                  <a:lnTo>
                    <a:pt x="349925" y="327816"/>
                  </a:lnTo>
                  <a:lnTo>
                    <a:pt x="354571" y="304800"/>
                  </a:lnTo>
                  <a:lnTo>
                    <a:pt x="354571" y="59182"/>
                  </a:lnTo>
                  <a:lnTo>
                    <a:pt x="349925" y="36165"/>
                  </a:lnTo>
                  <a:lnTo>
                    <a:pt x="337258" y="17351"/>
                  </a:lnTo>
                  <a:lnTo>
                    <a:pt x="318470" y="4657"/>
                  </a:lnTo>
                  <a:lnTo>
                    <a:pt x="29546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9833" y="1894077"/>
              <a:ext cx="354965" cy="364490"/>
            </a:xfrm>
            <a:custGeom>
              <a:avLst/>
              <a:gdLst/>
              <a:ahLst/>
              <a:cxnLst/>
              <a:rect l="l" t="t" r="r" b="b"/>
              <a:pathLst>
                <a:path w="354965" h="364489">
                  <a:moveTo>
                    <a:pt x="0" y="59182"/>
                  </a:moveTo>
                  <a:lnTo>
                    <a:pt x="4645" y="36165"/>
                  </a:lnTo>
                  <a:lnTo>
                    <a:pt x="17311" y="17351"/>
                  </a:lnTo>
                  <a:lnTo>
                    <a:pt x="36095" y="4657"/>
                  </a:lnTo>
                  <a:lnTo>
                    <a:pt x="59093" y="0"/>
                  </a:lnTo>
                  <a:lnTo>
                    <a:pt x="295465" y="0"/>
                  </a:lnTo>
                  <a:lnTo>
                    <a:pt x="318470" y="4657"/>
                  </a:lnTo>
                  <a:lnTo>
                    <a:pt x="337258" y="17351"/>
                  </a:lnTo>
                  <a:lnTo>
                    <a:pt x="349925" y="36165"/>
                  </a:lnTo>
                  <a:lnTo>
                    <a:pt x="354571" y="59182"/>
                  </a:lnTo>
                  <a:lnTo>
                    <a:pt x="354571" y="304800"/>
                  </a:lnTo>
                  <a:lnTo>
                    <a:pt x="349925" y="327816"/>
                  </a:lnTo>
                  <a:lnTo>
                    <a:pt x="337258" y="346630"/>
                  </a:lnTo>
                  <a:lnTo>
                    <a:pt x="318470" y="359324"/>
                  </a:lnTo>
                  <a:lnTo>
                    <a:pt x="295465" y="363982"/>
                  </a:lnTo>
                  <a:lnTo>
                    <a:pt x="59093" y="363982"/>
                  </a:lnTo>
                  <a:lnTo>
                    <a:pt x="36095" y="359324"/>
                  </a:lnTo>
                  <a:lnTo>
                    <a:pt x="17311" y="346630"/>
                  </a:lnTo>
                  <a:lnTo>
                    <a:pt x="4645" y="327816"/>
                  </a:lnTo>
                  <a:lnTo>
                    <a:pt x="0" y="304800"/>
                  </a:lnTo>
                  <a:lnTo>
                    <a:pt x="0" y="59182"/>
                  </a:lnTo>
                  <a:close/>
                </a:path>
              </a:pathLst>
            </a:custGeom>
            <a:ln w="15875">
              <a:solidFill>
                <a:srgbClr val="6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8507" y="1399666"/>
            <a:ext cx="4512436" cy="373557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6136" y="618731"/>
            <a:ext cx="3748278" cy="102795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25195" y="929385"/>
            <a:ext cx="263080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>
                <a:solidFill>
                  <a:srgbClr val="000000"/>
                </a:solidFill>
              </a:rPr>
              <a:t>WORKING</a:t>
            </a:r>
            <a:r>
              <a:rPr dirty="0" spc="345">
                <a:solidFill>
                  <a:srgbClr val="000000"/>
                </a:solidFill>
              </a:rPr>
              <a:t> </a:t>
            </a:r>
            <a:r>
              <a:rPr dirty="0" spc="60">
                <a:solidFill>
                  <a:srgbClr val="000000"/>
                </a:solidFill>
              </a:rPr>
              <a:t>PRINCIPLE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600" y="890016"/>
            <a:ext cx="0" cy="2049780"/>
          </a:xfrm>
          <a:custGeom>
            <a:avLst/>
            <a:gdLst/>
            <a:ahLst/>
            <a:cxnLst/>
            <a:rect l="l" t="t" r="r" b="b"/>
            <a:pathLst>
              <a:path w="0" h="2049780">
                <a:moveTo>
                  <a:pt x="0" y="0"/>
                </a:moveTo>
                <a:lnTo>
                  <a:pt x="0" y="2049399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4178" y="756284"/>
            <a:ext cx="305752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Input</a:t>
            </a:r>
            <a:r>
              <a:rPr dirty="0" spc="350"/>
              <a:t> </a:t>
            </a:r>
            <a:r>
              <a:rPr dirty="0" spc="10"/>
              <a:t>Mechanism</a:t>
            </a:r>
            <a:r>
              <a:rPr dirty="0" spc="375"/>
              <a:t> </a:t>
            </a:r>
            <a:r>
              <a:rPr dirty="0" spc="10"/>
              <a:t>(Keypad)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278" y="1427225"/>
            <a:ext cx="4441825" cy="278003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4x4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keypad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input:</a:t>
            </a:r>
            <a:endParaRPr sz="1800">
              <a:latin typeface="Arial"/>
              <a:cs typeface="Arial"/>
            </a:endParaRPr>
          </a:p>
          <a:p>
            <a:pPr lvl="1" marL="756285" indent="-287655">
              <a:lnSpc>
                <a:spcPct val="100000"/>
              </a:lnSpc>
              <a:spcBef>
                <a:spcPts val="950"/>
              </a:spcBef>
              <a:buSzPct val="5555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Secret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unlock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safe.</a:t>
            </a:r>
            <a:endParaRPr sz="1800">
              <a:latin typeface="Arial"/>
              <a:cs typeface="Arial"/>
            </a:endParaRPr>
          </a:p>
          <a:p>
            <a:pPr lvl="1" marL="756285" marR="146685" indent="-287020">
              <a:lnSpc>
                <a:spcPct val="107300"/>
              </a:lnSpc>
              <a:spcBef>
                <a:spcPts val="790"/>
              </a:spcBef>
              <a:buSzPct val="5555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Special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commands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like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(for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setting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code)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(for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locking).</a:t>
            </a:r>
            <a:endParaRPr sz="1800">
              <a:latin typeface="Arial"/>
              <a:cs typeface="Arial"/>
            </a:endParaRPr>
          </a:p>
          <a:p>
            <a:pPr marL="355600" marR="15240" indent="-342900">
              <a:lnSpc>
                <a:spcPct val="106900"/>
              </a:lnSpc>
              <a:spcBef>
                <a:spcPts val="800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reads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pressed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 key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dirty="0" sz="1800" spc="-4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row-column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scanning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800" spc="40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keypad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matrix.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2484" y="948563"/>
            <a:ext cx="4808347" cy="402450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4499" y="758634"/>
            <a:ext cx="370840" cy="380365"/>
            <a:chOff x="794499" y="758634"/>
            <a:chExt cx="370840" cy="380365"/>
          </a:xfrm>
        </p:grpSpPr>
        <p:sp>
          <p:nvSpPr>
            <p:cNvPr id="9" name="object 9"/>
            <p:cNvSpPr/>
            <p:nvPr/>
          </p:nvSpPr>
          <p:spPr>
            <a:xfrm>
              <a:off x="802436" y="766572"/>
              <a:ext cx="354965" cy="364490"/>
            </a:xfrm>
            <a:custGeom>
              <a:avLst/>
              <a:gdLst/>
              <a:ahLst/>
              <a:cxnLst/>
              <a:rect l="l" t="t" r="r" b="b"/>
              <a:pathLst>
                <a:path w="354965" h="364490">
                  <a:moveTo>
                    <a:pt x="295465" y="0"/>
                  </a:moveTo>
                  <a:lnTo>
                    <a:pt x="59093" y="0"/>
                  </a:lnTo>
                  <a:lnTo>
                    <a:pt x="36090" y="4657"/>
                  </a:lnTo>
                  <a:lnTo>
                    <a:pt x="17306" y="17351"/>
                  </a:lnTo>
                  <a:lnTo>
                    <a:pt x="4643" y="36165"/>
                  </a:lnTo>
                  <a:lnTo>
                    <a:pt x="0" y="59181"/>
                  </a:lnTo>
                  <a:lnTo>
                    <a:pt x="0" y="304800"/>
                  </a:lnTo>
                  <a:lnTo>
                    <a:pt x="4643" y="327816"/>
                  </a:lnTo>
                  <a:lnTo>
                    <a:pt x="17306" y="346630"/>
                  </a:lnTo>
                  <a:lnTo>
                    <a:pt x="36090" y="359324"/>
                  </a:lnTo>
                  <a:lnTo>
                    <a:pt x="59093" y="363981"/>
                  </a:lnTo>
                  <a:lnTo>
                    <a:pt x="295465" y="363981"/>
                  </a:lnTo>
                  <a:lnTo>
                    <a:pt x="318468" y="359324"/>
                  </a:lnTo>
                  <a:lnTo>
                    <a:pt x="337251" y="346630"/>
                  </a:lnTo>
                  <a:lnTo>
                    <a:pt x="349915" y="327816"/>
                  </a:lnTo>
                  <a:lnTo>
                    <a:pt x="354558" y="304800"/>
                  </a:lnTo>
                  <a:lnTo>
                    <a:pt x="354558" y="59181"/>
                  </a:lnTo>
                  <a:lnTo>
                    <a:pt x="349915" y="36165"/>
                  </a:lnTo>
                  <a:lnTo>
                    <a:pt x="337251" y="17351"/>
                  </a:lnTo>
                  <a:lnTo>
                    <a:pt x="318468" y="4657"/>
                  </a:lnTo>
                  <a:lnTo>
                    <a:pt x="29546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2436" y="766572"/>
              <a:ext cx="354965" cy="364490"/>
            </a:xfrm>
            <a:custGeom>
              <a:avLst/>
              <a:gdLst/>
              <a:ahLst/>
              <a:cxnLst/>
              <a:rect l="l" t="t" r="r" b="b"/>
              <a:pathLst>
                <a:path w="354965" h="364490">
                  <a:moveTo>
                    <a:pt x="0" y="59181"/>
                  </a:moveTo>
                  <a:lnTo>
                    <a:pt x="4643" y="36165"/>
                  </a:lnTo>
                  <a:lnTo>
                    <a:pt x="17306" y="17351"/>
                  </a:lnTo>
                  <a:lnTo>
                    <a:pt x="36090" y="4657"/>
                  </a:lnTo>
                  <a:lnTo>
                    <a:pt x="59093" y="0"/>
                  </a:lnTo>
                  <a:lnTo>
                    <a:pt x="295465" y="0"/>
                  </a:lnTo>
                  <a:lnTo>
                    <a:pt x="318468" y="4657"/>
                  </a:lnTo>
                  <a:lnTo>
                    <a:pt x="337251" y="17351"/>
                  </a:lnTo>
                  <a:lnTo>
                    <a:pt x="349915" y="36165"/>
                  </a:lnTo>
                  <a:lnTo>
                    <a:pt x="354558" y="59181"/>
                  </a:lnTo>
                  <a:lnTo>
                    <a:pt x="354558" y="304800"/>
                  </a:lnTo>
                  <a:lnTo>
                    <a:pt x="349915" y="327816"/>
                  </a:lnTo>
                  <a:lnTo>
                    <a:pt x="337251" y="346630"/>
                  </a:lnTo>
                  <a:lnTo>
                    <a:pt x="318468" y="359324"/>
                  </a:lnTo>
                  <a:lnTo>
                    <a:pt x="295465" y="363981"/>
                  </a:lnTo>
                  <a:lnTo>
                    <a:pt x="59093" y="363981"/>
                  </a:lnTo>
                  <a:lnTo>
                    <a:pt x="36090" y="359324"/>
                  </a:lnTo>
                  <a:lnTo>
                    <a:pt x="17306" y="346630"/>
                  </a:lnTo>
                  <a:lnTo>
                    <a:pt x="4643" y="327816"/>
                  </a:lnTo>
                  <a:lnTo>
                    <a:pt x="0" y="304800"/>
                  </a:lnTo>
                  <a:lnTo>
                    <a:pt x="0" y="59181"/>
                  </a:lnTo>
                  <a:close/>
                </a:path>
              </a:pathLst>
            </a:custGeom>
            <a:ln w="15875">
              <a:solidFill>
                <a:srgbClr val="6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600" y="890016"/>
            <a:ext cx="0" cy="5170805"/>
          </a:xfrm>
          <a:custGeom>
            <a:avLst/>
            <a:gdLst/>
            <a:ahLst/>
            <a:cxnLst/>
            <a:rect l="l" t="t" r="r" b="b"/>
            <a:pathLst>
              <a:path w="0" h="5170805">
                <a:moveTo>
                  <a:pt x="0" y="0"/>
                </a:moveTo>
                <a:lnTo>
                  <a:pt x="0" y="51705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8575" y="776732"/>
            <a:ext cx="235521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Setting</a:t>
            </a:r>
            <a:r>
              <a:rPr dirty="0" spc="360"/>
              <a:t> </a:t>
            </a:r>
            <a:r>
              <a:rPr dirty="0" spc="75"/>
              <a:t>a</a:t>
            </a:r>
            <a:r>
              <a:rPr dirty="0" spc="380"/>
              <a:t> </a:t>
            </a:r>
            <a:r>
              <a:rPr dirty="0" spc="45"/>
              <a:t>New</a:t>
            </a:r>
            <a:r>
              <a:rPr dirty="0" spc="375"/>
              <a:t> </a:t>
            </a:r>
            <a:r>
              <a:rPr dirty="0" spc="25"/>
              <a:t>Code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1375" y="1548129"/>
            <a:ext cx="4691380" cy="3660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795" indent="-342900">
              <a:lnSpc>
                <a:spcPct val="107200"/>
              </a:lnSpc>
              <a:spcBef>
                <a:spcPts val="100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1800" spc="30" b="1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5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safe 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4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unlocked,</a:t>
            </a:r>
            <a:r>
              <a:rPr dirty="0" sz="1800" spc="4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pressing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allows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code:</a:t>
            </a:r>
            <a:endParaRPr sz="1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756920" algn="l"/>
              </a:tabLst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enters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4-digit</a:t>
            </a:r>
            <a:endParaRPr sz="1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145"/>
              </a:spcBef>
            </a:pP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code.</a:t>
            </a:r>
            <a:endParaRPr sz="1800">
              <a:latin typeface="Arial"/>
              <a:cs typeface="Arial"/>
            </a:endParaRPr>
          </a:p>
          <a:p>
            <a:pPr lvl="1" marL="756285" marR="568960" indent="-287020">
              <a:lnSpc>
                <a:spcPct val="106700"/>
              </a:lnSpc>
              <a:spcBef>
                <a:spcPts val="819"/>
              </a:spcBef>
              <a:buAutoNum type="arabicPeriod" startAt="2"/>
              <a:tabLst>
                <a:tab pos="756920" algn="l"/>
              </a:tabLst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confirmed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re-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entering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it.</a:t>
            </a:r>
            <a:endParaRPr sz="1800">
              <a:latin typeface="Arial"/>
              <a:cs typeface="Arial"/>
            </a:endParaRPr>
          </a:p>
          <a:p>
            <a:pPr lvl="1" marL="756285" marR="539115" indent="-287020">
              <a:lnSpc>
                <a:spcPct val="107200"/>
              </a:lnSpc>
              <a:spcBef>
                <a:spcPts val="790"/>
              </a:spcBef>
              <a:buAutoNum type="arabicPeriod" startAt="2"/>
              <a:tabLst>
                <a:tab pos="756920" algn="l"/>
              </a:tabLst>
            </a:pP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dirty="0" sz="1800" spc="3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match,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saved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0" b="1">
                <a:solidFill>
                  <a:srgbClr val="FFFFFF"/>
                </a:solidFill>
                <a:latin typeface="Arial"/>
                <a:cs typeface="Arial"/>
              </a:rPr>
              <a:t>EEPROM.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6900"/>
              </a:lnSpc>
              <a:spcBef>
                <a:spcPts val="805"/>
              </a:spcBef>
              <a:buFont typeface="Arial"/>
              <a:buAutoNum type="arabicPeriod" startAt="2"/>
              <a:tabLst>
                <a:tab pos="756920" algn="l"/>
              </a:tabLst>
            </a:pP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800" spc="3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Trebuchet MS"/>
                <a:cs typeface="Trebuchet MS"/>
              </a:rPr>
              <a:t>there’s</a:t>
            </a:r>
            <a:r>
              <a:rPr dirty="0" sz="1800" spc="3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14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3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mismatch,</a:t>
            </a:r>
            <a:r>
              <a:rPr dirty="0" sz="1800" spc="3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3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process </a:t>
            </a:r>
            <a:r>
              <a:rPr dirty="0" sz="1800" spc="-5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fails,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LCD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75" b="1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message.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0705" y="474852"/>
            <a:ext cx="3222117" cy="27136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83421" y="3611283"/>
            <a:ext cx="2985516" cy="25506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01385" y="3611283"/>
            <a:ext cx="3020441" cy="255066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47839" y="747839"/>
            <a:ext cx="370840" cy="379730"/>
            <a:chOff x="747839" y="747839"/>
            <a:chExt cx="370840" cy="379730"/>
          </a:xfrm>
        </p:grpSpPr>
        <p:sp>
          <p:nvSpPr>
            <p:cNvPr id="11" name="object 11"/>
            <p:cNvSpPr/>
            <p:nvPr/>
          </p:nvSpPr>
          <p:spPr>
            <a:xfrm>
              <a:off x="755776" y="755776"/>
              <a:ext cx="354965" cy="363855"/>
            </a:xfrm>
            <a:custGeom>
              <a:avLst/>
              <a:gdLst/>
              <a:ahLst/>
              <a:cxnLst/>
              <a:rect l="l" t="t" r="r" b="b"/>
              <a:pathLst>
                <a:path w="354965" h="363855">
                  <a:moveTo>
                    <a:pt x="295465" y="0"/>
                  </a:moveTo>
                  <a:lnTo>
                    <a:pt x="59093" y="0"/>
                  </a:lnTo>
                  <a:lnTo>
                    <a:pt x="36090" y="4637"/>
                  </a:lnTo>
                  <a:lnTo>
                    <a:pt x="17306" y="17287"/>
                  </a:lnTo>
                  <a:lnTo>
                    <a:pt x="4643" y="36058"/>
                  </a:lnTo>
                  <a:lnTo>
                    <a:pt x="0" y="59055"/>
                  </a:lnTo>
                  <a:lnTo>
                    <a:pt x="0" y="304800"/>
                  </a:lnTo>
                  <a:lnTo>
                    <a:pt x="4643" y="327796"/>
                  </a:lnTo>
                  <a:lnTo>
                    <a:pt x="17306" y="346567"/>
                  </a:lnTo>
                  <a:lnTo>
                    <a:pt x="36090" y="359217"/>
                  </a:lnTo>
                  <a:lnTo>
                    <a:pt x="59093" y="363855"/>
                  </a:lnTo>
                  <a:lnTo>
                    <a:pt x="295465" y="363855"/>
                  </a:lnTo>
                  <a:lnTo>
                    <a:pt x="318470" y="359217"/>
                  </a:lnTo>
                  <a:lnTo>
                    <a:pt x="337258" y="346567"/>
                  </a:lnTo>
                  <a:lnTo>
                    <a:pt x="349925" y="327796"/>
                  </a:lnTo>
                  <a:lnTo>
                    <a:pt x="354571" y="304800"/>
                  </a:lnTo>
                  <a:lnTo>
                    <a:pt x="354571" y="59055"/>
                  </a:lnTo>
                  <a:lnTo>
                    <a:pt x="349925" y="36058"/>
                  </a:lnTo>
                  <a:lnTo>
                    <a:pt x="337258" y="17287"/>
                  </a:lnTo>
                  <a:lnTo>
                    <a:pt x="318470" y="4637"/>
                  </a:lnTo>
                  <a:lnTo>
                    <a:pt x="29546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5776" y="755776"/>
              <a:ext cx="354965" cy="363855"/>
            </a:xfrm>
            <a:custGeom>
              <a:avLst/>
              <a:gdLst/>
              <a:ahLst/>
              <a:cxnLst/>
              <a:rect l="l" t="t" r="r" b="b"/>
              <a:pathLst>
                <a:path w="354965" h="363855">
                  <a:moveTo>
                    <a:pt x="0" y="59055"/>
                  </a:moveTo>
                  <a:lnTo>
                    <a:pt x="4643" y="36058"/>
                  </a:lnTo>
                  <a:lnTo>
                    <a:pt x="17306" y="17287"/>
                  </a:lnTo>
                  <a:lnTo>
                    <a:pt x="36090" y="4637"/>
                  </a:lnTo>
                  <a:lnTo>
                    <a:pt x="59093" y="0"/>
                  </a:lnTo>
                  <a:lnTo>
                    <a:pt x="295465" y="0"/>
                  </a:lnTo>
                  <a:lnTo>
                    <a:pt x="318470" y="4637"/>
                  </a:lnTo>
                  <a:lnTo>
                    <a:pt x="337258" y="17287"/>
                  </a:lnTo>
                  <a:lnTo>
                    <a:pt x="349925" y="36058"/>
                  </a:lnTo>
                  <a:lnTo>
                    <a:pt x="354571" y="59055"/>
                  </a:lnTo>
                  <a:lnTo>
                    <a:pt x="354571" y="304800"/>
                  </a:lnTo>
                  <a:lnTo>
                    <a:pt x="349925" y="327796"/>
                  </a:lnTo>
                  <a:lnTo>
                    <a:pt x="337258" y="346567"/>
                  </a:lnTo>
                  <a:lnTo>
                    <a:pt x="318470" y="359217"/>
                  </a:lnTo>
                  <a:lnTo>
                    <a:pt x="295465" y="363855"/>
                  </a:lnTo>
                  <a:lnTo>
                    <a:pt x="59093" y="363855"/>
                  </a:lnTo>
                  <a:lnTo>
                    <a:pt x="36090" y="359217"/>
                  </a:lnTo>
                  <a:lnTo>
                    <a:pt x="17306" y="346567"/>
                  </a:lnTo>
                  <a:lnTo>
                    <a:pt x="4643" y="327796"/>
                  </a:lnTo>
                  <a:lnTo>
                    <a:pt x="0" y="304800"/>
                  </a:lnTo>
                  <a:lnTo>
                    <a:pt x="0" y="59055"/>
                  </a:lnTo>
                  <a:close/>
                </a:path>
              </a:pathLst>
            </a:custGeom>
            <a:ln w="15875">
              <a:solidFill>
                <a:srgbClr val="6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58600" y="890016"/>
            <a:ext cx="0" cy="5170805"/>
          </a:xfrm>
          <a:custGeom>
            <a:avLst/>
            <a:gdLst/>
            <a:ahLst/>
            <a:cxnLst/>
            <a:rect l="l" t="t" r="r" b="b"/>
            <a:pathLst>
              <a:path w="0" h="5170805">
                <a:moveTo>
                  <a:pt x="0" y="0"/>
                </a:moveTo>
                <a:lnTo>
                  <a:pt x="0" y="51705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03" y="6215989"/>
            <a:ext cx="105816" cy="10581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503" y="6440843"/>
            <a:ext cx="105816" cy="1058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1389" y="1140409"/>
            <a:ext cx="188277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Locking</a:t>
            </a:r>
            <a:r>
              <a:rPr dirty="0" spc="305"/>
              <a:t> </a:t>
            </a:r>
            <a:r>
              <a:rPr dirty="0" spc="-5"/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3884" y="1811527"/>
            <a:ext cx="4142740" cy="278003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45"/>
              </a:spcBef>
              <a:buSzPct val="55555"/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safe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unlocked:</a:t>
            </a:r>
            <a:endParaRPr sz="1800">
              <a:latin typeface="Arial"/>
              <a:cs typeface="Arial"/>
            </a:endParaRPr>
          </a:p>
          <a:p>
            <a:pPr lvl="1" marL="756285" marR="5080" indent="-287020">
              <a:lnSpc>
                <a:spcPct val="107200"/>
              </a:lnSpc>
              <a:spcBef>
                <a:spcPts val="795"/>
              </a:spcBef>
              <a:buAutoNum type="arabicPeriod"/>
              <a:tabLst>
                <a:tab pos="756920" algn="l"/>
              </a:tabLst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press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35" b="1">
                <a:solidFill>
                  <a:srgbClr val="FFFFFF"/>
                </a:solidFill>
                <a:latin typeface="Arial"/>
                <a:cs typeface="Arial"/>
              </a:rPr>
              <a:t>#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800" spc="3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lock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safe.</a:t>
            </a:r>
            <a:endParaRPr sz="1800">
              <a:latin typeface="Arial"/>
              <a:cs typeface="Arial"/>
            </a:endParaRPr>
          </a:p>
          <a:p>
            <a:pPr lvl="1" marL="756285" marR="293370" indent="-287020">
              <a:lnSpc>
                <a:spcPct val="107200"/>
              </a:lnSpc>
              <a:spcBef>
                <a:spcPts val="795"/>
              </a:spcBef>
              <a:buAutoNum type="arabicPeriod"/>
              <a:tabLst>
                <a:tab pos="756920" algn="l"/>
              </a:tabLst>
            </a:pPr>
            <a:r>
              <a:rPr dirty="0" sz="1800" spc="4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3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servo</a:t>
            </a:r>
            <a:r>
              <a:rPr dirty="0" sz="1800" spc="3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motor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Arial"/>
                <a:cs typeface="Arial"/>
              </a:rPr>
              <a:t>rotates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800" spc="-48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45" b="1">
                <a:solidFill>
                  <a:srgbClr val="FFFFFF"/>
                </a:solidFill>
                <a:latin typeface="Arial"/>
                <a:cs typeface="Arial"/>
              </a:rPr>
              <a:t>20°</a:t>
            </a:r>
            <a:r>
              <a:rPr dirty="0" sz="1800" spc="409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(locked</a:t>
            </a:r>
            <a:r>
              <a:rPr dirty="0" sz="1800" spc="3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position).</a:t>
            </a:r>
            <a:endParaRPr sz="1800">
              <a:latin typeface="Arial"/>
              <a:cs typeface="Arial"/>
            </a:endParaRPr>
          </a:p>
          <a:p>
            <a:pPr lvl="1" marL="756285" marR="53975" indent="-287020">
              <a:lnSpc>
                <a:spcPct val="106900"/>
              </a:lnSpc>
              <a:spcBef>
                <a:spcPts val="795"/>
              </a:spcBef>
              <a:buAutoNum type="arabicPeriod"/>
              <a:tabLst>
                <a:tab pos="756920" algn="l"/>
              </a:tabLst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Arduino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Arial"/>
                <a:cs typeface="Arial"/>
              </a:rPr>
              <a:t>stores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800" spc="5" b="1">
                <a:solidFill>
                  <a:srgbClr val="FFFFFF"/>
                </a:solidFill>
                <a:latin typeface="Arial"/>
                <a:cs typeface="Arial"/>
              </a:rPr>
              <a:t> state</a:t>
            </a:r>
            <a:r>
              <a:rPr dirty="0" sz="18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15" b="1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dirty="0" sz="180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Arial"/>
                <a:cs typeface="Arial"/>
              </a:rPr>
              <a:t>locked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80" b="1">
                <a:solidFill>
                  <a:srgbClr val="FFFFFF"/>
                </a:solidFill>
                <a:latin typeface="Arial"/>
                <a:cs typeface="Arial"/>
              </a:rPr>
              <a:t>EEPROM</a:t>
            </a:r>
            <a:r>
              <a:rPr dirty="0" sz="1800" spc="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1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consistency</a:t>
            </a:r>
            <a:r>
              <a:rPr dirty="0" sz="1800" spc="3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dirty="0" sz="1800" spc="3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FFFFFF"/>
                </a:solidFill>
                <a:latin typeface="Arial"/>
                <a:cs typeface="Arial"/>
              </a:rPr>
              <a:t>resets.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90209" y="1358391"/>
            <a:ext cx="4787773" cy="39908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8517" y="1121092"/>
            <a:ext cx="370840" cy="379730"/>
            <a:chOff x="738517" y="1121092"/>
            <a:chExt cx="370840" cy="379730"/>
          </a:xfrm>
        </p:grpSpPr>
        <p:sp>
          <p:nvSpPr>
            <p:cNvPr id="9" name="object 9"/>
            <p:cNvSpPr/>
            <p:nvPr/>
          </p:nvSpPr>
          <p:spPr>
            <a:xfrm>
              <a:off x="746455" y="1129030"/>
              <a:ext cx="354965" cy="363855"/>
            </a:xfrm>
            <a:custGeom>
              <a:avLst/>
              <a:gdLst/>
              <a:ahLst/>
              <a:cxnLst/>
              <a:rect l="l" t="t" r="r" b="b"/>
              <a:pathLst>
                <a:path w="354965" h="363855">
                  <a:moveTo>
                    <a:pt x="295465" y="0"/>
                  </a:moveTo>
                  <a:lnTo>
                    <a:pt x="59093" y="0"/>
                  </a:lnTo>
                  <a:lnTo>
                    <a:pt x="36090" y="4637"/>
                  </a:lnTo>
                  <a:lnTo>
                    <a:pt x="17306" y="17287"/>
                  </a:lnTo>
                  <a:lnTo>
                    <a:pt x="4643" y="36058"/>
                  </a:lnTo>
                  <a:lnTo>
                    <a:pt x="0" y="59055"/>
                  </a:lnTo>
                  <a:lnTo>
                    <a:pt x="0" y="304800"/>
                  </a:lnTo>
                  <a:lnTo>
                    <a:pt x="4643" y="327796"/>
                  </a:lnTo>
                  <a:lnTo>
                    <a:pt x="17306" y="346567"/>
                  </a:lnTo>
                  <a:lnTo>
                    <a:pt x="36090" y="359217"/>
                  </a:lnTo>
                  <a:lnTo>
                    <a:pt x="59093" y="363855"/>
                  </a:lnTo>
                  <a:lnTo>
                    <a:pt x="295465" y="363855"/>
                  </a:lnTo>
                  <a:lnTo>
                    <a:pt x="318468" y="359217"/>
                  </a:lnTo>
                  <a:lnTo>
                    <a:pt x="337251" y="346567"/>
                  </a:lnTo>
                  <a:lnTo>
                    <a:pt x="349915" y="327796"/>
                  </a:lnTo>
                  <a:lnTo>
                    <a:pt x="354558" y="304800"/>
                  </a:lnTo>
                  <a:lnTo>
                    <a:pt x="354558" y="59055"/>
                  </a:lnTo>
                  <a:lnTo>
                    <a:pt x="349915" y="36058"/>
                  </a:lnTo>
                  <a:lnTo>
                    <a:pt x="337251" y="17287"/>
                  </a:lnTo>
                  <a:lnTo>
                    <a:pt x="318468" y="4637"/>
                  </a:lnTo>
                  <a:lnTo>
                    <a:pt x="295465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6455" y="1129030"/>
              <a:ext cx="354965" cy="363855"/>
            </a:xfrm>
            <a:custGeom>
              <a:avLst/>
              <a:gdLst/>
              <a:ahLst/>
              <a:cxnLst/>
              <a:rect l="l" t="t" r="r" b="b"/>
              <a:pathLst>
                <a:path w="354965" h="363855">
                  <a:moveTo>
                    <a:pt x="0" y="59055"/>
                  </a:moveTo>
                  <a:lnTo>
                    <a:pt x="4643" y="36058"/>
                  </a:lnTo>
                  <a:lnTo>
                    <a:pt x="17306" y="17287"/>
                  </a:lnTo>
                  <a:lnTo>
                    <a:pt x="36090" y="4637"/>
                  </a:lnTo>
                  <a:lnTo>
                    <a:pt x="59093" y="0"/>
                  </a:lnTo>
                  <a:lnTo>
                    <a:pt x="295465" y="0"/>
                  </a:lnTo>
                  <a:lnTo>
                    <a:pt x="318468" y="4637"/>
                  </a:lnTo>
                  <a:lnTo>
                    <a:pt x="337251" y="17287"/>
                  </a:lnTo>
                  <a:lnTo>
                    <a:pt x="349915" y="36058"/>
                  </a:lnTo>
                  <a:lnTo>
                    <a:pt x="354558" y="59055"/>
                  </a:lnTo>
                  <a:lnTo>
                    <a:pt x="354558" y="304800"/>
                  </a:lnTo>
                  <a:lnTo>
                    <a:pt x="349915" y="327796"/>
                  </a:lnTo>
                  <a:lnTo>
                    <a:pt x="337251" y="346567"/>
                  </a:lnTo>
                  <a:lnTo>
                    <a:pt x="318468" y="359217"/>
                  </a:lnTo>
                  <a:lnTo>
                    <a:pt x="295465" y="363855"/>
                  </a:lnTo>
                  <a:lnTo>
                    <a:pt x="59093" y="363855"/>
                  </a:lnTo>
                  <a:lnTo>
                    <a:pt x="36090" y="359217"/>
                  </a:lnTo>
                  <a:lnTo>
                    <a:pt x="17306" y="346567"/>
                  </a:lnTo>
                  <a:lnTo>
                    <a:pt x="4643" y="327796"/>
                  </a:lnTo>
                  <a:lnTo>
                    <a:pt x="0" y="304800"/>
                  </a:lnTo>
                  <a:lnTo>
                    <a:pt x="0" y="59055"/>
                  </a:lnTo>
                  <a:close/>
                </a:path>
              </a:pathLst>
            </a:custGeom>
            <a:ln w="15875">
              <a:solidFill>
                <a:srgbClr val="6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3145"/>
              </a:lnSpc>
            </a:pPr>
            <a:fld id="{81D60167-4931-47E6-BA6A-407CBD079E47}" type="slidenum">
              <a:rPr dirty="0" spc="-8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EFC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Shruti Shri A</dc:creator>
  <dcterms:created xsi:type="dcterms:W3CDTF">2024-10-30T04:20:45Z</dcterms:created>
  <dcterms:modified xsi:type="dcterms:W3CDTF">2024-10-30T04:20:45Z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2024-10-30T00:00:00Z</vt:filetime>
  </property>
</Properties>
</file>