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5" r:id="rId2"/>
    <p:sldId id="311" r:id="rId3"/>
    <p:sldId id="310" r:id="rId4"/>
    <p:sldId id="313" r:id="rId5"/>
    <p:sldId id="312" r:id="rId6"/>
    <p:sldId id="316" r:id="rId7"/>
    <p:sldId id="314" r:id="rId8"/>
    <p:sldId id="317" r:id="rId9"/>
  </p:sldIdLst>
  <p:sldSz cx="12188825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70" d="100"/>
          <a:sy n="70" d="100"/>
        </p:scale>
        <p:origin x="536" y="36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10/30/2024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10/30/2024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10/30/2024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10/30/2024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10/30/2024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AUTOMATIC WATER LEVEL CONTROLLER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- Using Aurdino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FC24C2D-807D-B71B-1601-F37C232914C4}"/>
              </a:ext>
            </a:extLst>
          </p:cNvPr>
          <p:cNvSpPr txBox="1"/>
          <p:nvPr/>
        </p:nvSpPr>
        <p:spPr>
          <a:xfrm>
            <a:off x="4726260" y="5635079"/>
            <a:ext cx="34351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V SANJANA</a:t>
            </a:r>
          </a:p>
          <a:p>
            <a:pPr algn="ctr"/>
            <a:r>
              <a:rPr lang="en-US" sz="2200" b="1" dirty="0"/>
              <a:t>CB.SC.U4CSE23751</a:t>
            </a:r>
            <a:endParaRPr lang="en-IN" sz="2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489893-027F-7388-7F20-98645C825D75}"/>
              </a:ext>
            </a:extLst>
          </p:cNvPr>
          <p:cNvSpPr txBox="1"/>
          <p:nvPr/>
        </p:nvSpPr>
        <p:spPr>
          <a:xfrm>
            <a:off x="3934172" y="6484947"/>
            <a:ext cx="551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LINK: </a:t>
            </a:r>
            <a:r>
              <a:rPr lang="en-IN" dirty="0"/>
              <a:t>https://wokwi.com/projects/413080809543126017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OBJECTIVES OF THE SENSOR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DACFC-24FA-0F78-2300-2EF702A04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main objective of the sensor in the code above is to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Measure 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water level in a tank .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Automate pump -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control based on predefined thresholds to maintain an optimal water level. </a:t>
            </a:r>
          </a:p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Monitor Water Level -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The ultrasonic sensor measures the distance to the water surface, calculating the water level as a percentage relative to a threshold.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.Control Pump Automatically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AUTO mode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the pump is turned ON if the water level drops below 30% and turned OFF if it reaches or exceeds 100%.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MANUAL mode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, the pump state can be toggled manually.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2">
                    <a:lumMod val="25000"/>
                    <a:lumOff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Display Information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: The LCD shows the current water level percentage, pump status (ON/OFF), and operational mode (AUTO/MANUAL), providing real-time feedback for easy monitoring.</a:t>
            </a: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206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CIRCUIT DESIGN AND COMPONENTS REQUIRED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3C5CAD9B-24FE-B54A-A9A6-63ED9DF7C9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924" y="1962047"/>
            <a:ext cx="8142811" cy="4514953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E40370-B1DE-B131-92FF-C6CB687314C7}"/>
              </a:ext>
            </a:extLst>
          </p:cNvPr>
          <p:cNvSpPr txBox="1"/>
          <p:nvPr/>
        </p:nvSpPr>
        <p:spPr>
          <a:xfrm>
            <a:off x="263968" y="2492896"/>
            <a:ext cx="1581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Potentiometer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2688D-93B4-2A9E-434F-10EDDAFD321E}"/>
              </a:ext>
            </a:extLst>
          </p:cNvPr>
          <p:cNvSpPr txBox="1"/>
          <p:nvPr/>
        </p:nvSpPr>
        <p:spPr>
          <a:xfrm>
            <a:off x="4222204" y="1592714"/>
            <a:ext cx="133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LCD Display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1053ED-B605-1B3A-2D9F-D2F3245BAE27}"/>
              </a:ext>
            </a:extLst>
          </p:cNvPr>
          <p:cNvSpPr txBox="1"/>
          <p:nvPr/>
        </p:nvSpPr>
        <p:spPr>
          <a:xfrm>
            <a:off x="6886500" y="2308230"/>
            <a:ext cx="16770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Pressure sensor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D66C3A-7DAB-08FF-EDC3-D08A187C40DC}"/>
              </a:ext>
            </a:extLst>
          </p:cNvPr>
          <p:cNvSpPr txBox="1"/>
          <p:nvPr/>
        </p:nvSpPr>
        <p:spPr>
          <a:xfrm>
            <a:off x="2061964" y="4869160"/>
            <a:ext cx="1473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Aurdino</a:t>
            </a:r>
            <a:r>
              <a:rPr lang="en-US" dirty="0"/>
              <a:t> UNO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2A0B0D-7E3B-C237-67B2-0C5EF934C31C}"/>
              </a:ext>
            </a:extLst>
          </p:cNvPr>
          <p:cNvSpPr txBox="1"/>
          <p:nvPr/>
        </p:nvSpPr>
        <p:spPr>
          <a:xfrm>
            <a:off x="5243122" y="3173760"/>
            <a:ext cx="1348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Push button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72141B-EC93-8CF4-C8F8-0A64054FF3D7}"/>
              </a:ext>
            </a:extLst>
          </p:cNvPr>
          <p:cNvSpPr txBox="1"/>
          <p:nvPr/>
        </p:nvSpPr>
        <p:spPr>
          <a:xfrm>
            <a:off x="6094412" y="4293096"/>
            <a:ext cx="131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switch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83A6FB-1165-898C-FF40-94B364737677}"/>
              </a:ext>
            </a:extLst>
          </p:cNvPr>
          <p:cNvSpPr txBox="1"/>
          <p:nvPr/>
        </p:nvSpPr>
        <p:spPr>
          <a:xfrm>
            <a:off x="8541307" y="314356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LED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7EADC-8426-179F-653B-64FB5134C701}"/>
              </a:ext>
            </a:extLst>
          </p:cNvPr>
          <p:cNvSpPr txBox="1"/>
          <p:nvPr/>
        </p:nvSpPr>
        <p:spPr>
          <a:xfrm>
            <a:off x="7966620" y="5661248"/>
            <a:ext cx="13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DPDT Relay</a:t>
            </a:r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057FEB-DA35-00CB-B6AC-41FE1C1DBD4D}"/>
              </a:ext>
            </a:extLst>
          </p:cNvPr>
          <p:cNvSpPr txBox="1"/>
          <p:nvPr/>
        </p:nvSpPr>
        <p:spPr>
          <a:xfrm>
            <a:off x="5049231" y="2385794"/>
            <a:ext cx="1112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Resistors</a:t>
            </a:r>
            <a:endParaRPr lang="en-IN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64BEC88-9FAC-A78C-AF86-5626C95B4798}"/>
              </a:ext>
            </a:extLst>
          </p:cNvPr>
          <p:cNvCxnSpPr/>
          <p:nvPr/>
        </p:nvCxnSpPr>
        <p:spPr>
          <a:xfrm>
            <a:off x="837828" y="2976612"/>
            <a:ext cx="864096" cy="47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633A5FE-A11F-043B-BC44-817FD848FF3D}"/>
              </a:ext>
            </a:extLst>
          </p:cNvPr>
          <p:cNvCxnSpPr/>
          <p:nvPr/>
        </p:nvCxnSpPr>
        <p:spPr>
          <a:xfrm flipH="1">
            <a:off x="4078188" y="1962046"/>
            <a:ext cx="648072" cy="241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EFCC0C-250D-7A28-B8A5-BEBC7E317A4D}"/>
              </a:ext>
            </a:extLst>
          </p:cNvPr>
          <p:cNvCxnSpPr>
            <a:stCxn id="12" idx="2"/>
          </p:cNvCxnSpPr>
          <p:nvPr/>
        </p:nvCxnSpPr>
        <p:spPr>
          <a:xfrm flipH="1">
            <a:off x="4942284" y="2755126"/>
            <a:ext cx="663043" cy="673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F50828-E089-BBA1-610C-988A29D9FA4E}"/>
              </a:ext>
            </a:extLst>
          </p:cNvPr>
          <p:cNvCxnSpPr>
            <a:cxnSpLocks/>
          </p:cNvCxnSpPr>
          <p:nvPr/>
        </p:nvCxnSpPr>
        <p:spPr>
          <a:xfrm flipH="1">
            <a:off x="7845825" y="2666806"/>
            <a:ext cx="241589" cy="15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8D70212-7B05-C817-9128-24E63E6A74FA}"/>
              </a:ext>
            </a:extLst>
          </p:cNvPr>
          <p:cNvCxnSpPr/>
          <p:nvPr/>
        </p:nvCxnSpPr>
        <p:spPr>
          <a:xfrm flipH="1">
            <a:off x="5917345" y="3645024"/>
            <a:ext cx="105059" cy="832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D761BE-C3BA-ABFE-8F68-D21615211706}"/>
              </a:ext>
            </a:extLst>
          </p:cNvPr>
          <p:cNvCxnSpPr/>
          <p:nvPr/>
        </p:nvCxnSpPr>
        <p:spPr>
          <a:xfrm>
            <a:off x="2998068" y="5238492"/>
            <a:ext cx="432048" cy="26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D236BE7-3C70-C3F2-772E-5BC7CD9C707D}"/>
              </a:ext>
            </a:extLst>
          </p:cNvPr>
          <p:cNvCxnSpPr>
            <a:cxnSpLocks/>
          </p:cNvCxnSpPr>
          <p:nvPr/>
        </p:nvCxnSpPr>
        <p:spPr>
          <a:xfrm flipH="1">
            <a:off x="8398668" y="3470233"/>
            <a:ext cx="164894" cy="42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ED188C-4117-F5AF-A900-89D3D535217D}"/>
              </a:ext>
            </a:extLst>
          </p:cNvPr>
          <p:cNvCxnSpPr>
            <a:cxnSpLocks/>
          </p:cNvCxnSpPr>
          <p:nvPr/>
        </p:nvCxnSpPr>
        <p:spPr>
          <a:xfrm flipH="1" flipV="1">
            <a:off x="7845825" y="5157192"/>
            <a:ext cx="552843" cy="4320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3DE286-B87F-7E1E-985E-D04140B31581}"/>
              </a:ext>
            </a:extLst>
          </p:cNvPr>
          <p:cNvCxnSpPr/>
          <p:nvPr/>
        </p:nvCxnSpPr>
        <p:spPr>
          <a:xfrm flipH="1">
            <a:off x="6753407" y="4662428"/>
            <a:ext cx="205101" cy="20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6260" y="-387424"/>
            <a:ext cx="3024336" cy="1371600"/>
          </a:xfrm>
        </p:spPr>
        <p:txBody>
          <a:bodyPr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6051D92-D37F-C203-1797-DED1472F42AA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09836" y="714764"/>
            <a:ext cx="1029127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1.Initialize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Set up the LCD, sensor, buttons, and pump control pins.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Read the initial water level threshold from memory (EEPROM) </a:t>
            </a:r>
            <a:r>
              <a:rPr lang="en-US" sz="1400" dirty="0"/>
              <a:t>limiting it to a maximum value of 150.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2.Measure Water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Send an ultrasonic pulse and calculate the water level in inches from the echo received.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Convert this level to a percentage based on the set threshold.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3.Display Water Level and Pump 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Show the water level percentage on the LCD.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Display whether the pump is ON or OFF and the current mode (AUTO/MANUAL).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BA1B74AD-ABB8-EE73-1826-E645E664C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4708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8">
            <a:extLst>
              <a:ext uri="{FF2B5EF4-FFF2-40B4-BE49-F238E27FC236}">
                <a16:creationId xmlns:a16="http://schemas.microsoft.com/office/drawing/2014/main" id="{4F142974-BE85-9E48-8076-2BCD02128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674339" y="3068960"/>
            <a:ext cx="12840232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4.Control Pump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 Mode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 the pump ON if the water level is below 30%.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 the pump OFF if the water level reaches or exceeds 100%.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Mode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5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 the pump to be toggled ON or OFF manually with a button.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                     5.Set New Threshold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(Only in AUTO Mode):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"set" button is pressed, update the water level threshold based on the current measurement and save it to memory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6. Repeat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>
                    <a:lumMod val="25000"/>
                    <a:lumOff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4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 for a short delay and repeat the measurement and control steps.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loop continues, ensuring real-time monitoring and control of the water level and pump status.</a:t>
            </a:r>
          </a:p>
        </p:txBody>
      </p:sp>
    </p:spTree>
    <p:extLst>
      <p:ext uri="{BB962C8B-B14F-4D97-AF65-F5344CB8AC3E}">
        <p14:creationId xmlns:p14="http://schemas.microsoft.com/office/powerpoint/2010/main" val="4206988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413892" y="-387424"/>
            <a:ext cx="9144001" cy="1371600"/>
          </a:xfrm>
        </p:spPr>
        <p:txBody>
          <a:bodyPr/>
          <a:lstStyle/>
          <a:p>
            <a:pPr algn="ctr"/>
            <a:r>
              <a:rPr lang="en-US" dirty="0"/>
              <a:t>C CODE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15EE0-53D1-88B3-8C71-999AA06C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788" y="984176"/>
            <a:ext cx="3312368" cy="54006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EEPROM.h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LiquidCrystal.h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Initialize LCD with the specified pin configuration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LiquidCrystal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lcd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Structure to hold water level data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WaterLevelData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inches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set_val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percentage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Create an instance of the structure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WaterLevelData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Pointer to the </a:t>
            </a:r>
            <a:r>
              <a:rPr lang="en-IN" sz="1000" b="0" dirty="0" err="1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waterLevel</a:t>
            </a:r>
            <a:r>
              <a:rPr lang="en-IN" sz="10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 structure            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WaterLevelData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duration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pump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E6D03"/>
                </a:solidFill>
                <a:effectLst/>
                <a:latin typeface="Consolas" panose="020B0609020204030204" pitchFamily="49" charset="0"/>
              </a:rPr>
              <a:t>setup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sz="1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sz="1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"WATER LEVEL: "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sz="1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sz="1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"PUMP:OFF MANUAL"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Set pin modes for pins 8 to 12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pin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pin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pin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pin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00979C"/>
                </a:solidFill>
                <a:effectLst/>
                <a:latin typeface="Consolas" panose="020B0609020204030204" pitchFamily="49" charset="0"/>
              </a:rPr>
              <a:t>OUTPUT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pinMode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pin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00979C"/>
                </a:solidFill>
                <a:effectLst/>
                <a:latin typeface="Consolas" panose="020B0609020204030204" pitchFamily="49" charset="0"/>
              </a:rPr>
              <a:t>INPUT_PULLUP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set_val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EEPROM</a:t>
            </a:r>
            <a:r>
              <a:rPr lang="en-IN" sz="1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set_val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set_val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b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85D6C7-7F3B-D11D-3D09-6D2522D09E2D}"/>
              </a:ext>
            </a:extLst>
          </p:cNvPr>
          <p:cNvSpPr txBox="1"/>
          <p:nvPr/>
        </p:nvSpPr>
        <p:spPr>
          <a:xfrm>
            <a:off x="3862165" y="1124744"/>
            <a:ext cx="3641115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E6D03"/>
                </a:solidFill>
                <a:effectLst/>
                <a:latin typeface="Consolas" panose="020B0609020204030204" pitchFamily="49" charset="0"/>
              </a:rPr>
              <a:t>loop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00979C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</a:t>
            </a: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delayMicroseconds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00979C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</a:t>
            </a: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delayMicroseconds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00979C"/>
                </a:solidFill>
                <a:effectLst/>
                <a:latin typeface="Consolas" panose="020B0609020204030204" pitchFamily="49" charset="0"/>
              </a:rPr>
              <a:t>LOW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duration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pulseIn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00979C"/>
                </a:solidFill>
                <a:effectLst/>
                <a:latin typeface="Consolas" panose="020B0609020204030204" pitchFamily="49" charset="0"/>
              </a:rPr>
              <a:t>HIGH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</a:t>
            </a: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Calculate and display inches and percentage values using pointers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-&gt;inches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microsecondsToInches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duration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-&gt;percentage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set_val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-&gt;inches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set_val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Display the percentage value on LCD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sz="1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-&gt;percentage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-&gt;percentage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sz="1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-&gt;percentage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sz="1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"%  "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Pump control logic based on water level percentage using pointer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-&gt;percentage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pump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-&gt;percentage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99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pump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</a:t>
            </a: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digitalWrite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pump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               </a:t>
            </a:r>
          </a:p>
          <a:p>
            <a:b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19FD19-D5F8-3141-9063-DB8204B3D5F9}"/>
              </a:ext>
            </a:extLst>
          </p:cNvPr>
          <p:cNvSpPr txBox="1"/>
          <p:nvPr/>
        </p:nvSpPr>
        <p:spPr>
          <a:xfrm>
            <a:off x="7471164" y="1124744"/>
            <a:ext cx="396044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0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Display pump status on LCD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sz="1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pump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sz="1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"ON "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pump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sz="1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"OFF"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Display mode status on LCD (MANUAL or AUTO)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sz="1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setCursor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sz="1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"MANUAL"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lcd</a:t>
            </a:r>
            <a:r>
              <a:rPr lang="en-IN" sz="1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"AUTO  "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Adjust threshold if button is pressed in AUTO mode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state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set_val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-&gt;inches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</a:t>
            </a: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sz="1000" b="1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EEPROM</a:t>
            </a:r>
            <a:r>
              <a:rPr lang="en-IN" sz="1000" b="0" dirty="0" err="1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waterLevelPtr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set_val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</a:t>
            </a: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Toggle pump if button is pressed in MANUAL mode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state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state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pump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pump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</a:t>
            </a: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Reset state when button is released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 err="1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digitalRead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state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E97366"/>
                </a:solidFill>
                <a:effectLst/>
                <a:latin typeface="Consolas" panose="020B0609020204030204" pitchFamily="49" charset="0"/>
              </a:rPr>
              <a:t>delay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                         </a:t>
            </a:r>
          </a:p>
          <a:p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IN" sz="1000" b="0" dirty="0">
                <a:solidFill>
                  <a:srgbClr val="727C81"/>
                </a:solidFill>
                <a:effectLst/>
                <a:latin typeface="Consolas" panose="020B0609020204030204" pitchFamily="49" charset="0"/>
              </a:rPr>
              <a:t>// Function to convert microseconds to inches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microsecondsToInches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microseconds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{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1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microseconds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74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0" dirty="0">
                <a:solidFill>
                  <a:srgbClr val="DCDCDC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IN" sz="1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IN" sz="1000" b="0" dirty="0">
              <a:solidFill>
                <a:srgbClr val="D4D4D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238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OUTPUT SPECIFICATIONS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B7EAE-52B7-566C-4BC7-9F02AE1BCAED}"/>
              </a:ext>
            </a:extLst>
          </p:cNvPr>
          <p:cNvSpPr txBox="1"/>
          <p:nvPr/>
        </p:nvSpPr>
        <p:spPr>
          <a:xfrm>
            <a:off x="5518348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7FE1754-B743-D5DB-C011-B7392541C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916" y="1988840"/>
            <a:ext cx="9036498" cy="448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7908" y="548680"/>
            <a:ext cx="8687333" cy="609601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ADVANTAGES OF THE ABOVE SENSOR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4A00EA0-BA46-7317-0A20-0B309A06A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69876" y="1825080"/>
            <a:ext cx="1072691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Operation</a:t>
            </a:r>
            <a:br>
              <a:rPr lang="en-US" altLang="en-US" sz="2200" dirty="0">
                <a:latin typeface="Arial" panose="020B0604020202020204" pitchFamily="34" charset="0"/>
              </a:rPr>
            </a:b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Prevention of Overflow and Dry Running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 and Resource Conservation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Improved Safety</a:t>
            </a:r>
            <a:br>
              <a:rPr lang="en-US" altLang="en-US" sz="2200" dirty="0">
                <a:latin typeface="Arial" panose="020B0604020202020204" pitchFamily="34" charset="0"/>
              </a:rPr>
            </a:b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Monitoring and Management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romanUcPeriod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160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B04B-8339-05A5-AD30-D6762228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6140" y="764704"/>
            <a:ext cx="8692399" cy="2819400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388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167</TotalTime>
  <Words>1132</Words>
  <Application>Microsoft Office PowerPoint</Application>
  <PresentationFormat>Custom</PresentationFormat>
  <Paragraphs>143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Consolas</vt:lpstr>
      <vt:lpstr>Corbel</vt:lpstr>
      <vt:lpstr>Digital Blue Tunnel 16x9</vt:lpstr>
      <vt:lpstr>AUTOMATIC WATER LEVEL CONTROLLER</vt:lpstr>
      <vt:lpstr>OBJECTIVES OF THE SENSOR </vt:lpstr>
      <vt:lpstr>CIRCUIT DESIGN AND COMPONENTS REQUIRED</vt:lpstr>
      <vt:lpstr>ALGORITHM</vt:lpstr>
      <vt:lpstr>C CODE</vt:lpstr>
      <vt:lpstr>OUTPUT SPECIFICATIONS </vt:lpstr>
      <vt:lpstr>Automated Operation  Prevention of Overflow and Dry Running  Efficiency and Resource Conservation  Improved Safety  Data Monitoring and Management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 Sanjana-[CB.SC.U4CSE23751]</dc:creator>
  <cp:lastModifiedBy>V Sanjana-[CB.SC.U4CSE23751]</cp:lastModifiedBy>
  <cp:revision>12</cp:revision>
  <dcterms:created xsi:type="dcterms:W3CDTF">2024-10-29T18:24:42Z</dcterms:created>
  <dcterms:modified xsi:type="dcterms:W3CDTF">2024-10-30T04:55:25Z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