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256" r:id="rId2"/>
    <p:sldId id="257" r:id="rId3"/>
    <p:sldId id="281" r:id="rId4"/>
    <p:sldId id="259" r:id="rId5"/>
    <p:sldId id="283" r:id="rId6"/>
    <p:sldId id="284" r:id="rId7"/>
    <p:sldId id="289" r:id="rId8"/>
    <p:sldId id="286" r:id="rId9"/>
    <p:sldId id="287" r:id="rId10"/>
    <p:sldId id="288" r:id="rId11"/>
  </p:sldIdLst>
  <p:sldSz cx="9144000" cy="5143500" type="screen16x9"/>
  <p:notesSz cx="6858000" cy="9144000"/>
  <p:embeddedFontLst>
    <p:embeddedFont>
      <p:font typeface="Nunito Light" pitchFamily="2" charset="0"/>
      <p:regular r:id="rId13"/>
      <p:italic r:id="rId14"/>
    </p:embeddedFont>
    <p:embeddedFont>
      <p:font typeface="Quantico" panose="020B0604020202020204" charset="0"/>
      <p:regular r:id="rId15"/>
      <p:bold r:id="rId16"/>
      <p:italic r:id="rId17"/>
      <p:boldItalic r:id="rId18"/>
    </p:embeddedFont>
    <p:embeddedFont>
      <p:font typeface="Source Code Pro" panose="020B0509030403020204" pitchFamily="49"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6B99"/>
    <a:srgbClr val="C89D00"/>
    <a:srgbClr val="009242"/>
    <a:srgbClr val="FF5D5D"/>
    <a:srgbClr val="FF2121"/>
    <a:srgbClr val="2D3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A41016-2047-4ECA-8B60-D10F281F7B70}">
  <a:tblStyle styleId="{ADA41016-2047-4ECA-8B60-D10F281F7B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6937E7A-9768-4A15-9E9D-2F1BC395F77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sorterViewPr>
    <p:cViewPr>
      <p:scale>
        <a:sx n="200" d="100"/>
        <a:sy n="200" d="100"/>
      </p:scale>
      <p:origin x="0" y="-2131"/>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a30a77ac9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fa30a77ac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a:extLst>
            <a:ext uri="{FF2B5EF4-FFF2-40B4-BE49-F238E27FC236}">
              <a16:creationId xmlns:a16="http://schemas.microsoft.com/office/drawing/2014/main" id="{FE226EFF-9DB8-BB2E-667A-763D385F4328}"/>
            </a:ext>
          </a:extLst>
        </p:cNvPr>
        <p:cNvGrpSpPr/>
        <p:nvPr/>
      </p:nvGrpSpPr>
      <p:grpSpPr>
        <a:xfrm>
          <a:off x="0" y="0"/>
          <a:ext cx="0" cy="0"/>
          <a:chOff x="0" y="0"/>
          <a:chExt cx="0" cy="0"/>
        </a:xfrm>
      </p:grpSpPr>
      <p:sp>
        <p:nvSpPr>
          <p:cNvPr id="205" name="Google Shape;205;g20f7af2584a_0_14:notes">
            <a:extLst>
              <a:ext uri="{FF2B5EF4-FFF2-40B4-BE49-F238E27FC236}">
                <a16:creationId xmlns:a16="http://schemas.microsoft.com/office/drawing/2014/main" id="{778333C5-1BA0-A723-5BAF-FD95A84ADE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a:extLst>
              <a:ext uri="{FF2B5EF4-FFF2-40B4-BE49-F238E27FC236}">
                <a16:creationId xmlns:a16="http://schemas.microsoft.com/office/drawing/2014/main" id="{70F4C5E0-DF56-DAB8-E7B0-CE336521AA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386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a:extLst>
            <a:ext uri="{FF2B5EF4-FFF2-40B4-BE49-F238E27FC236}">
              <a16:creationId xmlns:a16="http://schemas.microsoft.com/office/drawing/2014/main" id="{2EA888E0-962A-EC73-BE91-7A9325A284A6}"/>
            </a:ext>
          </a:extLst>
        </p:cNvPr>
        <p:cNvGrpSpPr/>
        <p:nvPr/>
      </p:nvGrpSpPr>
      <p:grpSpPr>
        <a:xfrm>
          <a:off x="0" y="0"/>
          <a:ext cx="0" cy="0"/>
          <a:chOff x="0" y="0"/>
          <a:chExt cx="0" cy="0"/>
        </a:xfrm>
      </p:grpSpPr>
      <p:sp>
        <p:nvSpPr>
          <p:cNvPr id="251" name="Google Shape;251;gcc9050bdf8_0_234:notes">
            <a:extLst>
              <a:ext uri="{FF2B5EF4-FFF2-40B4-BE49-F238E27FC236}">
                <a16:creationId xmlns:a16="http://schemas.microsoft.com/office/drawing/2014/main" id="{32EB1AB1-D0A0-DFB0-A3B3-FFC2D3DECD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a:extLst>
              <a:ext uri="{FF2B5EF4-FFF2-40B4-BE49-F238E27FC236}">
                <a16:creationId xmlns:a16="http://schemas.microsoft.com/office/drawing/2014/main" id="{27DA20B4-AA3E-3348-7AF3-871499FD24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768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a:extLst>
            <a:ext uri="{FF2B5EF4-FFF2-40B4-BE49-F238E27FC236}">
              <a16:creationId xmlns:a16="http://schemas.microsoft.com/office/drawing/2014/main" id="{4ACBD8D7-6027-9F23-3012-57F06F76D1D8}"/>
            </a:ext>
          </a:extLst>
        </p:cNvPr>
        <p:cNvGrpSpPr/>
        <p:nvPr/>
      </p:nvGrpSpPr>
      <p:grpSpPr>
        <a:xfrm>
          <a:off x="0" y="0"/>
          <a:ext cx="0" cy="0"/>
          <a:chOff x="0" y="0"/>
          <a:chExt cx="0" cy="0"/>
        </a:xfrm>
      </p:grpSpPr>
      <p:sp>
        <p:nvSpPr>
          <p:cNvPr id="205" name="Google Shape;205;g20f7af2584a_0_14:notes">
            <a:extLst>
              <a:ext uri="{FF2B5EF4-FFF2-40B4-BE49-F238E27FC236}">
                <a16:creationId xmlns:a16="http://schemas.microsoft.com/office/drawing/2014/main" id="{466EA425-B0D3-722F-58B9-496595591B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a:extLst>
              <a:ext uri="{FF2B5EF4-FFF2-40B4-BE49-F238E27FC236}">
                <a16:creationId xmlns:a16="http://schemas.microsoft.com/office/drawing/2014/main" id="{55BBD2F6-4C95-5E84-9960-D8642CEF36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912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89400" y="1309975"/>
            <a:ext cx="4148400" cy="1677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2" name="Google Shape;12;p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20"/>
        <p:cNvGrpSpPr/>
        <p:nvPr/>
      </p:nvGrpSpPr>
      <p:grpSpPr>
        <a:xfrm>
          <a:off x="0" y="0"/>
          <a:ext cx="0" cy="0"/>
          <a:chOff x="0" y="0"/>
          <a:chExt cx="0" cy="0"/>
        </a:xfrm>
      </p:grpSpPr>
      <p:grpSp>
        <p:nvGrpSpPr>
          <p:cNvPr id="21" name="Google Shape;21;p4"/>
          <p:cNvGrpSpPr/>
          <p:nvPr/>
        </p:nvGrpSpPr>
        <p:grpSpPr>
          <a:xfrm>
            <a:off x="396500" y="170424"/>
            <a:ext cx="8360126" cy="4398447"/>
            <a:chOff x="1054783" y="1029605"/>
            <a:chExt cx="7587010" cy="3902100"/>
          </a:xfrm>
        </p:grpSpPr>
        <p:sp>
          <p:nvSpPr>
            <p:cNvPr id="22" name="Google Shape;22;p4"/>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4"/>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5" name="Google Shape;25;p4"/>
          <p:cNvSpPr txBox="1">
            <a:spLocks noGrp="1"/>
          </p:cNvSpPr>
          <p:nvPr>
            <p:ph type="body" idx="1"/>
          </p:nvPr>
        </p:nvSpPr>
        <p:spPr>
          <a:xfrm>
            <a:off x="720000" y="1238200"/>
            <a:ext cx="7704000" cy="381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AutoNum type="arabicPeriod"/>
              <a:defRPr/>
            </a:lvl1pPr>
            <a:lvl2pPr marL="914400" lvl="1" indent="-304800">
              <a:spcBef>
                <a:spcPts val="0"/>
              </a:spcBef>
              <a:spcAft>
                <a:spcPts val="0"/>
              </a:spcAft>
              <a:buSzPts val="1200"/>
              <a:buAutoNum type="alphaLcPeriod"/>
              <a:defRPr/>
            </a:lvl2pPr>
            <a:lvl3pPr marL="1371600" lvl="2" indent="-304800">
              <a:spcBef>
                <a:spcPts val="0"/>
              </a:spcBef>
              <a:spcAft>
                <a:spcPts val="0"/>
              </a:spcAft>
              <a:buSzPts val="1200"/>
              <a:buAutoNum type="romanLcPeriod"/>
              <a:defRPr/>
            </a:lvl3pPr>
            <a:lvl4pPr marL="1828800" lvl="3" indent="-304800">
              <a:spcBef>
                <a:spcPts val="0"/>
              </a:spcBef>
              <a:spcAft>
                <a:spcPts val="0"/>
              </a:spcAft>
              <a:buSzPts val="1200"/>
              <a:buAutoNum type="arabicPeriod"/>
              <a:defRPr/>
            </a:lvl4pPr>
            <a:lvl5pPr marL="2286000" lvl="4" indent="-304800">
              <a:spcBef>
                <a:spcPts val="0"/>
              </a:spcBef>
              <a:spcAft>
                <a:spcPts val="0"/>
              </a:spcAft>
              <a:buSzPts val="1200"/>
              <a:buAutoNum type="alphaLcPeriod"/>
              <a:defRPr/>
            </a:lvl5pPr>
            <a:lvl6pPr marL="2743200" lvl="5" indent="-304800">
              <a:spcBef>
                <a:spcPts val="0"/>
              </a:spcBef>
              <a:spcAft>
                <a:spcPts val="0"/>
              </a:spcAft>
              <a:buSzPts val="1200"/>
              <a:buAutoNum type="romanLcPeriod"/>
              <a:defRPr/>
            </a:lvl6pPr>
            <a:lvl7pPr marL="3200400" lvl="6" indent="-304800">
              <a:spcBef>
                <a:spcPts val="0"/>
              </a:spcBef>
              <a:spcAft>
                <a:spcPts val="0"/>
              </a:spcAft>
              <a:buSzPts val="1200"/>
              <a:buAutoNum type="arabicPeriod"/>
              <a:defRPr/>
            </a:lvl7pPr>
            <a:lvl8pPr marL="3657600" lvl="7" indent="-304800">
              <a:spcBef>
                <a:spcPts val="0"/>
              </a:spcBef>
              <a:spcAft>
                <a:spcPts val="0"/>
              </a:spcAft>
              <a:buSzPts val="1200"/>
              <a:buAutoNum type="alphaLcPeriod"/>
              <a:defRPr/>
            </a:lvl8pPr>
            <a:lvl9pPr marL="4114800" lvl="8" indent="-304800">
              <a:spcBef>
                <a:spcPts val="0"/>
              </a:spcBef>
              <a:spcAft>
                <a:spcPts val="0"/>
              </a:spcAft>
              <a:buSzPts val="1200"/>
              <a:buAutoNum type="romanLcPeriod"/>
              <a:defRPr/>
            </a:lvl9pPr>
          </a:lstStyle>
          <a:p>
            <a:endParaRPr/>
          </a:p>
        </p:txBody>
      </p:sp>
      <p:sp>
        <p:nvSpPr>
          <p:cNvPr id="26" name="Google Shape;26;p4"/>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One column text">
  <p:cSld name="ONE_COLUMN_TEXT">
    <p:spTree>
      <p:nvGrpSpPr>
        <p:cNvPr id="1" name="Shape 43"/>
        <p:cNvGrpSpPr/>
        <p:nvPr/>
      </p:nvGrpSpPr>
      <p:grpSpPr>
        <a:xfrm>
          <a:off x="0" y="0"/>
          <a:ext cx="0" cy="0"/>
          <a:chOff x="0" y="0"/>
          <a:chExt cx="0" cy="0"/>
        </a:xfrm>
      </p:grpSpPr>
      <p:grpSp>
        <p:nvGrpSpPr>
          <p:cNvPr id="44" name="Google Shape;44;p7"/>
          <p:cNvGrpSpPr/>
          <p:nvPr/>
        </p:nvGrpSpPr>
        <p:grpSpPr>
          <a:xfrm>
            <a:off x="396500" y="170424"/>
            <a:ext cx="8360126" cy="4398447"/>
            <a:chOff x="1054783" y="1029605"/>
            <a:chExt cx="7587010" cy="3902100"/>
          </a:xfrm>
        </p:grpSpPr>
        <p:sp>
          <p:nvSpPr>
            <p:cNvPr id="45" name="Google Shape;45;p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7"/>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2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 name="Google Shape;48;p7"/>
          <p:cNvSpPr txBox="1">
            <a:spLocks noGrp="1"/>
          </p:cNvSpPr>
          <p:nvPr>
            <p:ph type="body" idx="1"/>
          </p:nvPr>
        </p:nvSpPr>
        <p:spPr>
          <a:xfrm>
            <a:off x="720000" y="1244275"/>
            <a:ext cx="3692400" cy="2955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4"/>
              </a:buClr>
              <a:buSzPts val="1200"/>
              <a:buAutoNum type="arabicPeriod"/>
              <a:defRPr/>
            </a:lvl1pPr>
            <a:lvl2pPr marL="914400" lvl="1" indent="-304800" rtl="0">
              <a:spcBef>
                <a:spcPts val="0"/>
              </a:spcBef>
              <a:spcAft>
                <a:spcPts val="0"/>
              </a:spcAft>
              <a:buClr>
                <a:srgbClr val="E76A28"/>
              </a:buClr>
              <a:buSzPts val="1200"/>
              <a:buFont typeface="Nunito Light"/>
              <a:buAutoNum type="alphaLcPeriod"/>
              <a:defRPr/>
            </a:lvl2pPr>
            <a:lvl3pPr marL="1371600" lvl="2" indent="-304800" rtl="0">
              <a:spcBef>
                <a:spcPts val="0"/>
              </a:spcBef>
              <a:spcAft>
                <a:spcPts val="0"/>
              </a:spcAft>
              <a:buClr>
                <a:srgbClr val="E76A28"/>
              </a:buClr>
              <a:buSzPts val="1200"/>
              <a:buFont typeface="Nunito Light"/>
              <a:buAutoNum type="romanLcPeriod"/>
              <a:defRPr sz="1300"/>
            </a:lvl3pPr>
            <a:lvl4pPr marL="1828800" lvl="3" indent="-304800" rtl="0">
              <a:spcBef>
                <a:spcPts val="0"/>
              </a:spcBef>
              <a:spcAft>
                <a:spcPts val="0"/>
              </a:spcAft>
              <a:buClr>
                <a:srgbClr val="E76A28"/>
              </a:buClr>
              <a:buSzPts val="1200"/>
              <a:buFont typeface="Nunito Light"/>
              <a:buAutoNum type="arabicPeriod"/>
              <a:defRPr sz="1300"/>
            </a:lvl4pPr>
            <a:lvl5pPr marL="2286000" lvl="4" indent="-304800" rtl="0">
              <a:spcBef>
                <a:spcPts val="0"/>
              </a:spcBef>
              <a:spcAft>
                <a:spcPts val="0"/>
              </a:spcAft>
              <a:buClr>
                <a:srgbClr val="E76A28"/>
              </a:buClr>
              <a:buSzPts val="1200"/>
              <a:buFont typeface="Nunito Light"/>
              <a:buAutoNum type="alphaLcPeriod"/>
              <a:defRPr sz="1300"/>
            </a:lvl5pPr>
            <a:lvl6pPr marL="2743200" lvl="5" indent="-304800" rtl="0">
              <a:spcBef>
                <a:spcPts val="0"/>
              </a:spcBef>
              <a:spcAft>
                <a:spcPts val="0"/>
              </a:spcAft>
              <a:buClr>
                <a:srgbClr val="999999"/>
              </a:buClr>
              <a:buSzPts val="1200"/>
              <a:buFont typeface="Nunito Light"/>
              <a:buAutoNum type="romanLcPeriod"/>
              <a:defRPr sz="1300"/>
            </a:lvl6pPr>
            <a:lvl7pPr marL="3200400" lvl="6" indent="-304800" rtl="0">
              <a:spcBef>
                <a:spcPts val="0"/>
              </a:spcBef>
              <a:spcAft>
                <a:spcPts val="0"/>
              </a:spcAft>
              <a:buClr>
                <a:srgbClr val="999999"/>
              </a:buClr>
              <a:buSzPts val="1200"/>
              <a:buFont typeface="Nunito Light"/>
              <a:buAutoNum type="arabicPeriod"/>
              <a:defRPr sz="1300"/>
            </a:lvl7pPr>
            <a:lvl8pPr marL="3657600" lvl="7" indent="-304800" rtl="0">
              <a:spcBef>
                <a:spcPts val="0"/>
              </a:spcBef>
              <a:spcAft>
                <a:spcPts val="0"/>
              </a:spcAft>
              <a:buClr>
                <a:srgbClr val="999999"/>
              </a:buClr>
              <a:buSzPts val="1200"/>
              <a:buFont typeface="Nunito Light"/>
              <a:buAutoNum type="alphaLcPeriod"/>
              <a:defRPr sz="1300"/>
            </a:lvl8pPr>
            <a:lvl9pPr marL="4114800" lvl="8" indent="-304800" rtl="0">
              <a:spcBef>
                <a:spcPts val="0"/>
              </a:spcBef>
              <a:spcAft>
                <a:spcPts val="0"/>
              </a:spcAft>
              <a:buClr>
                <a:srgbClr val="999999"/>
              </a:buClr>
              <a:buSzPts val="1200"/>
              <a:buFont typeface="Nunito Light"/>
              <a:buAutoNum type="romanLcPeriod"/>
              <a:defRPr sz="1300"/>
            </a:lvl9pPr>
          </a:lstStyle>
          <a:p>
            <a:endParaRPr/>
          </a:p>
        </p:txBody>
      </p:sp>
      <p:sp>
        <p:nvSpPr>
          <p:cNvPr id="49" name="Google Shape;49;p7"/>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50"/>
        <p:cNvGrpSpPr/>
        <p:nvPr/>
      </p:nvGrpSpPr>
      <p:grpSpPr>
        <a:xfrm>
          <a:off x="0" y="0"/>
          <a:ext cx="0" cy="0"/>
          <a:chOff x="0" y="0"/>
          <a:chExt cx="0" cy="0"/>
        </a:xfrm>
      </p:grpSpPr>
      <p:grpSp>
        <p:nvGrpSpPr>
          <p:cNvPr id="51" name="Google Shape;51;p8"/>
          <p:cNvGrpSpPr/>
          <p:nvPr/>
        </p:nvGrpSpPr>
        <p:grpSpPr>
          <a:xfrm>
            <a:off x="396500" y="170424"/>
            <a:ext cx="8360126" cy="4398447"/>
            <a:chOff x="1054783" y="1029605"/>
            <a:chExt cx="7587010" cy="3902100"/>
          </a:xfrm>
        </p:grpSpPr>
        <p:sp>
          <p:nvSpPr>
            <p:cNvPr id="52" name="Google Shape;52;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5" name="Google Shape;55;p8"/>
          <p:cNvSpPr txBox="1">
            <a:spLocks noGrp="1"/>
          </p:cNvSpPr>
          <p:nvPr>
            <p:ph type="title"/>
          </p:nvPr>
        </p:nvSpPr>
        <p:spPr>
          <a:xfrm>
            <a:off x="2801700" y="1918054"/>
            <a:ext cx="5622300" cy="24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56"/>
        <p:cNvGrpSpPr/>
        <p:nvPr/>
      </p:nvGrpSpPr>
      <p:grpSpPr>
        <a:xfrm>
          <a:off x="0" y="0"/>
          <a:ext cx="0" cy="0"/>
          <a:chOff x="0" y="0"/>
          <a:chExt cx="0" cy="0"/>
        </a:xfrm>
      </p:grpSpPr>
      <p:grpSp>
        <p:nvGrpSpPr>
          <p:cNvPr id="57" name="Google Shape;57;p9"/>
          <p:cNvGrpSpPr/>
          <p:nvPr/>
        </p:nvGrpSpPr>
        <p:grpSpPr>
          <a:xfrm>
            <a:off x="396500" y="170424"/>
            <a:ext cx="8360126" cy="4398447"/>
            <a:chOff x="1054783" y="1029605"/>
            <a:chExt cx="7587010" cy="3902100"/>
          </a:xfrm>
        </p:grpSpPr>
        <p:sp>
          <p:nvSpPr>
            <p:cNvPr id="58" name="Google Shape;58;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9"/>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1" name="Google Shape;61;p9"/>
          <p:cNvSpPr txBox="1">
            <a:spLocks noGrp="1"/>
          </p:cNvSpPr>
          <p:nvPr>
            <p:ph type="title"/>
          </p:nvPr>
        </p:nvSpPr>
        <p:spPr>
          <a:xfrm rot="515">
            <a:off x="2406900" y="1623064"/>
            <a:ext cx="6006600" cy="60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9"/>
          <p:cNvSpPr txBox="1">
            <a:spLocks noGrp="1"/>
          </p:cNvSpPr>
          <p:nvPr>
            <p:ph type="subTitle" idx="1"/>
          </p:nvPr>
        </p:nvSpPr>
        <p:spPr>
          <a:xfrm>
            <a:off x="3658200" y="2303046"/>
            <a:ext cx="4755300" cy="147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63"/>
        <p:cNvGrpSpPr/>
        <p:nvPr/>
      </p:nvGrpSpPr>
      <p:grpSpPr>
        <a:xfrm>
          <a:off x="0" y="0"/>
          <a:ext cx="0" cy="0"/>
          <a:chOff x="0" y="0"/>
          <a:chExt cx="0" cy="0"/>
        </a:xfrm>
      </p:grpSpPr>
      <p:grpSp>
        <p:nvGrpSpPr>
          <p:cNvPr id="64" name="Google Shape;64;p10"/>
          <p:cNvGrpSpPr/>
          <p:nvPr/>
        </p:nvGrpSpPr>
        <p:grpSpPr>
          <a:xfrm>
            <a:off x="396500" y="170424"/>
            <a:ext cx="8360126" cy="4398447"/>
            <a:chOff x="1054783" y="1029605"/>
            <a:chExt cx="7587010" cy="3902100"/>
          </a:xfrm>
        </p:grpSpPr>
        <p:sp>
          <p:nvSpPr>
            <p:cNvPr id="65" name="Google Shape;65;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1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8" name="Google Shape;68;p10"/>
          <p:cNvSpPr txBox="1">
            <a:spLocks noGrp="1"/>
          </p:cNvSpPr>
          <p:nvPr>
            <p:ph type="title"/>
          </p:nvPr>
        </p:nvSpPr>
        <p:spPr>
          <a:xfrm>
            <a:off x="720000" y="2233875"/>
            <a:ext cx="7704000" cy="61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sz="30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ackground">
  <p:cSld name="CUSTOM_14">
    <p:spTree>
      <p:nvGrpSpPr>
        <p:cNvPr id="1" name="Shape 182"/>
        <p:cNvGrpSpPr/>
        <p:nvPr/>
      </p:nvGrpSpPr>
      <p:grpSpPr>
        <a:xfrm>
          <a:off x="0" y="0"/>
          <a:ext cx="0" cy="0"/>
          <a:chOff x="0" y="0"/>
          <a:chExt cx="0" cy="0"/>
        </a:xfrm>
      </p:grpSpPr>
      <p:grpSp>
        <p:nvGrpSpPr>
          <p:cNvPr id="183" name="Google Shape;183;p22"/>
          <p:cNvGrpSpPr/>
          <p:nvPr/>
        </p:nvGrpSpPr>
        <p:grpSpPr>
          <a:xfrm>
            <a:off x="772525" y="726625"/>
            <a:ext cx="6578100" cy="3438300"/>
            <a:chOff x="772525" y="726625"/>
            <a:chExt cx="6578100" cy="3438300"/>
          </a:xfrm>
        </p:grpSpPr>
        <p:sp>
          <p:nvSpPr>
            <p:cNvPr id="184" name="Google Shape;184;p22"/>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2"/>
          <p:cNvGrpSpPr/>
          <p:nvPr/>
        </p:nvGrpSpPr>
        <p:grpSpPr>
          <a:xfrm>
            <a:off x="4924175" y="2984325"/>
            <a:ext cx="3447300" cy="1584600"/>
            <a:chOff x="4924175" y="3441525"/>
            <a:chExt cx="3447300" cy="1584600"/>
          </a:xfrm>
        </p:grpSpPr>
        <p:sp>
          <p:nvSpPr>
            <p:cNvPr id="187" name="Google Shape;187;p22"/>
            <p:cNvSpPr/>
            <p:nvPr/>
          </p:nvSpPr>
          <p:spPr>
            <a:xfrm>
              <a:off x="4924175" y="3441525"/>
              <a:ext cx="3447300" cy="1584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grpSp>
        <p:nvGrpSpPr>
          <p:cNvPr id="190" name="Google Shape;190;p22"/>
          <p:cNvGrpSpPr/>
          <p:nvPr/>
        </p:nvGrpSpPr>
        <p:grpSpPr>
          <a:xfrm>
            <a:off x="11575" y="0"/>
            <a:ext cx="9132325" cy="414900"/>
            <a:chOff x="11575" y="0"/>
            <a:chExt cx="9132325" cy="414900"/>
          </a:xfrm>
        </p:grpSpPr>
        <p:sp>
          <p:nvSpPr>
            <p:cNvPr id="191" name="Google Shape;191;p2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ackground 1">
  <p:cSld name="CUSTOM_14_1">
    <p:spTree>
      <p:nvGrpSpPr>
        <p:cNvPr id="1" name="Shape 193"/>
        <p:cNvGrpSpPr/>
        <p:nvPr/>
      </p:nvGrpSpPr>
      <p:grpSpPr>
        <a:xfrm>
          <a:off x="0" y="0"/>
          <a:ext cx="0" cy="0"/>
          <a:chOff x="0" y="0"/>
          <a:chExt cx="0" cy="0"/>
        </a:xfrm>
      </p:grpSpPr>
      <p:grpSp>
        <p:nvGrpSpPr>
          <p:cNvPr id="194" name="Google Shape;194;p23"/>
          <p:cNvGrpSpPr/>
          <p:nvPr/>
        </p:nvGrpSpPr>
        <p:grpSpPr>
          <a:xfrm>
            <a:off x="396500" y="170424"/>
            <a:ext cx="8360126" cy="4398447"/>
            <a:chOff x="1054783" y="1029605"/>
            <a:chExt cx="7587010" cy="3902100"/>
          </a:xfrm>
        </p:grpSpPr>
        <p:sp>
          <p:nvSpPr>
            <p:cNvPr id="195" name="Google Shape;195;p2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D32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58"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okwi.com/projects/412811019007793153"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07"/>
        <p:cNvGrpSpPr/>
        <p:nvPr/>
      </p:nvGrpSpPr>
      <p:grpSpPr>
        <a:xfrm>
          <a:off x="0" y="0"/>
          <a:ext cx="0" cy="0"/>
          <a:chOff x="0" y="0"/>
          <a:chExt cx="0" cy="0"/>
        </a:xfrm>
      </p:grpSpPr>
      <p:grpSp>
        <p:nvGrpSpPr>
          <p:cNvPr id="208" name="Google Shape;208;p27"/>
          <p:cNvGrpSpPr/>
          <p:nvPr/>
        </p:nvGrpSpPr>
        <p:grpSpPr>
          <a:xfrm>
            <a:off x="772525" y="726625"/>
            <a:ext cx="6578100" cy="3438300"/>
            <a:chOff x="772525" y="726625"/>
            <a:chExt cx="6578100" cy="3438300"/>
          </a:xfrm>
        </p:grpSpPr>
        <p:sp>
          <p:nvSpPr>
            <p:cNvPr id="209" name="Google Shape;209;p27"/>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27"/>
          <p:cNvGrpSpPr/>
          <p:nvPr/>
        </p:nvGrpSpPr>
        <p:grpSpPr>
          <a:xfrm>
            <a:off x="4924175" y="3441525"/>
            <a:ext cx="3447300" cy="962400"/>
            <a:chOff x="4924175" y="3441525"/>
            <a:chExt cx="3447300" cy="962400"/>
          </a:xfrm>
        </p:grpSpPr>
        <p:sp>
          <p:nvSpPr>
            <p:cNvPr id="212" name="Google Shape;212;p27"/>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27"/>
          <p:cNvSpPr txBox="1">
            <a:spLocks noGrp="1"/>
          </p:cNvSpPr>
          <p:nvPr>
            <p:ph type="ctrTitle"/>
          </p:nvPr>
        </p:nvSpPr>
        <p:spPr>
          <a:xfrm>
            <a:off x="1423690" y="1557537"/>
            <a:ext cx="5275769" cy="2028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High-Temperature and Gas Sensor</a:t>
            </a:r>
            <a:endParaRPr sz="4400" dirty="0">
              <a:solidFill>
                <a:schemeClr val="accent2"/>
              </a:solidFill>
            </a:endParaRPr>
          </a:p>
        </p:txBody>
      </p:sp>
      <p:sp>
        <p:nvSpPr>
          <p:cNvPr id="221" name="Google Shape;221;p27"/>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Sumithra S</a:t>
            </a:r>
          </a:p>
          <a:p>
            <a:pPr marL="0" lvl="0" indent="0" algn="l" rtl="0">
              <a:spcBef>
                <a:spcPts val="0"/>
              </a:spcBef>
              <a:spcAft>
                <a:spcPts val="0"/>
              </a:spcAft>
              <a:buNone/>
            </a:pPr>
            <a:r>
              <a:rPr lang="en" dirty="0"/>
              <a:t>CB.SC.U4CSE23749</a:t>
            </a:r>
            <a:endParaRPr dirty="0"/>
          </a:p>
        </p:txBody>
      </p:sp>
      <p:sp>
        <p:nvSpPr>
          <p:cNvPr id="2" name="TextBox 1">
            <a:extLst>
              <a:ext uri="{FF2B5EF4-FFF2-40B4-BE49-F238E27FC236}">
                <a16:creationId xmlns:a16="http://schemas.microsoft.com/office/drawing/2014/main" id="{EC20BD34-0C01-E41E-BA2C-F00957CC477C}"/>
              </a:ext>
            </a:extLst>
          </p:cNvPr>
          <p:cNvSpPr txBox="1"/>
          <p:nvPr/>
        </p:nvSpPr>
        <p:spPr>
          <a:xfrm>
            <a:off x="1423690" y="3061032"/>
            <a:ext cx="3314700" cy="246221"/>
          </a:xfrm>
          <a:prstGeom prst="rect">
            <a:avLst/>
          </a:prstGeom>
          <a:noFill/>
        </p:spPr>
        <p:txBody>
          <a:bodyPr wrap="square" rtlCol="0">
            <a:spAutoFit/>
          </a:bodyPr>
          <a:lstStyle/>
          <a:p>
            <a:r>
              <a:rPr lang="en-IN" sz="1000" dirty="0">
                <a:solidFill>
                  <a:schemeClr val="accent2">
                    <a:lumMod val="60000"/>
                    <a:lumOff val="40000"/>
                  </a:schemeClr>
                </a:solidFill>
                <a:hlinkClick r:id="rId3">
                  <a:extLst>
                    <a:ext uri="{A12FA001-AC4F-418D-AE19-62706E023703}">
                      <ahyp:hlinkClr xmlns:ahyp="http://schemas.microsoft.com/office/drawing/2018/hyperlinkcolor" val="tx"/>
                    </a:ext>
                  </a:extLst>
                </a:hlinkClick>
              </a:rPr>
              <a:t>https://wokwi.com/projects/412811019007793153</a:t>
            </a:r>
            <a:endParaRPr lang="en-IN" sz="1000" dirty="0">
              <a:solidFill>
                <a:schemeClr val="accent2">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07">
          <a:extLst>
            <a:ext uri="{FF2B5EF4-FFF2-40B4-BE49-F238E27FC236}">
              <a16:creationId xmlns:a16="http://schemas.microsoft.com/office/drawing/2014/main" id="{AFD8B9EF-5901-E520-CE44-3711A7B2CB39}"/>
            </a:ext>
          </a:extLst>
        </p:cNvPr>
        <p:cNvGrpSpPr/>
        <p:nvPr/>
      </p:nvGrpSpPr>
      <p:grpSpPr>
        <a:xfrm>
          <a:off x="0" y="0"/>
          <a:ext cx="0" cy="0"/>
          <a:chOff x="0" y="0"/>
          <a:chExt cx="0" cy="0"/>
        </a:xfrm>
      </p:grpSpPr>
      <p:grpSp>
        <p:nvGrpSpPr>
          <p:cNvPr id="208" name="Google Shape;208;p27">
            <a:extLst>
              <a:ext uri="{FF2B5EF4-FFF2-40B4-BE49-F238E27FC236}">
                <a16:creationId xmlns:a16="http://schemas.microsoft.com/office/drawing/2014/main" id="{E02F2CAB-119F-E402-6BCD-80CDC49D7BDB}"/>
              </a:ext>
            </a:extLst>
          </p:cNvPr>
          <p:cNvGrpSpPr/>
          <p:nvPr/>
        </p:nvGrpSpPr>
        <p:grpSpPr>
          <a:xfrm>
            <a:off x="2190059" y="1649187"/>
            <a:ext cx="4763881" cy="1845125"/>
            <a:chOff x="772525" y="726625"/>
            <a:chExt cx="6578100" cy="3438300"/>
          </a:xfrm>
        </p:grpSpPr>
        <p:sp>
          <p:nvSpPr>
            <p:cNvPr id="209" name="Google Shape;209;p27">
              <a:extLst>
                <a:ext uri="{FF2B5EF4-FFF2-40B4-BE49-F238E27FC236}">
                  <a16:creationId xmlns:a16="http://schemas.microsoft.com/office/drawing/2014/main" id="{83D30525-AB15-AC50-9095-EC046E28BEAB}"/>
                </a:ext>
              </a:extLst>
            </p:cNvPr>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a:extLst>
                <a:ext uri="{FF2B5EF4-FFF2-40B4-BE49-F238E27FC236}">
                  <a16:creationId xmlns:a16="http://schemas.microsoft.com/office/drawing/2014/main" id="{1A627057-2F76-693B-4185-6DA858CE99E6}"/>
                </a:ext>
              </a:extLst>
            </p:cNvPr>
            <p:cNvSpPr/>
            <p:nvPr/>
          </p:nvSpPr>
          <p:spPr>
            <a:xfrm>
              <a:off x="772525" y="726625"/>
              <a:ext cx="6578100" cy="589529"/>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27">
            <a:extLst>
              <a:ext uri="{FF2B5EF4-FFF2-40B4-BE49-F238E27FC236}">
                <a16:creationId xmlns:a16="http://schemas.microsoft.com/office/drawing/2014/main" id="{8E300870-41E6-1A5B-AC10-56B229234A8B}"/>
              </a:ext>
            </a:extLst>
          </p:cNvPr>
          <p:cNvSpPr txBox="1">
            <a:spLocks noGrp="1"/>
          </p:cNvSpPr>
          <p:nvPr>
            <p:ph type="ctrTitle"/>
          </p:nvPr>
        </p:nvSpPr>
        <p:spPr>
          <a:xfrm>
            <a:off x="2898374" y="2360088"/>
            <a:ext cx="3091160" cy="7070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solidFill>
                  <a:schemeClr val="accent2">
                    <a:lumMod val="60000"/>
                    <a:lumOff val="40000"/>
                  </a:schemeClr>
                </a:solidFill>
              </a:rPr>
              <a:t>Thank You!</a:t>
            </a:r>
            <a:endParaRPr sz="4400" dirty="0">
              <a:solidFill>
                <a:schemeClr val="accent2">
                  <a:lumMod val="60000"/>
                  <a:lumOff val="40000"/>
                </a:schemeClr>
              </a:solidFill>
            </a:endParaRPr>
          </a:p>
        </p:txBody>
      </p:sp>
    </p:spTree>
    <p:extLst>
      <p:ext uri="{BB962C8B-B14F-4D97-AF65-F5344CB8AC3E}">
        <p14:creationId xmlns:p14="http://schemas.microsoft.com/office/powerpoint/2010/main" val="400295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28"/>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lumMod val="60000"/>
                    <a:lumOff val="40000"/>
                  </a:schemeClr>
                </a:solidFill>
              </a:rPr>
              <a:t>Objectives + Main Components</a:t>
            </a:r>
            <a:endParaRPr dirty="0">
              <a:solidFill>
                <a:schemeClr val="accent2">
                  <a:lumMod val="60000"/>
                  <a:lumOff val="40000"/>
                </a:schemeClr>
              </a:solidFill>
            </a:endParaRPr>
          </a:p>
        </p:txBody>
      </p:sp>
      <p:sp>
        <p:nvSpPr>
          <p:cNvPr id="229" name="Google Shape;229;p28"/>
          <p:cNvSpPr txBox="1">
            <a:spLocks noGrp="1"/>
          </p:cNvSpPr>
          <p:nvPr>
            <p:ph type="body" idx="1"/>
          </p:nvPr>
        </p:nvSpPr>
        <p:spPr>
          <a:xfrm>
            <a:off x="719988" y="1123900"/>
            <a:ext cx="7704000" cy="3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dirty="0"/>
              <a:t>This part of the project is an Arduino Uno based sensor that alerts the occupants of the room when gas is detected or when the temperature of the room increases to an intolerable level indicative of a fire/overheating.</a:t>
            </a:r>
            <a:endParaRPr sz="1300" dirty="0"/>
          </a:p>
        </p:txBody>
      </p:sp>
      <p:graphicFrame>
        <p:nvGraphicFramePr>
          <p:cNvPr id="230" name="Google Shape;230;p28"/>
          <p:cNvGraphicFramePr/>
          <p:nvPr>
            <p:extLst>
              <p:ext uri="{D42A27DB-BD31-4B8C-83A1-F6EECF244321}">
                <p14:modId xmlns:p14="http://schemas.microsoft.com/office/powerpoint/2010/main" val="3195716351"/>
              </p:ext>
            </p:extLst>
          </p:nvPr>
        </p:nvGraphicFramePr>
        <p:xfrm>
          <a:off x="719988" y="2012552"/>
          <a:ext cx="7704000" cy="2743110"/>
        </p:xfrm>
        <a:graphic>
          <a:graphicData uri="http://schemas.openxmlformats.org/drawingml/2006/table">
            <a:tbl>
              <a:tblPr>
                <a:noFill/>
                <a:tableStyleId>{ADA41016-2047-4ECA-8B60-D10F281F7B70}</a:tableStyleId>
              </a:tblPr>
              <a:tblGrid>
                <a:gridCol w="2272100">
                  <a:extLst>
                    <a:ext uri="{9D8B030D-6E8A-4147-A177-3AD203B41FA5}">
                      <a16:colId xmlns:a16="http://schemas.microsoft.com/office/drawing/2014/main" val="20000"/>
                    </a:ext>
                  </a:extLst>
                </a:gridCol>
                <a:gridCol w="5431900">
                  <a:extLst>
                    <a:ext uri="{9D8B030D-6E8A-4147-A177-3AD203B41FA5}">
                      <a16:colId xmlns:a16="http://schemas.microsoft.com/office/drawing/2014/main" val="20001"/>
                    </a:ext>
                  </a:extLst>
                </a:gridCol>
              </a:tblGrid>
              <a:tr h="634366">
                <a:tc>
                  <a:txBody>
                    <a:bodyPr/>
                    <a:lstStyle/>
                    <a:p>
                      <a:pPr marL="0" lvl="0" indent="0" algn="l" rtl="0">
                        <a:spcBef>
                          <a:spcPts val="0"/>
                        </a:spcBef>
                        <a:spcAft>
                          <a:spcPts val="0"/>
                        </a:spcAft>
                        <a:buNone/>
                      </a:pPr>
                      <a:r>
                        <a:rPr lang="en" sz="1600" b="1" u="sng" dirty="0">
                          <a:solidFill>
                            <a:schemeClr val="dk1"/>
                          </a:solidFill>
                          <a:latin typeface="Quantico"/>
                          <a:ea typeface="Quantico"/>
                          <a:cs typeface="Quantico"/>
                          <a:sym typeface="Quantico"/>
                        </a:rPr>
                        <a:t>Arduino Uno</a:t>
                      </a:r>
                      <a:endParaRPr sz="1600" b="1" dirty="0">
                        <a:solidFill>
                          <a:schemeClr val="dk1"/>
                        </a:solidFill>
                        <a:latin typeface="Quantico"/>
                        <a:ea typeface="Quantico"/>
                        <a:cs typeface="Quantico"/>
                        <a:sym typeface="Quantic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600" dirty="0">
                          <a:solidFill>
                            <a:schemeClr val="dk1"/>
                          </a:solidFill>
                          <a:latin typeface="Source Code Pro"/>
                          <a:ea typeface="Source Code Pro"/>
                          <a:cs typeface="Source Code Pro"/>
                          <a:sym typeface="Source Code Pro"/>
                        </a:rPr>
                        <a:t>Reads inputs from sensors and turns them into outputs.</a:t>
                      </a:r>
                      <a:endParaRPr sz="1600" dirty="0">
                        <a:solidFill>
                          <a:schemeClr val="dk1"/>
                        </a:solidFill>
                        <a:latin typeface="Source Code Pro"/>
                        <a:ea typeface="Source Code Pro"/>
                        <a:cs typeface="Source Code Pro"/>
                        <a:sym typeface="Source Code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865055">
                <a:tc>
                  <a:txBody>
                    <a:bodyPr/>
                    <a:lstStyle/>
                    <a:p>
                      <a:pPr marL="0" lvl="0" indent="0" algn="l" rtl="0">
                        <a:spcBef>
                          <a:spcPts val="0"/>
                        </a:spcBef>
                        <a:spcAft>
                          <a:spcPts val="0"/>
                        </a:spcAft>
                        <a:buNone/>
                      </a:pPr>
                      <a:r>
                        <a:rPr lang="en" sz="1600" b="1" u="sng" dirty="0">
                          <a:solidFill>
                            <a:schemeClr val="dk1"/>
                          </a:solidFill>
                          <a:latin typeface="Quantico"/>
                          <a:ea typeface="Quantico"/>
                          <a:cs typeface="Quantico"/>
                          <a:sym typeface="Quantico"/>
                        </a:rPr>
                        <a:t>Gas Sensor</a:t>
                      </a:r>
                      <a:endParaRPr sz="1600" b="1" u="sng" dirty="0">
                        <a:solidFill>
                          <a:schemeClr val="dk1"/>
                        </a:solidFill>
                        <a:latin typeface="Quantico"/>
                        <a:ea typeface="Quantico"/>
                        <a:cs typeface="Quantico"/>
                        <a:sym typeface="Quantic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600" dirty="0">
                          <a:solidFill>
                            <a:schemeClr val="dk1"/>
                          </a:solidFill>
                          <a:latin typeface="Source Code Pro"/>
                          <a:ea typeface="Source Code Pro"/>
                          <a:cs typeface="Source Code Pro"/>
                          <a:sym typeface="Source Code Pro"/>
                        </a:rPr>
                        <a:t>Takes gas levels of the room as input. An LED starts blinking if unhealthy gas levels are detected.</a:t>
                      </a:r>
                      <a:endParaRPr sz="1600" dirty="0">
                        <a:solidFill>
                          <a:schemeClr val="dk1"/>
                        </a:solidFill>
                        <a:latin typeface="Source Code Pro"/>
                        <a:ea typeface="Source Code Pro"/>
                        <a:cs typeface="Source Code Pro"/>
                        <a:sym typeface="Source Code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095744">
                <a:tc>
                  <a:txBody>
                    <a:bodyPr/>
                    <a:lstStyle/>
                    <a:p>
                      <a:pPr marL="0" lvl="0" indent="0" algn="l" rtl="0">
                        <a:spcBef>
                          <a:spcPts val="0"/>
                        </a:spcBef>
                        <a:spcAft>
                          <a:spcPts val="0"/>
                        </a:spcAft>
                        <a:buNone/>
                      </a:pPr>
                      <a:r>
                        <a:rPr lang="en" sz="1600" b="1" u="sng" dirty="0">
                          <a:solidFill>
                            <a:schemeClr val="dk1"/>
                          </a:solidFill>
                          <a:latin typeface="Quantico"/>
                          <a:ea typeface="Quantico"/>
                          <a:cs typeface="Quantico"/>
                          <a:sym typeface="Quantico"/>
                        </a:rPr>
                        <a:t>Temperature Sensor</a:t>
                      </a:r>
                      <a:endParaRPr sz="1600" b="1" u="sng" dirty="0">
                        <a:solidFill>
                          <a:schemeClr val="dk1"/>
                        </a:solidFill>
                        <a:latin typeface="Quantico"/>
                        <a:ea typeface="Quantico"/>
                        <a:cs typeface="Quantico"/>
                        <a:sym typeface="Quantic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600" dirty="0">
                          <a:solidFill>
                            <a:schemeClr val="dk1"/>
                          </a:solidFill>
                          <a:latin typeface="Source Code Pro"/>
                          <a:ea typeface="Source Code Pro"/>
                          <a:cs typeface="Source Code Pro"/>
                          <a:sym typeface="Source Code Pro"/>
                        </a:rPr>
                        <a:t>Takes temperature of the room as input and changes the LED bar graph accordingly. A text message is also displayed in case of dangerous temperature levels.</a:t>
                      </a:r>
                      <a:endParaRPr sz="1600" dirty="0">
                        <a:solidFill>
                          <a:schemeClr val="dk1"/>
                        </a:solidFill>
                        <a:latin typeface="Source Code Pro"/>
                        <a:ea typeface="Source Code Pro"/>
                        <a:cs typeface="Source Code Pro"/>
                        <a:sym typeface="Source Code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07">
          <a:extLst>
            <a:ext uri="{FF2B5EF4-FFF2-40B4-BE49-F238E27FC236}">
              <a16:creationId xmlns:a16="http://schemas.microsoft.com/office/drawing/2014/main" id="{333C01C4-227A-4F54-2F4E-AE81EBE68ACE}"/>
            </a:ext>
          </a:extLst>
        </p:cNvPr>
        <p:cNvGrpSpPr/>
        <p:nvPr/>
      </p:nvGrpSpPr>
      <p:grpSpPr>
        <a:xfrm>
          <a:off x="0" y="0"/>
          <a:ext cx="0" cy="0"/>
          <a:chOff x="0" y="0"/>
          <a:chExt cx="0" cy="0"/>
        </a:xfrm>
      </p:grpSpPr>
      <p:sp>
        <p:nvSpPr>
          <p:cNvPr id="212" name="Google Shape;212;p27">
            <a:extLst>
              <a:ext uri="{FF2B5EF4-FFF2-40B4-BE49-F238E27FC236}">
                <a16:creationId xmlns:a16="http://schemas.microsoft.com/office/drawing/2014/main" id="{BC0C8F28-9ACC-3FB3-EB49-D6E92C3416D3}"/>
              </a:ext>
            </a:extLst>
          </p:cNvPr>
          <p:cNvSpPr/>
          <p:nvPr/>
        </p:nvSpPr>
        <p:spPr>
          <a:xfrm>
            <a:off x="376117" y="408983"/>
            <a:ext cx="2612483" cy="468715"/>
          </a:xfrm>
          <a:prstGeom prst="rect">
            <a:avLst/>
          </a:prstGeom>
          <a:solidFill>
            <a:schemeClr val="bg2">
              <a:lumMod val="75000"/>
              <a:lumOff val="25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Subtitle 10">
            <a:extLst>
              <a:ext uri="{FF2B5EF4-FFF2-40B4-BE49-F238E27FC236}">
                <a16:creationId xmlns:a16="http://schemas.microsoft.com/office/drawing/2014/main" id="{BBE5A173-40E6-60DF-6A9C-6732374064C3}"/>
              </a:ext>
            </a:extLst>
          </p:cNvPr>
          <p:cNvSpPr>
            <a:spLocks noGrp="1"/>
          </p:cNvSpPr>
          <p:nvPr>
            <p:ph type="subTitle" idx="1"/>
          </p:nvPr>
        </p:nvSpPr>
        <p:spPr>
          <a:xfrm>
            <a:off x="496389" y="541929"/>
            <a:ext cx="2302402" cy="186438"/>
          </a:xfrm>
        </p:spPr>
        <p:txBody>
          <a:bodyPr/>
          <a:lstStyle/>
          <a:p>
            <a:pPr algn="ctr"/>
            <a:r>
              <a:rPr lang="en-US" sz="1600" dirty="0">
                <a:solidFill>
                  <a:srgbClr val="FFC000"/>
                </a:solidFill>
              </a:rPr>
              <a:t>Wokwi Simulation</a:t>
            </a:r>
            <a:endParaRPr lang="en-IN" sz="1600" dirty="0">
              <a:solidFill>
                <a:srgbClr val="FFC000"/>
              </a:solidFill>
            </a:endParaRPr>
          </a:p>
        </p:txBody>
      </p:sp>
      <p:pic>
        <p:nvPicPr>
          <p:cNvPr id="13" name="Picture 12">
            <a:extLst>
              <a:ext uri="{FF2B5EF4-FFF2-40B4-BE49-F238E27FC236}">
                <a16:creationId xmlns:a16="http://schemas.microsoft.com/office/drawing/2014/main" id="{20C38D45-E996-5258-E4BA-FF35A9B40058}"/>
              </a:ext>
            </a:extLst>
          </p:cNvPr>
          <p:cNvPicPr>
            <a:picLocks noChangeAspect="1"/>
          </p:cNvPicPr>
          <p:nvPr/>
        </p:nvPicPr>
        <p:blipFill>
          <a:blip r:embed="rId3"/>
          <a:srcRect t="4524"/>
          <a:stretch/>
        </p:blipFill>
        <p:spPr>
          <a:xfrm>
            <a:off x="3196547" y="408983"/>
            <a:ext cx="5672138" cy="4315948"/>
          </a:xfrm>
          <a:prstGeom prst="rect">
            <a:avLst/>
          </a:prstGeom>
          <a:ln w="3175">
            <a:solidFill>
              <a:schemeClr val="tx1"/>
            </a:solidFill>
          </a:ln>
        </p:spPr>
      </p:pic>
      <p:cxnSp>
        <p:nvCxnSpPr>
          <p:cNvPr id="17" name="Connector: Elbow 16">
            <a:extLst>
              <a:ext uri="{FF2B5EF4-FFF2-40B4-BE49-F238E27FC236}">
                <a16:creationId xmlns:a16="http://schemas.microsoft.com/office/drawing/2014/main" id="{FC9B46ED-A668-A114-F9F8-4B97163EC448}"/>
              </a:ext>
            </a:extLst>
          </p:cNvPr>
          <p:cNvCxnSpPr>
            <a:cxnSpLocks/>
          </p:cNvCxnSpPr>
          <p:nvPr/>
        </p:nvCxnSpPr>
        <p:spPr>
          <a:xfrm flipV="1">
            <a:off x="2528891" y="736339"/>
            <a:ext cx="2950369" cy="903529"/>
          </a:xfrm>
          <a:prstGeom prst="bentConnector3">
            <a:avLst>
              <a:gd name="adj1" fmla="val 70339"/>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DF60385-54E5-AC20-2BE2-8C28D686EA01}"/>
              </a:ext>
            </a:extLst>
          </p:cNvPr>
          <p:cNvCxnSpPr>
            <a:cxnSpLocks/>
          </p:cNvCxnSpPr>
          <p:nvPr/>
        </p:nvCxnSpPr>
        <p:spPr>
          <a:xfrm>
            <a:off x="2528891" y="2107403"/>
            <a:ext cx="8143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E3B4FB49-CE8C-40BA-0C5F-D983A9E58C7B}"/>
              </a:ext>
            </a:extLst>
          </p:cNvPr>
          <p:cNvCxnSpPr>
            <a:cxnSpLocks/>
          </p:cNvCxnSpPr>
          <p:nvPr/>
        </p:nvCxnSpPr>
        <p:spPr>
          <a:xfrm>
            <a:off x="2528891" y="2836065"/>
            <a:ext cx="2514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00CF21F-AF81-D062-23D3-D2B011E2B0E6}"/>
              </a:ext>
            </a:extLst>
          </p:cNvPr>
          <p:cNvCxnSpPr>
            <a:cxnSpLocks/>
          </p:cNvCxnSpPr>
          <p:nvPr/>
        </p:nvCxnSpPr>
        <p:spPr>
          <a:xfrm>
            <a:off x="2528891" y="4150516"/>
            <a:ext cx="35037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B6A547BC-4625-AF84-1160-134D8A77258F}"/>
              </a:ext>
            </a:extLst>
          </p:cNvPr>
          <p:cNvCxnSpPr>
            <a:cxnSpLocks/>
          </p:cNvCxnSpPr>
          <p:nvPr/>
        </p:nvCxnSpPr>
        <p:spPr>
          <a:xfrm flipV="1">
            <a:off x="7950992" y="1639868"/>
            <a:ext cx="0" cy="2924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8CA24B51-0D88-1E91-3450-35926719AEA5}"/>
              </a:ext>
            </a:extLst>
          </p:cNvPr>
          <p:cNvCxnSpPr>
            <a:cxnSpLocks/>
          </p:cNvCxnSpPr>
          <p:nvPr/>
        </p:nvCxnSpPr>
        <p:spPr>
          <a:xfrm flipH="1">
            <a:off x="2528891" y="4564852"/>
            <a:ext cx="5422101" cy="0"/>
          </a:xfrm>
          <a:prstGeom prst="line">
            <a:avLst/>
          </a:prstGeom>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8F6F3962-FB1C-3A28-5D3E-C23E00F88784}"/>
              </a:ext>
            </a:extLst>
          </p:cNvPr>
          <p:cNvSpPr txBox="1"/>
          <p:nvPr/>
        </p:nvSpPr>
        <p:spPr>
          <a:xfrm>
            <a:off x="355076" y="1500186"/>
            <a:ext cx="2116665" cy="276999"/>
          </a:xfrm>
          <a:prstGeom prst="rect">
            <a:avLst/>
          </a:prstGeom>
          <a:noFill/>
        </p:spPr>
        <p:txBody>
          <a:bodyPr wrap="square" rtlCol="0">
            <a:spAutoFit/>
          </a:bodyPr>
          <a:lstStyle/>
          <a:p>
            <a:pPr algn="r"/>
            <a:r>
              <a:rPr lang="en-US" sz="1200" dirty="0">
                <a:solidFill>
                  <a:schemeClr val="accent3">
                    <a:lumMod val="60000"/>
                    <a:lumOff val="40000"/>
                  </a:schemeClr>
                </a:solidFill>
                <a:latin typeface="Source Code Pro" panose="020B0509030403020204" pitchFamily="49" charset="0"/>
                <a:ea typeface="Source Code Pro" panose="020B0509030403020204" pitchFamily="49" charset="0"/>
              </a:rPr>
              <a:t>Gas Sensor Output LED</a:t>
            </a:r>
            <a:endParaRPr lang="en-IN" sz="1200" dirty="0">
              <a:solidFill>
                <a:schemeClr val="accent3">
                  <a:lumMod val="60000"/>
                  <a:lumOff val="40000"/>
                </a:schemeClr>
              </a:solidFill>
              <a:latin typeface="Source Code Pro" panose="020B0509030403020204" pitchFamily="49" charset="0"/>
              <a:ea typeface="Source Code Pro" panose="020B0509030403020204" pitchFamily="49" charset="0"/>
            </a:endParaRPr>
          </a:p>
        </p:txBody>
      </p:sp>
      <p:sp>
        <p:nvSpPr>
          <p:cNvPr id="39" name="TextBox 38">
            <a:extLst>
              <a:ext uri="{FF2B5EF4-FFF2-40B4-BE49-F238E27FC236}">
                <a16:creationId xmlns:a16="http://schemas.microsoft.com/office/drawing/2014/main" id="{8EB4BE09-65FE-8A5B-BE56-D13798139268}"/>
              </a:ext>
            </a:extLst>
          </p:cNvPr>
          <p:cNvSpPr txBox="1"/>
          <p:nvPr/>
        </p:nvSpPr>
        <p:spPr>
          <a:xfrm>
            <a:off x="228213" y="1968903"/>
            <a:ext cx="2264569" cy="276999"/>
          </a:xfrm>
          <a:prstGeom prst="rect">
            <a:avLst/>
          </a:prstGeom>
          <a:noFill/>
        </p:spPr>
        <p:txBody>
          <a:bodyPr wrap="square" rtlCol="0">
            <a:spAutoFit/>
          </a:bodyPr>
          <a:lstStyle/>
          <a:p>
            <a:pPr algn="r"/>
            <a:r>
              <a:rPr lang="en-US" sz="1200" dirty="0">
                <a:solidFill>
                  <a:schemeClr val="accent3">
                    <a:lumMod val="60000"/>
                    <a:lumOff val="40000"/>
                  </a:schemeClr>
                </a:solidFill>
                <a:latin typeface="Source Code Pro" panose="020B0509030403020204" pitchFamily="49" charset="0"/>
                <a:ea typeface="Source Code Pro" panose="020B0509030403020204" pitchFamily="49" charset="0"/>
              </a:rPr>
              <a:t>Temperature Sensor</a:t>
            </a:r>
            <a:endParaRPr lang="en-IN" sz="1200" dirty="0">
              <a:solidFill>
                <a:schemeClr val="accent3">
                  <a:lumMod val="60000"/>
                  <a:lumOff val="40000"/>
                </a:schemeClr>
              </a:solidFill>
              <a:latin typeface="Source Code Pro" panose="020B0509030403020204" pitchFamily="49" charset="0"/>
              <a:ea typeface="Source Code Pro" panose="020B0509030403020204" pitchFamily="49" charset="0"/>
            </a:endParaRPr>
          </a:p>
        </p:txBody>
      </p:sp>
      <p:sp>
        <p:nvSpPr>
          <p:cNvPr id="40" name="TextBox 39">
            <a:extLst>
              <a:ext uri="{FF2B5EF4-FFF2-40B4-BE49-F238E27FC236}">
                <a16:creationId xmlns:a16="http://schemas.microsoft.com/office/drawing/2014/main" id="{839388E3-927E-48AA-BF95-6AEFE97B562F}"/>
              </a:ext>
            </a:extLst>
          </p:cNvPr>
          <p:cNvSpPr txBox="1"/>
          <p:nvPr/>
        </p:nvSpPr>
        <p:spPr>
          <a:xfrm>
            <a:off x="376117" y="2691807"/>
            <a:ext cx="2116665" cy="276999"/>
          </a:xfrm>
          <a:prstGeom prst="rect">
            <a:avLst/>
          </a:prstGeom>
          <a:noFill/>
        </p:spPr>
        <p:txBody>
          <a:bodyPr wrap="square" rtlCol="0">
            <a:spAutoFit/>
          </a:bodyPr>
          <a:lstStyle/>
          <a:p>
            <a:pPr algn="r"/>
            <a:r>
              <a:rPr lang="en-US" sz="1200" dirty="0">
                <a:solidFill>
                  <a:schemeClr val="accent3">
                    <a:lumMod val="60000"/>
                    <a:lumOff val="40000"/>
                  </a:schemeClr>
                </a:solidFill>
                <a:latin typeface="Source Code Pro" panose="020B0509030403020204" pitchFamily="49" charset="0"/>
                <a:ea typeface="Source Code Pro" panose="020B0509030403020204" pitchFamily="49" charset="0"/>
              </a:rPr>
              <a:t>Arduino Uno</a:t>
            </a:r>
            <a:endParaRPr lang="en-IN" sz="1200" dirty="0">
              <a:solidFill>
                <a:schemeClr val="accent3">
                  <a:lumMod val="60000"/>
                  <a:lumOff val="40000"/>
                </a:schemeClr>
              </a:solidFill>
              <a:latin typeface="Source Code Pro" panose="020B0509030403020204" pitchFamily="49" charset="0"/>
              <a:ea typeface="Source Code Pro" panose="020B0509030403020204" pitchFamily="49" charset="0"/>
            </a:endParaRPr>
          </a:p>
        </p:txBody>
      </p:sp>
      <p:sp>
        <p:nvSpPr>
          <p:cNvPr id="41" name="TextBox 40">
            <a:extLst>
              <a:ext uri="{FF2B5EF4-FFF2-40B4-BE49-F238E27FC236}">
                <a16:creationId xmlns:a16="http://schemas.microsoft.com/office/drawing/2014/main" id="{7437C265-E060-6A2D-E135-3398FE03ACE4}"/>
              </a:ext>
            </a:extLst>
          </p:cNvPr>
          <p:cNvSpPr txBox="1"/>
          <p:nvPr/>
        </p:nvSpPr>
        <p:spPr>
          <a:xfrm>
            <a:off x="355075" y="4012016"/>
            <a:ext cx="2116665" cy="276999"/>
          </a:xfrm>
          <a:prstGeom prst="rect">
            <a:avLst/>
          </a:prstGeom>
          <a:noFill/>
        </p:spPr>
        <p:txBody>
          <a:bodyPr wrap="square" rtlCol="0">
            <a:spAutoFit/>
          </a:bodyPr>
          <a:lstStyle/>
          <a:p>
            <a:pPr algn="r"/>
            <a:r>
              <a:rPr lang="en-US" sz="1200" dirty="0">
                <a:solidFill>
                  <a:schemeClr val="accent3">
                    <a:lumMod val="60000"/>
                    <a:lumOff val="40000"/>
                  </a:schemeClr>
                </a:solidFill>
                <a:latin typeface="Source Code Pro" panose="020B0509030403020204" pitchFamily="49" charset="0"/>
                <a:ea typeface="Source Code Pro" panose="020B0509030403020204" pitchFamily="49" charset="0"/>
              </a:rPr>
              <a:t>Gas Sensor</a:t>
            </a:r>
            <a:endParaRPr lang="en-IN" sz="1200" dirty="0">
              <a:solidFill>
                <a:schemeClr val="accent3">
                  <a:lumMod val="60000"/>
                  <a:lumOff val="40000"/>
                </a:schemeClr>
              </a:solidFill>
              <a:latin typeface="Source Code Pro" panose="020B0509030403020204" pitchFamily="49" charset="0"/>
              <a:ea typeface="Source Code Pro" panose="020B0509030403020204" pitchFamily="49" charset="0"/>
            </a:endParaRPr>
          </a:p>
        </p:txBody>
      </p:sp>
      <p:sp>
        <p:nvSpPr>
          <p:cNvPr id="42" name="TextBox 41">
            <a:extLst>
              <a:ext uri="{FF2B5EF4-FFF2-40B4-BE49-F238E27FC236}">
                <a16:creationId xmlns:a16="http://schemas.microsoft.com/office/drawing/2014/main" id="{D92E1BA1-B0A9-0137-A292-5E332653D2D7}"/>
              </a:ext>
            </a:extLst>
          </p:cNvPr>
          <p:cNvSpPr txBox="1"/>
          <p:nvPr/>
        </p:nvSpPr>
        <p:spPr>
          <a:xfrm>
            <a:off x="355075" y="4398313"/>
            <a:ext cx="2116665" cy="461665"/>
          </a:xfrm>
          <a:prstGeom prst="rect">
            <a:avLst/>
          </a:prstGeom>
          <a:noFill/>
        </p:spPr>
        <p:txBody>
          <a:bodyPr wrap="square" rtlCol="0">
            <a:spAutoFit/>
          </a:bodyPr>
          <a:lstStyle/>
          <a:p>
            <a:pPr algn="r"/>
            <a:r>
              <a:rPr lang="en-US" sz="1200" dirty="0">
                <a:solidFill>
                  <a:schemeClr val="accent3">
                    <a:lumMod val="60000"/>
                    <a:lumOff val="40000"/>
                  </a:schemeClr>
                </a:solidFill>
                <a:latin typeface="Source Code Pro" panose="020B0509030403020204" pitchFamily="49" charset="0"/>
                <a:ea typeface="Source Code Pro" panose="020B0509030403020204" pitchFamily="49" charset="0"/>
              </a:rPr>
              <a:t>Temperature Sensor Output LED Bar Graph</a:t>
            </a:r>
            <a:endParaRPr lang="en-IN" sz="1200" dirty="0">
              <a:solidFill>
                <a:schemeClr val="accent3">
                  <a:lumMod val="60000"/>
                  <a:lumOff val="40000"/>
                </a:schemeClr>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01191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53"/>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496F6C3-11BF-BCDE-9924-169EE637749C}"/>
              </a:ext>
            </a:extLst>
          </p:cNvPr>
          <p:cNvSpPr/>
          <p:nvPr/>
        </p:nvSpPr>
        <p:spPr>
          <a:xfrm>
            <a:off x="328608" y="2260997"/>
            <a:ext cx="2264569" cy="621506"/>
          </a:xfrm>
          <a:prstGeom prst="roundRect">
            <a:avLst/>
          </a:prstGeom>
          <a:solidFill>
            <a:srgbClr val="FF5D5D"/>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schemeClr>
                </a:solidFill>
                <a:latin typeface="Source Code Pro" panose="020B0509030403020204" pitchFamily="49" charset="0"/>
                <a:ea typeface="Source Code Pro" panose="020B0509030403020204" pitchFamily="49" charset="0"/>
              </a:rPr>
              <a:t>POWER SUPPLY</a:t>
            </a:r>
            <a:endParaRPr lang="en-IN" sz="1600" dirty="0">
              <a:solidFill>
                <a:schemeClr val="tx1">
                  <a:lumMod val="95000"/>
                </a:schemeClr>
              </a:solidFill>
              <a:latin typeface="Source Code Pro" panose="020B0509030403020204" pitchFamily="49" charset="0"/>
              <a:ea typeface="Source Code Pro" panose="020B0509030403020204" pitchFamily="49" charset="0"/>
            </a:endParaRPr>
          </a:p>
        </p:txBody>
      </p:sp>
      <p:sp>
        <p:nvSpPr>
          <p:cNvPr id="7" name="Rectangle: Rounded Corners 6">
            <a:extLst>
              <a:ext uri="{FF2B5EF4-FFF2-40B4-BE49-F238E27FC236}">
                <a16:creationId xmlns:a16="http://schemas.microsoft.com/office/drawing/2014/main" id="{B0010403-93F5-2DE7-6119-FABC6E842C34}"/>
              </a:ext>
            </a:extLst>
          </p:cNvPr>
          <p:cNvSpPr/>
          <p:nvPr/>
        </p:nvSpPr>
        <p:spPr>
          <a:xfrm>
            <a:off x="4279102" y="557213"/>
            <a:ext cx="4021931" cy="1778794"/>
          </a:xfrm>
          <a:prstGeom prst="roundRect">
            <a:avLst/>
          </a:prstGeom>
          <a:solidFill>
            <a:srgbClr val="C89D0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schemeClr>
                </a:solidFill>
                <a:latin typeface="Source Code Pro" panose="020B0509030403020204" pitchFamily="49" charset="0"/>
                <a:ea typeface="Source Code Pro" panose="020B0509030403020204" pitchFamily="49" charset="0"/>
              </a:rPr>
              <a:t>TEMPERATURE SENSOR</a:t>
            </a:r>
          </a:p>
          <a:p>
            <a:pPr algn="ctr"/>
            <a:endParaRPr lang="en-US" sz="300" dirty="0">
              <a:solidFill>
                <a:schemeClr val="tx1">
                  <a:lumMod val="95000"/>
                </a:schemeClr>
              </a:solidFill>
              <a:latin typeface="Source Code Pro" panose="020B0509030403020204" pitchFamily="49" charset="0"/>
              <a:ea typeface="Source Code Pro" panose="020B0509030403020204" pitchFamily="49" charset="0"/>
            </a:endParaRPr>
          </a:p>
          <a:p>
            <a:pPr marL="171450" indent="-171450">
              <a:buClr>
                <a:schemeClr val="tx1"/>
              </a:buClr>
              <a:buFont typeface="Arial" panose="020B0604020202020204" pitchFamily="34" charset="0"/>
              <a:buChar char="•"/>
            </a:pPr>
            <a:r>
              <a:rPr lang="en-US" sz="900" dirty="0">
                <a:solidFill>
                  <a:schemeClr val="tx1">
                    <a:lumMod val="95000"/>
                  </a:schemeClr>
                </a:solidFill>
                <a:latin typeface="Source Code Pro" panose="020B0509030403020204" pitchFamily="49" charset="0"/>
                <a:ea typeface="Source Code Pro" panose="020B0509030403020204" pitchFamily="49" charset="0"/>
              </a:rPr>
              <a:t>Decreases its resistance as the temperature increases.</a:t>
            </a:r>
          </a:p>
          <a:p>
            <a:pPr marL="171450" indent="-171450">
              <a:buClr>
                <a:schemeClr val="tx1"/>
              </a:buClr>
              <a:buFont typeface="Arial" panose="020B0604020202020204" pitchFamily="34" charset="0"/>
              <a:buChar char="•"/>
            </a:pPr>
            <a:r>
              <a:rPr lang="en-US" sz="900" dirty="0">
                <a:solidFill>
                  <a:schemeClr val="tx1">
                    <a:lumMod val="95000"/>
                  </a:schemeClr>
                </a:solidFill>
                <a:latin typeface="Source Code Pro" panose="020B0509030403020204" pitchFamily="49" charset="0"/>
                <a:ea typeface="Source Code Pro" panose="020B0509030403020204" pitchFamily="49" charset="0"/>
              </a:rPr>
              <a:t>This change in resistance alters the analog voltage output connected to an analog input pin on the Arduino.</a:t>
            </a:r>
          </a:p>
          <a:p>
            <a:pPr marL="171450" indent="-171450">
              <a:buClr>
                <a:schemeClr val="tx1"/>
              </a:buClr>
              <a:buFont typeface="Arial" panose="020B0604020202020204" pitchFamily="34" charset="0"/>
              <a:buChar char="•"/>
            </a:pPr>
            <a:r>
              <a:rPr lang="en-US" sz="900" dirty="0">
                <a:solidFill>
                  <a:schemeClr val="tx1">
                    <a:lumMod val="95000"/>
                  </a:schemeClr>
                </a:solidFill>
                <a:latin typeface="Source Code Pro" panose="020B0509030403020204" pitchFamily="49" charset="0"/>
                <a:ea typeface="Source Code Pro" panose="020B0509030403020204" pitchFamily="49" charset="0"/>
              </a:rPr>
              <a:t>The Arduino reads this analog value and calculates the corresponding temperature using a predefined formula or calibration curve.</a:t>
            </a:r>
            <a:endParaRPr lang="en-IN" sz="900" dirty="0">
              <a:solidFill>
                <a:schemeClr val="tx1">
                  <a:lumMod val="95000"/>
                </a:schemeClr>
              </a:solidFill>
              <a:latin typeface="Source Code Pro" panose="020B0509030403020204" pitchFamily="49" charset="0"/>
              <a:ea typeface="Source Code Pro" panose="020B0509030403020204" pitchFamily="49" charset="0"/>
            </a:endParaRPr>
          </a:p>
        </p:txBody>
      </p:sp>
      <p:sp>
        <p:nvSpPr>
          <p:cNvPr id="10" name="Rectangle: Rounded Corners 9">
            <a:extLst>
              <a:ext uri="{FF2B5EF4-FFF2-40B4-BE49-F238E27FC236}">
                <a16:creationId xmlns:a16="http://schemas.microsoft.com/office/drawing/2014/main" id="{A3E7FF21-2697-46E8-94DE-E5732A56973B}"/>
              </a:ext>
            </a:extLst>
          </p:cNvPr>
          <p:cNvSpPr/>
          <p:nvPr/>
        </p:nvSpPr>
        <p:spPr>
          <a:xfrm>
            <a:off x="4279102" y="2807493"/>
            <a:ext cx="4021931" cy="1778794"/>
          </a:xfrm>
          <a:prstGeom prst="roundRect">
            <a:avLst/>
          </a:prstGeom>
          <a:solidFill>
            <a:srgbClr val="009242"/>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schemeClr>
                </a:solidFill>
                <a:latin typeface="Source Code Pro" panose="020B0509030403020204" pitchFamily="49" charset="0"/>
                <a:ea typeface="Source Code Pro" panose="020B0509030403020204" pitchFamily="49" charset="0"/>
              </a:rPr>
              <a:t>GAS SENSOR</a:t>
            </a:r>
          </a:p>
          <a:p>
            <a:pPr algn="ctr"/>
            <a:endParaRPr lang="en-US" sz="300" dirty="0">
              <a:solidFill>
                <a:schemeClr val="tx1">
                  <a:lumMod val="95000"/>
                </a:schemeClr>
              </a:solidFill>
              <a:latin typeface="Source Code Pro" panose="020B0509030403020204" pitchFamily="49" charset="0"/>
              <a:ea typeface="Source Code Pro" panose="020B0509030403020204" pitchFamily="49" charset="0"/>
            </a:endParaRPr>
          </a:p>
          <a:p>
            <a:pPr marL="171450" indent="-171450">
              <a:buClr>
                <a:schemeClr val="tx1"/>
              </a:buClr>
              <a:buFont typeface="Arial" panose="020B0604020202020204" pitchFamily="34" charset="0"/>
              <a:buChar char="•"/>
            </a:pPr>
            <a:r>
              <a:rPr lang="en-US" sz="900" dirty="0">
                <a:solidFill>
                  <a:schemeClr val="tx1">
                    <a:lumMod val="95000"/>
                  </a:schemeClr>
                </a:solidFill>
                <a:latin typeface="Source Code Pro" panose="020B0509030403020204" pitchFamily="49" charset="0"/>
                <a:ea typeface="Source Code Pro" panose="020B0509030403020204" pitchFamily="49" charset="0"/>
              </a:rPr>
              <a:t>Decreases its resistance as the temperature increases.</a:t>
            </a:r>
          </a:p>
          <a:p>
            <a:pPr marL="171450" indent="-171450">
              <a:buClr>
                <a:schemeClr val="tx1"/>
              </a:buClr>
              <a:buFont typeface="Arial" panose="020B0604020202020204" pitchFamily="34" charset="0"/>
              <a:buChar char="•"/>
            </a:pPr>
            <a:r>
              <a:rPr lang="en-US" sz="900" dirty="0">
                <a:solidFill>
                  <a:schemeClr val="tx1">
                    <a:lumMod val="95000"/>
                  </a:schemeClr>
                </a:solidFill>
                <a:latin typeface="Source Code Pro" panose="020B0509030403020204" pitchFamily="49" charset="0"/>
                <a:ea typeface="Source Code Pro" panose="020B0509030403020204" pitchFamily="49" charset="0"/>
              </a:rPr>
              <a:t>This change in resistance alters the analog voltage output connected to an analog input pin on the Arduino.</a:t>
            </a:r>
          </a:p>
          <a:p>
            <a:pPr marL="171450" indent="-171450">
              <a:buClr>
                <a:schemeClr val="tx1"/>
              </a:buClr>
              <a:buFont typeface="Arial" panose="020B0604020202020204" pitchFamily="34" charset="0"/>
              <a:buChar char="•"/>
            </a:pPr>
            <a:r>
              <a:rPr lang="en-US" sz="900" dirty="0">
                <a:solidFill>
                  <a:schemeClr val="tx1">
                    <a:lumMod val="95000"/>
                  </a:schemeClr>
                </a:solidFill>
                <a:latin typeface="Source Code Pro" panose="020B0509030403020204" pitchFamily="49" charset="0"/>
                <a:ea typeface="Source Code Pro" panose="020B0509030403020204" pitchFamily="49" charset="0"/>
              </a:rPr>
              <a:t>The Arduino reads this analog value and calculates the corresponding temperature using a predefined formula or calibration curve.</a:t>
            </a:r>
            <a:endParaRPr lang="en-IN" sz="900" dirty="0">
              <a:solidFill>
                <a:schemeClr val="tx1">
                  <a:lumMod val="95000"/>
                </a:schemeClr>
              </a:solidFill>
              <a:latin typeface="Source Code Pro" panose="020B0509030403020204" pitchFamily="49" charset="0"/>
              <a:ea typeface="Source Code Pro" panose="020B0509030403020204" pitchFamily="49" charset="0"/>
            </a:endParaRPr>
          </a:p>
        </p:txBody>
      </p:sp>
      <p:cxnSp>
        <p:nvCxnSpPr>
          <p:cNvPr id="13" name="Connector: Elbow 12">
            <a:extLst>
              <a:ext uri="{FF2B5EF4-FFF2-40B4-BE49-F238E27FC236}">
                <a16:creationId xmlns:a16="http://schemas.microsoft.com/office/drawing/2014/main" id="{F64DEEA8-8605-4AF4-0004-24EC17EB2DFD}"/>
              </a:ext>
            </a:extLst>
          </p:cNvPr>
          <p:cNvCxnSpPr>
            <a:stCxn id="6" idx="3"/>
            <a:endCxn id="7" idx="1"/>
          </p:cNvCxnSpPr>
          <p:nvPr/>
        </p:nvCxnSpPr>
        <p:spPr>
          <a:xfrm flipV="1">
            <a:off x="2593177" y="1446610"/>
            <a:ext cx="1685925" cy="112514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FB743FEB-039A-903D-DB5D-9A805B82071B}"/>
              </a:ext>
            </a:extLst>
          </p:cNvPr>
          <p:cNvCxnSpPr>
            <a:cxnSpLocks/>
            <a:stCxn id="6" idx="3"/>
            <a:endCxn id="10" idx="1"/>
          </p:cNvCxnSpPr>
          <p:nvPr/>
        </p:nvCxnSpPr>
        <p:spPr>
          <a:xfrm>
            <a:off x="2593177" y="2571750"/>
            <a:ext cx="1685925" cy="112514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CFC572F-F8C6-6BD0-AE0D-BD7F754AAB5C}"/>
              </a:ext>
            </a:extLst>
          </p:cNvPr>
          <p:cNvCxnSpPr>
            <a:stCxn id="7" idx="3"/>
          </p:cNvCxnSpPr>
          <p:nvPr/>
        </p:nvCxnSpPr>
        <p:spPr>
          <a:xfrm>
            <a:off x="8301033" y="1446610"/>
            <a:ext cx="450061"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9DF4CAD-093B-89A1-7284-6F48C6FFC76D}"/>
              </a:ext>
            </a:extLst>
          </p:cNvPr>
          <p:cNvCxnSpPr/>
          <p:nvPr/>
        </p:nvCxnSpPr>
        <p:spPr>
          <a:xfrm>
            <a:off x="8751094" y="1446610"/>
            <a:ext cx="0" cy="225028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0CE09AD-3650-61CF-3D0E-80D4EFE3D2EC}"/>
              </a:ext>
            </a:extLst>
          </p:cNvPr>
          <p:cNvCxnSpPr>
            <a:stCxn id="10" idx="3"/>
          </p:cNvCxnSpPr>
          <p:nvPr/>
        </p:nvCxnSpPr>
        <p:spPr>
          <a:xfrm>
            <a:off x="8301033" y="3696890"/>
            <a:ext cx="450061"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DB8A62E-AABB-21DC-F3D0-4DB99C5CF773}"/>
              </a:ext>
            </a:extLst>
          </p:cNvPr>
          <p:cNvCxnSpPr/>
          <p:nvPr/>
        </p:nvCxnSpPr>
        <p:spPr>
          <a:xfrm>
            <a:off x="8751094" y="2571750"/>
            <a:ext cx="51435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53">
          <a:extLst>
            <a:ext uri="{FF2B5EF4-FFF2-40B4-BE49-F238E27FC236}">
              <a16:creationId xmlns:a16="http://schemas.microsoft.com/office/drawing/2014/main" id="{8D77302F-593F-80F5-5D11-2E8DF66F7214}"/>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E2377BC-7395-398A-B137-8850FFF06219}"/>
              </a:ext>
            </a:extLst>
          </p:cNvPr>
          <p:cNvSpPr/>
          <p:nvPr/>
        </p:nvSpPr>
        <p:spPr>
          <a:xfrm>
            <a:off x="328608" y="1728788"/>
            <a:ext cx="2264569" cy="1678781"/>
          </a:xfrm>
          <a:prstGeom prst="roundRect">
            <a:avLst/>
          </a:prstGeom>
          <a:solidFill>
            <a:srgbClr val="2B6B99"/>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schemeClr>
                </a:solidFill>
                <a:latin typeface="Source Code Pro" panose="020B0509030403020204" pitchFamily="49" charset="0"/>
                <a:ea typeface="Source Code Pro" panose="020B0509030403020204" pitchFamily="49" charset="0"/>
              </a:rPr>
              <a:t>ARDUINO UNO</a:t>
            </a:r>
          </a:p>
          <a:p>
            <a:pPr algn="ctr"/>
            <a:endParaRPr lang="en-US" sz="300" dirty="0">
              <a:solidFill>
                <a:schemeClr val="tx1">
                  <a:lumMod val="95000"/>
                </a:schemeClr>
              </a:solidFill>
              <a:latin typeface="Source Code Pro" panose="020B0509030403020204" pitchFamily="49" charset="0"/>
              <a:ea typeface="Source Code Pro" panose="020B0509030403020204" pitchFamily="49" charset="0"/>
            </a:endParaRPr>
          </a:p>
          <a:p>
            <a:pPr marL="171450" indent="-171450">
              <a:buClr>
                <a:schemeClr val="tx1"/>
              </a:buClr>
              <a:buFont typeface="Arial" panose="020B0604020202020204" pitchFamily="34" charset="0"/>
              <a:buChar char="•"/>
            </a:pPr>
            <a:r>
              <a:rPr lang="en-US" sz="900" dirty="0">
                <a:solidFill>
                  <a:schemeClr val="tx1">
                    <a:lumMod val="95000"/>
                  </a:schemeClr>
                </a:solidFill>
                <a:latin typeface="Source Code Pro" panose="020B0509030403020204" pitchFamily="49" charset="0"/>
                <a:ea typeface="Source Code Pro" panose="020B0509030403020204" pitchFamily="49" charset="0"/>
              </a:rPr>
              <a:t>Processes the analog readings from both sensors.</a:t>
            </a:r>
          </a:p>
          <a:p>
            <a:pPr marL="171450" indent="-171450">
              <a:buClr>
                <a:schemeClr val="tx1"/>
              </a:buClr>
              <a:buFont typeface="Arial" panose="020B0604020202020204" pitchFamily="34" charset="0"/>
              <a:buChar char="•"/>
            </a:pPr>
            <a:r>
              <a:rPr lang="en-US" sz="900" dirty="0">
                <a:solidFill>
                  <a:schemeClr val="tx1">
                    <a:lumMod val="95000"/>
                  </a:schemeClr>
                </a:solidFill>
                <a:latin typeface="Source Code Pro" panose="020B0509030403020204" pitchFamily="49" charset="0"/>
                <a:ea typeface="Source Code Pro" panose="020B0509030403020204" pitchFamily="49" charset="0"/>
              </a:rPr>
              <a:t>The Arduino also monitors the gas levels and temperature in real time through a loop.</a:t>
            </a:r>
            <a:endParaRPr lang="en-IN" sz="900" dirty="0">
              <a:solidFill>
                <a:schemeClr val="tx1">
                  <a:lumMod val="95000"/>
                </a:schemeClr>
              </a:solidFill>
              <a:latin typeface="Source Code Pro" panose="020B0509030403020204" pitchFamily="49" charset="0"/>
              <a:ea typeface="Source Code Pro" panose="020B0509030403020204" pitchFamily="49" charset="0"/>
            </a:endParaRPr>
          </a:p>
        </p:txBody>
      </p:sp>
      <p:sp>
        <p:nvSpPr>
          <p:cNvPr id="7" name="Rectangle: Rounded Corners 6">
            <a:extLst>
              <a:ext uri="{FF2B5EF4-FFF2-40B4-BE49-F238E27FC236}">
                <a16:creationId xmlns:a16="http://schemas.microsoft.com/office/drawing/2014/main" id="{9F2FB8FB-CD8E-BB52-8183-A6F9DD4E2568}"/>
              </a:ext>
            </a:extLst>
          </p:cNvPr>
          <p:cNvSpPr/>
          <p:nvPr/>
        </p:nvSpPr>
        <p:spPr>
          <a:xfrm>
            <a:off x="4279102" y="907256"/>
            <a:ext cx="4021931" cy="1010841"/>
          </a:xfrm>
          <a:prstGeom prst="roundRect">
            <a:avLst/>
          </a:prstGeom>
          <a:solidFill>
            <a:schemeClr val="accent2">
              <a:lumMod val="7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schemeClr>
                </a:solidFill>
                <a:latin typeface="Source Code Pro" panose="020B0509030403020204" pitchFamily="49" charset="0"/>
                <a:ea typeface="Source Code Pro" panose="020B0509030403020204" pitchFamily="49" charset="0"/>
              </a:rPr>
              <a:t>TEMP. OUTPUT LED BAR GRAPH</a:t>
            </a:r>
          </a:p>
          <a:p>
            <a:pPr algn="ctr"/>
            <a:endParaRPr lang="en-US" sz="300" dirty="0">
              <a:solidFill>
                <a:schemeClr val="tx1">
                  <a:lumMod val="95000"/>
                </a:schemeClr>
              </a:solidFill>
              <a:latin typeface="Source Code Pro" panose="020B0509030403020204" pitchFamily="49" charset="0"/>
              <a:ea typeface="Source Code Pro" panose="020B0509030403020204" pitchFamily="49" charset="0"/>
            </a:endParaRPr>
          </a:p>
          <a:p>
            <a:pPr marL="171450" indent="-171450">
              <a:buClr>
                <a:schemeClr val="tx1"/>
              </a:buClr>
              <a:buFont typeface="Arial" panose="020B0604020202020204" pitchFamily="34" charset="0"/>
              <a:buChar char="•"/>
            </a:pPr>
            <a:r>
              <a:rPr lang="en-US" sz="900" dirty="0">
                <a:solidFill>
                  <a:schemeClr val="tx1">
                    <a:lumMod val="95000"/>
                  </a:schemeClr>
                </a:solidFill>
                <a:latin typeface="Source Code Pro" panose="020B0509030403020204" pitchFamily="49" charset="0"/>
                <a:ea typeface="Source Code Pro" panose="020B0509030403020204" pitchFamily="49" charset="0"/>
              </a:rPr>
              <a:t>Increases or decreases the number of bars displayed based on temperature.</a:t>
            </a:r>
          </a:p>
          <a:p>
            <a:pPr marL="171450" indent="-171450">
              <a:buClr>
                <a:schemeClr val="tx1"/>
              </a:buClr>
              <a:buFont typeface="Arial" panose="020B0604020202020204" pitchFamily="34" charset="0"/>
              <a:buChar char="•"/>
            </a:pPr>
            <a:r>
              <a:rPr lang="en-US" sz="900" dirty="0">
                <a:solidFill>
                  <a:schemeClr val="tx1">
                    <a:lumMod val="95000"/>
                  </a:schemeClr>
                </a:solidFill>
                <a:latin typeface="Source Code Pro" panose="020B0509030403020204" pitchFamily="49" charset="0"/>
                <a:ea typeface="Source Code Pro" panose="020B0509030403020204" pitchFamily="49" charset="0"/>
              </a:rPr>
              <a:t>A text message is also displayed during dangerous temperature levels.</a:t>
            </a:r>
            <a:endParaRPr lang="en-IN" sz="900" dirty="0">
              <a:solidFill>
                <a:schemeClr val="tx1">
                  <a:lumMod val="95000"/>
                </a:schemeClr>
              </a:solidFill>
              <a:latin typeface="Source Code Pro" panose="020B0509030403020204" pitchFamily="49" charset="0"/>
              <a:ea typeface="Source Code Pro" panose="020B0509030403020204" pitchFamily="49" charset="0"/>
            </a:endParaRPr>
          </a:p>
        </p:txBody>
      </p:sp>
      <p:cxnSp>
        <p:nvCxnSpPr>
          <p:cNvPr id="13" name="Connector: Elbow 12">
            <a:extLst>
              <a:ext uri="{FF2B5EF4-FFF2-40B4-BE49-F238E27FC236}">
                <a16:creationId xmlns:a16="http://schemas.microsoft.com/office/drawing/2014/main" id="{4941A84A-5E52-6A71-69CD-5CCC02697C83}"/>
              </a:ext>
            </a:extLst>
          </p:cNvPr>
          <p:cNvCxnSpPr>
            <a:cxnSpLocks/>
            <a:stCxn id="6" idx="3"/>
            <a:endCxn id="7" idx="1"/>
          </p:cNvCxnSpPr>
          <p:nvPr/>
        </p:nvCxnSpPr>
        <p:spPr>
          <a:xfrm flipV="1">
            <a:off x="2593177" y="1412677"/>
            <a:ext cx="1685925" cy="11555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C6491568-733D-E1E1-D246-4309AA54A53C}"/>
              </a:ext>
            </a:extLst>
          </p:cNvPr>
          <p:cNvCxnSpPr>
            <a:cxnSpLocks/>
            <a:stCxn id="6" idx="3"/>
          </p:cNvCxnSpPr>
          <p:nvPr/>
        </p:nvCxnSpPr>
        <p:spPr>
          <a:xfrm>
            <a:off x="2593177" y="2568179"/>
            <a:ext cx="1685925" cy="112871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BF2E2953-FFF4-46CB-A8FF-8F4ADB88B0A5}"/>
              </a:ext>
            </a:extLst>
          </p:cNvPr>
          <p:cNvCxnSpPr>
            <a:cxnSpLocks/>
            <a:endCxn id="6" idx="1"/>
          </p:cNvCxnSpPr>
          <p:nvPr/>
        </p:nvCxnSpPr>
        <p:spPr>
          <a:xfrm flipV="1">
            <a:off x="-100013" y="2568179"/>
            <a:ext cx="428621" cy="35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ctangle: Rounded Corners 32">
            <a:extLst>
              <a:ext uri="{FF2B5EF4-FFF2-40B4-BE49-F238E27FC236}">
                <a16:creationId xmlns:a16="http://schemas.microsoft.com/office/drawing/2014/main" id="{A45E3790-B4A3-9035-A7A0-8E4616823FA2}"/>
              </a:ext>
            </a:extLst>
          </p:cNvPr>
          <p:cNvSpPr/>
          <p:nvPr/>
        </p:nvSpPr>
        <p:spPr>
          <a:xfrm>
            <a:off x="4279101" y="3148607"/>
            <a:ext cx="4021931" cy="1010841"/>
          </a:xfrm>
          <a:prstGeom prst="roundRect">
            <a:avLst/>
          </a:prstGeom>
          <a:solidFill>
            <a:schemeClr val="accent3">
              <a:lumMod val="7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schemeClr>
                </a:solidFill>
                <a:latin typeface="Source Code Pro" panose="020B0509030403020204" pitchFamily="49" charset="0"/>
                <a:ea typeface="Source Code Pro" panose="020B0509030403020204" pitchFamily="49" charset="0"/>
              </a:rPr>
              <a:t>GAS SENSOR OUTPUT LED</a:t>
            </a:r>
          </a:p>
          <a:p>
            <a:pPr algn="ctr"/>
            <a:endParaRPr lang="en-US" sz="300" dirty="0">
              <a:solidFill>
                <a:schemeClr val="tx1">
                  <a:lumMod val="95000"/>
                </a:schemeClr>
              </a:solidFill>
              <a:latin typeface="Source Code Pro" panose="020B0509030403020204" pitchFamily="49" charset="0"/>
              <a:ea typeface="Source Code Pro" panose="020B0509030403020204" pitchFamily="49" charset="0"/>
            </a:endParaRPr>
          </a:p>
          <a:p>
            <a:pPr marL="171450" indent="-171450">
              <a:buClr>
                <a:schemeClr val="tx1"/>
              </a:buClr>
              <a:buFont typeface="Arial" panose="020B0604020202020204" pitchFamily="34" charset="0"/>
              <a:buChar char="•"/>
            </a:pPr>
            <a:r>
              <a:rPr lang="en-US" sz="900" dirty="0">
                <a:solidFill>
                  <a:schemeClr val="tx1">
                    <a:lumMod val="95000"/>
                  </a:schemeClr>
                </a:solidFill>
                <a:latin typeface="Source Code Pro" panose="020B0509030403020204" pitchFamily="49" charset="0"/>
                <a:ea typeface="Source Code Pro" panose="020B0509030403020204" pitchFamily="49" charset="0"/>
              </a:rPr>
              <a:t>Starts blinking rapidly when dangerous gas levels are detected.</a:t>
            </a:r>
          </a:p>
          <a:p>
            <a:pPr marL="171450" indent="-171450">
              <a:buClr>
                <a:schemeClr val="tx1"/>
              </a:buClr>
              <a:buFont typeface="Arial" panose="020B0604020202020204" pitchFamily="34" charset="0"/>
              <a:buChar char="•"/>
            </a:pPr>
            <a:r>
              <a:rPr lang="en-US" sz="900" dirty="0">
                <a:solidFill>
                  <a:schemeClr val="tx1">
                    <a:lumMod val="95000"/>
                  </a:schemeClr>
                </a:solidFill>
                <a:latin typeface="Source Code Pro" panose="020B0509030403020204" pitchFamily="49" charset="0"/>
                <a:ea typeface="Source Code Pro" panose="020B0509030403020204" pitchFamily="49" charset="0"/>
              </a:rPr>
              <a:t>A text message is also displayed saying “Gas detected”.</a:t>
            </a:r>
            <a:endParaRPr lang="en-IN" sz="900" dirty="0">
              <a:solidFill>
                <a:schemeClr val="tx1">
                  <a:lumMod val="95000"/>
                </a:schemeClr>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183677104"/>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oogle Shape;211;p27">
            <a:extLst>
              <a:ext uri="{FF2B5EF4-FFF2-40B4-BE49-F238E27FC236}">
                <a16:creationId xmlns:a16="http://schemas.microsoft.com/office/drawing/2014/main" id="{B1BC6E0B-D792-D4F2-38BD-3598F2879142}"/>
              </a:ext>
            </a:extLst>
          </p:cNvPr>
          <p:cNvGrpSpPr/>
          <p:nvPr/>
        </p:nvGrpSpPr>
        <p:grpSpPr>
          <a:xfrm>
            <a:off x="569092" y="890213"/>
            <a:ext cx="3942187" cy="3974676"/>
            <a:chOff x="4924175" y="3421853"/>
            <a:chExt cx="3447300" cy="982072"/>
          </a:xfrm>
        </p:grpSpPr>
        <p:sp>
          <p:nvSpPr>
            <p:cNvPr id="3" name="Google Shape;212;p27">
              <a:extLst>
                <a:ext uri="{FF2B5EF4-FFF2-40B4-BE49-F238E27FC236}">
                  <a16:creationId xmlns:a16="http://schemas.microsoft.com/office/drawing/2014/main" id="{445F8A6A-9FAE-F7D3-D43D-D208B32BC623}"/>
                </a:ext>
              </a:extLst>
            </p:cNvPr>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tx1">
                    <a:lumMod val="95000"/>
                  </a:schemeClr>
                </a:solidFill>
              </a:endParaRPr>
            </a:p>
          </p:txBody>
        </p:sp>
        <p:sp>
          <p:nvSpPr>
            <p:cNvPr id="4" name="Google Shape;213;p27">
              <a:extLst>
                <a:ext uri="{FF2B5EF4-FFF2-40B4-BE49-F238E27FC236}">
                  <a16:creationId xmlns:a16="http://schemas.microsoft.com/office/drawing/2014/main" id="{26DED66F-1A96-8645-716E-2930602FFB3D}"/>
                </a:ext>
              </a:extLst>
            </p:cNvPr>
            <p:cNvSpPr/>
            <p:nvPr/>
          </p:nvSpPr>
          <p:spPr>
            <a:xfrm>
              <a:off x="4924175" y="3421853"/>
              <a:ext cx="3447300" cy="3329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tx1">
                    <a:lumMod val="95000"/>
                  </a:schemeClr>
                </a:solidFill>
              </a:endParaRPr>
            </a:p>
          </p:txBody>
        </p:sp>
      </p:grpSp>
      <p:sp>
        <p:nvSpPr>
          <p:cNvPr id="6" name="TextBox 5">
            <a:extLst>
              <a:ext uri="{FF2B5EF4-FFF2-40B4-BE49-F238E27FC236}">
                <a16:creationId xmlns:a16="http://schemas.microsoft.com/office/drawing/2014/main" id="{5BCA83FF-5A16-4BC2-2431-37FDA11986B5}"/>
              </a:ext>
            </a:extLst>
          </p:cNvPr>
          <p:cNvSpPr txBox="1"/>
          <p:nvPr/>
        </p:nvSpPr>
        <p:spPr>
          <a:xfrm>
            <a:off x="629814" y="1104566"/>
            <a:ext cx="3808687" cy="3162404"/>
          </a:xfrm>
          <a:prstGeom prst="rect">
            <a:avLst/>
          </a:prstGeom>
          <a:noFill/>
        </p:spPr>
        <p:txBody>
          <a:bodyPr wrap="square" rtlCol="0">
            <a:spAutoFit/>
          </a:bodyPr>
          <a:lstStyle/>
          <a:p>
            <a:r>
              <a:rPr lang="en-US" sz="1050" dirty="0">
                <a:solidFill>
                  <a:schemeClr val="tx2">
                    <a:lumMod val="60000"/>
                    <a:lumOff val="40000"/>
                  </a:schemeClr>
                </a:solidFill>
                <a:latin typeface="Source Code Pro" panose="020B0509030403020204" pitchFamily="49" charset="0"/>
                <a:ea typeface="Source Code Pro" panose="020B0509030403020204" pitchFamily="49" charset="0"/>
              </a:rPr>
              <a:t>1) Define Pins and Constants</a:t>
            </a:r>
          </a:p>
          <a:p>
            <a:endParaRPr lang="en-US" sz="1050" dirty="0">
              <a:solidFill>
                <a:schemeClr val="tx1">
                  <a:lumMod val="95000"/>
                </a:schemeClr>
              </a:solidFill>
              <a:latin typeface="Source Code Pro" panose="020B0509030403020204" pitchFamily="49" charset="0"/>
              <a:ea typeface="Source Code Pro" panose="020B0509030403020204" pitchFamily="49" charset="0"/>
            </a:endParaRPr>
          </a:p>
          <a:p>
            <a:r>
              <a:rPr lang="en-US" sz="1050" dirty="0">
                <a:solidFill>
                  <a:schemeClr val="tx1">
                    <a:lumMod val="95000"/>
                  </a:schemeClr>
                </a:solidFill>
                <a:latin typeface="Source Code Pro" panose="020B0509030403020204" pitchFamily="49" charset="0"/>
                <a:ea typeface="Source Code Pro" panose="020B0509030403020204" pitchFamily="49" charset="0"/>
              </a:rPr>
              <a:t>	1.1) Define analog and digital 	     pins for the sensors. </a:t>
            </a:r>
          </a:p>
          <a:p>
            <a:r>
              <a:rPr lang="en-US" sz="1050" dirty="0">
                <a:solidFill>
                  <a:schemeClr val="tx1">
                    <a:lumMod val="95000"/>
                  </a:schemeClr>
                </a:solidFill>
                <a:latin typeface="Source Code Pro" panose="020B0509030403020204" pitchFamily="49" charset="0"/>
                <a:ea typeface="Source Code Pro" panose="020B0509030403020204" pitchFamily="49" charset="0"/>
              </a:rPr>
              <a:t>	1.3) Set the number of LEDs in the 	     bar graph and assign their 	     respective pins.</a:t>
            </a:r>
          </a:p>
          <a:p>
            <a:endParaRPr lang="en-US" sz="1050" dirty="0">
              <a:solidFill>
                <a:schemeClr val="tx1">
                  <a:lumMod val="95000"/>
                </a:schemeClr>
              </a:solidFill>
              <a:latin typeface="Source Code Pro" panose="020B0509030403020204" pitchFamily="49" charset="0"/>
              <a:ea typeface="Source Code Pro" panose="020B0509030403020204" pitchFamily="49" charset="0"/>
            </a:endParaRPr>
          </a:p>
          <a:p>
            <a:r>
              <a:rPr lang="en-US" sz="1050" dirty="0">
                <a:solidFill>
                  <a:schemeClr val="tx2">
                    <a:lumMod val="60000"/>
                    <a:lumOff val="40000"/>
                  </a:schemeClr>
                </a:solidFill>
                <a:latin typeface="Source Code Pro" panose="020B0509030403020204" pitchFamily="49" charset="0"/>
                <a:ea typeface="Source Code Pro" panose="020B0509030403020204" pitchFamily="49" charset="0"/>
              </a:rPr>
              <a:t>2) Setup Function</a:t>
            </a:r>
          </a:p>
          <a:p>
            <a:endParaRPr lang="en-US" sz="1050" dirty="0">
              <a:solidFill>
                <a:schemeClr val="tx1">
                  <a:lumMod val="95000"/>
                </a:schemeClr>
              </a:solidFill>
              <a:latin typeface="Source Code Pro" panose="020B0509030403020204" pitchFamily="49" charset="0"/>
              <a:ea typeface="Source Code Pro" panose="020B0509030403020204" pitchFamily="49" charset="0"/>
            </a:endParaRPr>
          </a:p>
          <a:p>
            <a:r>
              <a:rPr lang="en-US" sz="1050" dirty="0">
                <a:solidFill>
                  <a:schemeClr val="tx1">
                    <a:lumMod val="95000"/>
                  </a:schemeClr>
                </a:solidFill>
                <a:latin typeface="Source Code Pro" panose="020B0509030403020204" pitchFamily="49" charset="0"/>
                <a:ea typeface="Source Code Pro" panose="020B0509030403020204" pitchFamily="49" charset="0"/>
              </a:rPr>
              <a:t>	2.1) Begin serial communication at 	     9600 baud. </a:t>
            </a:r>
          </a:p>
          <a:p>
            <a:r>
              <a:rPr lang="en-US" sz="1050" dirty="0">
                <a:solidFill>
                  <a:schemeClr val="tx1">
                    <a:lumMod val="95000"/>
                  </a:schemeClr>
                </a:solidFill>
                <a:latin typeface="Source Code Pro" panose="020B0509030403020204" pitchFamily="49" charset="0"/>
                <a:ea typeface="Source Code Pro" panose="020B0509030403020204" pitchFamily="49" charset="0"/>
              </a:rPr>
              <a:t>	2.2) Set MQ2_ANA and MQ2_DIG as 	     input pins. </a:t>
            </a:r>
          </a:p>
          <a:p>
            <a:r>
              <a:rPr lang="en-US" sz="1050" dirty="0">
                <a:solidFill>
                  <a:schemeClr val="tx1">
                    <a:lumMod val="95000"/>
                  </a:schemeClr>
                </a:solidFill>
                <a:latin typeface="Source Code Pro" panose="020B0509030403020204" pitchFamily="49" charset="0"/>
                <a:ea typeface="Source Code Pro" panose="020B0509030403020204" pitchFamily="49" charset="0"/>
              </a:rPr>
              <a:t>	2.3) Set the built-in LED as 	     output. </a:t>
            </a:r>
          </a:p>
          <a:p>
            <a:r>
              <a:rPr lang="en-US" sz="1050" dirty="0">
                <a:solidFill>
                  <a:schemeClr val="tx1">
                    <a:lumMod val="95000"/>
                  </a:schemeClr>
                </a:solidFill>
                <a:latin typeface="Source Code Pro" panose="020B0509030403020204" pitchFamily="49" charset="0"/>
                <a:ea typeface="Source Code Pro" panose="020B0509030403020204" pitchFamily="49" charset="0"/>
              </a:rPr>
              <a:t>	2.4) Set all pins in the </a:t>
            </a:r>
            <a:r>
              <a:rPr lang="en-US" sz="1050" dirty="0" err="1">
                <a:solidFill>
                  <a:schemeClr val="tx1">
                    <a:lumMod val="95000"/>
                  </a:schemeClr>
                </a:solidFill>
                <a:latin typeface="Source Code Pro" panose="020B0509030403020204" pitchFamily="49" charset="0"/>
                <a:ea typeface="Source Code Pro" panose="020B0509030403020204" pitchFamily="49" charset="0"/>
              </a:rPr>
              <a:t>ledPins</a:t>
            </a:r>
            <a:r>
              <a:rPr lang="en-US" sz="1050" dirty="0">
                <a:solidFill>
                  <a:schemeClr val="tx1">
                    <a:lumMod val="95000"/>
                  </a:schemeClr>
                </a:solidFill>
                <a:latin typeface="Source Code Pro" panose="020B0509030403020204" pitchFamily="49" charset="0"/>
                <a:ea typeface="Source Code Pro" panose="020B0509030403020204" pitchFamily="49" charset="0"/>
              </a:rPr>
              <a:t> 	     array as outputs to control 	     the LED bar graph.</a:t>
            </a:r>
            <a:endParaRPr lang="en-IN" sz="1050" dirty="0">
              <a:solidFill>
                <a:schemeClr val="tx1">
                  <a:lumMod val="95000"/>
                </a:schemeClr>
              </a:solidFill>
              <a:latin typeface="Source Code Pro" panose="020B0509030403020204" pitchFamily="49" charset="0"/>
              <a:ea typeface="Source Code Pro" panose="020B0509030403020204" pitchFamily="49" charset="0"/>
            </a:endParaRPr>
          </a:p>
        </p:txBody>
      </p:sp>
      <p:grpSp>
        <p:nvGrpSpPr>
          <p:cNvPr id="11" name="Google Shape;211;p27">
            <a:extLst>
              <a:ext uri="{FF2B5EF4-FFF2-40B4-BE49-F238E27FC236}">
                <a16:creationId xmlns:a16="http://schemas.microsoft.com/office/drawing/2014/main" id="{453EE99A-0625-9EE2-C959-1B4AA9E7F530}"/>
              </a:ext>
            </a:extLst>
          </p:cNvPr>
          <p:cNvGrpSpPr/>
          <p:nvPr/>
        </p:nvGrpSpPr>
        <p:grpSpPr>
          <a:xfrm>
            <a:off x="4632723" y="890213"/>
            <a:ext cx="4154091" cy="3974676"/>
            <a:chOff x="4924175" y="3421853"/>
            <a:chExt cx="3447300" cy="982072"/>
          </a:xfrm>
        </p:grpSpPr>
        <p:sp>
          <p:nvSpPr>
            <p:cNvPr id="12" name="Google Shape;212;p27">
              <a:extLst>
                <a:ext uri="{FF2B5EF4-FFF2-40B4-BE49-F238E27FC236}">
                  <a16:creationId xmlns:a16="http://schemas.microsoft.com/office/drawing/2014/main" id="{DB4AFE23-D2DB-C445-CB73-749CF38B4918}"/>
                </a:ext>
              </a:extLst>
            </p:cNvPr>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tx1">
                    <a:lumMod val="95000"/>
                  </a:schemeClr>
                </a:solidFill>
              </a:endParaRPr>
            </a:p>
          </p:txBody>
        </p:sp>
        <p:sp>
          <p:nvSpPr>
            <p:cNvPr id="13" name="Google Shape;213;p27">
              <a:extLst>
                <a:ext uri="{FF2B5EF4-FFF2-40B4-BE49-F238E27FC236}">
                  <a16:creationId xmlns:a16="http://schemas.microsoft.com/office/drawing/2014/main" id="{FC65EEEF-41CC-FEF4-4239-90D7C58F6734}"/>
                </a:ext>
              </a:extLst>
            </p:cNvPr>
            <p:cNvSpPr/>
            <p:nvPr/>
          </p:nvSpPr>
          <p:spPr>
            <a:xfrm>
              <a:off x="4924175" y="3421853"/>
              <a:ext cx="3447300" cy="3329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tx1">
                    <a:lumMod val="95000"/>
                  </a:schemeClr>
                </a:solidFill>
              </a:endParaRPr>
            </a:p>
          </p:txBody>
        </p:sp>
      </p:grpSp>
      <p:sp>
        <p:nvSpPr>
          <p:cNvPr id="15" name="TextBox 14">
            <a:extLst>
              <a:ext uri="{FF2B5EF4-FFF2-40B4-BE49-F238E27FC236}">
                <a16:creationId xmlns:a16="http://schemas.microsoft.com/office/drawing/2014/main" id="{ABC51AE1-36FB-83D3-763C-7C4C79FD9E85}"/>
              </a:ext>
            </a:extLst>
          </p:cNvPr>
          <p:cNvSpPr txBox="1"/>
          <p:nvPr/>
        </p:nvSpPr>
        <p:spPr>
          <a:xfrm>
            <a:off x="569092" y="278611"/>
            <a:ext cx="3586162" cy="461665"/>
          </a:xfrm>
          <a:prstGeom prst="rect">
            <a:avLst/>
          </a:prstGeom>
          <a:noFill/>
        </p:spPr>
        <p:txBody>
          <a:bodyPr wrap="square" rtlCol="0">
            <a:spAutoFit/>
          </a:bodyPr>
          <a:lstStyle/>
          <a:p>
            <a:r>
              <a:rPr lang="en-US" sz="2400" dirty="0">
                <a:solidFill>
                  <a:schemeClr val="tx1">
                    <a:lumMod val="95000"/>
                  </a:schemeClr>
                </a:solidFill>
                <a:latin typeface="Source Code Pro" panose="020B0509030403020204" pitchFamily="49" charset="0"/>
                <a:ea typeface="Source Code Pro" panose="020B0509030403020204" pitchFamily="49" charset="0"/>
              </a:rPr>
              <a:t>ALGORITHM</a:t>
            </a:r>
            <a:endParaRPr lang="en-IN" sz="2400" dirty="0">
              <a:solidFill>
                <a:schemeClr val="tx1">
                  <a:lumMod val="95000"/>
                </a:schemeClr>
              </a:solidFill>
              <a:latin typeface="Source Code Pro" panose="020B050903040302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1FF97EC7-260C-A29A-916F-1298C31CED37}"/>
              </a:ext>
            </a:extLst>
          </p:cNvPr>
          <p:cNvSpPr txBox="1"/>
          <p:nvPr/>
        </p:nvSpPr>
        <p:spPr>
          <a:xfrm>
            <a:off x="4693446" y="1094714"/>
            <a:ext cx="4036219" cy="36317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chemeClr val="tx2">
                    <a:lumMod val="60000"/>
                    <a:lumOff val="40000"/>
                  </a:schemeClr>
                </a:solidFill>
                <a:effectLst/>
                <a:uLnTx/>
                <a:uFillTx/>
                <a:latin typeface="Source Code Pro" panose="020B0509030403020204" pitchFamily="49" charset="0"/>
                <a:ea typeface="Source Code Pro" panose="020B0509030403020204" pitchFamily="49" charset="0"/>
                <a:cs typeface="Arial"/>
                <a:sym typeface="Arial"/>
              </a:rPr>
              <a:t>3) Loop Function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000" b="0" i="0" u="none" strike="noStrike" kern="0" cap="none" spc="0" normalizeH="0" baseline="0" noProof="0" dirty="0">
              <a:ln>
                <a:noFill/>
              </a:ln>
              <a:solidFill>
                <a:srgbClr val="FFFFFF">
                  <a:lumMod val="95000"/>
                </a:srgbClr>
              </a:solidFill>
              <a:effectLst/>
              <a:uLnTx/>
              <a:uFillTx/>
              <a:latin typeface="Source Code Pro" panose="020B0509030403020204" pitchFamily="49" charset="0"/>
              <a:ea typeface="Source Code Pro" panose="020B050903040302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lumMod val="95000"/>
                  </a:srgbClr>
                </a:solidFill>
                <a:effectLst/>
                <a:uLnTx/>
                <a:uFillTx/>
                <a:latin typeface="Source Code Pro" panose="020B0509030403020204" pitchFamily="49" charset="0"/>
                <a:ea typeface="Source Code Pro" panose="020B0509030403020204" pitchFamily="49" charset="0"/>
                <a:cs typeface="Arial"/>
                <a:sym typeface="Arial"/>
              </a:rPr>
              <a:t>   3.1) </a:t>
            </a:r>
            <a:r>
              <a:rPr kumimoji="0" lang="en-US" sz="1000" b="0" i="0" u="sng" strike="noStrike" kern="0" cap="none" spc="0" normalizeH="0" baseline="0" noProof="0" dirty="0">
                <a:ln>
                  <a:noFill/>
                </a:ln>
                <a:solidFill>
                  <a:srgbClr val="FFFFFF">
                    <a:lumMod val="95000"/>
                  </a:srgbClr>
                </a:solidFill>
                <a:effectLst/>
                <a:uLnTx/>
                <a:uFillTx/>
                <a:latin typeface="Source Code Pro" panose="020B0509030403020204" pitchFamily="49" charset="0"/>
                <a:ea typeface="Source Code Pro" panose="020B0509030403020204" pitchFamily="49" charset="0"/>
                <a:cs typeface="Arial"/>
                <a:sym typeface="Arial"/>
              </a:rPr>
              <a:t>Gas Detection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lumMod val="95000"/>
                  </a:srgbClr>
                </a:solidFill>
                <a:effectLst/>
                <a:uLnTx/>
                <a:uFillTx/>
                <a:latin typeface="Source Code Pro" panose="020B0509030403020204" pitchFamily="49" charset="0"/>
                <a:ea typeface="Source Code Pro" panose="020B0509030403020204" pitchFamily="49" charset="0"/>
                <a:cs typeface="Arial"/>
                <a:sym typeface="Arial"/>
              </a:rPr>
              <a:t>        3.1.1) Read the analog and digital values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rgbClr val="FFFFFF">
                    <a:lumMod val="95000"/>
                  </a:srgbClr>
                </a:solidFill>
                <a:latin typeface="Source Code Pro" panose="020B0509030403020204" pitchFamily="49" charset="0"/>
                <a:ea typeface="Source Code Pro" panose="020B0509030403020204" pitchFamily="49" charset="0"/>
              </a:rPr>
              <a:t>               </a:t>
            </a:r>
            <a:r>
              <a:rPr kumimoji="0" lang="en-US" sz="1000" b="0" i="0" u="none" strike="noStrike" kern="0" cap="none" spc="0" normalizeH="0" baseline="0" noProof="0" dirty="0">
                <a:ln>
                  <a:noFill/>
                </a:ln>
                <a:solidFill>
                  <a:srgbClr val="FFFFFF">
                    <a:lumMod val="95000"/>
                  </a:srgbClr>
                </a:solidFill>
                <a:effectLst/>
                <a:uLnTx/>
                <a:uFillTx/>
                <a:latin typeface="Source Code Pro" panose="020B0509030403020204" pitchFamily="49" charset="0"/>
                <a:ea typeface="Source Code Pro" panose="020B0509030403020204" pitchFamily="49" charset="0"/>
                <a:cs typeface="Arial"/>
                <a:sym typeface="Arial"/>
              </a:rPr>
              <a:t>from the MQ2 gas sensor.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lumMod val="95000"/>
                  </a:srgbClr>
                </a:solidFill>
                <a:effectLst/>
                <a:uLnTx/>
                <a:uFillTx/>
                <a:latin typeface="Source Code Pro" panose="020B0509030403020204" pitchFamily="49" charset="0"/>
                <a:ea typeface="Source Code Pro" panose="020B0509030403020204" pitchFamily="49" charset="0"/>
                <a:cs typeface="Arial"/>
                <a:sym typeface="Arial"/>
              </a:rPr>
              <a:t>        3.1.2) If the reading is HIGH, print "Gas detected." and blink the LED.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000" b="0" i="0" u="none" strike="noStrike" kern="0" cap="none" spc="0" normalizeH="0" baseline="0" noProof="0" dirty="0">
              <a:ln>
                <a:noFill/>
              </a:ln>
              <a:solidFill>
                <a:srgbClr val="FFFFFF">
                  <a:lumMod val="95000"/>
                </a:srgbClr>
              </a:solidFill>
              <a:effectLst/>
              <a:uLnTx/>
              <a:uFillTx/>
              <a:latin typeface="Source Code Pro" panose="020B0509030403020204" pitchFamily="49" charset="0"/>
              <a:ea typeface="Source Code Pro" panose="020B050903040302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lumMod val="95000"/>
                  </a:srgbClr>
                </a:solidFill>
                <a:effectLst/>
                <a:uLnTx/>
                <a:uFillTx/>
                <a:latin typeface="Source Code Pro" panose="020B0509030403020204" pitchFamily="49" charset="0"/>
                <a:ea typeface="Source Code Pro" panose="020B0509030403020204" pitchFamily="49" charset="0"/>
                <a:cs typeface="Arial"/>
                <a:sym typeface="Arial"/>
              </a:rPr>
              <a:t>   3.2) </a:t>
            </a:r>
            <a:r>
              <a:rPr kumimoji="0" lang="en-US" sz="1000" b="0" i="0" u="sng" strike="noStrike" kern="0" cap="none" spc="0" normalizeH="0" baseline="0" noProof="0" dirty="0">
                <a:ln>
                  <a:noFill/>
                </a:ln>
                <a:solidFill>
                  <a:srgbClr val="FFFFFF">
                    <a:lumMod val="95000"/>
                  </a:srgbClr>
                </a:solidFill>
                <a:effectLst/>
                <a:uLnTx/>
                <a:uFillTx/>
                <a:latin typeface="Source Code Pro" panose="020B0509030403020204" pitchFamily="49" charset="0"/>
                <a:ea typeface="Source Code Pro" panose="020B0509030403020204" pitchFamily="49" charset="0"/>
                <a:cs typeface="Arial"/>
                <a:sym typeface="Arial"/>
              </a:rPr>
              <a:t>Temperature Reading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lumMod val="95000"/>
                  </a:srgbClr>
                </a:solidFill>
                <a:effectLst/>
                <a:uLnTx/>
                <a:uFillTx/>
                <a:latin typeface="Source Code Pro" panose="020B0509030403020204" pitchFamily="49" charset="0"/>
                <a:ea typeface="Source Code Pro" panose="020B0509030403020204" pitchFamily="49" charset="0"/>
                <a:cs typeface="Arial"/>
                <a:sym typeface="Arial"/>
              </a:rPr>
              <a:t>        3.2.1) Read the analog value from the temperature sensor.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lumMod val="95000"/>
                  </a:srgbClr>
                </a:solidFill>
                <a:effectLst/>
                <a:uLnTx/>
                <a:uFillTx/>
                <a:latin typeface="Source Code Pro" panose="020B0509030403020204" pitchFamily="49" charset="0"/>
                <a:ea typeface="Source Code Pro" panose="020B0509030403020204" pitchFamily="49" charset="0"/>
                <a:cs typeface="Arial"/>
                <a:sym typeface="Arial"/>
              </a:rPr>
              <a:t>        3.2.2) If the temperature reading is below a certain threshold, print a warning message.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000" b="0" i="0" u="none" strike="noStrike" kern="0" cap="none" spc="0" normalizeH="0" baseline="0" noProof="0" dirty="0">
              <a:ln>
                <a:noFill/>
              </a:ln>
              <a:solidFill>
                <a:srgbClr val="FFFFFF">
                  <a:lumMod val="95000"/>
                </a:srgbClr>
              </a:solidFill>
              <a:effectLst/>
              <a:uLnTx/>
              <a:uFillTx/>
              <a:latin typeface="Source Code Pro" panose="020B0509030403020204" pitchFamily="49" charset="0"/>
              <a:ea typeface="Source Code Pro" panose="020B050903040302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lumMod val="95000"/>
                  </a:srgbClr>
                </a:solidFill>
                <a:effectLst/>
                <a:uLnTx/>
                <a:uFillTx/>
                <a:latin typeface="Source Code Pro" panose="020B0509030403020204" pitchFamily="49" charset="0"/>
                <a:ea typeface="Source Code Pro" panose="020B0509030403020204" pitchFamily="49" charset="0"/>
                <a:cs typeface="Arial"/>
                <a:sym typeface="Arial"/>
              </a:rPr>
              <a:t>   3.3) </a:t>
            </a:r>
            <a:r>
              <a:rPr kumimoji="0" lang="en-US" sz="1000" b="0" i="0" u="sng" strike="noStrike" kern="0" cap="none" spc="0" normalizeH="0" baseline="0" noProof="0" dirty="0">
                <a:ln>
                  <a:noFill/>
                </a:ln>
                <a:solidFill>
                  <a:srgbClr val="FFFFFF">
                    <a:lumMod val="95000"/>
                  </a:srgbClr>
                </a:solidFill>
                <a:effectLst/>
                <a:uLnTx/>
                <a:uFillTx/>
                <a:latin typeface="Source Code Pro" panose="020B0509030403020204" pitchFamily="49" charset="0"/>
                <a:ea typeface="Source Code Pro" panose="020B0509030403020204" pitchFamily="49" charset="0"/>
                <a:cs typeface="Arial"/>
                <a:sym typeface="Arial"/>
              </a:rPr>
              <a:t>LED Bar Graph Display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rgbClr val="FFFFFF">
                    <a:lumMod val="95000"/>
                  </a:srgbClr>
                </a:solidFill>
                <a:latin typeface="Source Code Pro" panose="020B0509030403020204" pitchFamily="49" charset="0"/>
                <a:ea typeface="Source Code Pro" panose="020B0509030403020204" pitchFamily="49" charset="0"/>
              </a:rPr>
              <a:t>       </a:t>
            </a:r>
            <a:r>
              <a:rPr kumimoji="0" lang="en-US" sz="1000" b="0" i="0" u="none" strike="noStrike" kern="0" cap="none" spc="0" normalizeH="0" baseline="0" noProof="0" dirty="0">
                <a:ln>
                  <a:noFill/>
                </a:ln>
                <a:solidFill>
                  <a:srgbClr val="FFFFFF">
                    <a:lumMod val="95000"/>
                  </a:srgbClr>
                </a:solidFill>
                <a:effectLst/>
                <a:uLnTx/>
                <a:uFillTx/>
                <a:latin typeface="Source Code Pro" panose="020B0509030403020204" pitchFamily="49" charset="0"/>
                <a:ea typeface="Source Code Pro" panose="020B0509030403020204" pitchFamily="49" charset="0"/>
                <a:cs typeface="Arial"/>
                <a:sym typeface="Arial"/>
              </a:rPr>
              <a:t> 3.3.1) Map the temperature reading.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rgbClr val="FFFFFF">
                    <a:lumMod val="95000"/>
                  </a:srgbClr>
                </a:solidFill>
                <a:latin typeface="Source Code Pro" panose="020B0509030403020204" pitchFamily="49" charset="0"/>
                <a:ea typeface="Source Code Pro" panose="020B0509030403020204" pitchFamily="49" charset="0"/>
              </a:rPr>
              <a:t>        </a:t>
            </a:r>
            <a:r>
              <a:rPr kumimoji="0" lang="en-US" sz="1000" b="0" i="0" u="none" strike="noStrike" kern="0" cap="none" spc="0" normalizeH="0" baseline="0" noProof="0" dirty="0">
                <a:ln>
                  <a:noFill/>
                </a:ln>
                <a:solidFill>
                  <a:srgbClr val="FFFFFF">
                    <a:lumMod val="95000"/>
                  </a:srgbClr>
                </a:solidFill>
                <a:effectLst/>
                <a:uLnTx/>
                <a:uFillTx/>
                <a:latin typeface="Source Code Pro" panose="020B0509030403020204" pitchFamily="49" charset="0"/>
                <a:ea typeface="Source Code Pro" panose="020B0509030403020204" pitchFamily="49" charset="0"/>
                <a:cs typeface="Arial"/>
                <a:sym typeface="Arial"/>
              </a:rPr>
              <a:t>3.3.2) Turn LEDs on up to the ledLevel to indicate temperature. Turn the remaining LEDs off.</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000" b="0" i="0" u="none" strike="noStrike" kern="0" cap="none" spc="0" normalizeH="0" baseline="0" noProof="0" dirty="0">
              <a:ln>
                <a:noFill/>
              </a:ln>
              <a:solidFill>
                <a:srgbClr val="FFFFFF">
                  <a:lumMod val="95000"/>
                </a:srgbClr>
              </a:solidFill>
              <a:effectLst/>
              <a:uLnTx/>
              <a:uFillTx/>
              <a:latin typeface="Source Code Pro" panose="020B0509030403020204" pitchFamily="49" charset="0"/>
              <a:ea typeface="Source Code Pro" panose="020B050903040302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lumMod val="95000"/>
                  </a:srgbClr>
                </a:solidFill>
                <a:effectLst/>
                <a:uLnTx/>
                <a:uFillTx/>
                <a:latin typeface="Source Code Pro" panose="020B0509030403020204" pitchFamily="49" charset="0"/>
                <a:ea typeface="Source Code Pro" panose="020B0509030403020204" pitchFamily="49" charset="0"/>
                <a:cs typeface="Arial"/>
                <a:sym typeface="Arial"/>
              </a:rPr>
              <a:t>   3.4) </a:t>
            </a:r>
            <a:r>
              <a:rPr kumimoji="0" lang="en-US" sz="1000" b="0" i="0" u="sng" strike="noStrike" kern="0" cap="none" spc="0" normalizeH="0" baseline="0" noProof="0" dirty="0">
                <a:ln>
                  <a:noFill/>
                </a:ln>
                <a:solidFill>
                  <a:srgbClr val="FFFFFF">
                    <a:lumMod val="95000"/>
                  </a:srgbClr>
                </a:solidFill>
                <a:effectLst/>
                <a:uLnTx/>
                <a:uFillTx/>
                <a:latin typeface="Source Code Pro" panose="020B0509030403020204" pitchFamily="49" charset="0"/>
                <a:ea typeface="Source Code Pro" panose="020B0509030403020204" pitchFamily="49" charset="0"/>
                <a:cs typeface="Arial"/>
                <a:sym typeface="Arial"/>
              </a:rPr>
              <a:t>Loop Delay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rgbClr val="FFFFFF">
                    <a:lumMod val="95000"/>
                  </a:srgbClr>
                </a:solidFill>
                <a:latin typeface="Source Code Pro" panose="020B0509030403020204" pitchFamily="49" charset="0"/>
                <a:ea typeface="Source Code Pro" panose="020B0509030403020204" pitchFamily="49" charset="0"/>
              </a:rPr>
              <a:t>        </a:t>
            </a:r>
            <a:r>
              <a:rPr kumimoji="0" lang="en-US" sz="1000" b="0" i="0" u="none" strike="noStrike" kern="0" cap="none" spc="0" normalizeH="0" baseline="0" noProof="0" dirty="0">
                <a:ln>
                  <a:noFill/>
                </a:ln>
                <a:solidFill>
                  <a:srgbClr val="FFFFFF">
                    <a:lumMod val="95000"/>
                  </a:srgbClr>
                </a:solidFill>
                <a:effectLst/>
                <a:uLnTx/>
                <a:uFillTx/>
                <a:latin typeface="Source Code Pro" panose="020B0509030403020204" pitchFamily="49" charset="0"/>
                <a:ea typeface="Source Code Pro" panose="020B0509030403020204" pitchFamily="49" charset="0"/>
                <a:cs typeface="Arial"/>
                <a:sym typeface="Arial"/>
              </a:rPr>
              <a:t>3.4.1) Wait for 1000 milliseconds before repeating the loop, allowing time for readings and visual updates.</a:t>
            </a:r>
            <a:endParaRPr kumimoji="0" lang="en-IN" sz="1000" b="0" i="0" u="none" strike="noStrike" kern="0" cap="none" spc="0" normalizeH="0" baseline="0" noProof="0" dirty="0">
              <a:ln>
                <a:noFill/>
              </a:ln>
              <a:solidFill>
                <a:srgbClr val="FFFFFF">
                  <a:lumMod val="95000"/>
                </a:srgbClr>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294615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FB7695C-F731-7CBD-22D6-B05E625DD397}"/>
            </a:ext>
          </a:extLst>
        </p:cNvPr>
        <p:cNvGrpSpPr/>
        <p:nvPr/>
      </p:nvGrpSpPr>
      <p:grpSpPr>
        <a:xfrm>
          <a:off x="0" y="0"/>
          <a:ext cx="0" cy="0"/>
          <a:chOff x="0" y="0"/>
          <a:chExt cx="0" cy="0"/>
        </a:xfrm>
      </p:grpSpPr>
      <p:grpSp>
        <p:nvGrpSpPr>
          <p:cNvPr id="2" name="Google Shape;211;p27">
            <a:extLst>
              <a:ext uri="{FF2B5EF4-FFF2-40B4-BE49-F238E27FC236}">
                <a16:creationId xmlns:a16="http://schemas.microsoft.com/office/drawing/2014/main" id="{E5E3B89F-7803-AF09-CD05-B62E79519561}"/>
              </a:ext>
            </a:extLst>
          </p:cNvPr>
          <p:cNvGrpSpPr/>
          <p:nvPr/>
        </p:nvGrpSpPr>
        <p:grpSpPr>
          <a:xfrm>
            <a:off x="569092" y="890213"/>
            <a:ext cx="3942187" cy="3974676"/>
            <a:chOff x="4924175" y="3421853"/>
            <a:chExt cx="3447300" cy="982072"/>
          </a:xfrm>
        </p:grpSpPr>
        <p:sp>
          <p:nvSpPr>
            <p:cNvPr id="3" name="Google Shape;212;p27">
              <a:extLst>
                <a:ext uri="{FF2B5EF4-FFF2-40B4-BE49-F238E27FC236}">
                  <a16:creationId xmlns:a16="http://schemas.microsoft.com/office/drawing/2014/main" id="{6A3BFB33-80CB-8D05-3D5F-906DF4D10F88}"/>
                </a:ext>
              </a:extLst>
            </p:cNvPr>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tx1">
                    <a:lumMod val="95000"/>
                  </a:schemeClr>
                </a:solidFill>
              </a:endParaRPr>
            </a:p>
          </p:txBody>
        </p:sp>
        <p:sp>
          <p:nvSpPr>
            <p:cNvPr id="4" name="Google Shape;213;p27">
              <a:extLst>
                <a:ext uri="{FF2B5EF4-FFF2-40B4-BE49-F238E27FC236}">
                  <a16:creationId xmlns:a16="http://schemas.microsoft.com/office/drawing/2014/main" id="{8D9353D8-C3D2-81F5-1C6C-3A14D7680584}"/>
                </a:ext>
              </a:extLst>
            </p:cNvPr>
            <p:cNvSpPr/>
            <p:nvPr/>
          </p:nvSpPr>
          <p:spPr>
            <a:xfrm>
              <a:off x="4924175" y="3421853"/>
              <a:ext cx="3447300" cy="3329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tx1">
                    <a:lumMod val="95000"/>
                  </a:schemeClr>
                </a:solidFill>
              </a:endParaRPr>
            </a:p>
          </p:txBody>
        </p:sp>
      </p:grpSp>
      <p:sp>
        <p:nvSpPr>
          <p:cNvPr id="6" name="TextBox 5">
            <a:extLst>
              <a:ext uri="{FF2B5EF4-FFF2-40B4-BE49-F238E27FC236}">
                <a16:creationId xmlns:a16="http://schemas.microsoft.com/office/drawing/2014/main" id="{747BE872-5DD6-A6E5-9C47-BD5A87ED44D7}"/>
              </a:ext>
            </a:extLst>
          </p:cNvPr>
          <p:cNvSpPr txBox="1"/>
          <p:nvPr/>
        </p:nvSpPr>
        <p:spPr>
          <a:xfrm>
            <a:off x="629814" y="1104566"/>
            <a:ext cx="3808687" cy="3647152"/>
          </a:xfrm>
          <a:prstGeom prst="rect">
            <a:avLst/>
          </a:prstGeom>
          <a:noFill/>
        </p:spPr>
        <p:txBody>
          <a:bodyPr wrap="square" rtlCol="0">
            <a:spAutoFit/>
          </a:bodyPr>
          <a:lstStyle/>
          <a:p>
            <a:r>
              <a:rPr lang="en-IN" sz="700" dirty="0">
                <a:solidFill>
                  <a:schemeClr val="tx1">
                    <a:lumMod val="95000"/>
                  </a:schemeClr>
                </a:solidFill>
                <a:latin typeface="Source Code Pro" panose="020B0509030403020204" pitchFamily="49" charset="0"/>
                <a:ea typeface="Source Code Pro" panose="020B0509030403020204" pitchFamily="49" charset="0"/>
              </a:rPr>
              <a:t>#define MQ2_ANA A1</a:t>
            </a:r>
          </a:p>
          <a:p>
            <a:r>
              <a:rPr lang="en-IN" sz="700" dirty="0">
                <a:solidFill>
                  <a:schemeClr val="tx1">
                    <a:lumMod val="95000"/>
                  </a:schemeClr>
                </a:solidFill>
                <a:latin typeface="Source Code Pro" panose="020B0509030403020204" pitchFamily="49" charset="0"/>
                <a:ea typeface="Source Code Pro" panose="020B0509030403020204" pitchFamily="49" charset="0"/>
              </a:rPr>
              <a:t>#define MQ2_DIG 2</a:t>
            </a:r>
          </a:p>
          <a:p>
            <a:r>
              <a:rPr lang="en-IN" sz="700" dirty="0">
                <a:solidFill>
                  <a:schemeClr val="tx1">
                    <a:lumMod val="95000"/>
                  </a:schemeClr>
                </a:solidFill>
                <a:latin typeface="Source Code Pro" panose="020B0509030403020204" pitchFamily="49" charset="0"/>
                <a:ea typeface="Source Code Pro" panose="020B0509030403020204" pitchFamily="49" charset="0"/>
              </a:rPr>
              <a:t>#define TEMP_SENSOR A0</a:t>
            </a:r>
          </a:p>
          <a:p>
            <a:endParaRPr lang="en-IN" sz="700" dirty="0">
              <a:solidFill>
                <a:schemeClr val="tx1">
                  <a:lumMod val="95000"/>
                </a:schemeClr>
              </a:solidFill>
              <a:latin typeface="Source Code Pro" panose="020B0509030403020204" pitchFamily="49" charset="0"/>
              <a:ea typeface="Source Code Pro" panose="020B0509030403020204" pitchFamily="49" charset="0"/>
            </a:endParaRPr>
          </a:p>
          <a:p>
            <a:r>
              <a:rPr lang="en-IN" sz="700" dirty="0" err="1">
                <a:solidFill>
                  <a:schemeClr val="tx1">
                    <a:lumMod val="95000"/>
                  </a:schemeClr>
                </a:solidFill>
                <a:latin typeface="Source Code Pro" panose="020B0509030403020204" pitchFamily="49" charset="0"/>
                <a:ea typeface="Source Code Pro" panose="020B0509030403020204" pitchFamily="49" charset="0"/>
              </a:rPr>
              <a:t>const</a:t>
            </a:r>
            <a:r>
              <a:rPr lang="en-IN" sz="700" dirty="0">
                <a:solidFill>
                  <a:schemeClr val="tx1">
                    <a:lumMod val="95000"/>
                  </a:schemeClr>
                </a:solidFill>
                <a:latin typeface="Source Code Pro" panose="020B0509030403020204" pitchFamily="49" charset="0"/>
                <a:ea typeface="Source Code Pro" panose="020B0509030403020204" pitchFamily="49" charset="0"/>
              </a:rPr>
              <a:t> int </a:t>
            </a:r>
            <a:r>
              <a:rPr lang="en-IN" sz="700" dirty="0" err="1">
                <a:solidFill>
                  <a:schemeClr val="tx1">
                    <a:lumMod val="95000"/>
                  </a:schemeClr>
                </a:solidFill>
                <a:latin typeface="Source Code Pro" panose="020B0509030403020204" pitchFamily="49" charset="0"/>
                <a:ea typeface="Source Code Pro" panose="020B0509030403020204" pitchFamily="49" charset="0"/>
              </a:rPr>
              <a:t>ledCount</a:t>
            </a:r>
            <a:r>
              <a:rPr lang="en-IN" sz="700" dirty="0">
                <a:solidFill>
                  <a:schemeClr val="tx1">
                    <a:lumMod val="95000"/>
                  </a:schemeClr>
                </a:solidFill>
                <a:latin typeface="Source Code Pro" panose="020B0509030403020204" pitchFamily="49" charset="0"/>
                <a:ea typeface="Source Code Pro" panose="020B0509030403020204" pitchFamily="49" charset="0"/>
              </a:rPr>
              <a:t> = 10; int </a:t>
            </a:r>
            <a:r>
              <a:rPr lang="en-IN" sz="700" dirty="0" err="1">
                <a:solidFill>
                  <a:schemeClr val="tx1">
                    <a:lumMod val="95000"/>
                  </a:schemeClr>
                </a:solidFill>
                <a:latin typeface="Source Code Pro" panose="020B0509030403020204" pitchFamily="49" charset="0"/>
                <a:ea typeface="Source Code Pro" panose="020B0509030403020204" pitchFamily="49" charset="0"/>
              </a:rPr>
              <a:t>ledPins</a:t>
            </a:r>
            <a:r>
              <a:rPr lang="en-IN" sz="700" dirty="0">
                <a:solidFill>
                  <a:schemeClr val="tx1">
                    <a:lumMod val="95000"/>
                  </a:schemeClr>
                </a:solidFill>
                <a:latin typeface="Source Code Pro" panose="020B0509030403020204" pitchFamily="49" charset="0"/>
                <a:ea typeface="Source Code Pro" panose="020B0509030403020204" pitchFamily="49" charset="0"/>
              </a:rPr>
              <a:t>[] = {3, 4, 5, 6, 7, 8, 9, 10, 11, 12};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Pins for LEDs of bar graph</a:t>
            </a:r>
          </a:p>
          <a:p>
            <a:endParaRPr lang="en-IN" sz="700" dirty="0">
              <a:solidFill>
                <a:schemeClr val="tx1">
                  <a:lumMod val="95000"/>
                </a:schemeClr>
              </a:solidFill>
              <a:latin typeface="Source Code Pro" panose="020B0509030403020204" pitchFamily="49" charset="0"/>
              <a:ea typeface="Source Code Pro" panose="020B0509030403020204" pitchFamily="49" charset="0"/>
            </a:endParaRPr>
          </a:p>
          <a:p>
            <a:r>
              <a:rPr lang="en-IN" sz="700" dirty="0">
                <a:solidFill>
                  <a:schemeClr val="tx1">
                    <a:lumMod val="95000"/>
                  </a:schemeClr>
                </a:solidFill>
                <a:latin typeface="Source Code Pro" panose="020B0509030403020204" pitchFamily="49" charset="0"/>
                <a:ea typeface="Source Code Pro" panose="020B0509030403020204" pitchFamily="49" charset="0"/>
              </a:rPr>
              <a:t>void setup() {</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Serial.begin</a:t>
            </a:r>
            <a:r>
              <a:rPr lang="en-IN" sz="700" dirty="0">
                <a:solidFill>
                  <a:schemeClr val="tx1">
                    <a:lumMod val="95000"/>
                  </a:schemeClr>
                </a:solidFill>
                <a:latin typeface="Source Code Pro" panose="020B0509030403020204" pitchFamily="49" charset="0"/>
                <a:ea typeface="Source Code Pro" panose="020B0509030403020204" pitchFamily="49" charset="0"/>
              </a:rPr>
              <a:t>(9600);</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pinMode</a:t>
            </a:r>
            <a:r>
              <a:rPr lang="en-IN" sz="700" dirty="0">
                <a:solidFill>
                  <a:schemeClr val="tx1">
                    <a:lumMod val="95000"/>
                  </a:schemeClr>
                </a:solidFill>
                <a:latin typeface="Source Code Pro" panose="020B0509030403020204" pitchFamily="49" charset="0"/>
                <a:ea typeface="Source Code Pro" panose="020B0509030403020204" pitchFamily="49" charset="0"/>
              </a:rPr>
              <a:t>(MQ2_ANA, INPUT);</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pinMode</a:t>
            </a:r>
            <a:r>
              <a:rPr lang="en-IN" sz="700" dirty="0">
                <a:solidFill>
                  <a:schemeClr val="tx1">
                    <a:lumMod val="95000"/>
                  </a:schemeClr>
                </a:solidFill>
                <a:latin typeface="Source Code Pro" panose="020B0509030403020204" pitchFamily="49" charset="0"/>
                <a:ea typeface="Source Code Pro" panose="020B0509030403020204" pitchFamily="49" charset="0"/>
              </a:rPr>
              <a:t>(MQ2_DIG, INPUT);</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pinMode</a:t>
            </a:r>
            <a:r>
              <a:rPr lang="en-IN" sz="700" dirty="0">
                <a:solidFill>
                  <a:schemeClr val="tx1">
                    <a:lumMod val="95000"/>
                  </a:schemeClr>
                </a:solidFill>
                <a:latin typeface="Source Code Pro" panose="020B0509030403020204" pitchFamily="49" charset="0"/>
                <a:ea typeface="Source Code Pro" panose="020B0509030403020204" pitchFamily="49" charset="0"/>
              </a:rPr>
              <a:t>(LED_BUILTIN, OUTPUT);</a:t>
            </a:r>
          </a:p>
          <a:p>
            <a:endParaRPr lang="en-IN" sz="700" dirty="0">
              <a:solidFill>
                <a:schemeClr val="tx1">
                  <a:lumMod val="95000"/>
                </a:schemeClr>
              </a:solidFill>
              <a:latin typeface="Source Code Pro" panose="020B0509030403020204" pitchFamily="49" charset="0"/>
              <a:ea typeface="Source Code Pro" panose="020B0509030403020204" pitchFamily="49" charset="0"/>
            </a:endParaRP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Initialize LED pins as OUTPUT</a:t>
            </a:r>
          </a:p>
          <a:p>
            <a:r>
              <a:rPr lang="en-IN" sz="700" dirty="0">
                <a:solidFill>
                  <a:schemeClr val="tx1">
                    <a:lumMod val="95000"/>
                  </a:schemeClr>
                </a:solidFill>
                <a:latin typeface="Source Code Pro" panose="020B0509030403020204" pitchFamily="49" charset="0"/>
                <a:ea typeface="Source Code Pro" panose="020B0509030403020204" pitchFamily="49" charset="0"/>
              </a:rPr>
              <a:t>  for (int </a:t>
            </a:r>
            <a:r>
              <a:rPr lang="en-IN" sz="700" dirty="0" err="1">
                <a:solidFill>
                  <a:schemeClr val="tx1">
                    <a:lumMod val="95000"/>
                  </a:schemeClr>
                </a:solidFill>
                <a:latin typeface="Source Code Pro" panose="020B0509030403020204" pitchFamily="49" charset="0"/>
                <a:ea typeface="Source Code Pro" panose="020B0509030403020204" pitchFamily="49" charset="0"/>
              </a:rPr>
              <a:t>i</a:t>
            </a:r>
            <a:r>
              <a:rPr lang="en-IN" sz="700" dirty="0">
                <a:solidFill>
                  <a:schemeClr val="tx1">
                    <a:lumMod val="95000"/>
                  </a:schemeClr>
                </a:solidFill>
                <a:latin typeface="Source Code Pro" panose="020B0509030403020204" pitchFamily="49" charset="0"/>
                <a:ea typeface="Source Code Pro" panose="020B0509030403020204" pitchFamily="49" charset="0"/>
              </a:rPr>
              <a:t> = 0; </a:t>
            </a:r>
            <a:r>
              <a:rPr lang="en-IN" sz="700" dirty="0" err="1">
                <a:solidFill>
                  <a:schemeClr val="tx1">
                    <a:lumMod val="95000"/>
                  </a:schemeClr>
                </a:solidFill>
                <a:latin typeface="Source Code Pro" panose="020B0509030403020204" pitchFamily="49" charset="0"/>
                <a:ea typeface="Source Code Pro" panose="020B0509030403020204" pitchFamily="49" charset="0"/>
              </a:rPr>
              <a:t>i</a:t>
            </a:r>
            <a:r>
              <a:rPr lang="en-IN" sz="700" dirty="0">
                <a:solidFill>
                  <a:schemeClr val="tx1">
                    <a:lumMod val="95000"/>
                  </a:schemeClr>
                </a:solidFill>
                <a:latin typeface="Source Code Pro" panose="020B0509030403020204" pitchFamily="49" charset="0"/>
                <a:ea typeface="Source Code Pro" panose="020B0509030403020204" pitchFamily="49" charset="0"/>
              </a:rPr>
              <a:t> &lt; </a:t>
            </a:r>
            <a:r>
              <a:rPr lang="en-IN" sz="700" dirty="0" err="1">
                <a:solidFill>
                  <a:schemeClr val="tx1">
                    <a:lumMod val="95000"/>
                  </a:schemeClr>
                </a:solidFill>
                <a:latin typeface="Source Code Pro" panose="020B0509030403020204" pitchFamily="49" charset="0"/>
                <a:ea typeface="Source Code Pro" panose="020B0509030403020204" pitchFamily="49" charset="0"/>
              </a:rPr>
              <a:t>ledCount</a:t>
            </a:r>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i</a:t>
            </a:r>
            <a:r>
              <a:rPr lang="en-IN" sz="700" dirty="0">
                <a:solidFill>
                  <a:schemeClr val="tx1">
                    <a:lumMod val="95000"/>
                  </a:schemeClr>
                </a:solidFill>
                <a:latin typeface="Source Code Pro" panose="020B0509030403020204" pitchFamily="49" charset="0"/>
                <a:ea typeface="Source Code Pro" panose="020B0509030403020204" pitchFamily="49" charset="0"/>
              </a:rPr>
              <a:t>++) {</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pinMode</a:t>
            </a:r>
            <a:r>
              <a:rPr lang="en-IN" sz="700" dirty="0">
                <a:solidFill>
                  <a:schemeClr val="tx1">
                    <a:lumMod val="95000"/>
                  </a:schemeClr>
                </a:solidFill>
                <a:latin typeface="Source Code Pro" panose="020B0509030403020204" pitchFamily="49" charset="0"/>
                <a:ea typeface="Source Code Pro" panose="020B0509030403020204" pitchFamily="49" charset="0"/>
              </a:rPr>
              <a:t>(</a:t>
            </a:r>
            <a:r>
              <a:rPr lang="en-IN" sz="700" dirty="0" err="1">
                <a:solidFill>
                  <a:schemeClr val="tx1">
                    <a:lumMod val="95000"/>
                  </a:schemeClr>
                </a:solidFill>
                <a:latin typeface="Source Code Pro" panose="020B0509030403020204" pitchFamily="49" charset="0"/>
                <a:ea typeface="Source Code Pro" panose="020B0509030403020204" pitchFamily="49" charset="0"/>
              </a:rPr>
              <a:t>ledPins</a:t>
            </a:r>
            <a:r>
              <a:rPr lang="en-IN" sz="700" dirty="0">
                <a:solidFill>
                  <a:schemeClr val="tx1">
                    <a:lumMod val="95000"/>
                  </a:schemeClr>
                </a:solidFill>
                <a:latin typeface="Source Code Pro" panose="020B0509030403020204" pitchFamily="49" charset="0"/>
                <a:ea typeface="Source Code Pro" panose="020B0509030403020204" pitchFamily="49" charset="0"/>
              </a:rPr>
              <a:t>[</a:t>
            </a:r>
            <a:r>
              <a:rPr lang="en-IN" sz="700" dirty="0" err="1">
                <a:solidFill>
                  <a:schemeClr val="tx1">
                    <a:lumMod val="95000"/>
                  </a:schemeClr>
                </a:solidFill>
                <a:latin typeface="Source Code Pro" panose="020B0509030403020204" pitchFamily="49" charset="0"/>
                <a:ea typeface="Source Code Pro" panose="020B0509030403020204" pitchFamily="49" charset="0"/>
              </a:rPr>
              <a:t>i</a:t>
            </a:r>
            <a:r>
              <a:rPr lang="en-IN" sz="700" dirty="0">
                <a:solidFill>
                  <a:schemeClr val="tx1">
                    <a:lumMod val="95000"/>
                  </a:schemeClr>
                </a:solidFill>
                <a:latin typeface="Source Code Pro" panose="020B0509030403020204" pitchFamily="49" charset="0"/>
                <a:ea typeface="Source Code Pro" panose="020B0509030403020204" pitchFamily="49" charset="0"/>
              </a:rPr>
              <a:t>], OUTPUT);</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p>
          <a:p>
            <a:r>
              <a:rPr lang="en-IN" sz="700" dirty="0">
                <a:solidFill>
                  <a:schemeClr val="tx1">
                    <a:lumMod val="95000"/>
                  </a:schemeClr>
                </a:solidFill>
                <a:latin typeface="Source Code Pro" panose="020B0509030403020204" pitchFamily="49" charset="0"/>
                <a:ea typeface="Source Code Pro" panose="020B0509030403020204" pitchFamily="49" charset="0"/>
              </a:rPr>
              <a:t>}</a:t>
            </a:r>
          </a:p>
          <a:p>
            <a:endParaRPr lang="en-IN" sz="700" dirty="0">
              <a:solidFill>
                <a:schemeClr val="tx1">
                  <a:lumMod val="95000"/>
                </a:schemeClr>
              </a:solidFill>
              <a:latin typeface="Source Code Pro" panose="020B0509030403020204" pitchFamily="49" charset="0"/>
              <a:ea typeface="Source Code Pro" panose="020B0509030403020204" pitchFamily="49" charset="0"/>
            </a:endParaRPr>
          </a:p>
          <a:p>
            <a:r>
              <a:rPr lang="en-IN" sz="700" dirty="0">
                <a:solidFill>
                  <a:schemeClr val="tx1">
                    <a:lumMod val="95000"/>
                  </a:schemeClr>
                </a:solidFill>
                <a:latin typeface="Source Code Pro" panose="020B0509030403020204" pitchFamily="49" charset="0"/>
                <a:ea typeface="Source Code Pro" panose="020B0509030403020204" pitchFamily="49" charset="0"/>
              </a:rPr>
              <a:t>void loop() {</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Read gas sensor values</a:t>
            </a:r>
          </a:p>
          <a:p>
            <a:r>
              <a:rPr lang="en-IN" sz="700" dirty="0">
                <a:solidFill>
                  <a:schemeClr val="tx1">
                    <a:lumMod val="95000"/>
                  </a:schemeClr>
                </a:solidFill>
                <a:latin typeface="Source Code Pro" panose="020B0509030403020204" pitchFamily="49" charset="0"/>
                <a:ea typeface="Source Code Pro" panose="020B0509030403020204" pitchFamily="49" charset="0"/>
              </a:rPr>
              <a:t>  float </a:t>
            </a:r>
            <a:r>
              <a:rPr lang="en-IN" sz="700" dirty="0" err="1">
                <a:solidFill>
                  <a:schemeClr val="tx1">
                    <a:lumMod val="95000"/>
                  </a:schemeClr>
                </a:solidFill>
                <a:latin typeface="Source Code Pro" panose="020B0509030403020204" pitchFamily="49" charset="0"/>
                <a:ea typeface="Source Code Pro" panose="020B0509030403020204" pitchFamily="49" charset="0"/>
              </a:rPr>
              <a:t>gas_analog</a:t>
            </a:r>
            <a:r>
              <a:rPr lang="en-IN" sz="700" dirty="0">
                <a:solidFill>
                  <a:schemeClr val="tx1">
                    <a:lumMod val="95000"/>
                  </a:schemeClr>
                </a:solidFill>
                <a:latin typeface="Source Code Pro" panose="020B0509030403020204" pitchFamily="49" charset="0"/>
                <a:ea typeface="Source Code Pro" panose="020B0509030403020204" pitchFamily="49" charset="0"/>
              </a:rPr>
              <a:t> = </a:t>
            </a:r>
            <a:r>
              <a:rPr lang="en-IN" sz="700" dirty="0" err="1">
                <a:solidFill>
                  <a:schemeClr val="tx1">
                    <a:lumMod val="95000"/>
                  </a:schemeClr>
                </a:solidFill>
                <a:latin typeface="Source Code Pro" panose="020B0509030403020204" pitchFamily="49" charset="0"/>
                <a:ea typeface="Source Code Pro" panose="020B0509030403020204" pitchFamily="49" charset="0"/>
              </a:rPr>
              <a:t>analogRead</a:t>
            </a:r>
            <a:r>
              <a:rPr lang="en-IN" sz="700" dirty="0">
                <a:solidFill>
                  <a:schemeClr val="tx1">
                    <a:lumMod val="95000"/>
                  </a:schemeClr>
                </a:solidFill>
                <a:latin typeface="Source Code Pro" panose="020B0509030403020204" pitchFamily="49" charset="0"/>
                <a:ea typeface="Source Code Pro" panose="020B0509030403020204" pitchFamily="49" charset="0"/>
              </a:rPr>
              <a:t>(MQ2_ANA);</a:t>
            </a:r>
          </a:p>
          <a:p>
            <a:r>
              <a:rPr lang="en-IN" sz="700" dirty="0">
                <a:solidFill>
                  <a:schemeClr val="tx1">
                    <a:lumMod val="95000"/>
                  </a:schemeClr>
                </a:solidFill>
                <a:latin typeface="Source Code Pro" panose="020B0509030403020204" pitchFamily="49" charset="0"/>
                <a:ea typeface="Source Code Pro" panose="020B0509030403020204" pitchFamily="49" charset="0"/>
              </a:rPr>
              <a:t>  int </a:t>
            </a:r>
            <a:r>
              <a:rPr lang="en-IN" sz="700" dirty="0" err="1">
                <a:solidFill>
                  <a:schemeClr val="tx1">
                    <a:lumMod val="95000"/>
                  </a:schemeClr>
                </a:solidFill>
                <a:latin typeface="Source Code Pro" panose="020B0509030403020204" pitchFamily="49" charset="0"/>
                <a:ea typeface="Source Code Pro" panose="020B0509030403020204" pitchFamily="49" charset="0"/>
              </a:rPr>
              <a:t>gas_digital</a:t>
            </a:r>
            <a:r>
              <a:rPr lang="en-IN" sz="700" dirty="0">
                <a:solidFill>
                  <a:schemeClr val="tx1">
                    <a:lumMod val="95000"/>
                  </a:schemeClr>
                </a:solidFill>
                <a:latin typeface="Source Code Pro" panose="020B0509030403020204" pitchFamily="49" charset="0"/>
                <a:ea typeface="Source Code Pro" panose="020B0509030403020204" pitchFamily="49" charset="0"/>
              </a:rPr>
              <a:t> = </a:t>
            </a:r>
            <a:r>
              <a:rPr lang="en-IN" sz="700" dirty="0" err="1">
                <a:solidFill>
                  <a:schemeClr val="tx1">
                    <a:lumMod val="95000"/>
                  </a:schemeClr>
                </a:solidFill>
                <a:latin typeface="Source Code Pro" panose="020B0509030403020204" pitchFamily="49" charset="0"/>
                <a:ea typeface="Source Code Pro" panose="020B0509030403020204" pitchFamily="49" charset="0"/>
              </a:rPr>
              <a:t>digitalRead</a:t>
            </a:r>
            <a:r>
              <a:rPr lang="en-IN" sz="700" dirty="0">
                <a:solidFill>
                  <a:schemeClr val="tx1">
                    <a:lumMod val="95000"/>
                  </a:schemeClr>
                </a:solidFill>
                <a:latin typeface="Source Code Pro" panose="020B0509030403020204" pitchFamily="49" charset="0"/>
                <a:ea typeface="Source Code Pro" panose="020B0509030403020204" pitchFamily="49" charset="0"/>
              </a:rPr>
              <a:t>(MQ2_DIG);</a:t>
            </a:r>
          </a:p>
          <a:p>
            <a:endParaRPr lang="en-IN" sz="700" dirty="0">
              <a:solidFill>
                <a:schemeClr val="tx1">
                  <a:lumMod val="95000"/>
                </a:schemeClr>
              </a:solidFill>
              <a:latin typeface="Source Code Pro" panose="020B0509030403020204" pitchFamily="49" charset="0"/>
              <a:ea typeface="Source Code Pro" panose="020B0509030403020204" pitchFamily="49" charset="0"/>
            </a:endParaRPr>
          </a:p>
          <a:p>
            <a:r>
              <a:rPr lang="en-IN" sz="700" dirty="0">
                <a:solidFill>
                  <a:schemeClr val="tx1">
                    <a:lumMod val="95000"/>
                  </a:schemeClr>
                </a:solidFill>
                <a:latin typeface="Source Code Pro" panose="020B0509030403020204" pitchFamily="49" charset="0"/>
                <a:ea typeface="Source Code Pro" panose="020B0509030403020204" pitchFamily="49" charset="0"/>
              </a:rPr>
              <a:t>  if (</a:t>
            </a:r>
            <a:r>
              <a:rPr lang="en-IN" sz="700" dirty="0" err="1">
                <a:solidFill>
                  <a:schemeClr val="tx1">
                    <a:lumMod val="95000"/>
                  </a:schemeClr>
                </a:solidFill>
                <a:latin typeface="Source Code Pro" panose="020B0509030403020204" pitchFamily="49" charset="0"/>
                <a:ea typeface="Source Code Pro" panose="020B0509030403020204" pitchFamily="49" charset="0"/>
              </a:rPr>
              <a:t>gas_digital</a:t>
            </a:r>
            <a:r>
              <a:rPr lang="en-IN" sz="700" dirty="0">
                <a:solidFill>
                  <a:schemeClr val="tx1">
                    <a:lumMod val="95000"/>
                  </a:schemeClr>
                </a:solidFill>
                <a:latin typeface="Source Code Pro" panose="020B0509030403020204" pitchFamily="49" charset="0"/>
                <a:ea typeface="Source Code Pro" panose="020B0509030403020204" pitchFamily="49" charset="0"/>
              </a:rPr>
              <a:t> == 1){</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Serial.println</a:t>
            </a:r>
            <a:r>
              <a:rPr lang="en-IN" sz="700" dirty="0">
                <a:solidFill>
                  <a:schemeClr val="tx1">
                    <a:lumMod val="95000"/>
                  </a:schemeClr>
                </a:solidFill>
                <a:latin typeface="Source Code Pro" panose="020B0509030403020204" pitchFamily="49" charset="0"/>
                <a:ea typeface="Source Code Pro" panose="020B0509030403020204" pitchFamily="49" charset="0"/>
              </a:rPr>
              <a:t>("Gas detected.");</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digitalWrite</a:t>
            </a:r>
            <a:r>
              <a:rPr lang="en-IN" sz="700" dirty="0">
                <a:solidFill>
                  <a:schemeClr val="tx1">
                    <a:lumMod val="95000"/>
                  </a:schemeClr>
                </a:solidFill>
                <a:latin typeface="Source Code Pro" panose="020B0509030403020204" pitchFamily="49" charset="0"/>
                <a:ea typeface="Source Code Pro" panose="020B0509030403020204" pitchFamily="49" charset="0"/>
              </a:rPr>
              <a:t>(LED_BUILTIN, HIGH);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turn the LED on (HIGH is the voltage level)</a:t>
            </a:r>
          </a:p>
          <a:p>
            <a:r>
              <a:rPr lang="en-IN" sz="700" dirty="0">
                <a:solidFill>
                  <a:schemeClr val="tx1">
                    <a:lumMod val="95000"/>
                  </a:schemeClr>
                </a:solidFill>
                <a:latin typeface="Source Code Pro" panose="020B0509030403020204" pitchFamily="49" charset="0"/>
                <a:ea typeface="Source Code Pro" panose="020B0509030403020204" pitchFamily="49" charset="0"/>
              </a:rPr>
              <a:t>    delay(10);                      </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digitalWrite</a:t>
            </a:r>
            <a:r>
              <a:rPr lang="en-IN" sz="700" dirty="0">
                <a:solidFill>
                  <a:schemeClr val="tx1">
                    <a:lumMod val="95000"/>
                  </a:schemeClr>
                </a:solidFill>
                <a:latin typeface="Source Code Pro" panose="020B0509030403020204" pitchFamily="49" charset="0"/>
                <a:ea typeface="Source Code Pro" panose="020B0509030403020204" pitchFamily="49" charset="0"/>
              </a:rPr>
              <a:t>(LED_BUILTIN, LOW);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turn the LED off by making the voltage LOW</a:t>
            </a:r>
          </a:p>
          <a:p>
            <a:r>
              <a:rPr lang="en-IN" sz="700" dirty="0">
                <a:solidFill>
                  <a:schemeClr val="tx1">
                    <a:lumMod val="95000"/>
                  </a:schemeClr>
                </a:solidFill>
                <a:latin typeface="Source Code Pro" panose="020B0509030403020204" pitchFamily="49" charset="0"/>
                <a:ea typeface="Source Code Pro" panose="020B0509030403020204" pitchFamily="49" charset="0"/>
              </a:rPr>
              <a:t>    delay(10); </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p>
        </p:txBody>
      </p:sp>
      <p:grpSp>
        <p:nvGrpSpPr>
          <p:cNvPr id="11" name="Google Shape;211;p27">
            <a:extLst>
              <a:ext uri="{FF2B5EF4-FFF2-40B4-BE49-F238E27FC236}">
                <a16:creationId xmlns:a16="http://schemas.microsoft.com/office/drawing/2014/main" id="{E4B07441-E0A3-8CCD-A116-5B4674C47F18}"/>
              </a:ext>
            </a:extLst>
          </p:cNvPr>
          <p:cNvGrpSpPr/>
          <p:nvPr/>
        </p:nvGrpSpPr>
        <p:grpSpPr>
          <a:xfrm>
            <a:off x="4632723" y="890213"/>
            <a:ext cx="4154091" cy="3974676"/>
            <a:chOff x="4924175" y="3421853"/>
            <a:chExt cx="3447300" cy="982072"/>
          </a:xfrm>
        </p:grpSpPr>
        <p:sp>
          <p:nvSpPr>
            <p:cNvPr id="12" name="Google Shape;212;p27">
              <a:extLst>
                <a:ext uri="{FF2B5EF4-FFF2-40B4-BE49-F238E27FC236}">
                  <a16:creationId xmlns:a16="http://schemas.microsoft.com/office/drawing/2014/main" id="{1943FD92-F0A0-22D5-8EB3-450481E34D75}"/>
                </a:ext>
              </a:extLst>
            </p:cNvPr>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tx1">
                    <a:lumMod val="95000"/>
                  </a:schemeClr>
                </a:solidFill>
              </a:endParaRPr>
            </a:p>
          </p:txBody>
        </p:sp>
        <p:sp>
          <p:nvSpPr>
            <p:cNvPr id="13" name="Google Shape;213;p27">
              <a:extLst>
                <a:ext uri="{FF2B5EF4-FFF2-40B4-BE49-F238E27FC236}">
                  <a16:creationId xmlns:a16="http://schemas.microsoft.com/office/drawing/2014/main" id="{EEE00D09-A6F4-7651-932E-32B392A0D44B}"/>
                </a:ext>
              </a:extLst>
            </p:cNvPr>
            <p:cNvSpPr/>
            <p:nvPr/>
          </p:nvSpPr>
          <p:spPr>
            <a:xfrm>
              <a:off x="4924175" y="3421853"/>
              <a:ext cx="3447300" cy="3329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tx1">
                    <a:lumMod val="95000"/>
                  </a:schemeClr>
                </a:solidFill>
              </a:endParaRPr>
            </a:p>
          </p:txBody>
        </p:sp>
      </p:grpSp>
      <p:sp>
        <p:nvSpPr>
          <p:cNvPr id="14" name="TextBox 13">
            <a:extLst>
              <a:ext uri="{FF2B5EF4-FFF2-40B4-BE49-F238E27FC236}">
                <a16:creationId xmlns:a16="http://schemas.microsoft.com/office/drawing/2014/main" id="{D7BBD832-C52B-4375-CA61-C92162DF3A52}"/>
              </a:ext>
            </a:extLst>
          </p:cNvPr>
          <p:cNvSpPr txBox="1"/>
          <p:nvPr/>
        </p:nvSpPr>
        <p:spPr>
          <a:xfrm>
            <a:off x="4632723" y="1104566"/>
            <a:ext cx="3464719" cy="2677656"/>
          </a:xfrm>
          <a:prstGeom prst="rect">
            <a:avLst/>
          </a:prstGeom>
          <a:noFill/>
        </p:spPr>
        <p:txBody>
          <a:bodyPr wrap="square" rtlCol="0">
            <a:spAutoFit/>
          </a:bodyPr>
          <a:lstStyle/>
          <a:p>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 Read temperature</a:t>
            </a:r>
          </a:p>
          <a:p>
            <a:r>
              <a:rPr lang="en-IN" sz="700" dirty="0">
                <a:solidFill>
                  <a:schemeClr val="tx1">
                    <a:lumMod val="95000"/>
                  </a:schemeClr>
                </a:solidFill>
                <a:latin typeface="Source Code Pro" panose="020B0509030403020204" pitchFamily="49" charset="0"/>
                <a:ea typeface="Source Code Pro" panose="020B0509030403020204" pitchFamily="49" charset="0"/>
              </a:rPr>
              <a:t>  float temperature = </a:t>
            </a:r>
            <a:r>
              <a:rPr lang="en-IN" sz="700" dirty="0" err="1">
                <a:solidFill>
                  <a:schemeClr val="tx1">
                    <a:lumMod val="95000"/>
                  </a:schemeClr>
                </a:solidFill>
                <a:latin typeface="Source Code Pro" panose="020B0509030403020204" pitchFamily="49" charset="0"/>
                <a:ea typeface="Source Code Pro" panose="020B0509030403020204" pitchFamily="49" charset="0"/>
              </a:rPr>
              <a:t>analogRead</a:t>
            </a:r>
            <a:r>
              <a:rPr lang="en-IN" sz="700" dirty="0">
                <a:solidFill>
                  <a:schemeClr val="tx1">
                    <a:lumMod val="95000"/>
                  </a:schemeClr>
                </a:solidFill>
                <a:latin typeface="Source Code Pro" panose="020B0509030403020204" pitchFamily="49" charset="0"/>
                <a:ea typeface="Source Code Pro" panose="020B0509030403020204" pitchFamily="49" charset="0"/>
              </a:rPr>
              <a:t>(TEMP_SENSOR);</a:t>
            </a:r>
          </a:p>
          <a:p>
            <a:r>
              <a:rPr lang="en-IN" sz="700" dirty="0">
                <a:solidFill>
                  <a:schemeClr val="tx1">
                    <a:lumMod val="95000"/>
                  </a:schemeClr>
                </a:solidFill>
                <a:latin typeface="Source Code Pro" panose="020B0509030403020204" pitchFamily="49" charset="0"/>
                <a:ea typeface="Source Code Pro" panose="020B0509030403020204" pitchFamily="49" charset="0"/>
              </a:rPr>
              <a:t>  if (temperature &lt; 300){</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Serial.println</a:t>
            </a:r>
            <a:r>
              <a:rPr lang="en-IN" sz="700" dirty="0">
                <a:solidFill>
                  <a:schemeClr val="tx1">
                    <a:lumMod val="95000"/>
                  </a:schemeClr>
                </a:solidFill>
                <a:latin typeface="Source Code Pro" panose="020B0509030403020204" pitchFamily="49" charset="0"/>
                <a:ea typeface="Source Code Pro" panose="020B0509030403020204" pitchFamily="49" charset="0"/>
              </a:rPr>
              <a:t>("Evacuate the room !");</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p>
          <a:p>
            <a:r>
              <a:rPr lang="en-IN" sz="700" dirty="0">
                <a:solidFill>
                  <a:schemeClr val="tx1">
                    <a:lumMod val="95000"/>
                  </a:schemeClr>
                </a:solidFill>
                <a:latin typeface="Source Code Pro" panose="020B0509030403020204" pitchFamily="49" charset="0"/>
                <a:ea typeface="Source Code Pro" panose="020B0509030403020204" pitchFamily="49" charset="0"/>
              </a:rPr>
              <a:t>  else if (temperature &lt; 450){</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Serial.println</a:t>
            </a:r>
            <a:r>
              <a:rPr lang="en-IN" sz="700" dirty="0">
                <a:solidFill>
                  <a:schemeClr val="tx1">
                    <a:lumMod val="95000"/>
                  </a:schemeClr>
                </a:solidFill>
                <a:latin typeface="Source Code Pro" panose="020B0509030403020204" pitchFamily="49" charset="0"/>
                <a:ea typeface="Source Code Pro" panose="020B0509030403020204" pitchFamily="49" charset="0"/>
              </a:rPr>
              <a:t>("Temperature approaching dangerous levels...");</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p>
          <a:p>
            <a:endParaRPr lang="en-IN" sz="700" dirty="0">
              <a:solidFill>
                <a:schemeClr val="tx1">
                  <a:lumMod val="95000"/>
                </a:schemeClr>
              </a:solidFill>
              <a:latin typeface="Source Code Pro" panose="020B0509030403020204" pitchFamily="49" charset="0"/>
              <a:ea typeface="Source Code Pro" panose="020B0509030403020204" pitchFamily="49" charset="0"/>
            </a:endParaRP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Map temperature to LED levels</a:t>
            </a:r>
          </a:p>
          <a:p>
            <a:r>
              <a:rPr lang="en-IN" sz="700" dirty="0">
                <a:solidFill>
                  <a:schemeClr val="tx1">
                    <a:lumMod val="95000"/>
                  </a:schemeClr>
                </a:solidFill>
                <a:latin typeface="Source Code Pro" panose="020B0509030403020204" pitchFamily="49" charset="0"/>
                <a:ea typeface="Source Code Pro" panose="020B0509030403020204" pitchFamily="49" charset="0"/>
              </a:rPr>
              <a:t>  int </a:t>
            </a:r>
            <a:r>
              <a:rPr lang="en-IN" sz="700" dirty="0" err="1">
                <a:solidFill>
                  <a:schemeClr val="tx1">
                    <a:lumMod val="95000"/>
                  </a:schemeClr>
                </a:solidFill>
                <a:latin typeface="Source Code Pro" panose="020B0509030403020204" pitchFamily="49" charset="0"/>
                <a:ea typeface="Source Code Pro" panose="020B0509030403020204" pitchFamily="49" charset="0"/>
              </a:rPr>
              <a:t>ledLevel</a:t>
            </a:r>
            <a:r>
              <a:rPr lang="en-IN" sz="700" dirty="0">
                <a:solidFill>
                  <a:schemeClr val="tx1">
                    <a:lumMod val="95000"/>
                  </a:schemeClr>
                </a:solidFill>
                <a:latin typeface="Source Code Pro" panose="020B0509030403020204" pitchFamily="49" charset="0"/>
                <a:ea typeface="Source Code Pro" panose="020B0509030403020204" pitchFamily="49" charset="0"/>
              </a:rPr>
              <a:t> = map(temperature, 115, 953, 0, </a:t>
            </a:r>
            <a:r>
              <a:rPr lang="en-IN" sz="700" dirty="0" err="1">
                <a:solidFill>
                  <a:schemeClr val="tx1">
                    <a:lumMod val="95000"/>
                  </a:schemeClr>
                </a:solidFill>
                <a:latin typeface="Source Code Pro" panose="020B0509030403020204" pitchFamily="49" charset="0"/>
                <a:ea typeface="Source Code Pro" panose="020B0509030403020204" pitchFamily="49" charset="0"/>
              </a:rPr>
              <a:t>ledCount</a:t>
            </a:r>
            <a:r>
              <a:rPr lang="en-IN" sz="700" dirty="0">
                <a:solidFill>
                  <a:schemeClr val="tx1">
                    <a:lumMod val="95000"/>
                  </a:schemeClr>
                </a:solidFill>
                <a:latin typeface="Source Code Pro" panose="020B0509030403020204" pitchFamily="49" charset="0"/>
                <a:ea typeface="Source Code Pro" panose="020B0509030403020204" pitchFamily="49" charset="0"/>
              </a:rPr>
              <a:t>); </a:t>
            </a:r>
          </a:p>
          <a:p>
            <a:endParaRPr lang="en-IN" sz="700" dirty="0">
              <a:solidFill>
                <a:schemeClr val="tx1">
                  <a:lumMod val="95000"/>
                </a:schemeClr>
              </a:solidFill>
              <a:latin typeface="Source Code Pro" panose="020B0509030403020204" pitchFamily="49" charset="0"/>
              <a:ea typeface="Source Code Pro" panose="020B0509030403020204" pitchFamily="49" charset="0"/>
            </a:endParaRP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Update LED bar graph</a:t>
            </a:r>
          </a:p>
          <a:p>
            <a:r>
              <a:rPr lang="en-IN" sz="700" dirty="0">
                <a:solidFill>
                  <a:schemeClr val="tx1">
                    <a:lumMod val="95000"/>
                  </a:schemeClr>
                </a:solidFill>
                <a:latin typeface="Source Code Pro" panose="020B0509030403020204" pitchFamily="49" charset="0"/>
                <a:ea typeface="Source Code Pro" panose="020B0509030403020204" pitchFamily="49" charset="0"/>
              </a:rPr>
              <a:t>  for (int </a:t>
            </a:r>
            <a:r>
              <a:rPr lang="en-IN" sz="700" dirty="0" err="1">
                <a:solidFill>
                  <a:schemeClr val="tx1">
                    <a:lumMod val="95000"/>
                  </a:schemeClr>
                </a:solidFill>
                <a:latin typeface="Source Code Pro" panose="020B0509030403020204" pitchFamily="49" charset="0"/>
                <a:ea typeface="Source Code Pro" panose="020B0509030403020204" pitchFamily="49" charset="0"/>
              </a:rPr>
              <a:t>i</a:t>
            </a:r>
            <a:r>
              <a:rPr lang="en-IN" sz="700" dirty="0">
                <a:solidFill>
                  <a:schemeClr val="tx1">
                    <a:lumMod val="95000"/>
                  </a:schemeClr>
                </a:solidFill>
                <a:latin typeface="Source Code Pro" panose="020B0509030403020204" pitchFamily="49" charset="0"/>
                <a:ea typeface="Source Code Pro" panose="020B0509030403020204" pitchFamily="49" charset="0"/>
              </a:rPr>
              <a:t> = 0; </a:t>
            </a:r>
            <a:r>
              <a:rPr lang="en-IN" sz="700" dirty="0" err="1">
                <a:solidFill>
                  <a:schemeClr val="tx1">
                    <a:lumMod val="95000"/>
                  </a:schemeClr>
                </a:solidFill>
                <a:latin typeface="Source Code Pro" panose="020B0509030403020204" pitchFamily="49" charset="0"/>
                <a:ea typeface="Source Code Pro" panose="020B0509030403020204" pitchFamily="49" charset="0"/>
              </a:rPr>
              <a:t>i</a:t>
            </a:r>
            <a:r>
              <a:rPr lang="en-IN" sz="700" dirty="0">
                <a:solidFill>
                  <a:schemeClr val="tx1">
                    <a:lumMod val="95000"/>
                  </a:schemeClr>
                </a:solidFill>
                <a:latin typeface="Source Code Pro" panose="020B0509030403020204" pitchFamily="49" charset="0"/>
                <a:ea typeface="Source Code Pro" panose="020B0509030403020204" pitchFamily="49" charset="0"/>
              </a:rPr>
              <a:t> &lt; </a:t>
            </a:r>
            <a:r>
              <a:rPr lang="en-IN" sz="700" dirty="0" err="1">
                <a:solidFill>
                  <a:schemeClr val="tx1">
                    <a:lumMod val="95000"/>
                  </a:schemeClr>
                </a:solidFill>
                <a:latin typeface="Source Code Pro" panose="020B0509030403020204" pitchFamily="49" charset="0"/>
                <a:ea typeface="Source Code Pro" panose="020B0509030403020204" pitchFamily="49" charset="0"/>
              </a:rPr>
              <a:t>ledCount</a:t>
            </a:r>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i</a:t>
            </a:r>
            <a:r>
              <a:rPr lang="en-IN" sz="700" dirty="0">
                <a:solidFill>
                  <a:schemeClr val="tx1">
                    <a:lumMod val="95000"/>
                  </a:schemeClr>
                </a:solidFill>
                <a:latin typeface="Source Code Pro" panose="020B0509030403020204" pitchFamily="49" charset="0"/>
                <a:ea typeface="Source Code Pro" panose="020B0509030403020204" pitchFamily="49" charset="0"/>
              </a:rPr>
              <a:t>++) {</a:t>
            </a:r>
          </a:p>
          <a:p>
            <a:r>
              <a:rPr lang="en-IN" sz="700" dirty="0">
                <a:solidFill>
                  <a:schemeClr val="tx1">
                    <a:lumMod val="95000"/>
                  </a:schemeClr>
                </a:solidFill>
                <a:latin typeface="Source Code Pro" panose="020B0509030403020204" pitchFamily="49" charset="0"/>
                <a:ea typeface="Source Code Pro" panose="020B0509030403020204" pitchFamily="49" charset="0"/>
              </a:rPr>
              <a:t>    if (</a:t>
            </a:r>
            <a:r>
              <a:rPr lang="en-IN" sz="700" dirty="0" err="1">
                <a:solidFill>
                  <a:schemeClr val="tx1">
                    <a:lumMod val="95000"/>
                  </a:schemeClr>
                </a:solidFill>
                <a:latin typeface="Source Code Pro" panose="020B0509030403020204" pitchFamily="49" charset="0"/>
                <a:ea typeface="Source Code Pro" panose="020B0509030403020204" pitchFamily="49" charset="0"/>
              </a:rPr>
              <a:t>i</a:t>
            </a:r>
            <a:r>
              <a:rPr lang="en-IN" sz="700" dirty="0">
                <a:solidFill>
                  <a:schemeClr val="tx1">
                    <a:lumMod val="95000"/>
                  </a:schemeClr>
                </a:solidFill>
                <a:latin typeface="Source Code Pro" panose="020B0509030403020204" pitchFamily="49" charset="0"/>
                <a:ea typeface="Source Code Pro" panose="020B0509030403020204" pitchFamily="49" charset="0"/>
              </a:rPr>
              <a:t> &lt; </a:t>
            </a:r>
            <a:r>
              <a:rPr lang="en-IN" sz="700" dirty="0" err="1">
                <a:solidFill>
                  <a:schemeClr val="tx1">
                    <a:lumMod val="95000"/>
                  </a:schemeClr>
                </a:solidFill>
                <a:latin typeface="Source Code Pro" panose="020B0509030403020204" pitchFamily="49" charset="0"/>
                <a:ea typeface="Source Code Pro" panose="020B0509030403020204" pitchFamily="49" charset="0"/>
              </a:rPr>
              <a:t>ledLevel</a:t>
            </a:r>
            <a:r>
              <a:rPr lang="en-IN" sz="700" dirty="0">
                <a:solidFill>
                  <a:schemeClr val="tx1">
                    <a:lumMod val="95000"/>
                  </a:schemeClr>
                </a:solidFill>
                <a:latin typeface="Source Code Pro" panose="020B0509030403020204" pitchFamily="49" charset="0"/>
                <a:ea typeface="Source Code Pro" panose="020B0509030403020204" pitchFamily="49" charset="0"/>
              </a:rPr>
              <a:t>) {</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digitalWrite</a:t>
            </a:r>
            <a:r>
              <a:rPr lang="en-IN" sz="700" dirty="0">
                <a:solidFill>
                  <a:schemeClr val="tx1">
                    <a:lumMod val="95000"/>
                  </a:schemeClr>
                </a:solidFill>
                <a:latin typeface="Source Code Pro" panose="020B0509030403020204" pitchFamily="49" charset="0"/>
                <a:ea typeface="Source Code Pro" panose="020B0509030403020204" pitchFamily="49" charset="0"/>
              </a:rPr>
              <a:t>(</a:t>
            </a:r>
            <a:r>
              <a:rPr lang="en-IN" sz="700" dirty="0" err="1">
                <a:solidFill>
                  <a:schemeClr val="tx1">
                    <a:lumMod val="95000"/>
                  </a:schemeClr>
                </a:solidFill>
                <a:latin typeface="Source Code Pro" panose="020B0509030403020204" pitchFamily="49" charset="0"/>
                <a:ea typeface="Source Code Pro" panose="020B0509030403020204" pitchFamily="49" charset="0"/>
              </a:rPr>
              <a:t>ledPins</a:t>
            </a:r>
            <a:r>
              <a:rPr lang="en-IN" sz="700" dirty="0">
                <a:solidFill>
                  <a:schemeClr val="tx1">
                    <a:lumMod val="95000"/>
                  </a:schemeClr>
                </a:solidFill>
                <a:latin typeface="Source Code Pro" panose="020B0509030403020204" pitchFamily="49" charset="0"/>
                <a:ea typeface="Source Code Pro" panose="020B0509030403020204" pitchFamily="49" charset="0"/>
              </a:rPr>
              <a:t>[</a:t>
            </a:r>
            <a:r>
              <a:rPr lang="en-IN" sz="700" dirty="0" err="1">
                <a:solidFill>
                  <a:schemeClr val="tx1">
                    <a:lumMod val="95000"/>
                  </a:schemeClr>
                </a:solidFill>
                <a:latin typeface="Source Code Pro" panose="020B0509030403020204" pitchFamily="49" charset="0"/>
                <a:ea typeface="Source Code Pro" panose="020B0509030403020204" pitchFamily="49" charset="0"/>
              </a:rPr>
              <a:t>i</a:t>
            </a:r>
            <a:r>
              <a:rPr lang="en-IN" sz="700" dirty="0">
                <a:solidFill>
                  <a:schemeClr val="tx1">
                    <a:lumMod val="95000"/>
                  </a:schemeClr>
                </a:solidFill>
                <a:latin typeface="Source Code Pro" panose="020B0509030403020204" pitchFamily="49" charset="0"/>
                <a:ea typeface="Source Code Pro" panose="020B0509030403020204" pitchFamily="49" charset="0"/>
              </a:rPr>
              <a:t>], LOW);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Turn off LED</a:t>
            </a:r>
          </a:p>
          <a:p>
            <a:r>
              <a:rPr lang="en-IN" sz="700" dirty="0">
                <a:solidFill>
                  <a:schemeClr val="tx1">
                    <a:lumMod val="95000"/>
                  </a:schemeClr>
                </a:solidFill>
                <a:latin typeface="Source Code Pro" panose="020B0509030403020204" pitchFamily="49" charset="0"/>
                <a:ea typeface="Source Code Pro" panose="020B0509030403020204" pitchFamily="49" charset="0"/>
              </a:rPr>
              <a:t>    } else {</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digitalWrite</a:t>
            </a:r>
            <a:r>
              <a:rPr lang="en-IN" sz="700" dirty="0">
                <a:solidFill>
                  <a:schemeClr val="tx1">
                    <a:lumMod val="95000"/>
                  </a:schemeClr>
                </a:solidFill>
                <a:latin typeface="Source Code Pro" panose="020B0509030403020204" pitchFamily="49" charset="0"/>
                <a:ea typeface="Source Code Pro" panose="020B0509030403020204" pitchFamily="49" charset="0"/>
              </a:rPr>
              <a:t>(</a:t>
            </a:r>
            <a:r>
              <a:rPr lang="en-IN" sz="700" dirty="0" err="1">
                <a:solidFill>
                  <a:schemeClr val="tx1">
                    <a:lumMod val="95000"/>
                  </a:schemeClr>
                </a:solidFill>
                <a:latin typeface="Source Code Pro" panose="020B0509030403020204" pitchFamily="49" charset="0"/>
                <a:ea typeface="Source Code Pro" panose="020B0509030403020204" pitchFamily="49" charset="0"/>
              </a:rPr>
              <a:t>ledPins</a:t>
            </a:r>
            <a:r>
              <a:rPr lang="en-IN" sz="700" dirty="0">
                <a:solidFill>
                  <a:schemeClr val="tx1">
                    <a:lumMod val="95000"/>
                  </a:schemeClr>
                </a:solidFill>
                <a:latin typeface="Source Code Pro" panose="020B0509030403020204" pitchFamily="49" charset="0"/>
                <a:ea typeface="Source Code Pro" panose="020B0509030403020204" pitchFamily="49" charset="0"/>
              </a:rPr>
              <a:t>[</a:t>
            </a:r>
            <a:r>
              <a:rPr lang="en-IN" sz="700" dirty="0" err="1">
                <a:solidFill>
                  <a:schemeClr val="tx1">
                    <a:lumMod val="95000"/>
                  </a:schemeClr>
                </a:solidFill>
                <a:latin typeface="Source Code Pro" panose="020B0509030403020204" pitchFamily="49" charset="0"/>
                <a:ea typeface="Source Code Pro" panose="020B0509030403020204" pitchFamily="49" charset="0"/>
              </a:rPr>
              <a:t>i</a:t>
            </a:r>
            <a:r>
              <a:rPr lang="en-IN" sz="700" dirty="0">
                <a:solidFill>
                  <a:schemeClr val="tx1">
                    <a:lumMod val="95000"/>
                  </a:schemeClr>
                </a:solidFill>
                <a:latin typeface="Source Code Pro" panose="020B0509030403020204" pitchFamily="49" charset="0"/>
                <a:ea typeface="Source Code Pro" panose="020B0509030403020204" pitchFamily="49" charset="0"/>
              </a:rPr>
              <a:t>], HIGH);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Turn on LED</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p>
          <a:p>
            <a:endParaRPr lang="en-IN" sz="700" dirty="0">
              <a:solidFill>
                <a:schemeClr val="tx1">
                  <a:lumMod val="95000"/>
                </a:schemeClr>
              </a:solidFill>
              <a:latin typeface="Source Code Pro" panose="020B0509030403020204" pitchFamily="49" charset="0"/>
              <a:ea typeface="Source Code Pro" panose="020B0509030403020204" pitchFamily="49" charset="0"/>
            </a:endParaRPr>
          </a:p>
          <a:p>
            <a:r>
              <a:rPr lang="en-IN" sz="700" dirty="0">
                <a:solidFill>
                  <a:schemeClr val="tx1">
                    <a:lumMod val="95000"/>
                  </a:schemeClr>
                </a:solidFill>
                <a:latin typeface="Source Code Pro" panose="020B0509030403020204" pitchFamily="49" charset="0"/>
                <a:ea typeface="Source Code Pro" panose="020B0509030403020204" pitchFamily="49" charset="0"/>
              </a:rPr>
              <a:t>  delay(1000);</a:t>
            </a:r>
          </a:p>
          <a:p>
            <a:r>
              <a:rPr lang="en-IN" sz="700" dirty="0">
                <a:solidFill>
                  <a:schemeClr val="tx1">
                    <a:lumMod val="95000"/>
                  </a:schemeClr>
                </a:solidFill>
                <a:latin typeface="Source Code Pro" panose="020B0509030403020204" pitchFamily="49" charset="0"/>
                <a:ea typeface="Source Code Pro" panose="020B0509030403020204" pitchFamily="49" charset="0"/>
              </a:rPr>
              <a:t>}</a:t>
            </a:r>
          </a:p>
        </p:txBody>
      </p:sp>
      <p:sp>
        <p:nvSpPr>
          <p:cNvPr id="15" name="TextBox 14">
            <a:extLst>
              <a:ext uri="{FF2B5EF4-FFF2-40B4-BE49-F238E27FC236}">
                <a16:creationId xmlns:a16="http://schemas.microsoft.com/office/drawing/2014/main" id="{9E266E27-0829-55B2-4FF1-6E8C4323844E}"/>
              </a:ext>
            </a:extLst>
          </p:cNvPr>
          <p:cNvSpPr txBox="1"/>
          <p:nvPr/>
        </p:nvSpPr>
        <p:spPr>
          <a:xfrm>
            <a:off x="569092" y="278611"/>
            <a:ext cx="3586162" cy="461665"/>
          </a:xfrm>
          <a:prstGeom prst="rect">
            <a:avLst/>
          </a:prstGeom>
          <a:noFill/>
        </p:spPr>
        <p:txBody>
          <a:bodyPr wrap="square" rtlCol="0">
            <a:spAutoFit/>
          </a:bodyPr>
          <a:lstStyle/>
          <a:p>
            <a:r>
              <a:rPr lang="en-US" sz="2400" dirty="0">
                <a:solidFill>
                  <a:schemeClr val="tx1">
                    <a:lumMod val="95000"/>
                  </a:schemeClr>
                </a:solidFill>
                <a:latin typeface="Source Code Pro" panose="020B0509030403020204" pitchFamily="49" charset="0"/>
                <a:ea typeface="Source Code Pro" panose="020B0509030403020204" pitchFamily="49" charset="0"/>
              </a:rPr>
              <a:t>ARDUINO CODE</a:t>
            </a:r>
            <a:endParaRPr lang="en-IN" sz="2400" dirty="0">
              <a:solidFill>
                <a:schemeClr val="tx1">
                  <a:lumMod val="95000"/>
                </a:schemeClr>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80023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57B4013-CE95-B15F-15B4-26272DC1C0E0}"/>
            </a:ext>
          </a:extLst>
        </p:cNvPr>
        <p:cNvGrpSpPr/>
        <p:nvPr/>
      </p:nvGrpSpPr>
      <p:grpSpPr>
        <a:xfrm>
          <a:off x="0" y="0"/>
          <a:ext cx="0" cy="0"/>
          <a:chOff x="0" y="0"/>
          <a:chExt cx="0" cy="0"/>
        </a:xfrm>
      </p:grpSpPr>
      <p:grpSp>
        <p:nvGrpSpPr>
          <p:cNvPr id="2" name="Google Shape;211;p27">
            <a:extLst>
              <a:ext uri="{FF2B5EF4-FFF2-40B4-BE49-F238E27FC236}">
                <a16:creationId xmlns:a16="http://schemas.microsoft.com/office/drawing/2014/main" id="{4C4661DB-3CD5-73A1-8730-1986719FC8EE}"/>
              </a:ext>
            </a:extLst>
          </p:cNvPr>
          <p:cNvGrpSpPr/>
          <p:nvPr/>
        </p:nvGrpSpPr>
        <p:grpSpPr>
          <a:xfrm>
            <a:off x="569092" y="890213"/>
            <a:ext cx="3942187" cy="3974676"/>
            <a:chOff x="4924175" y="3421853"/>
            <a:chExt cx="3447300" cy="982072"/>
          </a:xfrm>
        </p:grpSpPr>
        <p:sp>
          <p:nvSpPr>
            <p:cNvPr id="3" name="Google Shape;212;p27">
              <a:extLst>
                <a:ext uri="{FF2B5EF4-FFF2-40B4-BE49-F238E27FC236}">
                  <a16:creationId xmlns:a16="http://schemas.microsoft.com/office/drawing/2014/main" id="{A4A0A945-CEF0-0A21-AC5A-1F896C33AF6A}"/>
                </a:ext>
              </a:extLst>
            </p:cNvPr>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tx1">
                    <a:lumMod val="95000"/>
                  </a:schemeClr>
                </a:solidFill>
              </a:endParaRPr>
            </a:p>
          </p:txBody>
        </p:sp>
        <p:sp>
          <p:nvSpPr>
            <p:cNvPr id="4" name="Google Shape;213;p27">
              <a:extLst>
                <a:ext uri="{FF2B5EF4-FFF2-40B4-BE49-F238E27FC236}">
                  <a16:creationId xmlns:a16="http://schemas.microsoft.com/office/drawing/2014/main" id="{D704801D-1CF9-8CAE-1FF8-9E931365E111}"/>
                </a:ext>
              </a:extLst>
            </p:cNvPr>
            <p:cNvSpPr/>
            <p:nvPr/>
          </p:nvSpPr>
          <p:spPr>
            <a:xfrm>
              <a:off x="4924175" y="3421853"/>
              <a:ext cx="3447300" cy="3329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tx1">
                    <a:lumMod val="95000"/>
                  </a:schemeClr>
                </a:solidFill>
              </a:endParaRPr>
            </a:p>
          </p:txBody>
        </p:sp>
      </p:grpSp>
      <p:sp>
        <p:nvSpPr>
          <p:cNvPr id="6" name="TextBox 5">
            <a:extLst>
              <a:ext uri="{FF2B5EF4-FFF2-40B4-BE49-F238E27FC236}">
                <a16:creationId xmlns:a16="http://schemas.microsoft.com/office/drawing/2014/main" id="{ED918BA6-6055-B33D-95F7-471D94B2C81D}"/>
              </a:ext>
            </a:extLst>
          </p:cNvPr>
          <p:cNvSpPr txBox="1"/>
          <p:nvPr/>
        </p:nvSpPr>
        <p:spPr>
          <a:xfrm>
            <a:off x="629814" y="1104566"/>
            <a:ext cx="3808687" cy="3754874"/>
          </a:xfrm>
          <a:prstGeom prst="rect">
            <a:avLst/>
          </a:prstGeom>
          <a:noFill/>
        </p:spPr>
        <p:txBody>
          <a:bodyPr wrap="square" rtlCol="0">
            <a:spAutoFit/>
          </a:bodyPr>
          <a:lstStyle/>
          <a:p>
            <a:r>
              <a:rPr lang="en-IN" sz="700" dirty="0">
                <a:solidFill>
                  <a:schemeClr val="tx1">
                    <a:lumMod val="95000"/>
                  </a:schemeClr>
                </a:solidFill>
                <a:latin typeface="Source Code Pro" panose="020B0509030403020204" pitchFamily="49" charset="0"/>
                <a:ea typeface="Source Code Pro" panose="020B0509030403020204" pitchFamily="49" charset="0"/>
              </a:rPr>
              <a:t>#include "</a:t>
            </a:r>
            <a:r>
              <a:rPr lang="en-IN" sz="700" dirty="0" err="1">
                <a:solidFill>
                  <a:schemeClr val="tx1">
                    <a:lumMod val="95000"/>
                  </a:schemeClr>
                </a:solidFill>
                <a:latin typeface="Source Code Pro" panose="020B0509030403020204" pitchFamily="49" charset="0"/>
                <a:ea typeface="Source Code Pro" panose="020B0509030403020204" pitchFamily="49" charset="0"/>
              </a:rPr>
              <a:t>wokwi-api.h</a:t>
            </a:r>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Include Wokwi API for hardware simulation</a:t>
            </a:r>
          </a:p>
          <a:p>
            <a:r>
              <a:rPr lang="en-IN" sz="700" dirty="0">
                <a:solidFill>
                  <a:schemeClr val="tx1">
                    <a:lumMod val="95000"/>
                  </a:schemeClr>
                </a:solidFill>
                <a:latin typeface="Source Code Pro" panose="020B0509030403020204" pitchFamily="49" charset="0"/>
                <a:ea typeface="Source Code Pro" panose="020B0509030403020204" pitchFamily="49" charset="0"/>
              </a:rPr>
              <a:t>#include &lt;</a:t>
            </a:r>
            <a:r>
              <a:rPr lang="en-IN" sz="700" dirty="0" err="1">
                <a:solidFill>
                  <a:schemeClr val="tx1">
                    <a:lumMod val="95000"/>
                  </a:schemeClr>
                </a:solidFill>
                <a:latin typeface="Source Code Pro" panose="020B0509030403020204" pitchFamily="49" charset="0"/>
                <a:ea typeface="Source Code Pro" panose="020B0509030403020204" pitchFamily="49" charset="0"/>
              </a:rPr>
              <a:t>stdio.h</a:t>
            </a:r>
            <a:r>
              <a:rPr lang="en-IN" sz="700" dirty="0">
                <a:solidFill>
                  <a:schemeClr val="tx1">
                    <a:lumMod val="95000"/>
                  </a:schemeClr>
                </a:solidFill>
                <a:latin typeface="Source Code Pro" panose="020B0509030403020204" pitchFamily="49" charset="0"/>
                <a:ea typeface="Source Code Pro" panose="020B0509030403020204" pitchFamily="49" charset="0"/>
              </a:rPr>
              <a:t>&gt;</a:t>
            </a:r>
          </a:p>
          <a:p>
            <a:r>
              <a:rPr lang="en-IN" sz="700" dirty="0">
                <a:solidFill>
                  <a:schemeClr val="tx1">
                    <a:lumMod val="95000"/>
                  </a:schemeClr>
                </a:solidFill>
                <a:latin typeface="Source Code Pro" panose="020B0509030403020204" pitchFamily="49" charset="0"/>
                <a:ea typeface="Source Code Pro" panose="020B0509030403020204" pitchFamily="49" charset="0"/>
              </a:rPr>
              <a:t>#include &lt;</a:t>
            </a:r>
            <a:r>
              <a:rPr lang="en-IN" sz="700" dirty="0" err="1">
                <a:solidFill>
                  <a:schemeClr val="tx1">
                    <a:lumMod val="95000"/>
                  </a:schemeClr>
                </a:solidFill>
                <a:latin typeface="Source Code Pro" panose="020B0509030403020204" pitchFamily="49" charset="0"/>
                <a:ea typeface="Source Code Pro" panose="020B0509030403020204" pitchFamily="49" charset="0"/>
              </a:rPr>
              <a:t>stdlib.h</a:t>
            </a:r>
            <a:r>
              <a:rPr lang="en-IN" sz="700" dirty="0">
                <a:solidFill>
                  <a:schemeClr val="tx1">
                    <a:lumMod val="95000"/>
                  </a:schemeClr>
                </a:solidFill>
                <a:latin typeface="Source Code Pro" panose="020B0509030403020204" pitchFamily="49" charset="0"/>
                <a:ea typeface="Source Code Pro" panose="020B0509030403020204" pitchFamily="49" charset="0"/>
              </a:rPr>
              <a:t>&gt;</a:t>
            </a:r>
          </a:p>
          <a:p>
            <a:endParaRPr lang="en-IN" sz="700" dirty="0">
              <a:solidFill>
                <a:schemeClr val="tx1">
                  <a:lumMod val="95000"/>
                </a:schemeClr>
              </a:solidFill>
              <a:latin typeface="Source Code Pro" panose="020B0509030403020204" pitchFamily="49" charset="0"/>
              <a:ea typeface="Source Code Pro" panose="020B0509030403020204" pitchFamily="49" charset="0"/>
            </a:endParaRPr>
          </a:p>
          <a:p>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Structure to hold the state of the MQ2 chip</a:t>
            </a:r>
          </a:p>
          <a:p>
            <a:r>
              <a:rPr lang="en-IN" sz="700" dirty="0">
                <a:solidFill>
                  <a:schemeClr val="tx1">
                    <a:lumMod val="95000"/>
                  </a:schemeClr>
                </a:solidFill>
                <a:latin typeface="Source Code Pro" panose="020B0509030403020204" pitchFamily="49" charset="0"/>
                <a:ea typeface="Source Code Pro" panose="020B0509030403020204" pitchFamily="49" charset="0"/>
              </a:rPr>
              <a:t>typedef struct {</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pin_t</a:t>
            </a:r>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pin_ao</a:t>
            </a:r>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Analog output pin for gas concentration</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pin_t</a:t>
            </a:r>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pin_do</a:t>
            </a:r>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Digital output pin for gas detection </a:t>
            </a:r>
            <a:r>
              <a:rPr lang="en-IN" sz="700" dirty="0">
                <a:solidFill>
                  <a:schemeClr val="tx1">
                    <a:lumMod val="95000"/>
                  </a:schemeClr>
                </a:solidFill>
                <a:latin typeface="Source Code Pro" panose="020B0509030403020204" pitchFamily="49" charset="0"/>
                <a:ea typeface="Source Code Pro" panose="020B0509030403020204" pitchFamily="49" charset="0"/>
              </a:rPr>
              <a:t>threshold</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pin_t</a:t>
            </a:r>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pin_vcc</a:t>
            </a:r>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VCC pin for power supply</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pin_t</a:t>
            </a:r>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pin_gnd</a:t>
            </a:r>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GND pin for ground connection</a:t>
            </a:r>
          </a:p>
          <a:p>
            <a:r>
              <a:rPr lang="en-IN" sz="700" dirty="0">
                <a:solidFill>
                  <a:schemeClr val="tx1">
                    <a:lumMod val="95000"/>
                  </a:schemeClr>
                </a:solidFill>
                <a:latin typeface="Source Code Pro" panose="020B0509030403020204" pitchFamily="49" charset="0"/>
                <a:ea typeface="Source Code Pro" panose="020B0509030403020204" pitchFamily="49" charset="0"/>
              </a:rPr>
              <a:t>  uint32_t </a:t>
            </a:r>
            <a:r>
              <a:rPr lang="en-IN" sz="700" dirty="0" err="1">
                <a:solidFill>
                  <a:schemeClr val="tx1">
                    <a:lumMod val="95000"/>
                  </a:schemeClr>
                </a:solidFill>
                <a:latin typeface="Source Code Pro" panose="020B0509030403020204" pitchFamily="49" charset="0"/>
                <a:ea typeface="Source Code Pro" panose="020B0509030403020204" pitchFamily="49" charset="0"/>
              </a:rPr>
              <a:t>gas_attr</a:t>
            </a:r>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Attribute for gas concentration </a:t>
            </a:r>
            <a:r>
              <a:rPr lang="en-IN" sz="700" dirty="0">
                <a:solidFill>
                  <a:schemeClr val="tx1">
                    <a:lumMod val="95000"/>
                  </a:schemeClr>
                </a:solidFill>
                <a:latin typeface="Source Code Pro" panose="020B0509030403020204" pitchFamily="49" charset="0"/>
                <a:ea typeface="Source Code Pro" panose="020B0509030403020204" pitchFamily="49" charset="0"/>
              </a:rPr>
              <a:t>percentage</a:t>
            </a:r>
          </a:p>
          <a:p>
            <a:r>
              <a:rPr lang="en-IN" sz="700" dirty="0">
                <a:solidFill>
                  <a:schemeClr val="tx1">
                    <a:lumMod val="95000"/>
                  </a:schemeClr>
                </a:solidFill>
                <a:latin typeface="Source Code Pro" panose="020B0509030403020204" pitchFamily="49" charset="0"/>
                <a:ea typeface="Source Code Pro" panose="020B0509030403020204" pitchFamily="49" charset="0"/>
              </a:rPr>
              <a:t>  uint32_t </a:t>
            </a:r>
            <a:r>
              <a:rPr lang="en-IN" sz="700" dirty="0" err="1">
                <a:solidFill>
                  <a:schemeClr val="tx1">
                    <a:lumMod val="95000"/>
                  </a:schemeClr>
                </a:solidFill>
                <a:latin typeface="Source Code Pro" panose="020B0509030403020204" pitchFamily="49" charset="0"/>
                <a:ea typeface="Source Code Pro" panose="020B0509030403020204" pitchFamily="49" charset="0"/>
              </a:rPr>
              <a:t>threshold_attr</a:t>
            </a:r>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Attribute for clean air threshold</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chip_state_t</a:t>
            </a:r>
            <a:r>
              <a:rPr lang="en-IN" sz="700" dirty="0">
                <a:solidFill>
                  <a:schemeClr val="tx1">
                    <a:lumMod val="95000"/>
                  </a:schemeClr>
                </a:solidFill>
                <a:latin typeface="Source Code Pro" panose="020B0509030403020204" pitchFamily="49" charset="0"/>
                <a:ea typeface="Source Code Pro" panose="020B0509030403020204" pitchFamily="49" charset="0"/>
              </a:rPr>
              <a:t>;</a:t>
            </a:r>
          </a:p>
          <a:p>
            <a:endParaRPr lang="en-IN" sz="700" dirty="0">
              <a:solidFill>
                <a:schemeClr val="tx1">
                  <a:lumMod val="95000"/>
                </a:schemeClr>
              </a:solidFill>
              <a:latin typeface="Source Code Pro" panose="020B0509030403020204" pitchFamily="49" charset="0"/>
              <a:ea typeface="Source Code Pro" panose="020B0509030403020204" pitchFamily="49" charset="0"/>
            </a:endParaRPr>
          </a:p>
          <a:p>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Forward declaration of the timer event handler</a:t>
            </a:r>
          </a:p>
          <a:p>
            <a:r>
              <a:rPr lang="en-IN" sz="700" dirty="0">
                <a:solidFill>
                  <a:schemeClr val="tx1">
                    <a:lumMod val="95000"/>
                  </a:schemeClr>
                </a:solidFill>
                <a:latin typeface="Source Code Pro" panose="020B0509030403020204" pitchFamily="49" charset="0"/>
                <a:ea typeface="Source Code Pro" panose="020B0509030403020204" pitchFamily="49" charset="0"/>
              </a:rPr>
              <a:t>static void </a:t>
            </a:r>
            <a:r>
              <a:rPr lang="en-IN" sz="700" dirty="0" err="1">
                <a:solidFill>
                  <a:schemeClr val="tx1">
                    <a:lumMod val="95000"/>
                  </a:schemeClr>
                </a:solidFill>
                <a:latin typeface="Source Code Pro" panose="020B0509030403020204" pitchFamily="49" charset="0"/>
                <a:ea typeface="Source Code Pro" panose="020B0509030403020204" pitchFamily="49" charset="0"/>
              </a:rPr>
              <a:t>chip_timer_event</a:t>
            </a:r>
            <a:r>
              <a:rPr lang="en-IN" sz="700" dirty="0">
                <a:solidFill>
                  <a:schemeClr val="tx1">
                    <a:lumMod val="95000"/>
                  </a:schemeClr>
                </a:solidFill>
                <a:latin typeface="Source Code Pro" panose="020B0509030403020204" pitchFamily="49" charset="0"/>
                <a:ea typeface="Source Code Pro" panose="020B0509030403020204" pitchFamily="49" charset="0"/>
              </a:rPr>
              <a:t>(void *</a:t>
            </a:r>
            <a:r>
              <a:rPr lang="en-IN" sz="700" dirty="0" err="1">
                <a:solidFill>
                  <a:schemeClr val="tx1">
                    <a:lumMod val="95000"/>
                  </a:schemeClr>
                </a:solidFill>
                <a:latin typeface="Source Code Pro" panose="020B0509030403020204" pitchFamily="49" charset="0"/>
                <a:ea typeface="Source Code Pro" panose="020B0509030403020204" pitchFamily="49" charset="0"/>
              </a:rPr>
              <a:t>user_data</a:t>
            </a:r>
            <a:r>
              <a:rPr lang="en-IN" sz="700" dirty="0">
                <a:solidFill>
                  <a:schemeClr val="tx1">
                    <a:lumMod val="95000"/>
                  </a:schemeClr>
                </a:solidFill>
                <a:latin typeface="Source Code Pro" panose="020B0509030403020204" pitchFamily="49" charset="0"/>
                <a:ea typeface="Source Code Pro" panose="020B0509030403020204" pitchFamily="49" charset="0"/>
              </a:rPr>
              <a:t>);</a:t>
            </a:r>
          </a:p>
          <a:p>
            <a:endParaRPr lang="en-IN" sz="700" dirty="0">
              <a:solidFill>
                <a:schemeClr val="tx1">
                  <a:lumMod val="95000"/>
                </a:schemeClr>
              </a:solidFill>
              <a:latin typeface="Source Code Pro" panose="020B0509030403020204" pitchFamily="49" charset="0"/>
              <a:ea typeface="Source Code Pro" panose="020B0509030403020204" pitchFamily="49" charset="0"/>
            </a:endParaRPr>
          </a:p>
          <a:p>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Function to initialize the MQ2 chip</a:t>
            </a:r>
          </a:p>
          <a:p>
            <a:r>
              <a:rPr lang="en-IN" sz="700" dirty="0">
                <a:solidFill>
                  <a:schemeClr val="tx1">
                    <a:lumMod val="95000"/>
                  </a:schemeClr>
                </a:solidFill>
                <a:latin typeface="Source Code Pro" panose="020B0509030403020204" pitchFamily="49" charset="0"/>
                <a:ea typeface="Source Code Pro" panose="020B0509030403020204" pitchFamily="49" charset="0"/>
              </a:rPr>
              <a:t>void </a:t>
            </a:r>
            <a:r>
              <a:rPr lang="en-IN" sz="700" dirty="0" err="1">
                <a:solidFill>
                  <a:schemeClr val="tx1">
                    <a:lumMod val="95000"/>
                  </a:schemeClr>
                </a:solidFill>
                <a:latin typeface="Source Code Pro" panose="020B0509030403020204" pitchFamily="49" charset="0"/>
                <a:ea typeface="Source Code Pro" panose="020B0509030403020204" pitchFamily="49" charset="0"/>
              </a:rPr>
              <a:t>chip_init</a:t>
            </a:r>
            <a:r>
              <a:rPr lang="en-IN" sz="700" dirty="0">
                <a:solidFill>
                  <a:schemeClr val="tx1">
                    <a:lumMod val="95000"/>
                  </a:schemeClr>
                </a:solidFill>
                <a:latin typeface="Source Code Pro" panose="020B0509030403020204" pitchFamily="49" charset="0"/>
                <a:ea typeface="Source Code Pro" panose="020B0509030403020204" pitchFamily="49" charset="0"/>
              </a:rPr>
              <a:t>(void) {</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chip_state_t</a:t>
            </a:r>
            <a:r>
              <a:rPr lang="en-IN" sz="700" dirty="0">
                <a:solidFill>
                  <a:schemeClr val="tx1">
                    <a:lumMod val="95000"/>
                  </a:schemeClr>
                </a:solidFill>
                <a:latin typeface="Source Code Pro" panose="020B0509030403020204" pitchFamily="49" charset="0"/>
                <a:ea typeface="Source Code Pro" panose="020B0509030403020204" pitchFamily="49" charset="0"/>
              </a:rPr>
              <a:t> *chip = malloc(</a:t>
            </a:r>
            <a:r>
              <a:rPr lang="en-IN" sz="700" dirty="0" err="1">
                <a:solidFill>
                  <a:schemeClr val="tx1">
                    <a:lumMod val="95000"/>
                  </a:schemeClr>
                </a:solidFill>
                <a:latin typeface="Source Code Pro" panose="020B0509030403020204" pitchFamily="49" charset="0"/>
                <a:ea typeface="Source Code Pro" panose="020B0509030403020204" pitchFamily="49" charset="0"/>
              </a:rPr>
              <a:t>sizeof</a:t>
            </a:r>
            <a:r>
              <a:rPr lang="en-IN" sz="700" dirty="0">
                <a:solidFill>
                  <a:schemeClr val="tx1">
                    <a:lumMod val="95000"/>
                  </a:schemeClr>
                </a:solidFill>
                <a:latin typeface="Source Code Pro" panose="020B0509030403020204" pitchFamily="49" charset="0"/>
                <a:ea typeface="Source Code Pro" panose="020B0509030403020204" pitchFamily="49" charset="0"/>
              </a:rPr>
              <a:t>(</a:t>
            </a:r>
            <a:r>
              <a:rPr lang="en-IN" sz="700" dirty="0" err="1">
                <a:solidFill>
                  <a:schemeClr val="tx1">
                    <a:lumMod val="95000"/>
                  </a:schemeClr>
                </a:solidFill>
                <a:latin typeface="Source Code Pro" panose="020B0509030403020204" pitchFamily="49" charset="0"/>
                <a:ea typeface="Source Code Pro" panose="020B0509030403020204" pitchFamily="49" charset="0"/>
              </a:rPr>
              <a:t>chip_state_t</a:t>
            </a:r>
            <a:r>
              <a:rPr lang="en-IN" sz="700" dirty="0">
                <a:solidFill>
                  <a:schemeClr val="tx1">
                    <a:lumMod val="95000"/>
                  </a:schemeClr>
                </a:solidFill>
                <a:latin typeface="Source Code Pro" panose="020B0509030403020204" pitchFamily="49" charset="0"/>
                <a:ea typeface="Source Code Pro" panose="020B0509030403020204" pitchFamily="49" charset="0"/>
              </a:rPr>
              <a:t>)); </a:t>
            </a:r>
          </a:p>
          <a:p>
            <a:endParaRPr lang="en-IN" sz="700" dirty="0">
              <a:solidFill>
                <a:schemeClr val="tx1">
                  <a:lumMod val="95000"/>
                </a:schemeClr>
              </a:solidFill>
              <a:latin typeface="Source Code Pro" panose="020B0509030403020204" pitchFamily="49" charset="0"/>
              <a:ea typeface="Source Code Pro" panose="020B0509030403020204" pitchFamily="49" charset="0"/>
            </a:endParaRPr>
          </a:p>
          <a:p>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Initializing pins</a:t>
            </a:r>
          </a:p>
          <a:p>
            <a:r>
              <a:rPr lang="en-IN" sz="700" dirty="0">
                <a:solidFill>
                  <a:schemeClr val="tx1">
                    <a:lumMod val="95000"/>
                  </a:schemeClr>
                </a:solidFill>
                <a:latin typeface="Source Code Pro" panose="020B0509030403020204" pitchFamily="49" charset="0"/>
                <a:ea typeface="Source Code Pro" panose="020B0509030403020204" pitchFamily="49" charset="0"/>
              </a:rPr>
              <a:t>  chip-&gt;</a:t>
            </a:r>
            <a:r>
              <a:rPr lang="en-IN" sz="700" dirty="0" err="1">
                <a:solidFill>
                  <a:schemeClr val="tx1">
                    <a:lumMod val="95000"/>
                  </a:schemeClr>
                </a:solidFill>
                <a:latin typeface="Source Code Pro" panose="020B0509030403020204" pitchFamily="49" charset="0"/>
                <a:ea typeface="Source Code Pro" panose="020B0509030403020204" pitchFamily="49" charset="0"/>
              </a:rPr>
              <a:t>pin_ao</a:t>
            </a:r>
            <a:r>
              <a:rPr lang="en-IN" sz="700" dirty="0">
                <a:solidFill>
                  <a:schemeClr val="tx1">
                    <a:lumMod val="95000"/>
                  </a:schemeClr>
                </a:solidFill>
                <a:latin typeface="Source Code Pro" panose="020B0509030403020204" pitchFamily="49" charset="0"/>
                <a:ea typeface="Source Code Pro" panose="020B0509030403020204" pitchFamily="49" charset="0"/>
              </a:rPr>
              <a:t> = </a:t>
            </a:r>
            <a:r>
              <a:rPr lang="en-IN" sz="700" dirty="0" err="1">
                <a:solidFill>
                  <a:schemeClr val="tx1">
                    <a:lumMod val="95000"/>
                  </a:schemeClr>
                </a:solidFill>
                <a:latin typeface="Source Code Pro" panose="020B0509030403020204" pitchFamily="49" charset="0"/>
                <a:ea typeface="Source Code Pro" panose="020B0509030403020204" pitchFamily="49" charset="0"/>
              </a:rPr>
              <a:t>pin_init</a:t>
            </a:r>
            <a:r>
              <a:rPr lang="en-IN" sz="700" dirty="0">
                <a:solidFill>
                  <a:schemeClr val="tx1">
                    <a:lumMod val="95000"/>
                  </a:schemeClr>
                </a:solidFill>
                <a:latin typeface="Source Code Pro" panose="020B0509030403020204" pitchFamily="49" charset="0"/>
                <a:ea typeface="Source Code Pro" panose="020B0509030403020204" pitchFamily="49" charset="0"/>
              </a:rPr>
              <a:t>("AO", ANALOG);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Set AO pin as ANALOG </a:t>
            </a:r>
            <a:r>
              <a:rPr lang="en-IN" sz="700" dirty="0">
                <a:solidFill>
                  <a:schemeClr val="tx1">
                    <a:lumMod val="95000"/>
                  </a:schemeClr>
                </a:solidFill>
                <a:latin typeface="Source Code Pro" panose="020B0509030403020204" pitchFamily="49" charset="0"/>
                <a:ea typeface="Source Code Pro" panose="020B0509030403020204" pitchFamily="49" charset="0"/>
              </a:rPr>
              <a:t>input</a:t>
            </a:r>
          </a:p>
          <a:p>
            <a:r>
              <a:rPr lang="en-IN" sz="700" dirty="0">
                <a:solidFill>
                  <a:schemeClr val="tx1">
                    <a:lumMod val="95000"/>
                  </a:schemeClr>
                </a:solidFill>
                <a:latin typeface="Source Code Pro" panose="020B0509030403020204" pitchFamily="49" charset="0"/>
                <a:ea typeface="Source Code Pro" panose="020B0509030403020204" pitchFamily="49" charset="0"/>
              </a:rPr>
              <a:t>  chip-&gt;</a:t>
            </a:r>
            <a:r>
              <a:rPr lang="en-IN" sz="700" dirty="0" err="1">
                <a:solidFill>
                  <a:schemeClr val="tx1">
                    <a:lumMod val="95000"/>
                  </a:schemeClr>
                </a:solidFill>
                <a:latin typeface="Source Code Pro" panose="020B0509030403020204" pitchFamily="49" charset="0"/>
                <a:ea typeface="Source Code Pro" panose="020B0509030403020204" pitchFamily="49" charset="0"/>
              </a:rPr>
              <a:t>gas_attr</a:t>
            </a:r>
            <a:r>
              <a:rPr lang="en-IN" sz="700" dirty="0">
                <a:solidFill>
                  <a:schemeClr val="tx1">
                    <a:lumMod val="95000"/>
                  </a:schemeClr>
                </a:solidFill>
                <a:latin typeface="Source Code Pro" panose="020B0509030403020204" pitchFamily="49" charset="0"/>
                <a:ea typeface="Source Code Pro" panose="020B0509030403020204" pitchFamily="49" charset="0"/>
              </a:rPr>
              <a:t> = </a:t>
            </a:r>
            <a:r>
              <a:rPr lang="en-IN" sz="700" dirty="0" err="1">
                <a:solidFill>
                  <a:schemeClr val="tx1">
                    <a:lumMod val="95000"/>
                  </a:schemeClr>
                </a:solidFill>
                <a:latin typeface="Source Code Pro" panose="020B0509030403020204" pitchFamily="49" charset="0"/>
                <a:ea typeface="Source Code Pro" panose="020B0509030403020204" pitchFamily="49" charset="0"/>
              </a:rPr>
              <a:t>attr_init</a:t>
            </a:r>
            <a:r>
              <a:rPr lang="en-IN" sz="700" dirty="0">
                <a:solidFill>
                  <a:schemeClr val="tx1">
                    <a:lumMod val="95000"/>
                  </a:schemeClr>
                </a:solidFill>
                <a:latin typeface="Source Code Pro" panose="020B0509030403020204" pitchFamily="49" charset="0"/>
                <a:ea typeface="Source Code Pro" panose="020B0509030403020204" pitchFamily="49" charset="0"/>
              </a:rPr>
              <a:t>("gas", 10);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Initialize gas attribute with default value</a:t>
            </a:r>
          </a:p>
          <a:p>
            <a:r>
              <a:rPr lang="en-IN" sz="700" dirty="0">
                <a:solidFill>
                  <a:schemeClr val="tx1">
                    <a:lumMod val="95000"/>
                  </a:schemeClr>
                </a:solidFill>
                <a:latin typeface="Source Code Pro" panose="020B0509030403020204" pitchFamily="49" charset="0"/>
                <a:ea typeface="Source Code Pro" panose="020B0509030403020204" pitchFamily="49" charset="0"/>
              </a:rPr>
              <a:t>  chip-&gt;</a:t>
            </a:r>
            <a:r>
              <a:rPr lang="en-IN" sz="700" dirty="0" err="1">
                <a:solidFill>
                  <a:schemeClr val="tx1">
                    <a:lumMod val="95000"/>
                  </a:schemeClr>
                </a:solidFill>
                <a:latin typeface="Source Code Pro" panose="020B0509030403020204" pitchFamily="49" charset="0"/>
                <a:ea typeface="Source Code Pro" panose="020B0509030403020204" pitchFamily="49" charset="0"/>
              </a:rPr>
              <a:t>threshold_attr</a:t>
            </a:r>
            <a:r>
              <a:rPr lang="en-IN" sz="700" dirty="0">
                <a:solidFill>
                  <a:schemeClr val="tx1">
                    <a:lumMod val="95000"/>
                  </a:schemeClr>
                </a:solidFill>
                <a:latin typeface="Source Code Pro" panose="020B0509030403020204" pitchFamily="49" charset="0"/>
                <a:ea typeface="Source Code Pro" panose="020B0509030403020204" pitchFamily="49" charset="0"/>
              </a:rPr>
              <a:t> = </a:t>
            </a:r>
            <a:r>
              <a:rPr lang="en-IN" sz="700" dirty="0" err="1">
                <a:solidFill>
                  <a:schemeClr val="tx1">
                    <a:lumMod val="95000"/>
                  </a:schemeClr>
                </a:solidFill>
                <a:latin typeface="Source Code Pro" panose="020B0509030403020204" pitchFamily="49" charset="0"/>
                <a:ea typeface="Source Code Pro" panose="020B0509030403020204" pitchFamily="49" charset="0"/>
              </a:rPr>
              <a:t>attr_init</a:t>
            </a:r>
            <a:r>
              <a:rPr lang="en-IN" sz="700" dirty="0">
                <a:solidFill>
                  <a:schemeClr val="tx1">
                    <a:lumMod val="95000"/>
                  </a:schemeClr>
                </a:solidFill>
                <a:latin typeface="Source Code Pro" panose="020B0509030403020204" pitchFamily="49" charset="0"/>
                <a:ea typeface="Source Code Pro" panose="020B0509030403020204" pitchFamily="49" charset="0"/>
              </a:rPr>
              <a:t>("threshold", 50);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Initialize threshold attribute </a:t>
            </a:r>
          </a:p>
          <a:p>
            <a:endParaRPr lang="en-IN" sz="700" dirty="0">
              <a:solidFill>
                <a:schemeClr val="tx1">
                  <a:lumMod val="95000"/>
                </a:schemeClr>
              </a:solidFill>
              <a:latin typeface="Source Code Pro" panose="020B0509030403020204" pitchFamily="49" charset="0"/>
              <a:ea typeface="Source Code Pro" panose="020B0509030403020204" pitchFamily="49" charset="0"/>
            </a:endParaRPr>
          </a:p>
          <a:p>
            <a:r>
              <a:rPr lang="en-IN" sz="700" dirty="0">
                <a:solidFill>
                  <a:schemeClr val="tx1">
                    <a:lumMod val="95000"/>
                  </a:schemeClr>
                </a:solidFill>
                <a:latin typeface="Source Code Pro" panose="020B0509030403020204" pitchFamily="49" charset="0"/>
                <a:ea typeface="Source Code Pro" panose="020B0509030403020204" pitchFamily="49" charset="0"/>
              </a:rPr>
              <a:t>  chip-&gt;</a:t>
            </a:r>
            <a:r>
              <a:rPr lang="en-IN" sz="700" dirty="0" err="1">
                <a:solidFill>
                  <a:schemeClr val="tx1">
                    <a:lumMod val="95000"/>
                  </a:schemeClr>
                </a:solidFill>
                <a:latin typeface="Source Code Pro" panose="020B0509030403020204" pitchFamily="49" charset="0"/>
                <a:ea typeface="Source Code Pro" panose="020B0509030403020204" pitchFamily="49" charset="0"/>
              </a:rPr>
              <a:t>pin_do</a:t>
            </a:r>
            <a:r>
              <a:rPr lang="en-IN" sz="700" dirty="0">
                <a:solidFill>
                  <a:schemeClr val="tx1">
                    <a:lumMod val="95000"/>
                  </a:schemeClr>
                </a:solidFill>
                <a:latin typeface="Source Code Pro" panose="020B0509030403020204" pitchFamily="49" charset="0"/>
                <a:ea typeface="Source Code Pro" panose="020B0509030403020204" pitchFamily="49" charset="0"/>
              </a:rPr>
              <a:t> = </a:t>
            </a:r>
            <a:r>
              <a:rPr lang="en-IN" sz="700" dirty="0" err="1">
                <a:solidFill>
                  <a:schemeClr val="tx1">
                    <a:lumMod val="95000"/>
                  </a:schemeClr>
                </a:solidFill>
                <a:latin typeface="Source Code Pro" panose="020B0509030403020204" pitchFamily="49" charset="0"/>
                <a:ea typeface="Source Code Pro" panose="020B0509030403020204" pitchFamily="49" charset="0"/>
              </a:rPr>
              <a:t>pin_init</a:t>
            </a:r>
            <a:r>
              <a:rPr lang="en-IN" sz="700" dirty="0">
                <a:solidFill>
                  <a:schemeClr val="tx1">
                    <a:lumMod val="95000"/>
                  </a:schemeClr>
                </a:solidFill>
                <a:latin typeface="Source Code Pro" panose="020B0509030403020204" pitchFamily="49" charset="0"/>
                <a:ea typeface="Source Code Pro" panose="020B0509030403020204" pitchFamily="49" charset="0"/>
              </a:rPr>
              <a:t>("DO", OUTPUT_LOW); </a:t>
            </a:r>
          </a:p>
          <a:p>
            <a:r>
              <a:rPr lang="en-IN" sz="700" dirty="0">
                <a:solidFill>
                  <a:schemeClr val="tx1">
                    <a:lumMod val="95000"/>
                  </a:schemeClr>
                </a:solidFill>
                <a:latin typeface="Source Code Pro" panose="020B0509030403020204" pitchFamily="49" charset="0"/>
                <a:ea typeface="Source Code Pro" panose="020B0509030403020204" pitchFamily="49" charset="0"/>
              </a:rPr>
              <a:t>  chip-&gt;</a:t>
            </a:r>
            <a:r>
              <a:rPr lang="en-IN" sz="700" dirty="0" err="1">
                <a:solidFill>
                  <a:schemeClr val="tx1">
                    <a:lumMod val="95000"/>
                  </a:schemeClr>
                </a:solidFill>
                <a:latin typeface="Source Code Pro" panose="020B0509030403020204" pitchFamily="49" charset="0"/>
                <a:ea typeface="Source Code Pro" panose="020B0509030403020204" pitchFamily="49" charset="0"/>
              </a:rPr>
              <a:t>pin_vcc</a:t>
            </a:r>
            <a:r>
              <a:rPr lang="en-IN" sz="700" dirty="0">
                <a:solidFill>
                  <a:schemeClr val="tx1">
                    <a:lumMod val="95000"/>
                  </a:schemeClr>
                </a:solidFill>
                <a:latin typeface="Source Code Pro" panose="020B0509030403020204" pitchFamily="49" charset="0"/>
                <a:ea typeface="Source Code Pro" panose="020B0509030403020204" pitchFamily="49" charset="0"/>
              </a:rPr>
              <a:t> = </a:t>
            </a:r>
            <a:r>
              <a:rPr lang="en-IN" sz="700" dirty="0" err="1">
                <a:solidFill>
                  <a:schemeClr val="tx1">
                    <a:lumMod val="95000"/>
                  </a:schemeClr>
                </a:solidFill>
                <a:latin typeface="Source Code Pro" panose="020B0509030403020204" pitchFamily="49" charset="0"/>
                <a:ea typeface="Source Code Pro" panose="020B0509030403020204" pitchFamily="49" charset="0"/>
              </a:rPr>
              <a:t>pin_init</a:t>
            </a:r>
            <a:r>
              <a:rPr lang="en-IN" sz="700" dirty="0">
                <a:solidFill>
                  <a:schemeClr val="tx1">
                    <a:lumMod val="95000"/>
                  </a:schemeClr>
                </a:solidFill>
                <a:latin typeface="Source Code Pro" panose="020B0509030403020204" pitchFamily="49" charset="0"/>
                <a:ea typeface="Source Code Pro" panose="020B0509030403020204" pitchFamily="49" charset="0"/>
              </a:rPr>
              <a:t>("VCC", INPUT_PULLDOWN); </a:t>
            </a:r>
          </a:p>
          <a:p>
            <a:r>
              <a:rPr lang="en-IN" sz="700" dirty="0">
                <a:solidFill>
                  <a:schemeClr val="tx1">
                    <a:lumMod val="95000"/>
                  </a:schemeClr>
                </a:solidFill>
                <a:latin typeface="Source Code Pro" panose="020B0509030403020204" pitchFamily="49" charset="0"/>
                <a:ea typeface="Source Code Pro" panose="020B0509030403020204" pitchFamily="49" charset="0"/>
              </a:rPr>
              <a:t>  chip-&gt;</a:t>
            </a:r>
            <a:r>
              <a:rPr lang="en-IN" sz="700" dirty="0" err="1">
                <a:solidFill>
                  <a:schemeClr val="tx1">
                    <a:lumMod val="95000"/>
                  </a:schemeClr>
                </a:solidFill>
                <a:latin typeface="Source Code Pro" panose="020B0509030403020204" pitchFamily="49" charset="0"/>
                <a:ea typeface="Source Code Pro" panose="020B0509030403020204" pitchFamily="49" charset="0"/>
              </a:rPr>
              <a:t>pin_gnd</a:t>
            </a:r>
            <a:r>
              <a:rPr lang="en-IN" sz="700" dirty="0">
                <a:solidFill>
                  <a:schemeClr val="tx1">
                    <a:lumMod val="95000"/>
                  </a:schemeClr>
                </a:solidFill>
                <a:latin typeface="Source Code Pro" panose="020B0509030403020204" pitchFamily="49" charset="0"/>
                <a:ea typeface="Source Code Pro" panose="020B0509030403020204" pitchFamily="49" charset="0"/>
              </a:rPr>
              <a:t> = </a:t>
            </a:r>
            <a:r>
              <a:rPr lang="en-IN" sz="700" dirty="0" err="1">
                <a:solidFill>
                  <a:schemeClr val="tx1">
                    <a:lumMod val="95000"/>
                  </a:schemeClr>
                </a:solidFill>
                <a:latin typeface="Source Code Pro" panose="020B0509030403020204" pitchFamily="49" charset="0"/>
                <a:ea typeface="Source Code Pro" panose="020B0509030403020204" pitchFamily="49" charset="0"/>
              </a:rPr>
              <a:t>pin_init</a:t>
            </a:r>
            <a:r>
              <a:rPr lang="en-IN" sz="700" dirty="0">
                <a:solidFill>
                  <a:schemeClr val="tx1">
                    <a:lumMod val="95000"/>
                  </a:schemeClr>
                </a:solidFill>
                <a:latin typeface="Source Code Pro" panose="020B0509030403020204" pitchFamily="49" charset="0"/>
                <a:ea typeface="Source Code Pro" panose="020B0509030403020204" pitchFamily="49" charset="0"/>
              </a:rPr>
              <a:t>("GND", INPUT_PULLUP); </a:t>
            </a:r>
          </a:p>
        </p:txBody>
      </p:sp>
      <p:grpSp>
        <p:nvGrpSpPr>
          <p:cNvPr id="11" name="Google Shape;211;p27">
            <a:extLst>
              <a:ext uri="{FF2B5EF4-FFF2-40B4-BE49-F238E27FC236}">
                <a16:creationId xmlns:a16="http://schemas.microsoft.com/office/drawing/2014/main" id="{0066A431-7BDD-61C9-32E3-649C7490D6D8}"/>
              </a:ext>
            </a:extLst>
          </p:cNvPr>
          <p:cNvGrpSpPr/>
          <p:nvPr/>
        </p:nvGrpSpPr>
        <p:grpSpPr>
          <a:xfrm>
            <a:off x="4632723" y="890213"/>
            <a:ext cx="4154091" cy="3974676"/>
            <a:chOff x="4924175" y="3421853"/>
            <a:chExt cx="3447300" cy="982072"/>
          </a:xfrm>
        </p:grpSpPr>
        <p:sp>
          <p:nvSpPr>
            <p:cNvPr id="12" name="Google Shape;212;p27">
              <a:extLst>
                <a:ext uri="{FF2B5EF4-FFF2-40B4-BE49-F238E27FC236}">
                  <a16:creationId xmlns:a16="http://schemas.microsoft.com/office/drawing/2014/main" id="{E51EF971-8C22-A5FD-EAF0-36EC3AA32709}"/>
                </a:ext>
              </a:extLst>
            </p:cNvPr>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tx1">
                    <a:lumMod val="95000"/>
                  </a:schemeClr>
                </a:solidFill>
              </a:endParaRPr>
            </a:p>
          </p:txBody>
        </p:sp>
        <p:sp>
          <p:nvSpPr>
            <p:cNvPr id="13" name="Google Shape;213;p27">
              <a:extLst>
                <a:ext uri="{FF2B5EF4-FFF2-40B4-BE49-F238E27FC236}">
                  <a16:creationId xmlns:a16="http://schemas.microsoft.com/office/drawing/2014/main" id="{6FBE760F-DE84-F5D3-1859-934D4625B95C}"/>
                </a:ext>
              </a:extLst>
            </p:cNvPr>
            <p:cNvSpPr/>
            <p:nvPr/>
          </p:nvSpPr>
          <p:spPr>
            <a:xfrm>
              <a:off x="4924175" y="3421853"/>
              <a:ext cx="3447300" cy="3329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tx1">
                    <a:lumMod val="95000"/>
                  </a:schemeClr>
                </a:solidFill>
              </a:endParaRPr>
            </a:p>
          </p:txBody>
        </p:sp>
      </p:grpSp>
      <p:sp>
        <p:nvSpPr>
          <p:cNvPr id="14" name="TextBox 13">
            <a:extLst>
              <a:ext uri="{FF2B5EF4-FFF2-40B4-BE49-F238E27FC236}">
                <a16:creationId xmlns:a16="http://schemas.microsoft.com/office/drawing/2014/main" id="{A37B0D0C-BB23-7BB9-DC57-0F23D0EDA844}"/>
              </a:ext>
            </a:extLst>
          </p:cNvPr>
          <p:cNvSpPr txBox="1"/>
          <p:nvPr/>
        </p:nvSpPr>
        <p:spPr>
          <a:xfrm>
            <a:off x="4711307" y="1104566"/>
            <a:ext cx="4004070" cy="3754874"/>
          </a:xfrm>
          <a:prstGeom prst="rect">
            <a:avLst/>
          </a:prstGeom>
          <a:noFill/>
        </p:spPr>
        <p:txBody>
          <a:bodyPr wrap="square" rtlCol="0">
            <a:spAutoFit/>
          </a:bodyPr>
          <a:lstStyle/>
          <a:p>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 Configure timer for periodic updates</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const</a:t>
            </a:r>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timer_config_t</a:t>
            </a:r>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timer_config</a:t>
            </a:r>
            <a:r>
              <a:rPr lang="en-IN" sz="700" dirty="0">
                <a:solidFill>
                  <a:schemeClr val="tx1">
                    <a:lumMod val="95000"/>
                  </a:schemeClr>
                </a:solidFill>
                <a:latin typeface="Source Code Pro" panose="020B0509030403020204" pitchFamily="49" charset="0"/>
                <a:ea typeface="Source Code Pro" panose="020B0509030403020204" pitchFamily="49" charset="0"/>
              </a:rPr>
              <a:t> = {</a:t>
            </a:r>
          </a:p>
          <a:p>
            <a:r>
              <a:rPr lang="en-IN" sz="700" dirty="0">
                <a:solidFill>
                  <a:schemeClr val="tx1">
                    <a:lumMod val="95000"/>
                  </a:schemeClr>
                </a:solidFill>
                <a:latin typeface="Source Code Pro" panose="020B0509030403020204" pitchFamily="49" charset="0"/>
                <a:ea typeface="Source Code Pro" panose="020B0509030403020204" pitchFamily="49" charset="0"/>
              </a:rPr>
              <a:t>    .callback = </a:t>
            </a:r>
            <a:r>
              <a:rPr lang="en-IN" sz="700" dirty="0" err="1">
                <a:solidFill>
                  <a:schemeClr val="tx1">
                    <a:lumMod val="95000"/>
                  </a:schemeClr>
                </a:solidFill>
                <a:latin typeface="Source Code Pro" panose="020B0509030403020204" pitchFamily="49" charset="0"/>
                <a:ea typeface="Source Code Pro" panose="020B0509030403020204" pitchFamily="49" charset="0"/>
              </a:rPr>
              <a:t>chip_timer_event</a:t>
            </a:r>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Set the callback function for the timer</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user_data</a:t>
            </a:r>
            <a:r>
              <a:rPr lang="en-IN" sz="700" dirty="0">
                <a:solidFill>
                  <a:schemeClr val="tx1">
                    <a:lumMod val="95000"/>
                  </a:schemeClr>
                </a:solidFill>
                <a:latin typeface="Source Code Pro" panose="020B0509030403020204" pitchFamily="49" charset="0"/>
                <a:ea typeface="Source Code Pro" panose="020B0509030403020204" pitchFamily="49" charset="0"/>
              </a:rPr>
              <a:t> = chip,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Pass the chip state to the callback</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timer_t</a:t>
            </a:r>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timer_id</a:t>
            </a:r>
            <a:r>
              <a:rPr lang="en-IN" sz="700" dirty="0">
                <a:solidFill>
                  <a:schemeClr val="tx1">
                    <a:lumMod val="95000"/>
                  </a:schemeClr>
                </a:solidFill>
                <a:latin typeface="Source Code Pro" panose="020B0509030403020204" pitchFamily="49" charset="0"/>
                <a:ea typeface="Source Code Pro" panose="020B0509030403020204" pitchFamily="49" charset="0"/>
              </a:rPr>
              <a:t> = </a:t>
            </a:r>
            <a:r>
              <a:rPr lang="en-IN" sz="700" dirty="0" err="1">
                <a:solidFill>
                  <a:schemeClr val="tx1">
                    <a:lumMod val="95000"/>
                  </a:schemeClr>
                </a:solidFill>
                <a:latin typeface="Source Code Pro" panose="020B0509030403020204" pitchFamily="49" charset="0"/>
                <a:ea typeface="Source Code Pro" panose="020B0509030403020204" pitchFamily="49" charset="0"/>
              </a:rPr>
              <a:t>timer_init</a:t>
            </a:r>
            <a:r>
              <a:rPr lang="en-IN" sz="700" dirty="0">
                <a:solidFill>
                  <a:schemeClr val="tx1">
                    <a:lumMod val="95000"/>
                  </a:schemeClr>
                </a:solidFill>
                <a:latin typeface="Source Code Pro" panose="020B0509030403020204" pitchFamily="49" charset="0"/>
                <a:ea typeface="Source Code Pro" panose="020B0509030403020204" pitchFamily="49" charset="0"/>
              </a:rPr>
              <a:t>(&amp;</a:t>
            </a:r>
            <a:r>
              <a:rPr lang="en-IN" sz="700" dirty="0" err="1">
                <a:solidFill>
                  <a:schemeClr val="tx1">
                    <a:lumMod val="95000"/>
                  </a:schemeClr>
                </a:solidFill>
                <a:latin typeface="Source Code Pro" panose="020B0509030403020204" pitchFamily="49" charset="0"/>
                <a:ea typeface="Source Code Pro" panose="020B0509030403020204" pitchFamily="49" charset="0"/>
              </a:rPr>
              <a:t>timer_config</a:t>
            </a:r>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Initialize timer</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timer_start</a:t>
            </a:r>
            <a:r>
              <a:rPr lang="en-IN" sz="700" dirty="0">
                <a:solidFill>
                  <a:schemeClr val="tx1">
                    <a:lumMod val="95000"/>
                  </a:schemeClr>
                </a:solidFill>
                <a:latin typeface="Source Code Pro" panose="020B0509030403020204" pitchFamily="49" charset="0"/>
                <a:ea typeface="Source Code Pro" panose="020B0509030403020204" pitchFamily="49" charset="0"/>
              </a:rPr>
              <a:t>(</a:t>
            </a:r>
            <a:r>
              <a:rPr lang="en-IN" sz="700" dirty="0" err="1">
                <a:solidFill>
                  <a:schemeClr val="tx1">
                    <a:lumMod val="95000"/>
                  </a:schemeClr>
                </a:solidFill>
                <a:latin typeface="Source Code Pro" panose="020B0509030403020204" pitchFamily="49" charset="0"/>
                <a:ea typeface="Source Code Pro" panose="020B0509030403020204" pitchFamily="49" charset="0"/>
              </a:rPr>
              <a:t>timer_id</a:t>
            </a:r>
            <a:r>
              <a:rPr lang="en-IN" sz="700" dirty="0">
                <a:solidFill>
                  <a:schemeClr val="tx1">
                    <a:lumMod val="95000"/>
                  </a:schemeClr>
                </a:solidFill>
                <a:latin typeface="Source Code Pro" panose="020B0509030403020204" pitchFamily="49" charset="0"/>
                <a:ea typeface="Source Code Pro" panose="020B0509030403020204" pitchFamily="49" charset="0"/>
              </a:rPr>
              <a:t>, 1000, true);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Start timer to call every 1000 </a:t>
            </a:r>
            <a:r>
              <a:rPr lang="en-IN" sz="700" dirty="0" err="1">
                <a:solidFill>
                  <a:schemeClr val="accent2">
                    <a:lumMod val="60000"/>
                    <a:lumOff val="40000"/>
                  </a:schemeClr>
                </a:solidFill>
                <a:latin typeface="Source Code Pro" panose="020B0509030403020204" pitchFamily="49" charset="0"/>
                <a:ea typeface="Source Code Pro" panose="020B0509030403020204" pitchFamily="49" charset="0"/>
              </a:rPr>
              <a:t>ms</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(1 second)</a:t>
            </a:r>
          </a:p>
          <a:p>
            <a:r>
              <a:rPr lang="en-IN" sz="700" dirty="0">
                <a:solidFill>
                  <a:schemeClr val="tx1">
                    <a:lumMod val="95000"/>
                  </a:schemeClr>
                </a:solidFill>
                <a:latin typeface="Source Code Pro" panose="020B0509030403020204" pitchFamily="49" charset="0"/>
                <a:ea typeface="Source Code Pro" panose="020B0509030403020204" pitchFamily="49" charset="0"/>
              </a:rPr>
              <a:t>}</a:t>
            </a:r>
          </a:p>
          <a:p>
            <a:endParaRPr lang="en-IN" sz="700" dirty="0">
              <a:solidFill>
                <a:schemeClr val="tx1">
                  <a:lumMod val="95000"/>
                </a:schemeClr>
              </a:solidFill>
              <a:latin typeface="Source Code Pro" panose="020B0509030403020204" pitchFamily="49" charset="0"/>
              <a:ea typeface="Source Code Pro" panose="020B0509030403020204" pitchFamily="49" charset="0"/>
            </a:endParaRPr>
          </a:p>
          <a:p>
            <a:r>
              <a:rPr lang="en-IN" sz="700" dirty="0">
                <a:solidFill>
                  <a:schemeClr val="tx1">
                    <a:lumMod val="95000"/>
                  </a:schemeClr>
                </a:solidFill>
                <a:latin typeface="Source Code Pro" panose="020B0509030403020204" pitchFamily="49" charset="0"/>
                <a:ea typeface="Source Code Pro" panose="020B0509030403020204" pitchFamily="49" charset="0"/>
              </a:rPr>
              <a:t>// Timer event handler function</a:t>
            </a:r>
          </a:p>
          <a:p>
            <a:r>
              <a:rPr lang="en-IN" sz="700" dirty="0">
                <a:solidFill>
                  <a:schemeClr val="tx1">
                    <a:lumMod val="95000"/>
                  </a:schemeClr>
                </a:solidFill>
                <a:latin typeface="Source Code Pro" panose="020B0509030403020204" pitchFamily="49" charset="0"/>
                <a:ea typeface="Source Code Pro" panose="020B0509030403020204" pitchFamily="49" charset="0"/>
              </a:rPr>
              <a:t>void </a:t>
            </a:r>
            <a:r>
              <a:rPr lang="en-IN" sz="700" dirty="0" err="1">
                <a:solidFill>
                  <a:schemeClr val="tx1">
                    <a:lumMod val="95000"/>
                  </a:schemeClr>
                </a:solidFill>
                <a:latin typeface="Source Code Pro" panose="020B0509030403020204" pitchFamily="49" charset="0"/>
                <a:ea typeface="Source Code Pro" panose="020B0509030403020204" pitchFamily="49" charset="0"/>
              </a:rPr>
              <a:t>chip_timer_event</a:t>
            </a:r>
            <a:r>
              <a:rPr lang="en-IN" sz="700" dirty="0">
                <a:solidFill>
                  <a:schemeClr val="tx1">
                    <a:lumMod val="95000"/>
                  </a:schemeClr>
                </a:solidFill>
                <a:latin typeface="Source Code Pro" panose="020B0509030403020204" pitchFamily="49" charset="0"/>
                <a:ea typeface="Source Code Pro" panose="020B0509030403020204" pitchFamily="49" charset="0"/>
              </a:rPr>
              <a:t>(void *</a:t>
            </a:r>
            <a:r>
              <a:rPr lang="en-IN" sz="700" dirty="0" err="1">
                <a:solidFill>
                  <a:schemeClr val="tx1">
                    <a:lumMod val="95000"/>
                  </a:schemeClr>
                </a:solidFill>
                <a:latin typeface="Source Code Pro" panose="020B0509030403020204" pitchFamily="49" charset="0"/>
                <a:ea typeface="Source Code Pro" panose="020B0509030403020204" pitchFamily="49" charset="0"/>
              </a:rPr>
              <a:t>user_data</a:t>
            </a:r>
            <a:r>
              <a:rPr lang="en-IN" sz="700" dirty="0">
                <a:solidFill>
                  <a:schemeClr val="tx1">
                    <a:lumMod val="95000"/>
                  </a:schemeClr>
                </a:solidFill>
                <a:latin typeface="Source Code Pro" panose="020B0509030403020204" pitchFamily="49" charset="0"/>
                <a:ea typeface="Source Code Pro" panose="020B0509030403020204" pitchFamily="49" charset="0"/>
              </a:rPr>
              <a:t>) {</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chip_state_t</a:t>
            </a:r>
            <a:r>
              <a:rPr lang="en-IN" sz="700" dirty="0">
                <a:solidFill>
                  <a:schemeClr val="tx1">
                    <a:lumMod val="95000"/>
                  </a:schemeClr>
                </a:solidFill>
                <a:latin typeface="Source Code Pro" panose="020B0509030403020204" pitchFamily="49" charset="0"/>
                <a:ea typeface="Source Code Pro" panose="020B0509030403020204" pitchFamily="49" charset="0"/>
              </a:rPr>
              <a:t> *chip = (</a:t>
            </a:r>
            <a:r>
              <a:rPr lang="en-IN" sz="700" dirty="0" err="1">
                <a:solidFill>
                  <a:schemeClr val="tx1">
                    <a:lumMod val="95000"/>
                  </a:schemeClr>
                </a:solidFill>
                <a:latin typeface="Source Code Pro" panose="020B0509030403020204" pitchFamily="49" charset="0"/>
                <a:ea typeface="Source Code Pro" panose="020B0509030403020204" pitchFamily="49" charset="0"/>
              </a:rPr>
              <a:t>chip_state_t</a:t>
            </a:r>
            <a:r>
              <a:rPr lang="en-IN" sz="700" dirty="0">
                <a:solidFill>
                  <a:schemeClr val="tx1">
                    <a:lumMod val="95000"/>
                  </a:schemeClr>
                </a:solidFill>
                <a:latin typeface="Source Code Pro" panose="020B0509030403020204" pitchFamily="49" charset="0"/>
                <a:ea typeface="Source Code Pro" panose="020B0509030403020204" pitchFamily="49" charset="0"/>
              </a:rPr>
              <a:t>*)</a:t>
            </a:r>
            <a:r>
              <a:rPr lang="en-IN" sz="700" dirty="0" err="1">
                <a:solidFill>
                  <a:schemeClr val="tx1">
                    <a:lumMod val="95000"/>
                  </a:schemeClr>
                </a:solidFill>
                <a:latin typeface="Source Code Pro" panose="020B0509030403020204" pitchFamily="49" charset="0"/>
                <a:ea typeface="Source Code Pro" panose="020B0509030403020204" pitchFamily="49" charset="0"/>
              </a:rPr>
              <a:t>user_data</a:t>
            </a:r>
            <a:r>
              <a:rPr lang="en-IN" sz="700" dirty="0">
                <a:solidFill>
                  <a:schemeClr val="tx1">
                    <a:lumMod val="95000"/>
                  </a:schemeClr>
                </a:solidFill>
                <a:latin typeface="Source Code Pro" panose="020B0509030403020204" pitchFamily="49" charset="0"/>
                <a:ea typeface="Source Code Pro" panose="020B0509030403020204" pitchFamily="49" charset="0"/>
              </a:rPr>
              <a:t>; // Cast </a:t>
            </a:r>
            <a:r>
              <a:rPr lang="en-IN" sz="700" dirty="0" err="1">
                <a:solidFill>
                  <a:schemeClr val="tx1">
                    <a:lumMod val="95000"/>
                  </a:schemeClr>
                </a:solidFill>
                <a:latin typeface="Source Code Pro" panose="020B0509030403020204" pitchFamily="49" charset="0"/>
                <a:ea typeface="Source Code Pro" panose="020B0509030403020204" pitchFamily="49" charset="0"/>
              </a:rPr>
              <a:t>user_data</a:t>
            </a:r>
            <a:r>
              <a:rPr lang="en-IN" sz="700" dirty="0">
                <a:solidFill>
                  <a:schemeClr val="tx1">
                    <a:lumMod val="95000"/>
                  </a:schemeClr>
                </a:solidFill>
                <a:latin typeface="Source Code Pro" panose="020B0509030403020204" pitchFamily="49" charset="0"/>
                <a:ea typeface="Source Code Pro" panose="020B0509030403020204" pitchFamily="49" charset="0"/>
              </a:rPr>
              <a:t> to chip state</a:t>
            </a:r>
          </a:p>
          <a:p>
            <a:endParaRPr lang="en-IN" sz="700" dirty="0">
              <a:solidFill>
                <a:schemeClr val="tx1">
                  <a:lumMod val="95000"/>
                </a:schemeClr>
              </a:solidFill>
              <a:latin typeface="Source Code Pro" panose="020B0509030403020204" pitchFamily="49" charset="0"/>
              <a:ea typeface="Source Code Pro" panose="020B0509030403020204" pitchFamily="49" charset="0"/>
            </a:endParaRPr>
          </a:p>
          <a:p>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 Read gas and threshold attributes as float values</a:t>
            </a:r>
          </a:p>
          <a:p>
            <a:r>
              <a:rPr lang="en-IN" sz="700" dirty="0">
                <a:solidFill>
                  <a:schemeClr val="tx1">
                    <a:lumMod val="95000"/>
                  </a:schemeClr>
                </a:solidFill>
                <a:latin typeface="Source Code Pro" panose="020B0509030403020204" pitchFamily="49" charset="0"/>
                <a:ea typeface="Source Code Pro" panose="020B0509030403020204" pitchFamily="49" charset="0"/>
              </a:rPr>
              <a:t>  float voltage = (</a:t>
            </a:r>
            <a:r>
              <a:rPr lang="en-IN" sz="700" dirty="0" err="1">
                <a:solidFill>
                  <a:schemeClr val="tx1">
                    <a:lumMod val="95000"/>
                  </a:schemeClr>
                </a:solidFill>
                <a:latin typeface="Source Code Pro" panose="020B0509030403020204" pitchFamily="49" charset="0"/>
                <a:ea typeface="Source Code Pro" panose="020B0509030403020204" pitchFamily="49" charset="0"/>
              </a:rPr>
              <a:t>attr_read_float</a:t>
            </a:r>
            <a:r>
              <a:rPr lang="en-IN" sz="700" dirty="0">
                <a:solidFill>
                  <a:schemeClr val="tx1">
                    <a:lumMod val="95000"/>
                  </a:schemeClr>
                </a:solidFill>
                <a:latin typeface="Source Code Pro" panose="020B0509030403020204" pitchFamily="49" charset="0"/>
                <a:ea typeface="Source Code Pro" panose="020B0509030403020204" pitchFamily="49" charset="0"/>
              </a:rPr>
              <a:t>(chip-&gt;</a:t>
            </a:r>
            <a:r>
              <a:rPr lang="en-IN" sz="700" dirty="0" err="1">
                <a:solidFill>
                  <a:schemeClr val="tx1">
                    <a:lumMod val="95000"/>
                  </a:schemeClr>
                </a:solidFill>
                <a:latin typeface="Source Code Pro" panose="020B0509030403020204" pitchFamily="49" charset="0"/>
                <a:ea typeface="Source Code Pro" panose="020B0509030403020204" pitchFamily="49" charset="0"/>
              </a:rPr>
              <a:t>gas_attr</a:t>
            </a:r>
            <a:r>
              <a:rPr lang="en-IN" sz="700" dirty="0">
                <a:solidFill>
                  <a:schemeClr val="tx1">
                    <a:lumMod val="95000"/>
                  </a:schemeClr>
                </a:solidFill>
                <a:latin typeface="Source Code Pro" panose="020B0509030403020204" pitchFamily="49" charset="0"/>
                <a:ea typeface="Source Code Pro" panose="020B0509030403020204" pitchFamily="49" charset="0"/>
              </a:rPr>
              <a:t>)) * 5.0 / 100;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Convert gas % to voltage</a:t>
            </a:r>
          </a:p>
          <a:p>
            <a:r>
              <a:rPr lang="en-IN" sz="700" dirty="0">
                <a:solidFill>
                  <a:schemeClr val="tx1">
                    <a:lumMod val="95000"/>
                  </a:schemeClr>
                </a:solidFill>
                <a:latin typeface="Source Code Pro" panose="020B0509030403020204" pitchFamily="49" charset="0"/>
                <a:ea typeface="Source Code Pro" panose="020B0509030403020204" pitchFamily="49" charset="0"/>
              </a:rPr>
              <a:t>  float </a:t>
            </a:r>
            <a:r>
              <a:rPr lang="en-IN" sz="700" dirty="0" err="1">
                <a:solidFill>
                  <a:schemeClr val="tx1">
                    <a:lumMod val="95000"/>
                  </a:schemeClr>
                </a:solidFill>
                <a:latin typeface="Source Code Pro" panose="020B0509030403020204" pitchFamily="49" charset="0"/>
                <a:ea typeface="Source Code Pro" panose="020B0509030403020204" pitchFamily="49" charset="0"/>
              </a:rPr>
              <a:t>threshold_v</a:t>
            </a:r>
            <a:r>
              <a:rPr lang="en-IN" sz="700" dirty="0">
                <a:solidFill>
                  <a:schemeClr val="tx1">
                    <a:lumMod val="95000"/>
                  </a:schemeClr>
                </a:solidFill>
                <a:latin typeface="Source Code Pro" panose="020B0509030403020204" pitchFamily="49" charset="0"/>
                <a:ea typeface="Source Code Pro" panose="020B0509030403020204" pitchFamily="49" charset="0"/>
              </a:rPr>
              <a:t> = (</a:t>
            </a:r>
            <a:r>
              <a:rPr lang="en-IN" sz="700" dirty="0" err="1">
                <a:solidFill>
                  <a:schemeClr val="tx1">
                    <a:lumMod val="95000"/>
                  </a:schemeClr>
                </a:solidFill>
                <a:latin typeface="Source Code Pro" panose="020B0509030403020204" pitchFamily="49" charset="0"/>
                <a:ea typeface="Source Code Pro" panose="020B0509030403020204" pitchFamily="49" charset="0"/>
              </a:rPr>
              <a:t>attr_read_float</a:t>
            </a:r>
            <a:r>
              <a:rPr lang="en-IN" sz="700" dirty="0">
                <a:solidFill>
                  <a:schemeClr val="tx1">
                    <a:lumMod val="95000"/>
                  </a:schemeClr>
                </a:solidFill>
                <a:latin typeface="Source Code Pro" panose="020B0509030403020204" pitchFamily="49" charset="0"/>
                <a:ea typeface="Source Code Pro" panose="020B0509030403020204" pitchFamily="49" charset="0"/>
              </a:rPr>
              <a:t>(chip-&gt;</a:t>
            </a:r>
            <a:r>
              <a:rPr lang="en-IN" sz="700" dirty="0" err="1">
                <a:solidFill>
                  <a:schemeClr val="tx1">
                    <a:lumMod val="95000"/>
                  </a:schemeClr>
                </a:solidFill>
                <a:latin typeface="Source Code Pro" panose="020B0509030403020204" pitchFamily="49" charset="0"/>
                <a:ea typeface="Source Code Pro" panose="020B0509030403020204" pitchFamily="49" charset="0"/>
              </a:rPr>
              <a:t>threshold_attr</a:t>
            </a:r>
            <a:r>
              <a:rPr lang="en-IN" sz="700" dirty="0">
                <a:solidFill>
                  <a:schemeClr val="tx1">
                    <a:lumMod val="95000"/>
                  </a:schemeClr>
                </a:solidFill>
                <a:latin typeface="Source Code Pro" panose="020B0509030403020204" pitchFamily="49" charset="0"/>
                <a:ea typeface="Source Code Pro" panose="020B0509030403020204" pitchFamily="49" charset="0"/>
              </a:rPr>
              <a:t>)) * 5.0 / 100;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Convert threshold % to voltage</a:t>
            </a:r>
          </a:p>
          <a:p>
            <a:endParaRPr lang="en-IN" sz="700" dirty="0">
              <a:solidFill>
                <a:schemeClr val="tx1">
                  <a:lumMod val="95000"/>
                </a:schemeClr>
              </a:solidFill>
              <a:latin typeface="Source Code Pro" panose="020B0509030403020204" pitchFamily="49" charset="0"/>
              <a:ea typeface="Source Code Pro" panose="020B0509030403020204" pitchFamily="49" charset="0"/>
            </a:endParaRP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 Check if power is supplied correctly</a:t>
            </a:r>
          </a:p>
          <a:p>
            <a:r>
              <a:rPr lang="en-IN" sz="700" dirty="0">
                <a:solidFill>
                  <a:schemeClr val="tx1">
                    <a:lumMod val="95000"/>
                  </a:schemeClr>
                </a:solidFill>
                <a:latin typeface="Source Code Pro" panose="020B0509030403020204" pitchFamily="49" charset="0"/>
                <a:ea typeface="Source Code Pro" panose="020B0509030403020204" pitchFamily="49" charset="0"/>
              </a:rPr>
              <a:t>  if (</a:t>
            </a:r>
            <a:r>
              <a:rPr lang="en-IN" sz="700" dirty="0" err="1">
                <a:solidFill>
                  <a:schemeClr val="tx1">
                    <a:lumMod val="95000"/>
                  </a:schemeClr>
                </a:solidFill>
                <a:latin typeface="Source Code Pro" panose="020B0509030403020204" pitchFamily="49" charset="0"/>
                <a:ea typeface="Source Code Pro" panose="020B0509030403020204" pitchFamily="49" charset="0"/>
              </a:rPr>
              <a:t>pin_read</a:t>
            </a:r>
            <a:r>
              <a:rPr lang="en-IN" sz="700" dirty="0">
                <a:solidFill>
                  <a:schemeClr val="tx1">
                    <a:lumMod val="95000"/>
                  </a:schemeClr>
                </a:solidFill>
                <a:latin typeface="Source Code Pro" panose="020B0509030403020204" pitchFamily="49" charset="0"/>
                <a:ea typeface="Source Code Pro" panose="020B0509030403020204" pitchFamily="49" charset="0"/>
              </a:rPr>
              <a:t>(chip-&gt;</a:t>
            </a:r>
            <a:r>
              <a:rPr lang="en-IN" sz="700" dirty="0" err="1">
                <a:solidFill>
                  <a:schemeClr val="tx1">
                    <a:lumMod val="95000"/>
                  </a:schemeClr>
                </a:solidFill>
                <a:latin typeface="Source Code Pro" panose="020B0509030403020204" pitchFamily="49" charset="0"/>
                <a:ea typeface="Source Code Pro" panose="020B0509030403020204" pitchFamily="49" charset="0"/>
              </a:rPr>
              <a:t>pin_vcc</a:t>
            </a:r>
            <a:r>
              <a:rPr lang="en-IN" sz="700" dirty="0">
                <a:solidFill>
                  <a:schemeClr val="tx1">
                    <a:lumMod val="95000"/>
                  </a:schemeClr>
                </a:solidFill>
                <a:latin typeface="Source Code Pro" panose="020B0509030403020204" pitchFamily="49" charset="0"/>
                <a:ea typeface="Source Code Pro" panose="020B0509030403020204" pitchFamily="49" charset="0"/>
              </a:rPr>
              <a:t>) &amp;&amp; !</a:t>
            </a:r>
            <a:r>
              <a:rPr lang="en-IN" sz="700" dirty="0" err="1">
                <a:solidFill>
                  <a:schemeClr val="tx1">
                    <a:lumMod val="95000"/>
                  </a:schemeClr>
                </a:solidFill>
                <a:latin typeface="Source Code Pro" panose="020B0509030403020204" pitchFamily="49" charset="0"/>
                <a:ea typeface="Source Code Pro" panose="020B0509030403020204" pitchFamily="49" charset="0"/>
              </a:rPr>
              <a:t>pin_read</a:t>
            </a:r>
            <a:r>
              <a:rPr lang="en-IN" sz="700" dirty="0">
                <a:solidFill>
                  <a:schemeClr val="tx1">
                    <a:lumMod val="95000"/>
                  </a:schemeClr>
                </a:solidFill>
                <a:latin typeface="Source Code Pro" panose="020B0509030403020204" pitchFamily="49" charset="0"/>
                <a:ea typeface="Source Code Pro" panose="020B0509030403020204" pitchFamily="49" charset="0"/>
              </a:rPr>
              <a:t>(chip-&gt;</a:t>
            </a:r>
            <a:r>
              <a:rPr lang="en-IN" sz="700" dirty="0" err="1">
                <a:solidFill>
                  <a:schemeClr val="tx1">
                    <a:lumMod val="95000"/>
                  </a:schemeClr>
                </a:solidFill>
                <a:latin typeface="Source Code Pro" panose="020B0509030403020204" pitchFamily="49" charset="0"/>
                <a:ea typeface="Source Code Pro" panose="020B0509030403020204" pitchFamily="49" charset="0"/>
              </a:rPr>
              <a:t>pin_gnd</a:t>
            </a:r>
            <a:r>
              <a:rPr lang="en-IN" sz="700" dirty="0">
                <a:solidFill>
                  <a:schemeClr val="tx1">
                    <a:lumMod val="95000"/>
                  </a:schemeClr>
                </a:solidFill>
                <a:latin typeface="Source Code Pro" panose="020B0509030403020204" pitchFamily="49" charset="0"/>
                <a:ea typeface="Source Code Pro" panose="020B0509030403020204" pitchFamily="49" charset="0"/>
              </a:rPr>
              <a:t>)) {</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pin_dac_write</a:t>
            </a:r>
            <a:r>
              <a:rPr lang="en-IN" sz="700" dirty="0">
                <a:solidFill>
                  <a:schemeClr val="tx1">
                    <a:lumMod val="95000"/>
                  </a:schemeClr>
                </a:solidFill>
                <a:latin typeface="Source Code Pro" panose="020B0509030403020204" pitchFamily="49" charset="0"/>
                <a:ea typeface="Source Code Pro" panose="020B0509030403020204" pitchFamily="49" charset="0"/>
              </a:rPr>
              <a:t>(chip-&gt;</a:t>
            </a:r>
            <a:r>
              <a:rPr lang="en-IN" sz="700" dirty="0" err="1">
                <a:solidFill>
                  <a:schemeClr val="tx1">
                    <a:lumMod val="95000"/>
                  </a:schemeClr>
                </a:solidFill>
                <a:latin typeface="Source Code Pro" panose="020B0509030403020204" pitchFamily="49" charset="0"/>
                <a:ea typeface="Source Code Pro" panose="020B0509030403020204" pitchFamily="49" charset="0"/>
              </a:rPr>
              <a:t>pin_ao</a:t>
            </a:r>
            <a:r>
              <a:rPr lang="en-IN" sz="700" dirty="0">
                <a:solidFill>
                  <a:schemeClr val="tx1">
                    <a:lumMod val="95000"/>
                  </a:schemeClr>
                </a:solidFill>
                <a:latin typeface="Source Code Pro" panose="020B0509030403020204" pitchFamily="49" charset="0"/>
                <a:ea typeface="Source Code Pro" panose="020B0509030403020204" pitchFamily="49" charset="0"/>
              </a:rPr>
              <a:t>, voltage);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Write voltage to AO pin</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 Check if the gas concentration exceeds the threshold</a:t>
            </a:r>
          </a:p>
          <a:p>
            <a:r>
              <a:rPr lang="en-IN" sz="700" dirty="0">
                <a:solidFill>
                  <a:schemeClr val="tx1">
                    <a:lumMod val="95000"/>
                  </a:schemeClr>
                </a:solidFill>
                <a:latin typeface="Source Code Pro" panose="020B0509030403020204" pitchFamily="49" charset="0"/>
                <a:ea typeface="Source Code Pro" panose="020B0509030403020204" pitchFamily="49" charset="0"/>
              </a:rPr>
              <a:t>    if (voltage &gt; </a:t>
            </a:r>
            <a:r>
              <a:rPr lang="en-IN" sz="700" dirty="0" err="1">
                <a:solidFill>
                  <a:schemeClr val="tx1">
                    <a:lumMod val="95000"/>
                  </a:schemeClr>
                </a:solidFill>
                <a:latin typeface="Source Code Pro" panose="020B0509030403020204" pitchFamily="49" charset="0"/>
                <a:ea typeface="Source Code Pro" panose="020B0509030403020204" pitchFamily="49" charset="0"/>
              </a:rPr>
              <a:t>threshold_v</a:t>
            </a:r>
            <a:r>
              <a:rPr lang="en-IN" sz="700" dirty="0">
                <a:solidFill>
                  <a:schemeClr val="tx1">
                    <a:lumMod val="95000"/>
                  </a:schemeClr>
                </a:solidFill>
                <a:latin typeface="Source Code Pro" panose="020B0509030403020204" pitchFamily="49" charset="0"/>
                <a:ea typeface="Source Code Pro" panose="020B0509030403020204" pitchFamily="49" charset="0"/>
              </a:rPr>
              <a:t>)</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pin_write</a:t>
            </a:r>
            <a:r>
              <a:rPr lang="en-IN" sz="700" dirty="0">
                <a:solidFill>
                  <a:schemeClr val="tx1">
                    <a:lumMod val="95000"/>
                  </a:schemeClr>
                </a:solidFill>
                <a:latin typeface="Source Code Pro" panose="020B0509030403020204" pitchFamily="49" charset="0"/>
                <a:ea typeface="Source Code Pro" panose="020B0509030403020204" pitchFamily="49" charset="0"/>
              </a:rPr>
              <a:t>(chip-&gt;</a:t>
            </a:r>
            <a:r>
              <a:rPr lang="en-IN" sz="700" dirty="0" err="1">
                <a:solidFill>
                  <a:schemeClr val="tx1">
                    <a:lumMod val="95000"/>
                  </a:schemeClr>
                </a:solidFill>
                <a:latin typeface="Source Code Pro" panose="020B0509030403020204" pitchFamily="49" charset="0"/>
                <a:ea typeface="Source Code Pro" panose="020B0509030403020204" pitchFamily="49" charset="0"/>
              </a:rPr>
              <a:t>pin_do</a:t>
            </a:r>
            <a:r>
              <a:rPr lang="en-IN" sz="700" dirty="0">
                <a:solidFill>
                  <a:schemeClr val="tx1">
                    <a:lumMod val="95000"/>
                  </a:schemeClr>
                </a:solidFill>
                <a:latin typeface="Source Code Pro" panose="020B0509030403020204" pitchFamily="49" charset="0"/>
                <a:ea typeface="Source Code Pro" panose="020B0509030403020204" pitchFamily="49" charset="0"/>
              </a:rPr>
              <a:t>, HIGH);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Set DO pin HIGH if threshold is exceeded</a:t>
            </a:r>
          </a:p>
          <a:p>
            <a:r>
              <a:rPr lang="en-IN" sz="700" dirty="0">
                <a:solidFill>
                  <a:schemeClr val="tx1">
                    <a:lumMod val="95000"/>
                  </a:schemeClr>
                </a:solidFill>
                <a:latin typeface="Source Code Pro" panose="020B0509030403020204" pitchFamily="49" charset="0"/>
                <a:ea typeface="Source Code Pro" panose="020B0509030403020204" pitchFamily="49" charset="0"/>
              </a:rPr>
              <a:t>    else</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r>
              <a:rPr lang="en-IN" sz="700" dirty="0" err="1">
                <a:solidFill>
                  <a:schemeClr val="tx1">
                    <a:lumMod val="95000"/>
                  </a:schemeClr>
                </a:solidFill>
                <a:latin typeface="Source Code Pro" panose="020B0509030403020204" pitchFamily="49" charset="0"/>
                <a:ea typeface="Source Code Pro" panose="020B0509030403020204" pitchFamily="49" charset="0"/>
              </a:rPr>
              <a:t>pin_write</a:t>
            </a:r>
            <a:r>
              <a:rPr lang="en-IN" sz="700" dirty="0">
                <a:solidFill>
                  <a:schemeClr val="tx1">
                    <a:lumMod val="95000"/>
                  </a:schemeClr>
                </a:solidFill>
                <a:latin typeface="Source Code Pro" panose="020B0509030403020204" pitchFamily="49" charset="0"/>
                <a:ea typeface="Source Code Pro" panose="020B0509030403020204" pitchFamily="49" charset="0"/>
              </a:rPr>
              <a:t>(chip-&gt;</a:t>
            </a:r>
            <a:r>
              <a:rPr lang="en-IN" sz="700" dirty="0" err="1">
                <a:solidFill>
                  <a:schemeClr val="tx1">
                    <a:lumMod val="95000"/>
                  </a:schemeClr>
                </a:solidFill>
                <a:latin typeface="Source Code Pro" panose="020B0509030403020204" pitchFamily="49" charset="0"/>
                <a:ea typeface="Source Code Pro" panose="020B0509030403020204" pitchFamily="49" charset="0"/>
              </a:rPr>
              <a:t>pin_do</a:t>
            </a:r>
            <a:r>
              <a:rPr lang="en-IN" sz="700" dirty="0">
                <a:solidFill>
                  <a:schemeClr val="tx1">
                    <a:lumMod val="95000"/>
                  </a:schemeClr>
                </a:solidFill>
                <a:latin typeface="Source Code Pro" panose="020B0509030403020204" pitchFamily="49" charset="0"/>
                <a:ea typeface="Source Code Pro" panose="020B0509030403020204" pitchFamily="49" charset="0"/>
              </a:rPr>
              <a:t>, LOW); </a:t>
            </a:r>
            <a:r>
              <a:rPr lang="en-IN" sz="700" dirty="0">
                <a:solidFill>
                  <a:schemeClr val="accent2">
                    <a:lumMod val="60000"/>
                    <a:lumOff val="40000"/>
                  </a:schemeClr>
                </a:solidFill>
                <a:latin typeface="Source Code Pro" panose="020B0509030403020204" pitchFamily="49" charset="0"/>
                <a:ea typeface="Source Code Pro" panose="020B0509030403020204" pitchFamily="49" charset="0"/>
              </a:rPr>
              <a:t>// Set DO pin LOW if below threshold</a:t>
            </a:r>
          </a:p>
          <a:p>
            <a:r>
              <a:rPr lang="en-IN" sz="700" dirty="0">
                <a:solidFill>
                  <a:schemeClr val="tx1">
                    <a:lumMod val="95000"/>
                  </a:schemeClr>
                </a:solidFill>
                <a:latin typeface="Source Code Pro" panose="020B0509030403020204" pitchFamily="49" charset="0"/>
                <a:ea typeface="Source Code Pro" panose="020B0509030403020204" pitchFamily="49" charset="0"/>
              </a:rPr>
              <a:t>  }</a:t>
            </a:r>
          </a:p>
          <a:p>
            <a:r>
              <a:rPr lang="en-IN" sz="700" dirty="0">
                <a:solidFill>
                  <a:schemeClr val="tx1">
                    <a:lumMod val="95000"/>
                  </a:schemeClr>
                </a:solidFill>
                <a:latin typeface="Source Code Pro" panose="020B0509030403020204" pitchFamily="49" charset="0"/>
                <a:ea typeface="Source Code Pro" panose="020B0509030403020204" pitchFamily="49" charset="0"/>
              </a:rPr>
              <a:t>}</a:t>
            </a:r>
          </a:p>
        </p:txBody>
      </p:sp>
      <p:sp>
        <p:nvSpPr>
          <p:cNvPr id="15" name="TextBox 14">
            <a:extLst>
              <a:ext uri="{FF2B5EF4-FFF2-40B4-BE49-F238E27FC236}">
                <a16:creationId xmlns:a16="http://schemas.microsoft.com/office/drawing/2014/main" id="{47396D44-34E0-7D6E-3B58-923368D9BD89}"/>
              </a:ext>
            </a:extLst>
          </p:cNvPr>
          <p:cNvSpPr txBox="1"/>
          <p:nvPr/>
        </p:nvSpPr>
        <p:spPr>
          <a:xfrm>
            <a:off x="569091" y="278611"/>
            <a:ext cx="4136409" cy="461665"/>
          </a:xfrm>
          <a:prstGeom prst="rect">
            <a:avLst/>
          </a:prstGeom>
          <a:noFill/>
        </p:spPr>
        <p:txBody>
          <a:bodyPr wrap="square" rtlCol="0">
            <a:spAutoFit/>
          </a:bodyPr>
          <a:lstStyle/>
          <a:p>
            <a:r>
              <a:rPr lang="en-US" sz="2400" dirty="0">
                <a:solidFill>
                  <a:schemeClr val="tx1">
                    <a:lumMod val="95000"/>
                  </a:schemeClr>
                </a:solidFill>
                <a:latin typeface="Source Code Pro" panose="020B0509030403020204" pitchFamily="49" charset="0"/>
                <a:ea typeface="Source Code Pro" panose="020B0509030403020204" pitchFamily="49" charset="0"/>
              </a:rPr>
              <a:t>C CODE FOR GAS SENSOR</a:t>
            </a:r>
            <a:endParaRPr lang="en-IN" sz="2400" dirty="0">
              <a:solidFill>
                <a:schemeClr val="tx1">
                  <a:lumMod val="95000"/>
                </a:schemeClr>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63732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oogle Shape;211;p27">
            <a:extLst>
              <a:ext uri="{FF2B5EF4-FFF2-40B4-BE49-F238E27FC236}">
                <a16:creationId xmlns:a16="http://schemas.microsoft.com/office/drawing/2014/main" id="{F9261F0A-CD24-36D6-7D21-7F897D39A437}"/>
              </a:ext>
            </a:extLst>
          </p:cNvPr>
          <p:cNvGrpSpPr/>
          <p:nvPr/>
        </p:nvGrpSpPr>
        <p:grpSpPr>
          <a:xfrm>
            <a:off x="569092" y="890213"/>
            <a:ext cx="3942187" cy="3974676"/>
            <a:chOff x="4924175" y="3421853"/>
            <a:chExt cx="3447300" cy="982072"/>
          </a:xfrm>
        </p:grpSpPr>
        <p:sp>
          <p:nvSpPr>
            <p:cNvPr id="7" name="Google Shape;212;p27">
              <a:extLst>
                <a:ext uri="{FF2B5EF4-FFF2-40B4-BE49-F238E27FC236}">
                  <a16:creationId xmlns:a16="http://schemas.microsoft.com/office/drawing/2014/main" id="{D4F3FA9D-6B94-3672-E8F3-7F2AB0CC616B}"/>
                </a:ext>
              </a:extLst>
            </p:cNvPr>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tx1">
                    <a:lumMod val="95000"/>
                  </a:schemeClr>
                </a:solidFill>
              </a:endParaRPr>
            </a:p>
          </p:txBody>
        </p:sp>
        <p:sp>
          <p:nvSpPr>
            <p:cNvPr id="8" name="Google Shape;213;p27">
              <a:extLst>
                <a:ext uri="{FF2B5EF4-FFF2-40B4-BE49-F238E27FC236}">
                  <a16:creationId xmlns:a16="http://schemas.microsoft.com/office/drawing/2014/main" id="{42E81CAF-4D1D-D2BF-44AF-B57052267CD1}"/>
                </a:ext>
              </a:extLst>
            </p:cNvPr>
            <p:cNvSpPr/>
            <p:nvPr/>
          </p:nvSpPr>
          <p:spPr>
            <a:xfrm>
              <a:off x="4924175" y="3421853"/>
              <a:ext cx="3447300" cy="3329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tx1">
                    <a:lumMod val="95000"/>
                  </a:schemeClr>
                </a:solidFill>
              </a:endParaRPr>
            </a:p>
          </p:txBody>
        </p:sp>
      </p:grpSp>
      <p:sp>
        <p:nvSpPr>
          <p:cNvPr id="9" name="TextBox 8">
            <a:extLst>
              <a:ext uri="{FF2B5EF4-FFF2-40B4-BE49-F238E27FC236}">
                <a16:creationId xmlns:a16="http://schemas.microsoft.com/office/drawing/2014/main" id="{00991A76-4A3F-1541-BC0C-487165C28C3B}"/>
              </a:ext>
            </a:extLst>
          </p:cNvPr>
          <p:cNvSpPr txBox="1"/>
          <p:nvPr/>
        </p:nvSpPr>
        <p:spPr>
          <a:xfrm>
            <a:off x="635841" y="1270754"/>
            <a:ext cx="3808687" cy="3539430"/>
          </a:xfrm>
          <a:prstGeom prst="rect">
            <a:avLst/>
          </a:prstGeom>
          <a:noFill/>
        </p:spPr>
        <p:txBody>
          <a:bodyPr wrap="square" rtlCol="0">
            <a:spAutoFit/>
          </a:bodyPr>
          <a:lstStyle/>
          <a:p>
            <a:pPr marL="171450" indent="-171450">
              <a:buClr>
                <a:schemeClr val="tx1"/>
              </a:buClr>
              <a:buFont typeface="Arial" panose="020B0604020202020204" pitchFamily="34" charset="0"/>
              <a:buChar char="•"/>
            </a:pPr>
            <a:r>
              <a:rPr lang="en-IN" sz="1600" dirty="0">
                <a:solidFill>
                  <a:schemeClr val="tx1">
                    <a:lumMod val="95000"/>
                  </a:schemeClr>
                </a:solidFill>
                <a:latin typeface="Source Code Pro" panose="020B0509030403020204" pitchFamily="49" charset="0"/>
                <a:ea typeface="Source Code Pro" panose="020B0509030403020204" pitchFamily="49" charset="0"/>
              </a:rPr>
              <a:t>Early detection of hazards</a:t>
            </a:r>
          </a:p>
          <a:p>
            <a:pPr>
              <a:buClr>
                <a:schemeClr val="tx1"/>
              </a:buClr>
            </a:pPr>
            <a:endParaRPr lang="en-IN" sz="1600" dirty="0">
              <a:solidFill>
                <a:schemeClr val="tx1">
                  <a:lumMod val="95000"/>
                </a:schemeClr>
              </a:solidFill>
              <a:latin typeface="Source Code Pro" panose="020B0509030403020204" pitchFamily="49" charset="0"/>
              <a:ea typeface="Source Code Pro" panose="020B0509030403020204" pitchFamily="49" charset="0"/>
            </a:endParaRPr>
          </a:p>
          <a:p>
            <a:pPr marL="171450" indent="-171450">
              <a:buClr>
                <a:schemeClr val="tx1"/>
              </a:buClr>
              <a:buFont typeface="Arial" panose="020B0604020202020204" pitchFamily="34" charset="0"/>
              <a:buChar char="•"/>
            </a:pPr>
            <a:r>
              <a:rPr lang="en-IN" sz="1600" dirty="0">
                <a:solidFill>
                  <a:schemeClr val="tx1">
                    <a:lumMod val="95000"/>
                  </a:schemeClr>
                </a:solidFill>
                <a:latin typeface="Source Code Pro" panose="020B0509030403020204" pitchFamily="49" charset="0"/>
                <a:ea typeface="Source Code Pro" panose="020B0509030403020204" pitchFamily="49" charset="0"/>
              </a:rPr>
              <a:t>Cost-effective</a:t>
            </a:r>
          </a:p>
          <a:p>
            <a:pPr>
              <a:buClr>
                <a:schemeClr val="tx1"/>
              </a:buClr>
            </a:pPr>
            <a:endParaRPr lang="en-IN" sz="1600" dirty="0">
              <a:solidFill>
                <a:schemeClr val="tx1">
                  <a:lumMod val="95000"/>
                </a:schemeClr>
              </a:solidFill>
              <a:latin typeface="Source Code Pro" panose="020B0509030403020204" pitchFamily="49" charset="0"/>
              <a:ea typeface="Source Code Pro" panose="020B0509030403020204" pitchFamily="49" charset="0"/>
            </a:endParaRPr>
          </a:p>
          <a:p>
            <a:pPr marL="171450" indent="-171450">
              <a:buClr>
                <a:schemeClr val="tx1"/>
              </a:buClr>
              <a:buFont typeface="Arial" panose="020B0604020202020204" pitchFamily="34" charset="0"/>
              <a:buChar char="•"/>
            </a:pPr>
            <a:r>
              <a:rPr lang="en-IN" sz="1600" dirty="0">
                <a:solidFill>
                  <a:schemeClr val="tx1">
                    <a:lumMod val="95000"/>
                  </a:schemeClr>
                </a:solidFill>
                <a:latin typeface="Source Code Pro" panose="020B0509030403020204" pitchFamily="49" charset="0"/>
                <a:ea typeface="Source Code Pro" panose="020B0509030403020204" pitchFamily="49" charset="0"/>
              </a:rPr>
              <a:t>Customizable and scalable</a:t>
            </a:r>
          </a:p>
          <a:p>
            <a:pPr marL="171450" indent="-171450">
              <a:buClr>
                <a:schemeClr val="tx1"/>
              </a:buClr>
              <a:buFont typeface="Arial" panose="020B0604020202020204" pitchFamily="34" charset="0"/>
              <a:buChar char="•"/>
            </a:pPr>
            <a:endParaRPr lang="en-IN" sz="1600" dirty="0">
              <a:solidFill>
                <a:schemeClr val="tx1">
                  <a:lumMod val="95000"/>
                </a:schemeClr>
              </a:solidFill>
              <a:latin typeface="Source Code Pro" panose="020B0509030403020204" pitchFamily="49" charset="0"/>
              <a:ea typeface="Source Code Pro" panose="020B0509030403020204" pitchFamily="49" charset="0"/>
            </a:endParaRPr>
          </a:p>
          <a:p>
            <a:pPr marL="171450" indent="-171450">
              <a:buClr>
                <a:schemeClr val="tx1"/>
              </a:buClr>
              <a:buFont typeface="Arial" panose="020B0604020202020204" pitchFamily="34" charset="0"/>
              <a:buChar char="•"/>
            </a:pPr>
            <a:r>
              <a:rPr lang="en-IN" sz="1600" dirty="0">
                <a:solidFill>
                  <a:schemeClr val="tx1">
                    <a:lumMod val="95000"/>
                  </a:schemeClr>
                </a:solidFill>
                <a:latin typeface="Source Code Pro" panose="020B0509030403020204" pitchFamily="49" charset="0"/>
                <a:ea typeface="Source Code Pro" panose="020B0509030403020204" pitchFamily="49" charset="0"/>
              </a:rPr>
              <a:t>Easy maintenance</a:t>
            </a:r>
          </a:p>
          <a:p>
            <a:pPr>
              <a:buClr>
                <a:schemeClr val="tx1"/>
              </a:buClr>
            </a:pPr>
            <a:endParaRPr lang="en-IN" sz="1600" dirty="0">
              <a:solidFill>
                <a:schemeClr val="tx1">
                  <a:lumMod val="95000"/>
                </a:schemeClr>
              </a:solidFill>
              <a:latin typeface="Source Code Pro" panose="020B0509030403020204" pitchFamily="49" charset="0"/>
              <a:ea typeface="Source Code Pro" panose="020B0509030403020204" pitchFamily="49" charset="0"/>
            </a:endParaRPr>
          </a:p>
          <a:p>
            <a:pPr marL="171450" indent="-171450">
              <a:buClr>
                <a:schemeClr val="tx1"/>
              </a:buClr>
              <a:buFont typeface="Arial" panose="020B0604020202020204" pitchFamily="34" charset="0"/>
              <a:buChar char="•"/>
            </a:pPr>
            <a:r>
              <a:rPr lang="en-IN" sz="1600" dirty="0">
                <a:solidFill>
                  <a:schemeClr val="tx1">
                    <a:lumMod val="95000"/>
                  </a:schemeClr>
                </a:solidFill>
                <a:latin typeface="Source Code Pro" panose="020B0509030403020204" pitchFamily="49" charset="0"/>
                <a:ea typeface="Source Code Pro" panose="020B0509030403020204" pitchFamily="49" charset="0"/>
              </a:rPr>
              <a:t>Real-time alerts</a:t>
            </a:r>
          </a:p>
          <a:p>
            <a:pPr>
              <a:buClr>
                <a:schemeClr val="tx1"/>
              </a:buClr>
            </a:pPr>
            <a:endParaRPr lang="en-IN" sz="1600" dirty="0">
              <a:solidFill>
                <a:schemeClr val="tx1">
                  <a:lumMod val="95000"/>
                </a:schemeClr>
              </a:solidFill>
              <a:latin typeface="Source Code Pro" panose="020B0509030403020204" pitchFamily="49" charset="0"/>
              <a:ea typeface="Source Code Pro" panose="020B0509030403020204" pitchFamily="49" charset="0"/>
            </a:endParaRPr>
          </a:p>
          <a:p>
            <a:pPr marL="171450" indent="-171450">
              <a:buClr>
                <a:schemeClr val="tx1"/>
              </a:buClr>
              <a:buFont typeface="Arial" panose="020B0604020202020204" pitchFamily="34" charset="0"/>
              <a:buChar char="•"/>
            </a:pPr>
            <a:r>
              <a:rPr lang="en-IN" sz="1600" dirty="0">
                <a:solidFill>
                  <a:schemeClr val="tx1">
                    <a:lumMod val="95000"/>
                  </a:schemeClr>
                </a:solidFill>
                <a:latin typeface="Source Code Pro" panose="020B0509030403020204" pitchFamily="49" charset="0"/>
                <a:ea typeface="Source Code Pro" panose="020B0509030403020204" pitchFamily="49" charset="0"/>
              </a:rPr>
              <a:t>Low power consumption</a:t>
            </a:r>
          </a:p>
          <a:p>
            <a:pPr>
              <a:buClr>
                <a:schemeClr val="tx1"/>
              </a:buClr>
            </a:pPr>
            <a:endParaRPr lang="en-IN" sz="1600" dirty="0">
              <a:solidFill>
                <a:schemeClr val="tx1">
                  <a:lumMod val="95000"/>
                </a:schemeClr>
              </a:solidFill>
              <a:latin typeface="Source Code Pro" panose="020B0509030403020204" pitchFamily="49" charset="0"/>
              <a:ea typeface="Source Code Pro" panose="020B0509030403020204" pitchFamily="49" charset="0"/>
            </a:endParaRPr>
          </a:p>
          <a:p>
            <a:pPr marL="171450" indent="-171450">
              <a:buClr>
                <a:schemeClr val="tx1"/>
              </a:buClr>
              <a:buFont typeface="Arial" panose="020B0604020202020204" pitchFamily="34" charset="0"/>
              <a:buChar char="•"/>
            </a:pPr>
            <a:r>
              <a:rPr lang="en-IN" sz="1600" dirty="0">
                <a:solidFill>
                  <a:schemeClr val="tx1">
                    <a:lumMod val="95000"/>
                  </a:schemeClr>
                </a:solidFill>
                <a:latin typeface="Source Code Pro" panose="020B0509030403020204" pitchFamily="49" charset="0"/>
                <a:ea typeface="Source Code Pro" panose="020B0509030403020204" pitchFamily="49" charset="0"/>
              </a:rPr>
              <a:t>Arduino is open-source. This provides flexibility.</a:t>
            </a:r>
          </a:p>
        </p:txBody>
      </p:sp>
      <p:sp>
        <p:nvSpPr>
          <p:cNvPr id="10" name="TextBox 9">
            <a:extLst>
              <a:ext uri="{FF2B5EF4-FFF2-40B4-BE49-F238E27FC236}">
                <a16:creationId xmlns:a16="http://schemas.microsoft.com/office/drawing/2014/main" id="{1EA91CDF-1FBA-2E29-42B3-71343BF97A1E}"/>
              </a:ext>
            </a:extLst>
          </p:cNvPr>
          <p:cNvSpPr txBox="1"/>
          <p:nvPr/>
        </p:nvSpPr>
        <p:spPr>
          <a:xfrm>
            <a:off x="569091" y="278611"/>
            <a:ext cx="4136409" cy="461665"/>
          </a:xfrm>
          <a:prstGeom prst="rect">
            <a:avLst/>
          </a:prstGeom>
          <a:noFill/>
        </p:spPr>
        <p:txBody>
          <a:bodyPr wrap="square" rtlCol="0">
            <a:spAutoFit/>
          </a:bodyPr>
          <a:lstStyle/>
          <a:p>
            <a:r>
              <a:rPr lang="en-US" sz="2400" dirty="0">
                <a:solidFill>
                  <a:schemeClr val="tx1">
                    <a:lumMod val="95000"/>
                  </a:schemeClr>
                </a:solidFill>
                <a:latin typeface="Source Code Pro" panose="020B0509030403020204" pitchFamily="49" charset="0"/>
                <a:ea typeface="Source Code Pro" panose="020B0509030403020204" pitchFamily="49" charset="0"/>
              </a:rPr>
              <a:t>ADVANTAGES</a:t>
            </a:r>
            <a:endParaRPr lang="en-IN" sz="2400" dirty="0">
              <a:solidFill>
                <a:schemeClr val="tx1">
                  <a:lumMod val="95000"/>
                </a:schemeClr>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742864109"/>
      </p:ext>
    </p:extLst>
  </p:cSld>
  <p:clrMapOvr>
    <a:masterClrMapping/>
  </p:clrMapOvr>
</p:sld>
</file>

<file path=ppt/theme/theme1.xml><?xml version="1.0" encoding="utf-8"?>
<a:theme xmlns:a="http://schemas.openxmlformats.org/drawingml/2006/main" name="New Operating System Design Pitch Deck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1629</Words>
  <Application>Microsoft Office PowerPoint</Application>
  <PresentationFormat>On-screen Show (16:9)</PresentationFormat>
  <Paragraphs>196</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Quantico</vt:lpstr>
      <vt:lpstr>Arial</vt:lpstr>
      <vt:lpstr>Nunito Light</vt:lpstr>
      <vt:lpstr>Source Code Pro</vt:lpstr>
      <vt:lpstr>New Operating System Design Pitch Deck by Slidesgo</vt:lpstr>
      <vt:lpstr>High-Temperature and Gas Sensor</vt:lpstr>
      <vt:lpstr>Objectives + Main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Sumithra</dc:creator>
  <cp:lastModifiedBy>Sumithra S-[CB.SC.U4CSE23749]</cp:lastModifiedBy>
  <cp:revision>15</cp:revision>
  <dcterms:modified xsi:type="dcterms:W3CDTF">2024-10-29T13:33:33Z</dcterms:modified>
</cp:coreProperties>
</file>