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9" r:id="rId2"/>
    <p:sldId id="260" r:id="rId3"/>
    <p:sldId id="283" r:id="rId4"/>
    <p:sldId id="272" r:id="rId5"/>
    <p:sldId id="291" r:id="rId6"/>
    <p:sldId id="288" r:id="rId7"/>
    <p:sldId id="289" r:id="rId8"/>
    <p:sldId id="290" r:id="rId9"/>
    <p:sldId id="279" r:id="rId10"/>
    <p:sldId id="287" r:id="rId11"/>
  </p:sldIdLst>
  <p:sldSz cx="9144000" cy="5143500" type="screen16x9"/>
  <p:notesSz cx="6858000" cy="9144000"/>
  <p:embeddedFontLst>
    <p:embeddedFont>
      <p:font typeface="Consolas" panose="020B0609020204030204" pitchFamily="49" charset="0"/>
      <p:regular r:id="rId13"/>
      <p:bold r:id="rId14"/>
      <p:italic r:id="rId15"/>
      <p:boldItalic r:id="rId16"/>
    </p:embeddedFont>
    <p:embeddedFont>
      <p:font typeface="IBM Plex Mono" panose="020B0509050203000203" pitchFamily="49"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97BF9625-91D0-4204-81C1-D7D3E4FBE31C}">
          <p14:sldIdLst>
            <p14:sldId id="259"/>
            <p14:sldId id="260"/>
            <p14:sldId id="283"/>
            <p14:sldId id="272"/>
            <p14:sldId id="291"/>
            <p14:sldId id="288"/>
            <p14:sldId id="289"/>
            <p14:sldId id="290"/>
            <p14:sldId id="279"/>
            <p14:sldId id="287"/>
          </p14:sldIdLst>
        </p14:section>
        <p14:section name="Untitled Section" id="{EE3A2803-3EEC-4EA3-94ED-3D7F095FA48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060F23-6DDA-4B17-A2E8-CF2145301752}">
  <a:tblStyle styleId="{71060F23-6DDA-4B17-A2E8-CF21453017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365"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vathy Krishna" userId="ef8cf6c1add7b01c" providerId="LiveId" clId="{F0434570-A33A-4EA4-960F-992442492913}"/>
    <pc:docChg chg="modSld">
      <pc:chgData name="Parvathy Krishna" userId="ef8cf6c1add7b01c" providerId="LiveId" clId="{F0434570-A33A-4EA4-960F-992442492913}" dt="2024-11-05T12:24:59.536" v="54" actId="1076"/>
      <pc:docMkLst>
        <pc:docMk/>
      </pc:docMkLst>
      <pc:sldChg chg="addSp modSp mod">
        <pc:chgData name="Parvathy Krishna" userId="ef8cf6c1add7b01c" providerId="LiveId" clId="{F0434570-A33A-4EA4-960F-992442492913}" dt="2024-11-05T12:24:59.536" v="54" actId="1076"/>
        <pc:sldMkLst>
          <pc:docMk/>
          <pc:sldMk cId="0" sldId="259"/>
        </pc:sldMkLst>
        <pc:spChg chg="add mod">
          <ac:chgData name="Parvathy Krishna" userId="ef8cf6c1add7b01c" providerId="LiveId" clId="{F0434570-A33A-4EA4-960F-992442492913}" dt="2024-11-05T12:24:44.300" v="52" actId="1076"/>
          <ac:spMkLst>
            <pc:docMk/>
            <pc:sldMk cId="0" sldId="259"/>
            <ac:spMk id="2" creationId="{46CBB33C-1E66-8377-806B-1EF30D401B92}"/>
          </ac:spMkLst>
        </pc:spChg>
        <pc:grpChg chg="mod">
          <ac:chgData name="Parvathy Krishna" userId="ef8cf6c1add7b01c" providerId="LiveId" clId="{F0434570-A33A-4EA4-960F-992442492913}" dt="2024-11-05T12:24:59.536" v="54" actId="1076"/>
          <ac:grpSpMkLst>
            <pc:docMk/>
            <pc:sldMk cId="0" sldId="259"/>
            <ac:grpSpMk id="1493" creationId="{00000000-0000-0000-0000-000000000000}"/>
          </ac:grpSpMkLst>
        </pc:grpChg>
      </pc:sldChg>
      <pc:sldChg chg="modSp mod">
        <pc:chgData name="Parvathy Krishna" userId="ef8cf6c1add7b01c" providerId="LiveId" clId="{F0434570-A33A-4EA4-960F-992442492913}" dt="2024-10-29T16:31:49.411" v="1" actId="115"/>
        <pc:sldMkLst>
          <pc:docMk/>
          <pc:sldMk cId="0" sldId="283"/>
        </pc:sldMkLst>
        <pc:spChg chg="mod">
          <ac:chgData name="Parvathy Krishna" userId="ef8cf6c1add7b01c" providerId="LiveId" clId="{F0434570-A33A-4EA4-960F-992442492913}" dt="2024-10-29T16:31:49.411" v="1" actId="115"/>
          <ac:spMkLst>
            <pc:docMk/>
            <pc:sldMk cId="0" sldId="283"/>
            <ac:spMk id="2" creationId="{B1D316ED-4CF9-A78D-583B-7CC25B7142C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6"/>
        <p:cNvGrpSpPr/>
        <p:nvPr/>
      </p:nvGrpSpPr>
      <p:grpSpPr>
        <a:xfrm>
          <a:off x="0" y="0"/>
          <a:ext cx="0" cy="0"/>
          <a:chOff x="0" y="0"/>
          <a:chExt cx="0" cy="0"/>
        </a:xfrm>
      </p:grpSpPr>
      <p:sp>
        <p:nvSpPr>
          <p:cNvPr id="3087" name="Google Shape;3087;g20a542a8cd5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8" name="Google Shape;3088;g20a542a8cd5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0"/>
        <p:cNvGrpSpPr/>
        <p:nvPr/>
      </p:nvGrpSpPr>
      <p:grpSpPr>
        <a:xfrm>
          <a:off x="0" y="0"/>
          <a:ext cx="0" cy="0"/>
          <a:chOff x="0" y="0"/>
          <a:chExt cx="0" cy="0"/>
        </a:xfrm>
      </p:grpSpPr>
      <p:sp>
        <p:nvSpPr>
          <p:cNvPr id="2321" name="Google Shape;2321;g24ef22aa1ac_0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2" name="Google Shape;2322;g24ef22aa1ac_0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a:extLst>
            <a:ext uri="{FF2B5EF4-FFF2-40B4-BE49-F238E27FC236}">
              <a16:creationId xmlns:a16="http://schemas.microsoft.com/office/drawing/2014/main" id="{B025DA5C-F4F8-73E5-89B0-AA468C5E166A}"/>
            </a:ext>
          </a:extLst>
        </p:cNvPr>
        <p:cNvGrpSpPr/>
        <p:nvPr/>
      </p:nvGrpSpPr>
      <p:grpSpPr>
        <a:xfrm>
          <a:off x="0" y="0"/>
          <a:ext cx="0" cy="0"/>
          <a:chOff x="0" y="0"/>
          <a:chExt cx="0" cy="0"/>
        </a:xfrm>
      </p:grpSpPr>
      <p:sp>
        <p:nvSpPr>
          <p:cNvPr id="2215" name="Google Shape;2215;g24ef22aa1ac_0_1122:notes">
            <a:extLst>
              <a:ext uri="{FF2B5EF4-FFF2-40B4-BE49-F238E27FC236}">
                <a16:creationId xmlns:a16="http://schemas.microsoft.com/office/drawing/2014/main" id="{4A39B612-BD0E-7E4B-806F-ACD066F498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a:extLst>
              <a:ext uri="{FF2B5EF4-FFF2-40B4-BE49-F238E27FC236}">
                <a16:creationId xmlns:a16="http://schemas.microsoft.com/office/drawing/2014/main" id="{119E0912-1DD1-BA96-42E2-412362BF69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464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B10D4D5E-7A4C-DC55-162A-2DCE7745F5D2}"/>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2E84E6EB-016A-9DA1-DB88-17D6C6FFC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386C3DA7-972A-9693-2293-5A59378C17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1411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9EC35A60-D0B2-BBAC-D9E4-A78FAA23E4D6}"/>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E7B72701-801D-B77B-734E-9634E5018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C55F8A14-D825-E408-956B-BDAD5E2433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3689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7C1B8A9F-C6B8-6D40-9088-BB4EA413E474}"/>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E2F3F911-E3BF-3D10-49C7-EC9052B928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A260A82F-B016-DE7E-2D44-FD2FE2B976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767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42"/>
        <p:cNvGrpSpPr/>
        <p:nvPr/>
      </p:nvGrpSpPr>
      <p:grpSpPr>
        <a:xfrm>
          <a:off x="0" y="0"/>
          <a:ext cx="0" cy="0"/>
          <a:chOff x="0" y="0"/>
          <a:chExt cx="0" cy="0"/>
        </a:xfrm>
      </p:grpSpPr>
      <p:sp>
        <p:nvSpPr>
          <p:cNvPr id="843" name="Google Shape;84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4" name="Google Shape;844;p21"/>
          <p:cNvSpPr txBox="1">
            <a:spLocks noGrp="1"/>
          </p:cNvSpPr>
          <p:nvPr>
            <p:ph type="body" idx="1"/>
          </p:nvPr>
        </p:nvSpPr>
        <p:spPr>
          <a:xfrm>
            <a:off x="720000" y="1139550"/>
            <a:ext cx="4528500" cy="6978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a:lvl1pPr>
            <a:lvl2pPr marL="914400" lvl="1"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a:endParaRPr/>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rot="-8100000" flipH="1">
              <a:off x="7249845" y="-719557"/>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1"/>
            <p:cNvSpPr/>
            <p:nvPr/>
          </p:nvSpPr>
          <p:spPr>
            <a:xfrm>
              <a:off x="8355611" y="-2920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1"/>
            <p:cNvSpPr/>
            <p:nvPr/>
          </p:nvSpPr>
          <p:spPr>
            <a:xfrm>
              <a:off x="8608100" y="703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58" name="Google Shape;858;p21"/>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1"/>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1"/>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 id="2147483662" r:id="rId4"/>
    <p:sldLayoutId id="2147483665" r:id="rId5"/>
    <p:sldLayoutId id="2147483667" r:id="rId6"/>
    <p:sldLayoutId id="2147483669"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sp>
        <p:nvSpPr>
          <p:cNvPr id="1484" name="Google Shape;1484;p38"/>
          <p:cNvSpPr txBox="1">
            <a:spLocks noGrp="1"/>
          </p:cNvSpPr>
          <p:nvPr>
            <p:ph type="title" idx="2"/>
          </p:nvPr>
        </p:nvSpPr>
        <p:spPr>
          <a:xfrm>
            <a:off x="720000" y="414338"/>
            <a:ext cx="1702500" cy="7289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0000" y="2467659"/>
            <a:ext cx="5598000" cy="453465"/>
          </a:xfrm>
          <a:prstGeom prst="rect">
            <a:avLst/>
          </a:prstGeom>
        </p:spPr>
        <p:txBody>
          <a:bodyPr spcFirstLastPara="1" wrap="square" lIns="91425" tIns="91425" rIns="91425" bIns="91425" anchor="ctr" anchorCtr="0">
            <a:noAutofit/>
          </a:bodyPr>
          <a:lstStyle/>
          <a:p>
            <a:r>
              <a:rPr lang="en-IN" dirty="0"/>
              <a:t>EMERGENCY PANIC BUTTON SYSTEM</a:t>
            </a:r>
            <a:br>
              <a:rPr lang="en-IN" dirty="0"/>
            </a:br>
            <a:endParaRPr dirty="0"/>
          </a:p>
        </p:txBody>
      </p:sp>
      <p:grpSp>
        <p:nvGrpSpPr>
          <p:cNvPr id="1493" name="Google Shape;1493;p38"/>
          <p:cNvGrpSpPr/>
          <p:nvPr/>
        </p:nvGrpSpPr>
        <p:grpSpPr>
          <a:xfrm>
            <a:off x="6721502" y="-196626"/>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758167" y="3710175"/>
            <a:ext cx="4561053" cy="134100"/>
            <a:chOff x="758167" y="3710175"/>
            <a:chExt cx="4561053" cy="134100"/>
          </a:xfrm>
        </p:grpSpPr>
        <p:sp>
          <p:nvSpPr>
            <p:cNvPr id="1524" name="Google Shape;1524;p38"/>
            <p:cNvSpPr/>
            <p:nvPr/>
          </p:nvSpPr>
          <p:spPr>
            <a:xfrm>
              <a:off x="5185120" y="3710175"/>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58167" y="3777806"/>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09572" y="3740906"/>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6CBB33C-1E66-8377-806B-1EF30D401B92}"/>
              </a:ext>
            </a:extLst>
          </p:cNvPr>
          <p:cNvSpPr txBox="1"/>
          <p:nvPr/>
        </p:nvSpPr>
        <p:spPr>
          <a:xfrm>
            <a:off x="6991763" y="4525360"/>
            <a:ext cx="2285842" cy="523220"/>
          </a:xfrm>
          <a:prstGeom prst="rect">
            <a:avLst/>
          </a:prstGeom>
          <a:noFill/>
        </p:spPr>
        <p:txBody>
          <a:bodyPr wrap="square" rtlCol="0">
            <a:spAutoFit/>
          </a:bodyPr>
          <a:lstStyle/>
          <a:p>
            <a:r>
              <a:rPr lang="en-US" dirty="0"/>
              <a:t>PARVATHY KRISHNA A</a:t>
            </a:r>
          </a:p>
          <a:p>
            <a:r>
              <a:rPr lang="en-US" dirty="0"/>
              <a:t>CB.SC.U4CSE23739 </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89"/>
        <p:cNvGrpSpPr/>
        <p:nvPr/>
      </p:nvGrpSpPr>
      <p:grpSpPr>
        <a:xfrm>
          <a:off x="0" y="0"/>
          <a:ext cx="0" cy="0"/>
          <a:chOff x="0" y="0"/>
          <a:chExt cx="0" cy="0"/>
        </a:xfrm>
      </p:grpSpPr>
      <p:sp>
        <p:nvSpPr>
          <p:cNvPr id="3090" name="Google Shape;3090;p66"/>
          <p:cNvSpPr txBox="1">
            <a:spLocks noGrp="1"/>
          </p:cNvSpPr>
          <p:nvPr>
            <p:ph type="title"/>
          </p:nvPr>
        </p:nvSpPr>
        <p:spPr>
          <a:xfrm>
            <a:off x="720000" y="445024"/>
            <a:ext cx="7791540" cy="42717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en-US" dirty="0"/>
            </a:br>
            <a:br>
              <a:rPr lang="en-US" dirty="0"/>
            </a:br>
            <a:br>
              <a:rPr lang="en-US" dirty="0"/>
            </a:br>
            <a:r>
              <a:rPr lang="en-US" dirty="0"/>
              <a:t>       </a:t>
            </a:r>
            <a:r>
              <a:rPr lang="en-US" sz="5400" dirty="0"/>
              <a:t>THANK YOU! </a:t>
            </a:r>
            <a:endParaRPr sz="5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a:t>
            </a:r>
            <a:endParaRPr/>
          </a:p>
        </p:txBody>
      </p:sp>
      <p:sp>
        <p:nvSpPr>
          <p:cNvPr id="1533" name="Google Shape;1533;p39"/>
          <p:cNvSpPr txBox="1">
            <a:spLocks noGrp="1"/>
          </p:cNvSpPr>
          <p:nvPr>
            <p:ph type="subTitle" idx="2"/>
          </p:nvPr>
        </p:nvSpPr>
        <p:spPr>
          <a:xfrm>
            <a:off x="720000" y="1084774"/>
            <a:ext cx="3543000" cy="3139803"/>
          </a:xfrm>
          <a:prstGeom prst="rect">
            <a:avLst/>
          </a:prstGeom>
        </p:spPr>
        <p:txBody>
          <a:bodyPr spcFirstLastPara="1" wrap="square" lIns="91425" tIns="91425" rIns="91425" bIns="91425" anchor="t" anchorCtr="0">
            <a:noAutofit/>
          </a:bodyPr>
          <a:lstStyle/>
          <a:p>
            <a:pPr marL="0" indent="0"/>
            <a:r>
              <a:rPr lang="en-US" dirty="0"/>
              <a:t>The project involves creating a simple interactive system using an Arduino microcontroller, designed to respond to user input through a push button. By integrating a button, an LED, and a buzzer, the setup provides immediate visual and auditory feedback when the button is pressed. This foundational project showcases the principles of digital input and output, emphasizing the importance of user interaction in electronics. </a:t>
            </a:r>
          </a:p>
          <a:p>
            <a:pPr marL="0" lvl="0" indent="0" algn="l" rtl="0">
              <a:spcBef>
                <a:spcPts val="0"/>
              </a:spcBef>
              <a:spcAft>
                <a:spcPts val="0"/>
              </a:spcAft>
              <a:buNone/>
            </a:pP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4" name="Picture 6" descr="blue circuit board">
            <a:extLst>
              <a:ext uri="{FF2B5EF4-FFF2-40B4-BE49-F238E27FC236}">
                <a16:creationId xmlns:a16="http://schemas.microsoft.com/office/drawing/2014/main" id="{B7A03BBD-F78D-DADD-6D8A-8595F61F3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9163" y="664678"/>
            <a:ext cx="3936206" cy="3596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3"/>
        <p:cNvGrpSpPr/>
        <p:nvPr/>
      </p:nvGrpSpPr>
      <p:grpSpPr>
        <a:xfrm>
          <a:off x="0" y="0"/>
          <a:ext cx="0" cy="0"/>
          <a:chOff x="0" y="0"/>
          <a:chExt cx="0" cy="0"/>
        </a:xfrm>
      </p:grpSpPr>
      <p:sp>
        <p:nvSpPr>
          <p:cNvPr id="2383" name="Google Shape;2383;p62"/>
          <p:cNvSpPr txBox="1"/>
          <p:nvPr/>
        </p:nvSpPr>
        <p:spPr>
          <a:xfrm>
            <a:off x="720000" y="3058864"/>
            <a:ext cx="15423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endParaRPr sz="2000" b="1" dirty="0">
              <a:solidFill>
                <a:schemeClr val="dk1"/>
              </a:solidFill>
              <a:latin typeface="IBM Plex Mono"/>
              <a:ea typeface="IBM Plex Mono"/>
              <a:cs typeface="IBM Plex Mono"/>
              <a:sym typeface="IBM Plex Mono"/>
            </a:endParaRPr>
          </a:p>
        </p:txBody>
      </p:sp>
      <p:pic>
        <p:nvPicPr>
          <p:cNvPr id="1030" name="Picture 6" descr="Black Background Images for Desktop or Mobile | Cool Backgrounds">
            <a:extLst>
              <a:ext uri="{FF2B5EF4-FFF2-40B4-BE49-F238E27FC236}">
                <a16:creationId xmlns:a16="http://schemas.microsoft.com/office/drawing/2014/main" id="{5C609EB2-37EB-5486-AFA8-0AC370DDC5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 y="0"/>
            <a:ext cx="9146541" cy="51435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9">
            <a:extLst>
              <a:ext uri="{FF2B5EF4-FFF2-40B4-BE49-F238E27FC236}">
                <a16:creationId xmlns:a16="http://schemas.microsoft.com/office/drawing/2014/main" id="{0BFCA712-1C9F-DA55-5276-A035331CD6F5}"/>
              </a:ext>
            </a:extLst>
          </p:cNvPr>
          <p:cNvPicPr>
            <a:picLocks noChangeAspect="1"/>
          </p:cNvPicPr>
          <p:nvPr/>
        </p:nvPicPr>
        <p:blipFill>
          <a:blip r:embed="rId4"/>
          <a:srcRect t="3136" b="3136"/>
          <a:stretch>
            <a:fillRect/>
          </a:stretch>
        </p:blipFill>
        <p:spPr>
          <a:xfrm>
            <a:off x="2878741" y="1108710"/>
            <a:ext cx="2999154" cy="2926080"/>
          </a:xfrm>
          <a:prstGeom prst="rect">
            <a:avLst/>
          </a:prstGeom>
        </p:spPr>
      </p:pic>
      <p:cxnSp>
        <p:nvCxnSpPr>
          <p:cNvPr id="20" name="Connector: Elbow 19">
            <a:extLst>
              <a:ext uri="{FF2B5EF4-FFF2-40B4-BE49-F238E27FC236}">
                <a16:creationId xmlns:a16="http://schemas.microsoft.com/office/drawing/2014/main" id="{6CC38AED-4D27-D0B2-0B59-0A8E467DCFAE}"/>
              </a:ext>
            </a:extLst>
          </p:cNvPr>
          <p:cNvCxnSpPr>
            <a:cxnSpLocks/>
            <a:endCxn id="2313" idx="1"/>
          </p:cNvCxnSpPr>
          <p:nvPr/>
        </p:nvCxnSpPr>
        <p:spPr>
          <a:xfrm>
            <a:off x="4907280" y="3208020"/>
            <a:ext cx="2476500" cy="3261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36BC25F-FD2D-710A-AA16-54873786BE1A}"/>
              </a:ext>
            </a:extLst>
          </p:cNvPr>
          <p:cNvCxnSpPr>
            <a:cxnSpLocks/>
          </p:cNvCxnSpPr>
          <p:nvPr/>
        </p:nvCxnSpPr>
        <p:spPr>
          <a:xfrm flipV="1">
            <a:off x="4838700" y="1440180"/>
            <a:ext cx="2179320" cy="4114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E0A76CA1-B778-A0EE-E6CE-CD49275FA35F}"/>
              </a:ext>
            </a:extLst>
          </p:cNvPr>
          <p:cNvCxnSpPr>
            <a:cxnSpLocks/>
            <a:endCxn id="2308" idx="3"/>
          </p:cNvCxnSpPr>
          <p:nvPr/>
        </p:nvCxnSpPr>
        <p:spPr>
          <a:xfrm rot="10800000" flipV="1">
            <a:off x="1112521" y="2084633"/>
            <a:ext cx="2958759" cy="12772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EAA21B2-D85F-382D-D2F7-8862F416A138}"/>
              </a:ext>
            </a:extLst>
          </p:cNvPr>
          <p:cNvCxnSpPr>
            <a:cxnSpLocks/>
          </p:cNvCxnSpPr>
          <p:nvPr/>
        </p:nvCxnSpPr>
        <p:spPr>
          <a:xfrm rot="10800000" flipV="1">
            <a:off x="1112520" y="1440179"/>
            <a:ext cx="2484122" cy="3077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6B3AD89-D327-D75E-9B4C-12DC703015A6}"/>
              </a:ext>
            </a:extLst>
          </p:cNvPr>
          <p:cNvCxnSpPr>
            <a:cxnSpLocks/>
          </p:cNvCxnSpPr>
          <p:nvPr/>
        </p:nvCxnSpPr>
        <p:spPr>
          <a:xfrm flipV="1">
            <a:off x="4145280" y="609600"/>
            <a:ext cx="1158240" cy="10096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BFE4559-491C-6857-C0DF-8D21514AFF00}"/>
              </a:ext>
            </a:extLst>
          </p:cNvPr>
          <p:cNvSpPr txBox="1"/>
          <p:nvPr/>
        </p:nvSpPr>
        <p:spPr>
          <a:xfrm>
            <a:off x="5379720" y="441960"/>
            <a:ext cx="800100" cy="307777"/>
          </a:xfrm>
          <a:prstGeom prst="rect">
            <a:avLst/>
          </a:prstGeom>
          <a:noFill/>
        </p:spPr>
        <p:txBody>
          <a:bodyPr wrap="square" rtlCol="0">
            <a:spAutoFit/>
          </a:bodyPr>
          <a:lstStyle/>
          <a:p>
            <a:r>
              <a:rPr lang="en-US" dirty="0">
                <a:solidFill>
                  <a:schemeClr val="bg1"/>
                </a:solidFill>
              </a:rPr>
              <a:t>LED </a:t>
            </a:r>
            <a:endParaRPr lang="en-IN" dirty="0">
              <a:solidFill>
                <a:schemeClr val="bg1"/>
              </a:solidFill>
            </a:endParaRPr>
          </a:p>
        </p:txBody>
      </p:sp>
      <p:sp>
        <p:nvSpPr>
          <p:cNvPr id="62" name="TextBox 61">
            <a:extLst>
              <a:ext uri="{FF2B5EF4-FFF2-40B4-BE49-F238E27FC236}">
                <a16:creationId xmlns:a16="http://schemas.microsoft.com/office/drawing/2014/main" id="{B70A3A09-23FF-D976-7090-55F96D6B6742}"/>
              </a:ext>
            </a:extLst>
          </p:cNvPr>
          <p:cNvSpPr txBox="1"/>
          <p:nvPr/>
        </p:nvSpPr>
        <p:spPr>
          <a:xfrm>
            <a:off x="7810499" y="1287780"/>
            <a:ext cx="948677" cy="563880"/>
          </a:xfrm>
          <a:prstGeom prst="rect">
            <a:avLst/>
          </a:prstGeom>
          <a:noFill/>
        </p:spPr>
        <p:txBody>
          <a:bodyPr wrap="square" rtlCol="0">
            <a:spAutoFit/>
          </a:bodyPr>
          <a:lstStyle/>
          <a:p>
            <a:endParaRPr lang="en-IN" dirty="0"/>
          </a:p>
        </p:txBody>
      </p:sp>
      <p:sp>
        <p:nvSpPr>
          <p:cNvPr id="2305" name="TextBox 2304">
            <a:extLst>
              <a:ext uri="{FF2B5EF4-FFF2-40B4-BE49-F238E27FC236}">
                <a16:creationId xmlns:a16="http://schemas.microsoft.com/office/drawing/2014/main" id="{8324A627-0671-415A-5AFE-077EBC8A44C2}"/>
              </a:ext>
            </a:extLst>
          </p:cNvPr>
          <p:cNvSpPr txBox="1"/>
          <p:nvPr/>
        </p:nvSpPr>
        <p:spPr>
          <a:xfrm flipH="1">
            <a:off x="7284718" y="1287780"/>
            <a:ext cx="1630681" cy="307777"/>
          </a:xfrm>
          <a:prstGeom prst="rect">
            <a:avLst/>
          </a:prstGeom>
          <a:noFill/>
        </p:spPr>
        <p:txBody>
          <a:bodyPr wrap="square" rtlCol="0">
            <a:spAutoFit/>
          </a:bodyPr>
          <a:lstStyle/>
          <a:p>
            <a:r>
              <a:rPr lang="en-US" dirty="0">
                <a:solidFill>
                  <a:schemeClr val="bg1"/>
                </a:solidFill>
              </a:rPr>
              <a:t>Push Button </a:t>
            </a:r>
            <a:endParaRPr lang="en-IN" dirty="0">
              <a:solidFill>
                <a:schemeClr val="bg1"/>
              </a:solidFill>
            </a:endParaRPr>
          </a:p>
        </p:txBody>
      </p:sp>
      <p:sp>
        <p:nvSpPr>
          <p:cNvPr id="2307" name="TextBox 2306">
            <a:extLst>
              <a:ext uri="{FF2B5EF4-FFF2-40B4-BE49-F238E27FC236}">
                <a16:creationId xmlns:a16="http://schemas.microsoft.com/office/drawing/2014/main" id="{4C22098F-820D-4838-BA15-F3CE5945E349}"/>
              </a:ext>
            </a:extLst>
          </p:cNvPr>
          <p:cNvSpPr txBox="1"/>
          <p:nvPr/>
        </p:nvSpPr>
        <p:spPr>
          <a:xfrm>
            <a:off x="384824" y="1595557"/>
            <a:ext cx="918196" cy="307777"/>
          </a:xfrm>
          <a:prstGeom prst="rect">
            <a:avLst/>
          </a:prstGeom>
          <a:noFill/>
        </p:spPr>
        <p:txBody>
          <a:bodyPr wrap="square" rtlCol="0">
            <a:spAutoFit/>
          </a:bodyPr>
          <a:lstStyle/>
          <a:p>
            <a:r>
              <a:rPr lang="en-US" dirty="0">
                <a:solidFill>
                  <a:schemeClr val="bg1"/>
                </a:solidFill>
              </a:rPr>
              <a:t>Buzzer</a:t>
            </a:r>
            <a:endParaRPr lang="en-IN" dirty="0">
              <a:solidFill>
                <a:schemeClr val="bg1"/>
              </a:solidFill>
            </a:endParaRPr>
          </a:p>
        </p:txBody>
      </p:sp>
      <p:sp>
        <p:nvSpPr>
          <p:cNvPr id="2308" name="TextBox 2307">
            <a:extLst>
              <a:ext uri="{FF2B5EF4-FFF2-40B4-BE49-F238E27FC236}">
                <a16:creationId xmlns:a16="http://schemas.microsoft.com/office/drawing/2014/main" id="{9E0877D2-5990-E3AC-EF2F-31361204F9A1}"/>
              </a:ext>
            </a:extLst>
          </p:cNvPr>
          <p:cNvSpPr txBox="1"/>
          <p:nvPr/>
        </p:nvSpPr>
        <p:spPr>
          <a:xfrm>
            <a:off x="259080" y="3208020"/>
            <a:ext cx="853440" cy="307777"/>
          </a:xfrm>
          <a:prstGeom prst="rect">
            <a:avLst/>
          </a:prstGeom>
          <a:noFill/>
        </p:spPr>
        <p:txBody>
          <a:bodyPr wrap="square" rtlCol="0">
            <a:spAutoFit/>
          </a:bodyPr>
          <a:lstStyle/>
          <a:p>
            <a:r>
              <a:rPr lang="en-US" dirty="0">
                <a:solidFill>
                  <a:schemeClr val="bg1"/>
                </a:solidFill>
              </a:rPr>
              <a:t>Resistor</a:t>
            </a:r>
            <a:endParaRPr lang="en-IN" dirty="0">
              <a:solidFill>
                <a:schemeClr val="bg1"/>
              </a:solidFill>
            </a:endParaRPr>
          </a:p>
        </p:txBody>
      </p:sp>
      <p:sp>
        <p:nvSpPr>
          <p:cNvPr id="2313" name="TextBox 2312">
            <a:extLst>
              <a:ext uri="{FF2B5EF4-FFF2-40B4-BE49-F238E27FC236}">
                <a16:creationId xmlns:a16="http://schemas.microsoft.com/office/drawing/2014/main" id="{4B2A944B-8AE9-4365-C9C8-8ED4D635E190}"/>
              </a:ext>
            </a:extLst>
          </p:cNvPr>
          <p:cNvSpPr txBox="1"/>
          <p:nvPr/>
        </p:nvSpPr>
        <p:spPr>
          <a:xfrm>
            <a:off x="7383780" y="3380303"/>
            <a:ext cx="1303020" cy="307777"/>
          </a:xfrm>
          <a:prstGeom prst="rect">
            <a:avLst/>
          </a:prstGeom>
          <a:noFill/>
        </p:spPr>
        <p:txBody>
          <a:bodyPr wrap="square" rtlCol="0">
            <a:spAutoFit/>
          </a:bodyPr>
          <a:lstStyle/>
          <a:p>
            <a:r>
              <a:rPr lang="en-US" dirty="0">
                <a:solidFill>
                  <a:schemeClr val="bg1"/>
                </a:solidFill>
              </a:rPr>
              <a:t>Arduino Uno</a:t>
            </a:r>
            <a:endParaRPr lang="en-IN" dirty="0">
              <a:solidFill>
                <a:schemeClr val="bg1"/>
              </a:solidFill>
            </a:endParaRPr>
          </a:p>
        </p:txBody>
      </p:sp>
      <p:sp>
        <p:nvSpPr>
          <p:cNvPr id="2315" name="TextBox 2314">
            <a:extLst>
              <a:ext uri="{FF2B5EF4-FFF2-40B4-BE49-F238E27FC236}">
                <a16:creationId xmlns:a16="http://schemas.microsoft.com/office/drawing/2014/main" id="{E93716F3-83AB-3D43-D878-1AA805901133}"/>
              </a:ext>
            </a:extLst>
          </p:cNvPr>
          <p:cNvSpPr txBox="1"/>
          <p:nvPr/>
        </p:nvSpPr>
        <p:spPr>
          <a:xfrm flipH="1">
            <a:off x="641926" y="135493"/>
            <a:ext cx="2565847" cy="400110"/>
          </a:xfrm>
          <a:prstGeom prst="rect">
            <a:avLst/>
          </a:prstGeom>
          <a:noFill/>
        </p:spPr>
        <p:txBody>
          <a:bodyPr wrap="square" rtlCol="0">
            <a:spAutoFit/>
          </a:bodyPr>
          <a:lstStyle/>
          <a:p>
            <a:r>
              <a:rPr lang="en-US" sz="2000" dirty="0">
                <a:solidFill>
                  <a:schemeClr val="bg2">
                    <a:lumMod val="40000"/>
                    <a:lumOff val="60000"/>
                  </a:schemeClr>
                </a:solidFill>
              </a:rPr>
              <a:t>CIRCUIT</a:t>
            </a:r>
            <a:r>
              <a:rPr lang="en-US" sz="2000" dirty="0">
                <a:solidFill>
                  <a:schemeClr val="bg1"/>
                </a:solidFill>
              </a:rPr>
              <a:t> </a:t>
            </a:r>
            <a:r>
              <a:rPr lang="en-US" sz="2000" dirty="0">
                <a:solidFill>
                  <a:schemeClr val="bg2">
                    <a:lumMod val="40000"/>
                    <a:lumOff val="60000"/>
                  </a:schemeClr>
                </a:solidFill>
              </a:rPr>
              <a:t>DESIGN</a:t>
            </a:r>
            <a:endParaRPr lang="en-IN" sz="2000" dirty="0">
              <a:solidFill>
                <a:schemeClr val="bg2">
                  <a:lumMod val="40000"/>
                  <a:lumOff val="60000"/>
                </a:schemeClr>
              </a:solidFill>
            </a:endParaRPr>
          </a:p>
        </p:txBody>
      </p:sp>
      <p:sp>
        <p:nvSpPr>
          <p:cNvPr id="2" name="TextBox 1">
            <a:extLst>
              <a:ext uri="{FF2B5EF4-FFF2-40B4-BE49-F238E27FC236}">
                <a16:creationId xmlns:a16="http://schemas.microsoft.com/office/drawing/2014/main" id="{B1D316ED-4CF9-A78D-583B-7CC25B7142C1}"/>
              </a:ext>
            </a:extLst>
          </p:cNvPr>
          <p:cNvSpPr txBox="1"/>
          <p:nvPr/>
        </p:nvSpPr>
        <p:spPr>
          <a:xfrm>
            <a:off x="259080" y="4540864"/>
            <a:ext cx="4737794" cy="307777"/>
          </a:xfrm>
          <a:prstGeom prst="rect">
            <a:avLst/>
          </a:prstGeom>
          <a:noFill/>
        </p:spPr>
        <p:txBody>
          <a:bodyPr wrap="square" rtlCol="0">
            <a:spAutoFit/>
          </a:bodyPr>
          <a:lstStyle/>
          <a:p>
            <a:r>
              <a:rPr lang="en-IN" u="sng" dirty="0">
                <a:solidFill>
                  <a:schemeClr val="bg1"/>
                </a:solidFill>
              </a:rPr>
              <a:t>https://wokwi.com/projects/412815710589040641</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CONNECTIONS</a:t>
            </a:r>
            <a:endParaRPr dirty="0"/>
          </a:p>
        </p:txBody>
      </p:sp>
      <p:sp>
        <p:nvSpPr>
          <p:cNvPr id="2075" name="Google Shape;2075;p51"/>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p>
            <a:pPr marL="139700" indent="0">
              <a:buNone/>
            </a:pPr>
            <a:r>
              <a:rPr lang="en-US" b="1" dirty="0"/>
              <a:t>Button</a:t>
            </a:r>
            <a:r>
              <a:rPr lang="en-US" dirty="0"/>
              <a:t>: Connect one terminal to the specified pin (e.g., pin 7) and the other to ground. If using a pull-up resistor, connect the pin to </a:t>
            </a:r>
            <a:r>
              <a:rPr lang="en-US" dirty="0" err="1"/>
              <a:t>Vcc</a:t>
            </a:r>
            <a:r>
              <a:rPr lang="en-US" dirty="0"/>
              <a:t> (5V) through a resistor and the button to ground.</a:t>
            </a:r>
          </a:p>
          <a:p>
            <a:pPr marL="139700" indent="0">
              <a:buNone/>
            </a:pPr>
            <a:endParaRPr lang="en-US" dirty="0"/>
          </a:p>
          <a:p>
            <a:pPr marL="139700" indent="0">
              <a:buNone/>
            </a:pPr>
            <a:endParaRPr lang="en-US" dirty="0"/>
          </a:p>
          <a:p>
            <a:pPr marL="139700" indent="0">
              <a:buNone/>
            </a:pPr>
            <a:r>
              <a:rPr lang="en-US" b="1" dirty="0"/>
              <a:t>LED</a:t>
            </a:r>
            <a:r>
              <a:rPr lang="en-US" dirty="0"/>
              <a:t>: Connect the anode (longer leg) to the specified pin (e.g., pin 10) and the cathode (shorter leg) to ground. A resistor (typically 220Ω) is used in series to limit current.</a:t>
            </a:r>
          </a:p>
          <a:p>
            <a:pPr marL="139700" indent="0">
              <a:buNone/>
            </a:pPr>
            <a:endParaRPr lang="en-US" dirty="0"/>
          </a:p>
          <a:p>
            <a:pPr marL="139700" indent="0">
              <a:buNone/>
            </a:pPr>
            <a:r>
              <a:rPr lang="en-US" b="1" dirty="0"/>
              <a:t>Buzzer</a:t>
            </a:r>
            <a:r>
              <a:rPr lang="en-US" dirty="0"/>
              <a:t>: Connect one terminal to the specified pin (e.g., pin 13) and the other terminal to ground.</a:t>
            </a:r>
            <a:endParaRPr lang="en-IN"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17">
          <a:extLst>
            <a:ext uri="{FF2B5EF4-FFF2-40B4-BE49-F238E27FC236}">
              <a16:creationId xmlns:a16="http://schemas.microsoft.com/office/drawing/2014/main" id="{EC5971B5-2FC5-6544-F106-DA3B84740BCE}"/>
            </a:ext>
          </a:extLst>
        </p:cNvPr>
        <p:cNvGrpSpPr/>
        <p:nvPr/>
      </p:nvGrpSpPr>
      <p:grpSpPr>
        <a:xfrm>
          <a:off x="0" y="0"/>
          <a:ext cx="0" cy="0"/>
          <a:chOff x="0" y="0"/>
          <a:chExt cx="0" cy="0"/>
        </a:xfrm>
      </p:grpSpPr>
      <p:sp>
        <p:nvSpPr>
          <p:cNvPr id="2218" name="Google Shape;2218;p58">
            <a:extLst>
              <a:ext uri="{FF2B5EF4-FFF2-40B4-BE49-F238E27FC236}">
                <a16:creationId xmlns:a16="http://schemas.microsoft.com/office/drawing/2014/main" id="{6D88CED3-6764-F895-6D73-C7A8A445BAEA}"/>
              </a:ext>
            </a:extLst>
          </p:cNvPr>
          <p:cNvSpPr txBox="1">
            <a:spLocks noGrp="1"/>
          </p:cNvSpPr>
          <p:nvPr>
            <p:ph type="title"/>
          </p:nvPr>
        </p:nvSpPr>
        <p:spPr>
          <a:xfrm>
            <a:off x="605700" y="3383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ALGORITHM</a:t>
            </a:r>
            <a:endParaRPr dirty="0"/>
          </a:p>
        </p:txBody>
      </p:sp>
      <p:sp>
        <p:nvSpPr>
          <p:cNvPr id="2" name="Subtitle 1">
            <a:extLst>
              <a:ext uri="{FF2B5EF4-FFF2-40B4-BE49-F238E27FC236}">
                <a16:creationId xmlns:a16="http://schemas.microsoft.com/office/drawing/2014/main" id="{C5156221-2916-0AAC-BCF7-352894EED336}"/>
              </a:ext>
            </a:extLst>
          </p:cNvPr>
          <p:cNvSpPr>
            <a:spLocks noGrp="1" noChangeArrowheads="1"/>
          </p:cNvSpPr>
          <p:nvPr>
            <p:ph type="subTitle" idx="1"/>
          </p:nvPr>
        </p:nvSpPr>
        <p:spPr bwMode="auto">
          <a:xfrm>
            <a:off x="606425" y="1062736"/>
            <a:ext cx="665715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ptos Display" panose="020B0004020202020204" pitchFamily="34" charset="0"/>
              </a:rPr>
              <a:t>1. Define Structure</a:t>
            </a:r>
            <a:r>
              <a:rPr kumimoji="0" lang="en-US" altLang="en-US" b="0" i="0" u="none" strike="noStrike" cap="none" normalizeH="0" baseline="0" dirty="0">
                <a:ln>
                  <a:noFill/>
                </a:ln>
                <a:solidFill>
                  <a:schemeClr val="tx1"/>
                </a:solidFill>
                <a:effectLst/>
                <a:latin typeface="Aptos Display" panose="020B0004020202020204" pitchFamily="34" charset="0"/>
              </a:rPr>
              <a:t>: Create a </a:t>
            </a:r>
            <a:r>
              <a:rPr kumimoji="0" lang="en-US" altLang="en-US" b="0" i="0" u="none" strike="noStrike" cap="none" normalizeH="0" baseline="0" dirty="0" err="1">
                <a:ln>
                  <a:noFill/>
                </a:ln>
                <a:solidFill>
                  <a:srgbClr val="FF0000"/>
                </a:solidFill>
                <a:effectLst/>
                <a:latin typeface="Aptos Display" panose="020B0004020202020204" pitchFamily="34" charset="0"/>
              </a:rPr>
              <a:t>GPIO_Pin</a:t>
            </a:r>
            <a:r>
              <a:rPr kumimoji="0" lang="en-US" altLang="en-US" b="0" i="0" u="none" strike="noStrike" cap="none" normalizeH="0" baseline="0" dirty="0">
                <a:ln>
                  <a:noFill/>
                </a:ln>
                <a:solidFill>
                  <a:srgbClr val="FF0000"/>
                </a:solidFill>
                <a:effectLst/>
                <a:latin typeface="Aptos Display" panose="020B0004020202020204" pitchFamily="34" charset="0"/>
              </a:rPr>
              <a:t> </a:t>
            </a:r>
            <a:r>
              <a:rPr kumimoji="0" lang="en-US" altLang="en-US" b="0" i="0" u="none" strike="noStrike" cap="none" normalizeH="0" baseline="0" dirty="0">
                <a:ln>
                  <a:noFill/>
                </a:ln>
                <a:solidFill>
                  <a:schemeClr val="tx1"/>
                </a:solidFill>
                <a:effectLst/>
                <a:latin typeface="Aptos Display" panose="020B0004020202020204" pitchFamily="34" charset="0"/>
              </a:rPr>
              <a:t>structure for pin number and mode.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2. Initialize Pin</a:t>
            </a:r>
            <a:r>
              <a:rPr kumimoji="0" lang="en-US" altLang="en-US" b="0" i="0" u="none" strike="noStrike" cap="none" normalizeH="0" baseline="0" dirty="0">
                <a:ln>
                  <a:noFill/>
                </a:ln>
                <a:solidFill>
                  <a:schemeClr val="tx1"/>
                </a:solidFill>
                <a:effectLst/>
                <a:latin typeface="Aptos Display" panose="020B0004020202020204" pitchFamily="34" charset="0"/>
              </a:rPr>
              <a:t>: Implement </a:t>
            </a:r>
            <a:r>
              <a:rPr kumimoji="0" lang="en-US" altLang="en-US" b="0" i="0" u="none" strike="noStrike" cap="none" normalizeH="0" baseline="0" dirty="0" err="1">
                <a:ln>
                  <a:noFill/>
                </a:ln>
                <a:solidFill>
                  <a:srgbClr val="FF0000"/>
                </a:solidFill>
                <a:effectLst/>
                <a:latin typeface="Aptos Display" panose="020B0004020202020204" pitchFamily="34" charset="0"/>
              </a:rPr>
              <a:t>initPin</a:t>
            </a:r>
            <a:r>
              <a:rPr kumimoji="0" lang="en-US" altLang="en-US" b="0" i="0" u="none" strike="noStrike" cap="none" normalizeH="0" baseline="0" dirty="0">
                <a:ln>
                  <a:noFill/>
                </a:ln>
                <a:solidFill>
                  <a:schemeClr val="tx1"/>
                </a:solidFill>
                <a:effectLst/>
                <a:latin typeface="Aptos Display" panose="020B0004020202020204" pitchFamily="34" charset="0"/>
              </a:rPr>
              <a:t> to set the pin mode.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3. Define Pins</a:t>
            </a:r>
            <a:r>
              <a:rPr kumimoji="0" lang="en-US" altLang="en-US" b="0" i="0" u="none" strike="noStrike" cap="none" normalizeH="0" baseline="0" dirty="0">
                <a:ln>
                  <a:noFill/>
                </a:ln>
                <a:solidFill>
                  <a:schemeClr val="tx1"/>
                </a:solidFill>
                <a:effectLst/>
                <a:latin typeface="Aptos Display" panose="020B0004020202020204" pitchFamily="34" charset="0"/>
              </a:rPr>
              <a:t>: Create </a:t>
            </a:r>
            <a:r>
              <a:rPr kumimoji="0" lang="en-US" altLang="en-US" b="0" i="0" u="none" strike="noStrike" cap="none" normalizeH="0" baseline="0" dirty="0" err="1">
                <a:ln>
                  <a:noFill/>
                </a:ln>
                <a:solidFill>
                  <a:srgbClr val="FF0000"/>
                </a:solidFill>
                <a:effectLst/>
                <a:latin typeface="Aptos Display" panose="020B0004020202020204" pitchFamily="34" charset="0"/>
              </a:rPr>
              <a:t>GPIO_Pin</a:t>
            </a:r>
            <a:r>
              <a:rPr kumimoji="0" lang="en-US" altLang="en-US" b="0" i="0" u="none" strike="noStrike" cap="none" normalizeH="0" baseline="0" dirty="0">
                <a:ln>
                  <a:noFill/>
                </a:ln>
                <a:solidFill>
                  <a:srgbClr val="FF0000"/>
                </a:solidFill>
                <a:effectLst/>
                <a:latin typeface="Aptos Display" panose="020B0004020202020204" pitchFamily="34" charset="0"/>
              </a:rPr>
              <a:t> </a:t>
            </a:r>
            <a:r>
              <a:rPr kumimoji="0" lang="en-US" altLang="en-US" b="0" i="0" u="none" strike="noStrike" cap="none" normalizeH="0" baseline="0" dirty="0">
                <a:ln>
                  <a:noFill/>
                </a:ln>
                <a:solidFill>
                  <a:schemeClr val="tx1"/>
                </a:solidFill>
                <a:effectLst/>
                <a:latin typeface="Aptos Display" panose="020B0004020202020204" pitchFamily="34" charset="0"/>
              </a:rPr>
              <a:t>instances for a button, LED, and buzzer.</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4. Initialize Pins</a:t>
            </a:r>
            <a:r>
              <a:rPr kumimoji="0" lang="en-US" altLang="en-US" b="0" i="0" u="none" strike="noStrike" cap="none" normalizeH="0" baseline="0" dirty="0">
                <a:ln>
                  <a:noFill/>
                </a:ln>
                <a:solidFill>
                  <a:schemeClr val="tx1"/>
                </a:solidFill>
                <a:effectLst/>
                <a:latin typeface="Aptos Display" panose="020B0004020202020204" pitchFamily="34" charset="0"/>
              </a:rPr>
              <a:t>: Use </a:t>
            </a:r>
            <a:r>
              <a:rPr kumimoji="0" lang="en-US" altLang="en-US" b="0" i="0" u="none" strike="noStrike" cap="none" normalizeH="0" baseline="0" dirty="0" err="1">
                <a:ln>
                  <a:noFill/>
                </a:ln>
                <a:solidFill>
                  <a:srgbClr val="FF0000"/>
                </a:solidFill>
                <a:effectLst/>
                <a:latin typeface="Aptos Display" panose="020B0004020202020204" pitchFamily="34" charset="0"/>
              </a:rPr>
              <a:t>initAllPins</a:t>
            </a:r>
            <a:r>
              <a:rPr kumimoji="0" lang="en-US" altLang="en-US" b="0" i="0" u="none" strike="noStrike" cap="none" normalizeH="0" baseline="0" dirty="0">
                <a:ln>
                  <a:noFill/>
                </a:ln>
                <a:solidFill>
                  <a:schemeClr val="tx1"/>
                </a:solidFill>
                <a:effectLst/>
                <a:latin typeface="Aptos Display" panose="020B0004020202020204" pitchFamily="34" charset="0"/>
              </a:rPr>
              <a:t> to initialize all GPIO pins.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5. Activate Functions</a:t>
            </a:r>
            <a:r>
              <a:rPr kumimoji="0" lang="en-US" altLang="en-US" b="0" i="0" u="none" strike="noStrike" cap="none" normalizeH="0" baseline="0" dirty="0">
                <a:ln>
                  <a:noFill/>
                </a:ln>
                <a:solidFill>
                  <a:schemeClr val="tx1"/>
                </a:solidFill>
                <a:effectLst/>
                <a:latin typeface="Aptos Display"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5.1</a:t>
            </a:r>
            <a:r>
              <a:rPr kumimoji="0" lang="en-US" altLang="en-US" b="0" i="0" u="none" strike="noStrike" cap="none" normalizeH="0" baseline="0" dirty="0">
                <a:ln>
                  <a:noFill/>
                </a:ln>
                <a:solidFill>
                  <a:schemeClr val="tx1"/>
                </a:solidFill>
                <a:effectLst/>
                <a:latin typeface="Aptos Display" panose="020B0004020202020204" pitchFamily="34" charset="0"/>
              </a:rPr>
              <a:t> </a:t>
            </a:r>
            <a:r>
              <a:rPr kumimoji="0" lang="en-US" altLang="en-US" b="1" i="0" u="none" strike="noStrike" cap="none" normalizeH="0" baseline="0" dirty="0">
                <a:ln>
                  <a:noFill/>
                </a:ln>
                <a:solidFill>
                  <a:schemeClr val="tx1"/>
                </a:solidFill>
                <a:effectLst/>
                <a:latin typeface="Aptos Display" panose="020B0004020202020204" pitchFamily="34" charset="0"/>
              </a:rPr>
              <a:t>Define:</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ptos Display" panose="020B0004020202020204" pitchFamily="34" charset="0"/>
              </a:rPr>
              <a:t>5.1.1</a:t>
            </a:r>
            <a:r>
              <a:rPr lang="en-US" altLang="en-US" dirty="0">
                <a:solidFill>
                  <a:srgbClr val="FF0000"/>
                </a:solidFill>
                <a:latin typeface="Aptos Display" panose="020B0004020202020204" pitchFamily="34" charset="0"/>
              </a:rPr>
              <a:t> </a:t>
            </a:r>
            <a:r>
              <a:rPr kumimoji="0" lang="en-US" altLang="en-US" b="0" i="0" u="none" strike="noStrike" cap="none" normalizeH="0" baseline="0" dirty="0" err="1">
                <a:ln>
                  <a:noFill/>
                </a:ln>
                <a:solidFill>
                  <a:srgbClr val="FF0000"/>
                </a:solidFill>
                <a:effectLst/>
                <a:latin typeface="Aptos Display" panose="020B0004020202020204" pitchFamily="34" charset="0"/>
              </a:rPr>
              <a:t>activateLEDAndBuzzer</a:t>
            </a:r>
            <a:r>
              <a:rPr kumimoji="0" lang="en-US" altLang="en-US" b="0" i="0" u="none" strike="noStrike" cap="none" normalizeH="0" baseline="0" dirty="0">
                <a:ln>
                  <a:noFill/>
                </a:ln>
                <a:solidFill>
                  <a:schemeClr val="tx1"/>
                </a:solidFill>
                <a:effectLst/>
                <a:latin typeface="Aptos Display" panose="020B0004020202020204" pitchFamily="34" charset="0"/>
              </a:rPr>
              <a:t>: Turns on LED and plays buzzer tone.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ptos Display" panose="020B0004020202020204" pitchFamily="34" charset="0"/>
              </a:rPr>
              <a:t>5.1.2 </a:t>
            </a:r>
            <a:r>
              <a:rPr kumimoji="0" lang="en-US" altLang="en-US" b="0" i="0" u="none" strike="noStrike" cap="none" normalizeH="0" baseline="0" dirty="0" err="1">
                <a:ln>
                  <a:noFill/>
                </a:ln>
                <a:solidFill>
                  <a:srgbClr val="FF0000"/>
                </a:solidFill>
                <a:effectLst/>
                <a:latin typeface="Aptos Display" panose="020B0004020202020204" pitchFamily="34" charset="0"/>
              </a:rPr>
              <a:t>deactivateLEDAndBuzzer</a:t>
            </a:r>
            <a:r>
              <a:rPr kumimoji="0" lang="en-US" altLang="en-US" b="0" i="0" u="none" strike="noStrike" cap="none" normalizeH="0" baseline="0" dirty="0">
                <a:ln>
                  <a:noFill/>
                </a:ln>
                <a:solidFill>
                  <a:schemeClr val="tx1"/>
                </a:solidFill>
                <a:effectLst/>
                <a:latin typeface="Aptos Display" panose="020B0004020202020204" pitchFamily="34" charset="0"/>
              </a:rPr>
              <a:t>: Turns off LED and stops tone.</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5.2 Setup</a:t>
            </a:r>
            <a:r>
              <a:rPr kumimoji="0" lang="en-US" altLang="en-US" b="0" i="0" u="none" strike="noStrike" cap="none" normalizeH="0" baseline="0" dirty="0">
                <a:ln>
                  <a:noFill/>
                </a:ln>
                <a:solidFill>
                  <a:schemeClr val="tx1"/>
                </a:solidFill>
                <a:effectLst/>
                <a:latin typeface="Aptos Display"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ptos Display" panose="020B0004020202020204" pitchFamily="34" charset="0"/>
              </a:rPr>
              <a:t>5.2.1 Initialize pins.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ptos Display" panose="020B0004020202020204" pitchFamily="34" charset="0"/>
              </a:rPr>
              <a:t>5.2.2 Start with LED and buzzer off.</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ptos Display" panose="020B0004020202020204" pitchFamily="34" charset="0"/>
              </a:rPr>
              <a:t>5.3 Loop</a:t>
            </a:r>
            <a:r>
              <a:rPr kumimoji="0" lang="en-US" altLang="en-US" b="0" i="0" u="none" strike="noStrike" cap="none" normalizeH="0" baseline="0" dirty="0">
                <a:ln>
                  <a:noFill/>
                </a:ln>
                <a:solidFill>
                  <a:schemeClr val="tx1"/>
                </a:solidFill>
                <a:effectLst/>
                <a:latin typeface="Aptos Display"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ptos Display" panose="020B0004020202020204" pitchFamily="34" charset="0"/>
              </a:rPr>
              <a:t>5.3.1 Check button state.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ptos Display" panose="020B0004020202020204" pitchFamily="34" charset="0"/>
              </a:rPr>
              <a:t>5.3.2 Activate/deactivate LED and buzzer based on button press.</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ptos Display" panose="020B0004020202020204" pitchFamily="34" charset="0"/>
              </a:rPr>
              <a:t>5.3.3 Include a 10 </a:t>
            </a:r>
            <a:r>
              <a:rPr kumimoji="0" lang="en-US" altLang="en-US" b="0" i="0" u="none" strike="noStrike" cap="none" normalizeH="0" baseline="0" dirty="0" err="1">
                <a:ln>
                  <a:noFill/>
                </a:ln>
                <a:solidFill>
                  <a:schemeClr val="tx1"/>
                </a:solidFill>
                <a:effectLst/>
                <a:latin typeface="Aptos Display" panose="020B0004020202020204" pitchFamily="34" charset="0"/>
              </a:rPr>
              <a:t>ms</a:t>
            </a:r>
            <a:r>
              <a:rPr kumimoji="0" lang="en-US" altLang="en-US" b="0" i="0" u="none" strike="noStrike" cap="none" normalizeH="0" baseline="0" dirty="0">
                <a:ln>
                  <a:noFill/>
                </a:ln>
                <a:solidFill>
                  <a:schemeClr val="tx1"/>
                </a:solidFill>
                <a:effectLst/>
                <a:latin typeface="Aptos Display" panose="020B0004020202020204" pitchFamily="34" charset="0"/>
              </a:rPr>
              <a:t> delay for stability</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0565286"/>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B3713D1C-A42C-1AA3-D126-FCE1E66B71EC}"/>
            </a:ext>
          </a:extLst>
        </p:cNvPr>
        <p:cNvGrpSpPr/>
        <p:nvPr/>
      </p:nvGrpSpPr>
      <p:grpSpPr>
        <a:xfrm>
          <a:off x="0" y="0"/>
          <a:ext cx="0" cy="0"/>
          <a:chOff x="0" y="0"/>
          <a:chExt cx="0" cy="0"/>
        </a:xfrm>
      </p:grpSpPr>
      <p:sp>
        <p:nvSpPr>
          <p:cNvPr id="2075" name="Google Shape;2075;p51">
            <a:extLst>
              <a:ext uri="{FF2B5EF4-FFF2-40B4-BE49-F238E27FC236}">
                <a16:creationId xmlns:a16="http://schemas.microsoft.com/office/drawing/2014/main" id="{A8B84C03-4E0A-7677-75A0-CA7B907B8AD3}"/>
              </a:ext>
            </a:extLst>
          </p:cNvPr>
          <p:cNvSpPr txBox="1">
            <a:spLocks noGrp="1"/>
          </p:cNvSpPr>
          <p:nvPr>
            <p:ph type="subTitle" idx="1"/>
          </p:nvPr>
        </p:nvSpPr>
        <p:spPr>
          <a:xfrm>
            <a:off x="719999" y="922020"/>
            <a:ext cx="7704125" cy="3901439"/>
          </a:xfrm>
          <a:prstGeom prst="rect">
            <a:avLst/>
          </a:prstGeom>
        </p:spPr>
        <p:txBody>
          <a:bodyPr spcFirstLastPara="1" wrap="square" lIns="91425" tIns="91425" rIns="91425" bIns="91425" anchor="t" anchorCtr="0">
            <a:noAutofit/>
          </a:bodyPr>
          <a:lstStyle/>
          <a:p>
            <a:pPr marL="139700" indent="0">
              <a:buNone/>
            </a:pPr>
            <a:r>
              <a:rPr lang="en-IN" b="0" dirty="0">
                <a:solidFill>
                  <a:schemeClr val="accent2">
                    <a:lumMod val="10000"/>
                  </a:schemeClr>
                </a:solidFill>
                <a:effectLst/>
                <a:latin typeface="Consolas" panose="020B0609020204030204" pitchFamily="49" charset="0"/>
              </a:rPr>
              <a:t>#include &lt;</a:t>
            </a:r>
            <a:r>
              <a:rPr lang="en-IN" b="0" dirty="0" err="1">
                <a:solidFill>
                  <a:schemeClr val="accent2">
                    <a:lumMod val="10000"/>
                  </a:schemeClr>
                </a:solidFill>
                <a:effectLst/>
                <a:latin typeface="Consolas" panose="020B0609020204030204" pitchFamily="49" charset="0"/>
              </a:rPr>
              <a:t>Arduino.h</a:t>
            </a:r>
            <a:r>
              <a:rPr lang="en-IN" b="0" dirty="0">
                <a:solidFill>
                  <a:schemeClr val="accent2">
                    <a:lumMod val="10000"/>
                  </a:schemeClr>
                </a:solidFill>
                <a:effectLst/>
                <a:latin typeface="Consolas" panose="020B0609020204030204" pitchFamily="49" charset="0"/>
              </a:rPr>
              <a:t>&gt;</a:t>
            </a:r>
          </a:p>
          <a:p>
            <a:pPr marL="139700" indent="0">
              <a:buNone/>
            </a:pPr>
            <a:r>
              <a:rPr lang="en-IN" b="0" dirty="0">
                <a:solidFill>
                  <a:schemeClr val="accent2">
                    <a:lumMod val="10000"/>
                  </a:schemeClr>
                </a:solidFill>
                <a:effectLst/>
                <a:latin typeface="Consolas" panose="020B0609020204030204" pitchFamily="49" charset="0"/>
              </a:rPr>
              <a:t>// Define a structure for a GPIO pin</a:t>
            </a:r>
          </a:p>
          <a:p>
            <a:pPr marL="139700" indent="0">
              <a:buNone/>
            </a:pPr>
            <a:r>
              <a:rPr lang="en-IN" b="0" dirty="0">
                <a:solidFill>
                  <a:schemeClr val="accent2">
                    <a:lumMod val="10000"/>
                  </a:schemeClr>
                </a:solidFill>
                <a:effectLst/>
                <a:latin typeface="Consolas" panose="020B0609020204030204" pitchFamily="49" charset="0"/>
              </a:rPr>
              <a:t>typedef struct {</a:t>
            </a:r>
          </a:p>
          <a:p>
            <a:pPr marL="139700" indent="0">
              <a:buNone/>
            </a:pPr>
            <a:r>
              <a:rPr lang="en-IN" b="0" dirty="0">
                <a:solidFill>
                  <a:schemeClr val="accent2">
                    <a:lumMod val="10000"/>
                  </a:schemeClr>
                </a:solidFill>
                <a:effectLst/>
                <a:latin typeface="Consolas" panose="020B0609020204030204" pitchFamily="49" charset="0"/>
              </a:rPr>
              <a:t>    uint8_t </a:t>
            </a:r>
            <a:r>
              <a:rPr lang="en-IN" b="0" dirty="0" err="1">
                <a:solidFill>
                  <a:schemeClr val="accent2">
                    <a:lumMod val="10000"/>
                  </a:schemeClr>
                </a:solidFill>
                <a:effectLst/>
                <a:latin typeface="Consolas" panose="020B0609020204030204" pitchFamily="49" charset="0"/>
              </a:rPr>
              <a:t>pinNumber</a:t>
            </a:r>
            <a:r>
              <a:rPr lang="en-IN" b="0" dirty="0">
                <a:solidFill>
                  <a:schemeClr val="accent2">
                    <a:lumMod val="10000"/>
                  </a:schemeClr>
                </a:solidFill>
                <a:effectLst/>
                <a:latin typeface="Consolas" panose="020B0609020204030204" pitchFamily="49" charset="0"/>
              </a:rPr>
              <a:t>;  // Pin number</a:t>
            </a:r>
          </a:p>
          <a:p>
            <a:pPr marL="139700" indent="0">
              <a:buNone/>
            </a:pPr>
            <a:r>
              <a:rPr lang="en-IN" b="0" dirty="0">
                <a:solidFill>
                  <a:schemeClr val="accent2">
                    <a:lumMod val="10000"/>
                  </a:schemeClr>
                </a:solidFill>
                <a:effectLst/>
                <a:latin typeface="Consolas" panose="020B0609020204030204" pitchFamily="49" charset="0"/>
              </a:rPr>
              <a:t>    uint8_t mode;       // Pin mode (INPUT/OUTPUT)</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a:t>
            </a:r>
          </a:p>
          <a:p>
            <a:pPr marL="139700" indent="0">
              <a:buNone/>
            </a:pPr>
            <a:endParaRPr lang="en-IN" b="0" dirty="0">
              <a:solidFill>
                <a:schemeClr val="accent2">
                  <a:lumMod val="10000"/>
                </a:schemeClr>
              </a:solidFill>
              <a:effectLst/>
              <a:latin typeface="Consolas" panose="020B0609020204030204" pitchFamily="49" charset="0"/>
            </a:endParaRPr>
          </a:p>
          <a:p>
            <a:pPr marL="139700" indent="0">
              <a:buNone/>
            </a:pPr>
            <a:r>
              <a:rPr lang="en-IN" b="0" dirty="0">
                <a:solidFill>
                  <a:schemeClr val="accent2">
                    <a:lumMod val="10000"/>
                  </a:schemeClr>
                </a:solidFill>
                <a:effectLst/>
                <a:latin typeface="Consolas" panose="020B0609020204030204" pitchFamily="49" charset="0"/>
              </a:rPr>
              <a:t>// Initialize a GPIO pin by setting its mode</a:t>
            </a:r>
          </a:p>
          <a:p>
            <a:pPr marL="139700" indent="0">
              <a:buNone/>
            </a:pPr>
            <a:r>
              <a:rPr lang="en-IN" b="0" dirty="0">
                <a:solidFill>
                  <a:schemeClr val="accent2">
                    <a:lumMod val="10000"/>
                  </a:schemeClr>
                </a:solidFill>
                <a:effectLst/>
                <a:latin typeface="Consolas" panose="020B0609020204030204" pitchFamily="49" charset="0"/>
              </a:rPr>
              <a:t>void </a:t>
            </a:r>
            <a:r>
              <a:rPr lang="en-IN" b="0" dirty="0" err="1">
                <a:solidFill>
                  <a:schemeClr val="accent2">
                    <a:lumMod val="10000"/>
                  </a:schemeClr>
                </a:solidFill>
                <a:effectLst/>
                <a:latin typeface="Consolas" panose="020B0609020204030204" pitchFamily="49" charset="0"/>
              </a:rPr>
              <a:t>initPin</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gpio</a:t>
            </a:r>
            <a:r>
              <a:rPr lang="en-IN" b="0" dirty="0">
                <a:solidFill>
                  <a:schemeClr val="accent2">
                    <a:lumMod val="10000"/>
                  </a:schemeClr>
                </a:solidFill>
                <a:effectLst/>
                <a:latin typeface="Consolas" panose="020B0609020204030204" pitchFamily="49" charset="0"/>
              </a:rPr>
              <a:t>) {</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pinMode</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gpio</a:t>
            </a:r>
            <a:r>
              <a:rPr lang="en-IN" b="0" dirty="0">
                <a:solidFill>
                  <a:schemeClr val="accent2">
                    <a:lumMod val="10000"/>
                  </a:schemeClr>
                </a:solidFill>
                <a:effectLst/>
                <a:latin typeface="Consolas" panose="020B0609020204030204" pitchFamily="49" charset="0"/>
              </a:rPr>
              <a:t>-&gt;</a:t>
            </a:r>
            <a:r>
              <a:rPr lang="en-IN" b="0" dirty="0" err="1">
                <a:solidFill>
                  <a:schemeClr val="accent2">
                    <a:lumMod val="10000"/>
                  </a:schemeClr>
                </a:solidFill>
                <a:effectLst/>
                <a:latin typeface="Consolas" panose="020B0609020204030204" pitchFamily="49" charset="0"/>
              </a:rPr>
              <a:t>pinNumber</a:t>
            </a: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gpio</a:t>
            </a:r>
            <a:r>
              <a:rPr lang="en-IN" b="0" dirty="0">
                <a:solidFill>
                  <a:schemeClr val="accent2">
                    <a:lumMod val="10000"/>
                  </a:schemeClr>
                </a:solidFill>
                <a:effectLst/>
                <a:latin typeface="Consolas" panose="020B0609020204030204" pitchFamily="49" charset="0"/>
              </a:rPr>
              <a:t>-&gt;mode);  // Set the mode of the pin</a:t>
            </a:r>
          </a:p>
          <a:p>
            <a:pPr marL="139700" indent="0">
              <a:buNone/>
            </a:pPr>
            <a:r>
              <a:rPr lang="en-IN" b="0" dirty="0">
                <a:solidFill>
                  <a:schemeClr val="accent2">
                    <a:lumMod val="10000"/>
                  </a:schemeClr>
                </a:solidFill>
                <a:effectLst/>
                <a:latin typeface="Consolas" panose="020B0609020204030204" pitchFamily="49" charset="0"/>
              </a:rPr>
              <a:t>}</a:t>
            </a:r>
          </a:p>
          <a:p>
            <a:pPr marL="139700" indent="0">
              <a:buNone/>
            </a:pPr>
            <a:endParaRPr lang="en-IN" b="0" dirty="0">
              <a:solidFill>
                <a:schemeClr val="accent2">
                  <a:lumMod val="10000"/>
                </a:schemeClr>
              </a:solidFill>
              <a:effectLst/>
              <a:latin typeface="Consolas" panose="020B0609020204030204" pitchFamily="49" charset="0"/>
            </a:endParaRPr>
          </a:p>
          <a:p>
            <a:pPr marL="139700" indent="0">
              <a:buNone/>
            </a:pP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 button = {7, INPUT};   // Button on pin 7</a:t>
            </a:r>
          </a:p>
          <a:p>
            <a:pPr marL="139700" indent="0">
              <a:buNone/>
            </a:pP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 led = {10, OUTPUT};     // LED on pin 10</a:t>
            </a:r>
          </a:p>
          <a:p>
            <a:pPr marL="139700" indent="0">
              <a:buNone/>
            </a:pP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 buzzer = {13, OUTPUT};  // Buzzer on pin 13</a:t>
            </a:r>
          </a:p>
          <a:p>
            <a:pPr marL="13970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
        <p:nvSpPr>
          <p:cNvPr id="2074" name="Google Shape;2074;p51">
            <a:extLst>
              <a:ext uri="{FF2B5EF4-FFF2-40B4-BE49-F238E27FC236}">
                <a16:creationId xmlns:a16="http://schemas.microsoft.com/office/drawing/2014/main" id="{42A2F0C9-C5F1-50B1-8B43-3B30CAE8C612}"/>
              </a:ext>
            </a:extLst>
          </p:cNvPr>
          <p:cNvSpPr txBox="1">
            <a:spLocks noGrp="1"/>
          </p:cNvSpPr>
          <p:nvPr>
            <p:ph type="title"/>
          </p:nvPr>
        </p:nvSpPr>
        <p:spPr>
          <a:xfrm>
            <a:off x="720000" y="320040"/>
            <a:ext cx="7704000" cy="697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CODE</a:t>
            </a:r>
            <a:endParaRPr dirty="0"/>
          </a:p>
        </p:txBody>
      </p:sp>
    </p:spTree>
    <p:extLst>
      <p:ext uri="{BB962C8B-B14F-4D97-AF65-F5344CB8AC3E}">
        <p14:creationId xmlns:p14="http://schemas.microsoft.com/office/powerpoint/2010/main" val="28000970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2C75F0D0-BE33-1D72-3D15-01C6DA1A7954}"/>
            </a:ext>
          </a:extLst>
        </p:cNvPr>
        <p:cNvGrpSpPr/>
        <p:nvPr/>
      </p:nvGrpSpPr>
      <p:grpSpPr>
        <a:xfrm>
          <a:off x="0" y="0"/>
          <a:ext cx="0" cy="0"/>
          <a:chOff x="0" y="0"/>
          <a:chExt cx="0" cy="0"/>
        </a:xfrm>
      </p:grpSpPr>
      <p:sp>
        <p:nvSpPr>
          <p:cNvPr id="2075" name="Google Shape;2075;p51">
            <a:extLst>
              <a:ext uri="{FF2B5EF4-FFF2-40B4-BE49-F238E27FC236}">
                <a16:creationId xmlns:a16="http://schemas.microsoft.com/office/drawing/2014/main" id="{28F5018E-8DA7-4040-686A-C219C646723E}"/>
              </a:ext>
            </a:extLst>
          </p:cNvPr>
          <p:cNvSpPr txBox="1">
            <a:spLocks noGrp="1"/>
          </p:cNvSpPr>
          <p:nvPr>
            <p:ph type="subTitle" idx="1"/>
          </p:nvPr>
        </p:nvSpPr>
        <p:spPr>
          <a:xfrm>
            <a:off x="713225" y="327660"/>
            <a:ext cx="7710900" cy="4495799"/>
          </a:xfrm>
          <a:prstGeom prst="rect">
            <a:avLst/>
          </a:prstGeom>
        </p:spPr>
        <p:txBody>
          <a:bodyPr spcFirstLastPara="1" wrap="square" lIns="91425" tIns="91425" rIns="91425" bIns="91425" anchor="t" anchorCtr="0">
            <a:noAutofit/>
          </a:bodyPr>
          <a:lstStyle/>
          <a:p>
            <a:pPr marL="139700" indent="0">
              <a:buNone/>
            </a:pPr>
            <a:r>
              <a:rPr lang="en-IN" b="0" dirty="0">
                <a:solidFill>
                  <a:schemeClr val="accent2">
                    <a:lumMod val="10000"/>
                  </a:schemeClr>
                </a:solidFill>
                <a:effectLst/>
                <a:latin typeface="Consolas" panose="020B0609020204030204" pitchFamily="49" charset="0"/>
              </a:rPr>
              <a:t>// Function to initialize all GPIO pins</a:t>
            </a:r>
          </a:p>
          <a:p>
            <a:pPr marL="139700" indent="0">
              <a:buNone/>
            </a:pPr>
            <a:r>
              <a:rPr lang="en-IN" b="0" dirty="0">
                <a:solidFill>
                  <a:schemeClr val="accent2">
                    <a:lumMod val="10000"/>
                  </a:schemeClr>
                </a:solidFill>
                <a:effectLst/>
                <a:latin typeface="Consolas" panose="020B0609020204030204" pitchFamily="49" charset="0"/>
              </a:rPr>
              <a:t>void </a:t>
            </a:r>
            <a:r>
              <a:rPr lang="en-IN" b="0" dirty="0" err="1">
                <a:solidFill>
                  <a:schemeClr val="accent2">
                    <a:lumMod val="10000"/>
                  </a:schemeClr>
                </a:solidFill>
                <a:effectLst/>
                <a:latin typeface="Consolas" panose="020B0609020204030204" pitchFamily="49" charset="0"/>
              </a:rPr>
              <a:t>initAllPins</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 *pins[], int count) {</a:t>
            </a:r>
          </a:p>
          <a:p>
            <a:pPr marL="139700" indent="0">
              <a:buNone/>
            </a:pPr>
            <a:r>
              <a:rPr lang="en-IN" b="0" dirty="0">
                <a:solidFill>
                  <a:schemeClr val="accent2">
                    <a:lumMod val="10000"/>
                  </a:schemeClr>
                </a:solidFill>
                <a:effectLst/>
                <a:latin typeface="Consolas" panose="020B0609020204030204" pitchFamily="49" charset="0"/>
              </a:rPr>
              <a:t>    for (int </a:t>
            </a:r>
            <a:r>
              <a:rPr lang="en-IN" b="0" dirty="0" err="1">
                <a:solidFill>
                  <a:schemeClr val="accent2">
                    <a:lumMod val="10000"/>
                  </a:schemeClr>
                </a:solidFill>
                <a:effectLst/>
                <a:latin typeface="Consolas" panose="020B0609020204030204" pitchFamily="49" charset="0"/>
              </a:rPr>
              <a:t>i</a:t>
            </a:r>
            <a:r>
              <a:rPr lang="en-IN" b="0" dirty="0">
                <a:solidFill>
                  <a:schemeClr val="accent2">
                    <a:lumMod val="10000"/>
                  </a:schemeClr>
                </a:solidFill>
                <a:effectLst/>
                <a:latin typeface="Consolas" panose="020B0609020204030204" pitchFamily="49" charset="0"/>
              </a:rPr>
              <a:t> = 0; </a:t>
            </a:r>
            <a:r>
              <a:rPr lang="en-IN" b="0" dirty="0" err="1">
                <a:solidFill>
                  <a:schemeClr val="accent2">
                    <a:lumMod val="10000"/>
                  </a:schemeClr>
                </a:solidFill>
                <a:effectLst/>
                <a:latin typeface="Consolas" panose="020B0609020204030204" pitchFamily="49" charset="0"/>
              </a:rPr>
              <a:t>i</a:t>
            </a:r>
            <a:r>
              <a:rPr lang="en-IN" b="0" dirty="0">
                <a:solidFill>
                  <a:schemeClr val="accent2">
                    <a:lumMod val="10000"/>
                  </a:schemeClr>
                </a:solidFill>
                <a:effectLst/>
                <a:latin typeface="Consolas" panose="020B0609020204030204" pitchFamily="49" charset="0"/>
              </a:rPr>
              <a:t> &lt; count; </a:t>
            </a:r>
            <a:r>
              <a:rPr lang="en-IN" b="0" dirty="0" err="1">
                <a:solidFill>
                  <a:schemeClr val="accent2">
                    <a:lumMod val="10000"/>
                  </a:schemeClr>
                </a:solidFill>
                <a:effectLst/>
                <a:latin typeface="Consolas" panose="020B0609020204030204" pitchFamily="49" charset="0"/>
              </a:rPr>
              <a:t>i</a:t>
            </a:r>
            <a:r>
              <a:rPr lang="en-IN" b="0" dirty="0">
                <a:solidFill>
                  <a:schemeClr val="accent2">
                    <a:lumMod val="10000"/>
                  </a:schemeClr>
                </a:solidFill>
                <a:effectLst/>
                <a:latin typeface="Consolas" panose="020B0609020204030204" pitchFamily="49" charset="0"/>
              </a:rPr>
              <a:t>++) {</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initPin</a:t>
            </a:r>
            <a:r>
              <a:rPr lang="en-IN" b="0" dirty="0">
                <a:solidFill>
                  <a:schemeClr val="accent2">
                    <a:lumMod val="10000"/>
                  </a:schemeClr>
                </a:solidFill>
                <a:effectLst/>
                <a:latin typeface="Consolas" panose="020B0609020204030204" pitchFamily="49" charset="0"/>
              </a:rPr>
              <a:t>(pins[</a:t>
            </a:r>
            <a:r>
              <a:rPr lang="en-IN" b="0" dirty="0" err="1">
                <a:solidFill>
                  <a:schemeClr val="accent2">
                    <a:lumMod val="10000"/>
                  </a:schemeClr>
                </a:solidFill>
                <a:effectLst/>
                <a:latin typeface="Consolas" panose="020B0609020204030204" pitchFamily="49" charset="0"/>
              </a:rPr>
              <a:t>i</a:t>
            </a:r>
            <a:r>
              <a:rPr lang="en-IN" b="0" dirty="0">
                <a:solidFill>
                  <a:schemeClr val="accent2">
                    <a:lumMod val="10000"/>
                  </a:schemeClr>
                </a:solidFill>
                <a:effectLst/>
                <a:latin typeface="Consolas" panose="020B0609020204030204" pitchFamily="49" charset="0"/>
              </a:rPr>
              <a:t>]);  // Initialize each pin</a:t>
            </a:r>
          </a:p>
          <a:p>
            <a:pPr marL="139700" indent="0">
              <a:buNone/>
            </a:pPr>
            <a:r>
              <a:rPr lang="en-IN" b="0" dirty="0">
                <a:solidFill>
                  <a:schemeClr val="accent2">
                    <a:lumMod val="10000"/>
                  </a:schemeClr>
                </a:solidFill>
                <a:effectLst/>
                <a:latin typeface="Consolas" panose="020B0609020204030204" pitchFamily="49" charset="0"/>
              </a:rPr>
              <a:t>    }</a:t>
            </a:r>
          </a:p>
          <a:p>
            <a:pPr marL="139700" indent="0">
              <a:buNone/>
            </a:pPr>
            <a:r>
              <a:rPr lang="en-IN" b="0" dirty="0">
                <a:solidFill>
                  <a:schemeClr val="accent2">
                    <a:lumMod val="10000"/>
                  </a:schemeClr>
                </a:solidFill>
                <a:effectLst/>
                <a:latin typeface="Consolas" panose="020B0609020204030204" pitchFamily="49" charset="0"/>
              </a:rPr>
              <a:t>}</a:t>
            </a:r>
          </a:p>
          <a:p>
            <a:pPr marL="139700" indent="0">
              <a:buNone/>
            </a:pPr>
            <a:br>
              <a:rPr lang="en-IN" b="0" dirty="0">
                <a:solidFill>
                  <a:schemeClr val="accent2">
                    <a:lumMod val="10000"/>
                  </a:schemeClr>
                </a:solidFill>
                <a:effectLst/>
                <a:latin typeface="Consolas" panose="020B0609020204030204" pitchFamily="49" charset="0"/>
              </a:rPr>
            </a:br>
            <a:r>
              <a:rPr lang="en-IN" b="0" dirty="0">
                <a:solidFill>
                  <a:schemeClr val="accent2">
                    <a:lumMod val="10000"/>
                  </a:schemeClr>
                </a:solidFill>
                <a:effectLst/>
                <a:latin typeface="Consolas" panose="020B0609020204030204" pitchFamily="49" charset="0"/>
              </a:rPr>
              <a:t>// Function to turn on the LED and play the buzzer tone</a:t>
            </a:r>
          </a:p>
          <a:p>
            <a:pPr marL="139700" indent="0">
              <a:buNone/>
            </a:pPr>
            <a:r>
              <a:rPr lang="en-IN" b="0" dirty="0">
                <a:solidFill>
                  <a:schemeClr val="accent2">
                    <a:lumMod val="10000"/>
                  </a:schemeClr>
                </a:solidFill>
                <a:effectLst/>
                <a:latin typeface="Consolas" panose="020B0609020204030204" pitchFamily="49" charset="0"/>
              </a:rPr>
              <a:t>void </a:t>
            </a:r>
            <a:r>
              <a:rPr lang="en-IN" b="0" dirty="0" err="1">
                <a:solidFill>
                  <a:schemeClr val="accent2">
                    <a:lumMod val="10000"/>
                  </a:schemeClr>
                </a:solidFill>
                <a:effectLst/>
                <a:latin typeface="Consolas" panose="020B0609020204030204" pitchFamily="49" charset="0"/>
              </a:rPr>
              <a:t>activateLEDAndBuzzer</a:t>
            </a:r>
            <a:r>
              <a:rPr lang="en-IN" b="0" dirty="0">
                <a:solidFill>
                  <a:schemeClr val="accent2">
                    <a:lumMod val="10000"/>
                  </a:schemeClr>
                </a:solidFill>
                <a:effectLst/>
                <a:latin typeface="Consolas" panose="020B0609020204030204" pitchFamily="49" charset="0"/>
              </a:rPr>
              <a:t>() {</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digitalWrite</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led.pinNumber</a:t>
            </a:r>
            <a:r>
              <a:rPr lang="en-IN" b="0" dirty="0">
                <a:solidFill>
                  <a:schemeClr val="accent2">
                    <a:lumMod val="10000"/>
                  </a:schemeClr>
                </a:solidFill>
                <a:effectLst/>
                <a:latin typeface="Consolas" panose="020B0609020204030204" pitchFamily="49" charset="0"/>
              </a:rPr>
              <a:t>, HIGH);   // Turn on the LED</a:t>
            </a:r>
          </a:p>
          <a:p>
            <a:pPr marL="139700" indent="0">
              <a:buNone/>
            </a:pPr>
            <a:r>
              <a:rPr lang="en-IN" b="0" dirty="0">
                <a:solidFill>
                  <a:schemeClr val="accent2">
                    <a:lumMod val="10000"/>
                  </a:schemeClr>
                </a:solidFill>
                <a:effectLst/>
                <a:latin typeface="Consolas" panose="020B0609020204030204" pitchFamily="49" charset="0"/>
              </a:rPr>
              <a:t>    tone(</a:t>
            </a:r>
            <a:r>
              <a:rPr lang="en-IN" b="0" dirty="0" err="1">
                <a:solidFill>
                  <a:schemeClr val="accent2">
                    <a:lumMod val="10000"/>
                  </a:schemeClr>
                </a:solidFill>
                <a:effectLst/>
                <a:latin typeface="Consolas" panose="020B0609020204030204" pitchFamily="49" charset="0"/>
              </a:rPr>
              <a:t>buzzer.pinNumber</a:t>
            </a:r>
            <a:r>
              <a:rPr lang="en-IN" b="0" dirty="0">
                <a:solidFill>
                  <a:schemeClr val="accent2">
                    <a:lumMod val="10000"/>
                  </a:schemeClr>
                </a:solidFill>
                <a:effectLst/>
                <a:latin typeface="Consolas" panose="020B0609020204030204" pitchFamily="49" charset="0"/>
              </a:rPr>
              <a:t>, 1000);        // Play a 1000 Hz tone</a:t>
            </a:r>
          </a:p>
          <a:p>
            <a:pPr marL="139700" indent="0">
              <a:buNone/>
            </a:pPr>
            <a:r>
              <a:rPr lang="en-IN" b="0" dirty="0">
                <a:solidFill>
                  <a:schemeClr val="accent2">
                    <a:lumMod val="10000"/>
                  </a:schemeClr>
                </a:solidFill>
                <a:effectLst/>
                <a:latin typeface="Consolas" panose="020B0609020204030204" pitchFamily="49" charset="0"/>
              </a:rPr>
              <a:t>}</a:t>
            </a:r>
          </a:p>
          <a:p>
            <a:pPr marL="139700" indent="0">
              <a:buNone/>
            </a:pPr>
            <a:br>
              <a:rPr lang="en-IN" b="0" dirty="0">
                <a:solidFill>
                  <a:schemeClr val="accent2">
                    <a:lumMod val="10000"/>
                  </a:schemeClr>
                </a:solidFill>
                <a:effectLst/>
                <a:latin typeface="Consolas" panose="020B0609020204030204" pitchFamily="49" charset="0"/>
              </a:rPr>
            </a:br>
            <a:r>
              <a:rPr lang="en-IN" b="0" dirty="0">
                <a:solidFill>
                  <a:schemeClr val="accent2">
                    <a:lumMod val="10000"/>
                  </a:schemeClr>
                </a:solidFill>
                <a:effectLst/>
                <a:latin typeface="Consolas" panose="020B0609020204030204" pitchFamily="49" charset="0"/>
              </a:rPr>
              <a:t>// Function to turn off the LED and stop the buzzer tone</a:t>
            </a:r>
          </a:p>
          <a:p>
            <a:pPr marL="139700" indent="0">
              <a:buNone/>
            </a:pPr>
            <a:r>
              <a:rPr lang="en-IN" b="0" dirty="0">
                <a:solidFill>
                  <a:schemeClr val="accent2">
                    <a:lumMod val="10000"/>
                  </a:schemeClr>
                </a:solidFill>
                <a:effectLst/>
                <a:latin typeface="Consolas" panose="020B0609020204030204" pitchFamily="49" charset="0"/>
              </a:rPr>
              <a:t>void </a:t>
            </a:r>
            <a:r>
              <a:rPr lang="en-IN" b="0" dirty="0" err="1">
                <a:solidFill>
                  <a:schemeClr val="accent2">
                    <a:lumMod val="10000"/>
                  </a:schemeClr>
                </a:solidFill>
                <a:effectLst/>
                <a:latin typeface="Consolas" panose="020B0609020204030204" pitchFamily="49" charset="0"/>
              </a:rPr>
              <a:t>deactivateLEDAndBuzzer</a:t>
            </a:r>
            <a:r>
              <a:rPr lang="en-IN" b="0" dirty="0">
                <a:solidFill>
                  <a:schemeClr val="accent2">
                    <a:lumMod val="10000"/>
                  </a:schemeClr>
                </a:solidFill>
                <a:effectLst/>
                <a:latin typeface="Consolas" panose="020B0609020204030204" pitchFamily="49" charset="0"/>
              </a:rPr>
              <a:t>() {</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digitalWrite</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led.pinNumber</a:t>
            </a:r>
            <a:r>
              <a:rPr lang="en-IN" b="0" dirty="0">
                <a:solidFill>
                  <a:schemeClr val="accent2">
                    <a:lumMod val="10000"/>
                  </a:schemeClr>
                </a:solidFill>
                <a:effectLst/>
                <a:latin typeface="Consolas" panose="020B0609020204030204" pitchFamily="49" charset="0"/>
              </a:rPr>
              <a:t>, LOW);    // Turn off the LED</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noTone</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buzzer.pinNumber</a:t>
            </a:r>
            <a:r>
              <a:rPr lang="en-IN" b="0" dirty="0">
                <a:solidFill>
                  <a:schemeClr val="accent2">
                    <a:lumMod val="10000"/>
                  </a:schemeClr>
                </a:solidFill>
                <a:effectLst/>
                <a:latin typeface="Consolas" panose="020B0609020204030204" pitchFamily="49" charset="0"/>
              </a:rPr>
              <a:t>);           </a:t>
            </a:r>
            <a:r>
              <a:rPr lang="en-IN" b="0" dirty="0">
                <a:solidFill>
                  <a:srgbClr val="D4D4D4"/>
                </a:solidFill>
                <a:effectLst/>
                <a:latin typeface="Consolas" panose="020B0609020204030204" pitchFamily="49" charset="0"/>
              </a:rPr>
              <a:t> </a:t>
            </a:r>
            <a:r>
              <a:rPr lang="en-IN" b="0" dirty="0">
                <a:solidFill>
                  <a:schemeClr val="accent2">
                    <a:lumMod val="10000"/>
                  </a:schemeClr>
                </a:solidFill>
                <a:effectLst/>
                <a:latin typeface="Consolas" panose="020B0609020204030204" pitchFamily="49" charset="0"/>
              </a:rPr>
              <a:t>// Stop the tone</a:t>
            </a:r>
          </a:p>
          <a:p>
            <a:pPr marL="139700" indent="0">
              <a:buNone/>
            </a:pPr>
            <a:r>
              <a:rPr lang="en-IN" b="0" dirty="0">
                <a:solidFill>
                  <a:schemeClr val="accent2">
                    <a:lumMod val="10000"/>
                  </a:schemeClr>
                </a:solidFill>
                <a:effectLst/>
                <a:latin typeface="Consolas" panose="020B0609020204030204" pitchFamily="49" charset="0"/>
              </a:rPr>
              <a:t>}</a:t>
            </a:r>
          </a:p>
          <a:p>
            <a:pPr marL="13970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406841714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F8CA4567-047A-6E74-9BD5-2B054DAD2723}"/>
            </a:ext>
          </a:extLst>
        </p:cNvPr>
        <p:cNvGrpSpPr/>
        <p:nvPr/>
      </p:nvGrpSpPr>
      <p:grpSpPr>
        <a:xfrm>
          <a:off x="0" y="0"/>
          <a:ext cx="0" cy="0"/>
          <a:chOff x="0" y="0"/>
          <a:chExt cx="0" cy="0"/>
        </a:xfrm>
      </p:grpSpPr>
      <p:sp>
        <p:nvSpPr>
          <p:cNvPr id="2075" name="Google Shape;2075;p51">
            <a:extLst>
              <a:ext uri="{FF2B5EF4-FFF2-40B4-BE49-F238E27FC236}">
                <a16:creationId xmlns:a16="http://schemas.microsoft.com/office/drawing/2014/main" id="{F0AFD101-1FDF-B1DD-E4F9-F3C1985AA0CE}"/>
              </a:ext>
            </a:extLst>
          </p:cNvPr>
          <p:cNvSpPr txBox="1">
            <a:spLocks noGrp="1"/>
          </p:cNvSpPr>
          <p:nvPr>
            <p:ph type="subTitle" idx="1"/>
          </p:nvPr>
        </p:nvSpPr>
        <p:spPr>
          <a:xfrm>
            <a:off x="713225" y="274320"/>
            <a:ext cx="7710900" cy="4549139"/>
          </a:xfrm>
          <a:prstGeom prst="rect">
            <a:avLst/>
          </a:prstGeom>
        </p:spPr>
        <p:txBody>
          <a:bodyPr spcFirstLastPara="1" wrap="square" lIns="91425" tIns="91425" rIns="91425" bIns="91425" anchor="t" anchorCtr="0">
            <a:noAutofit/>
          </a:bodyPr>
          <a:lstStyle/>
          <a:p>
            <a:pPr marL="139700" indent="0">
              <a:buNone/>
            </a:pPr>
            <a:r>
              <a:rPr lang="en-IN" b="0" dirty="0">
                <a:solidFill>
                  <a:schemeClr val="accent2">
                    <a:lumMod val="10000"/>
                  </a:schemeClr>
                </a:solidFill>
                <a:effectLst/>
                <a:latin typeface="Consolas" panose="020B0609020204030204" pitchFamily="49" charset="0"/>
              </a:rPr>
              <a:t>void setup() {</a:t>
            </a:r>
          </a:p>
          <a:p>
            <a:pPr marL="139700" indent="0">
              <a:buNone/>
            </a:pPr>
            <a:r>
              <a:rPr lang="en-IN" b="0" dirty="0">
                <a:solidFill>
                  <a:schemeClr val="accent2">
                    <a:lumMod val="10000"/>
                  </a:schemeClr>
                </a:solidFill>
                <a:effectLst/>
                <a:latin typeface="Consolas" panose="020B0609020204030204" pitchFamily="49" charset="0"/>
              </a:rPr>
              <a:t>    // Create an array of pin pointers</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GPIO_Pin</a:t>
            </a:r>
            <a:r>
              <a:rPr lang="en-IN" b="0" dirty="0">
                <a:solidFill>
                  <a:schemeClr val="accent2">
                    <a:lumMod val="10000"/>
                  </a:schemeClr>
                </a:solidFill>
                <a:effectLst/>
                <a:latin typeface="Consolas" panose="020B0609020204030204" pitchFamily="49" charset="0"/>
              </a:rPr>
              <a:t> *pins[] = {&amp;button, &amp;led, &amp;buzzer};</a:t>
            </a:r>
          </a:p>
          <a:p>
            <a:pPr marL="139700" indent="0">
              <a:buNone/>
            </a:pPr>
            <a:r>
              <a:rPr lang="en-IN" dirty="0">
                <a:solidFill>
                  <a:schemeClr val="accent2">
                    <a:lumMod val="10000"/>
                  </a:schemeClr>
                </a:solidFill>
                <a:latin typeface="Consolas" panose="020B0609020204030204" pitchFamily="49" charset="0"/>
              </a:rPr>
              <a:t>   </a:t>
            </a:r>
            <a:r>
              <a:rPr lang="en-IN" b="0" dirty="0">
                <a:solidFill>
                  <a:schemeClr val="accent2">
                    <a:lumMod val="10000"/>
                  </a:schemeClr>
                </a:solidFill>
                <a:effectLst/>
                <a:latin typeface="Consolas" panose="020B0609020204030204" pitchFamily="49" charset="0"/>
              </a:rPr>
              <a:t>// Initialize all GPIO pins</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initAllPins</a:t>
            </a:r>
            <a:r>
              <a:rPr lang="en-IN" b="0" dirty="0">
                <a:solidFill>
                  <a:schemeClr val="accent2">
                    <a:lumMod val="10000"/>
                  </a:schemeClr>
                </a:solidFill>
                <a:effectLst/>
                <a:latin typeface="Consolas" panose="020B0609020204030204" pitchFamily="49" charset="0"/>
              </a:rPr>
              <a:t>(pins, 3);</a:t>
            </a:r>
          </a:p>
          <a:p>
            <a:pPr marL="139700" indent="0">
              <a:buNone/>
            </a:pPr>
            <a:r>
              <a:rPr lang="en-IN" dirty="0">
                <a:solidFill>
                  <a:schemeClr val="accent2">
                    <a:lumMod val="10000"/>
                  </a:schemeClr>
                </a:solidFill>
                <a:latin typeface="Consolas" panose="020B0609020204030204" pitchFamily="49" charset="0"/>
              </a:rPr>
              <a:t>   </a:t>
            </a:r>
            <a:r>
              <a:rPr lang="en-IN" b="0" dirty="0">
                <a:solidFill>
                  <a:schemeClr val="accent2">
                    <a:lumMod val="10000"/>
                  </a:schemeClr>
                </a:solidFill>
                <a:effectLst/>
                <a:latin typeface="Consolas" panose="020B0609020204030204" pitchFamily="49" charset="0"/>
              </a:rPr>
              <a:t>// Start with LED and buzzer off</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deactivateLEDAndBuzzer</a:t>
            </a:r>
            <a:r>
              <a:rPr lang="en-IN" b="0" dirty="0">
                <a:solidFill>
                  <a:schemeClr val="accent2">
                    <a:lumMod val="10000"/>
                  </a:schemeClr>
                </a:solidFill>
                <a:effectLst/>
                <a:latin typeface="Consolas" panose="020B0609020204030204" pitchFamily="49" charset="0"/>
              </a:rPr>
              <a:t>();</a:t>
            </a:r>
          </a:p>
          <a:p>
            <a:pPr marL="139700" indent="0">
              <a:buNone/>
            </a:pPr>
            <a:r>
              <a:rPr lang="en-IN" b="0" dirty="0">
                <a:solidFill>
                  <a:schemeClr val="accent2">
                    <a:lumMod val="10000"/>
                  </a:schemeClr>
                </a:solidFill>
                <a:effectLst/>
                <a:latin typeface="Consolas" panose="020B0609020204030204" pitchFamily="49" charset="0"/>
              </a:rPr>
              <a:t>}</a:t>
            </a:r>
          </a:p>
          <a:p>
            <a:pPr marL="139700" indent="0">
              <a:buNone/>
            </a:pPr>
            <a:r>
              <a:rPr lang="en-IN" b="0" dirty="0">
                <a:solidFill>
                  <a:schemeClr val="accent2">
                    <a:lumMod val="10000"/>
                  </a:schemeClr>
                </a:solidFill>
                <a:effectLst/>
                <a:latin typeface="Consolas" panose="020B0609020204030204" pitchFamily="49" charset="0"/>
              </a:rPr>
              <a:t>void loop() {</a:t>
            </a:r>
          </a:p>
          <a:p>
            <a:pPr marL="139700" indent="0">
              <a:buNone/>
            </a:pPr>
            <a:r>
              <a:rPr lang="en-IN" b="0" dirty="0">
                <a:solidFill>
                  <a:schemeClr val="accent2">
                    <a:lumMod val="10000"/>
                  </a:schemeClr>
                </a:solidFill>
                <a:effectLst/>
                <a:latin typeface="Consolas" panose="020B0609020204030204" pitchFamily="49" charset="0"/>
              </a:rPr>
              <a:t>    // Check if the button is pressed</a:t>
            </a:r>
          </a:p>
          <a:p>
            <a:pPr marL="139700" indent="0">
              <a:buNone/>
            </a:pPr>
            <a:r>
              <a:rPr lang="en-IN" b="0" dirty="0">
                <a:solidFill>
                  <a:schemeClr val="accent2">
                    <a:lumMod val="10000"/>
                  </a:schemeClr>
                </a:solidFill>
                <a:effectLst/>
                <a:latin typeface="Consolas" panose="020B0609020204030204" pitchFamily="49" charset="0"/>
              </a:rPr>
              <a:t>    if (</a:t>
            </a:r>
            <a:r>
              <a:rPr lang="en-IN" b="0" dirty="0" err="1">
                <a:solidFill>
                  <a:schemeClr val="accent2">
                    <a:lumMod val="10000"/>
                  </a:schemeClr>
                </a:solidFill>
                <a:effectLst/>
                <a:latin typeface="Consolas" panose="020B0609020204030204" pitchFamily="49" charset="0"/>
              </a:rPr>
              <a:t>digitalRead</a:t>
            </a:r>
            <a:r>
              <a:rPr lang="en-IN" b="0" dirty="0">
                <a:solidFill>
                  <a:schemeClr val="accent2">
                    <a:lumMod val="10000"/>
                  </a:schemeClr>
                </a:solidFill>
                <a:effectLst/>
                <a:latin typeface="Consolas" panose="020B0609020204030204" pitchFamily="49" charset="0"/>
              </a:rPr>
              <a:t>(</a:t>
            </a:r>
            <a:r>
              <a:rPr lang="en-IN" b="0" dirty="0" err="1">
                <a:solidFill>
                  <a:schemeClr val="accent2">
                    <a:lumMod val="10000"/>
                  </a:schemeClr>
                </a:solidFill>
                <a:effectLst/>
                <a:latin typeface="Consolas" panose="020B0609020204030204" pitchFamily="49" charset="0"/>
              </a:rPr>
              <a:t>button.pinNumber</a:t>
            </a:r>
            <a:r>
              <a:rPr lang="en-IN" b="0" dirty="0">
                <a:solidFill>
                  <a:schemeClr val="accent2">
                    <a:lumMod val="10000"/>
                  </a:schemeClr>
                </a:solidFill>
                <a:effectLst/>
                <a:latin typeface="Consolas" panose="020B0609020204030204" pitchFamily="49" charset="0"/>
              </a:rPr>
              <a:t>) == HIGH) {</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activateLEDAndBuzzer</a:t>
            </a:r>
            <a:r>
              <a:rPr lang="en-IN" b="0" dirty="0">
                <a:solidFill>
                  <a:schemeClr val="accent2">
                    <a:lumMod val="10000"/>
                  </a:schemeClr>
                </a:solidFill>
                <a:effectLst/>
                <a:latin typeface="Consolas" panose="020B0609020204030204" pitchFamily="49" charset="0"/>
              </a:rPr>
              <a:t>();  // Activate LED and buzzer</a:t>
            </a:r>
          </a:p>
          <a:p>
            <a:pPr marL="139700" indent="0">
              <a:buNone/>
            </a:pPr>
            <a:r>
              <a:rPr lang="en-IN" b="0" dirty="0">
                <a:solidFill>
                  <a:schemeClr val="accent2">
                    <a:lumMod val="10000"/>
                  </a:schemeClr>
                </a:solidFill>
                <a:effectLst/>
                <a:latin typeface="Consolas" panose="020B0609020204030204" pitchFamily="49" charset="0"/>
              </a:rPr>
              <a:t>    } else {</a:t>
            </a:r>
          </a:p>
          <a:p>
            <a:pPr marL="139700" indent="0">
              <a:buNone/>
            </a:pPr>
            <a:r>
              <a:rPr lang="en-IN" b="0" dirty="0">
                <a:solidFill>
                  <a:schemeClr val="accent2">
                    <a:lumMod val="10000"/>
                  </a:schemeClr>
                </a:solidFill>
                <a:effectLst/>
                <a:latin typeface="Consolas" panose="020B0609020204030204" pitchFamily="49" charset="0"/>
              </a:rPr>
              <a:t>        </a:t>
            </a:r>
            <a:r>
              <a:rPr lang="en-IN" b="0" dirty="0" err="1">
                <a:solidFill>
                  <a:schemeClr val="accent2">
                    <a:lumMod val="10000"/>
                  </a:schemeClr>
                </a:solidFill>
                <a:effectLst/>
                <a:latin typeface="Consolas" panose="020B0609020204030204" pitchFamily="49" charset="0"/>
              </a:rPr>
              <a:t>deactivateLEDAndBuzzer</a:t>
            </a:r>
            <a:r>
              <a:rPr lang="en-IN" b="0" dirty="0">
                <a:solidFill>
                  <a:schemeClr val="accent2">
                    <a:lumMod val="10000"/>
                  </a:schemeClr>
                </a:solidFill>
                <a:effectLst/>
                <a:latin typeface="Consolas" panose="020B0609020204030204" pitchFamily="49" charset="0"/>
              </a:rPr>
              <a:t>(); // Deactivate LED and buzzer</a:t>
            </a:r>
          </a:p>
          <a:p>
            <a:pPr marL="139700" indent="0">
              <a:buNone/>
            </a:pPr>
            <a:r>
              <a:rPr lang="en-IN" b="0" dirty="0">
                <a:solidFill>
                  <a:schemeClr val="accent2">
                    <a:lumMod val="10000"/>
                  </a:schemeClr>
                </a:solidFill>
                <a:effectLst/>
                <a:latin typeface="Consolas" panose="020B0609020204030204" pitchFamily="49" charset="0"/>
              </a:rPr>
              <a:t>    }</a:t>
            </a:r>
          </a:p>
          <a:p>
            <a:pPr marL="139700" indent="0">
              <a:buNone/>
            </a:pPr>
            <a:r>
              <a:rPr lang="en-IN" dirty="0">
                <a:solidFill>
                  <a:srgbClr val="D4D4D4"/>
                </a:solidFill>
                <a:latin typeface="Consolas" panose="020B0609020204030204" pitchFamily="49" charset="0"/>
              </a:rPr>
              <a:t>   </a:t>
            </a:r>
            <a:r>
              <a:rPr lang="en-IN" b="0" dirty="0">
                <a:solidFill>
                  <a:schemeClr val="accent2">
                    <a:lumMod val="10000"/>
                  </a:schemeClr>
                </a:solidFill>
                <a:effectLst/>
                <a:latin typeface="Consolas" panose="020B0609020204030204" pitchFamily="49" charset="0"/>
              </a:rPr>
              <a:t>delay(10);  // Small delay for stability</a:t>
            </a:r>
          </a:p>
          <a:p>
            <a:pPr marL="139700" indent="0">
              <a:buNone/>
            </a:pPr>
            <a:r>
              <a:rPr lang="en-IN" b="0" dirty="0">
                <a:solidFill>
                  <a:schemeClr val="accent2">
                    <a:lumMod val="10000"/>
                  </a:schemeClr>
                </a:solidFill>
                <a:effectLst/>
                <a:latin typeface="Consolas" panose="020B0609020204030204" pitchFamily="49" charset="0"/>
              </a:rPr>
              <a:t>}</a:t>
            </a:r>
          </a:p>
          <a:p>
            <a:pPr marL="139700" indent="0">
              <a:buNone/>
            </a:pPr>
            <a:br>
              <a:rPr lang="en-IN" b="0" dirty="0">
                <a:solidFill>
                  <a:srgbClr val="D4D4D4"/>
                </a:solidFill>
                <a:effectLst/>
                <a:latin typeface="Consolas" panose="020B0609020204030204" pitchFamily="49" charset="0"/>
              </a:rPr>
            </a:br>
            <a:endParaRPr lang="en-IN" b="0" dirty="0">
              <a:solidFill>
                <a:srgbClr val="D4D4D4"/>
              </a:solidFill>
              <a:effectLst/>
              <a:latin typeface="Consolas" panose="020B0609020204030204" pitchFamily="49" charset="0"/>
            </a:endParaRPr>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extLst>
      <p:ext uri="{BB962C8B-B14F-4D97-AF65-F5344CB8AC3E}">
        <p14:creationId xmlns:p14="http://schemas.microsoft.com/office/powerpoint/2010/main" val="1705884708"/>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8"/>
          <p:cNvSpPr txBox="1">
            <a:spLocks noGrp="1"/>
          </p:cNvSpPr>
          <p:nvPr>
            <p:ph type="title"/>
          </p:nvPr>
        </p:nvSpPr>
        <p:spPr>
          <a:xfrm>
            <a:off x="605700" y="33834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Applications</a:t>
            </a:r>
            <a:endParaRPr dirty="0"/>
          </a:p>
        </p:txBody>
      </p:sp>
      <p:sp>
        <p:nvSpPr>
          <p:cNvPr id="5" name="Subtitle 4">
            <a:extLst>
              <a:ext uri="{FF2B5EF4-FFF2-40B4-BE49-F238E27FC236}">
                <a16:creationId xmlns:a16="http://schemas.microsoft.com/office/drawing/2014/main" id="{B1A3CFCE-7A15-6793-6A8C-DFC5260467BF}"/>
              </a:ext>
            </a:extLst>
          </p:cNvPr>
          <p:cNvSpPr>
            <a:spLocks noGrp="1"/>
          </p:cNvSpPr>
          <p:nvPr>
            <p:ph type="subTitle" idx="1"/>
          </p:nvPr>
        </p:nvSpPr>
        <p:spPr>
          <a:xfrm>
            <a:off x="701040" y="1295399"/>
            <a:ext cx="6705599" cy="3124201"/>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Interfaces</a:t>
            </a:r>
            <a:r>
              <a:rPr kumimoji="0" lang="en-US" altLang="en-US" sz="2000" b="0" i="0" u="none" strike="noStrike" cap="none" normalizeH="0" baseline="0" dirty="0">
                <a:ln>
                  <a:noFill/>
                </a:ln>
                <a:solidFill>
                  <a:schemeClr val="tx1"/>
                </a:solidFill>
                <a:effectLst/>
                <a:latin typeface="Arial" panose="020B0604020202020204" pitchFamily="34" charset="0"/>
              </a:rPr>
              <a:t>: Simple systems for user input using button controls.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Indicators</a:t>
            </a:r>
            <a:r>
              <a:rPr kumimoji="0" lang="en-US" altLang="en-US" sz="2000" b="0" i="0" u="none" strike="noStrike" cap="none" normalizeH="0" baseline="0" dirty="0">
                <a:ln>
                  <a:noFill/>
                </a:ln>
                <a:solidFill>
                  <a:schemeClr val="tx1"/>
                </a:solidFill>
                <a:effectLst/>
                <a:latin typeface="Arial" panose="020B0604020202020204" pitchFamily="34" charset="0"/>
              </a:rPr>
              <a:t>: Visual (LED) and audio (buzzer) indicators for alarms or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Learning and Prototyping</a:t>
            </a:r>
            <a:r>
              <a:rPr kumimoji="0" lang="en-US" altLang="en-US" sz="2000" b="0" i="0" u="none" strike="noStrike" cap="none" normalizeH="0" baseline="0" dirty="0">
                <a:ln>
                  <a:noFill/>
                </a:ln>
                <a:solidFill>
                  <a:schemeClr val="tx1"/>
                </a:solidFill>
                <a:effectLst/>
                <a:latin typeface="Arial" panose="020B0604020202020204" pitchFamily="34" charset="0"/>
              </a:rPr>
              <a:t>: Ideal for educational purposes and prototyping basic electronic circuits.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Games and Toys</a:t>
            </a:r>
            <a:r>
              <a:rPr kumimoji="0" lang="en-US" altLang="en-US" sz="2000" b="0" i="0" u="none" strike="noStrike" cap="none" normalizeH="0" baseline="0" dirty="0">
                <a:ln>
                  <a:noFill/>
                </a:ln>
                <a:solidFill>
                  <a:schemeClr val="tx1"/>
                </a:solidFill>
                <a:effectLst/>
                <a:latin typeface="Arial" panose="020B0604020202020204" pitchFamily="34" charset="0"/>
              </a:rPr>
              <a:t>: Interactive games where buttons trigger sound and light effects</a:t>
            </a:r>
            <a:endParaRPr lang="en-IN" sz="2000" dirty="0"/>
          </a:p>
          <a:p>
            <a:endParaRPr lang="en-IN" sz="2000" dirty="0"/>
          </a:p>
        </p:txBody>
      </p:sp>
    </p:spTree>
  </p:cSld>
  <p:clrMapOvr>
    <a:masterClrMapping/>
  </p:clrMapOvr>
  <p:transition spd="slow">
    <p:cover/>
  </p:transition>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805</Words>
  <Application>Microsoft Office PowerPoint</Application>
  <PresentationFormat>On-screen Show (16:9)</PresentationFormat>
  <Paragraphs>96</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Open Sans</vt:lpstr>
      <vt:lpstr>Aptos Display</vt:lpstr>
      <vt:lpstr>Consolas</vt:lpstr>
      <vt:lpstr>IBM Plex Mono</vt:lpstr>
      <vt:lpstr>Poppins</vt:lpstr>
      <vt:lpstr>Arial</vt:lpstr>
      <vt:lpstr>Roboto Condensed Light</vt:lpstr>
      <vt:lpstr>Introduction to Coding Workshop by Slidesgo</vt:lpstr>
      <vt:lpstr>01</vt:lpstr>
      <vt:lpstr>Introduction</vt:lpstr>
      <vt:lpstr>PowerPoint Presentation</vt:lpstr>
      <vt:lpstr>CONNECTIONS</vt:lpstr>
      <vt:lpstr>ALGORITHM</vt:lpstr>
      <vt:lpstr>CODE</vt:lpstr>
      <vt:lpstr>PowerPoint Presentation</vt:lpstr>
      <vt:lpstr>PowerPoint Presentation</vt:lpstr>
      <vt:lpstr>Applications</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Parvathy Krishna</cp:lastModifiedBy>
  <cp:revision>67</cp:revision>
  <dcterms:modified xsi:type="dcterms:W3CDTF">2024-11-05T12:25:02Z</dcterms:modified>
</cp:coreProperties>
</file>