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72" r:id="rId4"/>
    <p:sldId id="278" r:id="rId5"/>
    <p:sldId id="279" r:id="rId6"/>
    <p:sldId id="273" r:id="rId7"/>
    <p:sldId id="274" r:id="rId8"/>
    <p:sldId id="277"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7" d="100"/>
          <a:sy n="97" d="100"/>
        </p:scale>
        <p:origin x="6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5/5/2023</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721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69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1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58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326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93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89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70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43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49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5/5/2023</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46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5/5/2023</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65995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B0D22E-652E-2D71-5DDA-234588B7F115}"/>
              </a:ext>
            </a:extLst>
          </p:cNvPr>
          <p:cNvPicPr>
            <a:picLocks noChangeAspect="1"/>
          </p:cNvPicPr>
          <p:nvPr/>
        </p:nvPicPr>
        <p:blipFill rotWithShape="1">
          <a:blip r:embed="rId2"/>
          <a:srcRect t="3984" r="6" b="5999"/>
          <a:stretch/>
        </p:blipFill>
        <p:spPr>
          <a:xfrm>
            <a:off x="3048" y="-131559"/>
            <a:ext cx="1218895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p:cNvSpPr>
            <a:spLocks noGrp="1"/>
          </p:cNvSpPr>
          <p:nvPr>
            <p:ph type="ctrTitle"/>
          </p:nvPr>
        </p:nvSpPr>
        <p:spPr>
          <a:xfrm>
            <a:off x="769352" y="2342283"/>
            <a:ext cx="4520802" cy="2163718"/>
          </a:xfrm>
        </p:spPr>
        <p:txBody>
          <a:bodyPr>
            <a:normAutofit/>
          </a:bodyPr>
          <a:lstStyle/>
          <a:p>
            <a:pPr>
              <a:lnSpc>
                <a:spcPct val="90000"/>
              </a:lnSpc>
            </a:pPr>
            <a:r>
              <a:rPr lang="en-US" sz="5100" dirty="0"/>
              <a:t>Sentimental Analysis</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4" name="Picture 6" descr="Lovely Professional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749" y="408707"/>
            <a:ext cx="1943100" cy="1933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54207" y="5891037"/>
            <a:ext cx="4342878" cy="461665"/>
          </a:xfrm>
          <a:prstGeom prst="rect">
            <a:avLst/>
          </a:prstGeom>
          <a:noFill/>
        </p:spPr>
        <p:txBody>
          <a:bodyPr wrap="square" rtlCol="0">
            <a:spAutoFit/>
          </a:bodyPr>
          <a:lstStyle/>
          <a:p>
            <a:r>
              <a:rPr lang="en-US" sz="2400" b="1" dirty="0"/>
              <a:t>-ABHISHEK</a:t>
            </a:r>
            <a:endParaRPr lang="en-IN" sz="2400" b="1" dirty="0"/>
          </a:p>
        </p:txBody>
      </p:sp>
    </p:spTree>
    <p:extLst>
      <p:ext uri="{BB962C8B-B14F-4D97-AF65-F5344CB8AC3E}">
        <p14:creationId xmlns:p14="http://schemas.microsoft.com/office/powerpoint/2010/main" val="291813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Sentimental Analysis – twitter </a:t>
            </a:r>
            <a:r>
              <a:rPr lang="en-US" sz="4000" dirty="0" err="1"/>
              <a:t>DataSet</a:t>
            </a:r>
            <a:endParaRPr lang="en-IN" sz="4000" dirty="0"/>
          </a:p>
        </p:txBody>
      </p:sp>
      <p:pic>
        <p:nvPicPr>
          <p:cNvPr id="1026" name="Picture 2" descr="Twitter Sentiment Analysis - EDA and ML/DL | Kag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393" y="2160588"/>
            <a:ext cx="8649114" cy="392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Data Collection</a:t>
            </a:r>
          </a:p>
        </p:txBody>
      </p:sp>
      <p:pic>
        <p:nvPicPr>
          <p:cNvPr id="6" name="Picture 5" descr="Computer script on a screen">
            <a:extLst>
              <a:ext uri="{FF2B5EF4-FFF2-40B4-BE49-F238E27FC236}">
                <a16:creationId xmlns:a16="http://schemas.microsoft.com/office/drawing/2014/main" id="{1DF866EC-E635-DFC7-AD73-662586140DEA}"/>
              </a:ext>
            </a:extLst>
          </p:cNvPr>
          <p:cNvPicPr>
            <a:picLocks noChangeAspect="1"/>
          </p:cNvPicPr>
          <p:nvPr/>
        </p:nvPicPr>
        <p:blipFill rotWithShape="1">
          <a:blip r:embed="rId2"/>
          <a:srcRect l="8907" r="45888"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r>
              <a:rPr lang="en-US" dirty="0"/>
              <a:t>The first step in the sentiment analysis project is to collect customer feedback data</a:t>
            </a:r>
          </a:p>
          <a:p>
            <a:pPr lvl="0"/>
            <a:r>
              <a:rPr lang="en-US" dirty="0"/>
              <a:t>This can be done through various channels, such as social media platforms, online review websites, or customer surveys</a:t>
            </a:r>
          </a:p>
          <a:p>
            <a:pPr lvl="0"/>
            <a:r>
              <a:rPr lang="en-US" dirty="0"/>
              <a:t>This involves removing irrelevant information, such as URLs and hashtags, and converting the text into a format that can be easily analyzed by the model</a:t>
            </a:r>
          </a:p>
        </p:txBody>
      </p:sp>
    </p:spTree>
    <p:extLst>
      <p:ext uri="{BB962C8B-B14F-4D97-AF65-F5344CB8AC3E}">
        <p14:creationId xmlns:p14="http://schemas.microsoft.com/office/powerpoint/2010/main" val="12860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Analysis</a:t>
            </a:r>
            <a:endParaRPr lang="en-IN" dirty="0"/>
          </a:p>
        </p:txBody>
      </p:sp>
      <p:pic>
        <p:nvPicPr>
          <p:cNvPr id="6" name="Content Placeholder 5"/>
          <p:cNvPicPr>
            <a:picLocks noGrp="1" noChangeAspect="1"/>
          </p:cNvPicPr>
          <p:nvPr>
            <p:ph idx="1"/>
          </p:nvPr>
        </p:nvPicPr>
        <p:blipFill>
          <a:blip r:embed="rId2"/>
          <a:stretch>
            <a:fillRect/>
          </a:stretch>
        </p:blipFill>
        <p:spPr>
          <a:xfrm>
            <a:off x="2247454" y="2005781"/>
            <a:ext cx="4117209" cy="1979150"/>
          </a:xfrm>
          <a:prstGeom prst="rect">
            <a:avLst/>
          </a:prstGeom>
        </p:spPr>
      </p:pic>
      <p:pic>
        <p:nvPicPr>
          <p:cNvPr id="7" name="Picture 6"/>
          <p:cNvPicPr>
            <a:picLocks noChangeAspect="1"/>
          </p:cNvPicPr>
          <p:nvPr/>
        </p:nvPicPr>
        <p:blipFill>
          <a:blip r:embed="rId3"/>
          <a:stretch>
            <a:fillRect/>
          </a:stretch>
        </p:blipFill>
        <p:spPr>
          <a:xfrm>
            <a:off x="7304350" y="2004295"/>
            <a:ext cx="3770050" cy="1982122"/>
          </a:xfrm>
          <a:prstGeom prst="rect">
            <a:avLst/>
          </a:prstGeom>
        </p:spPr>
      </p:pic>
      <p:pic>
        <p:nvPicPr>
          <p:cNvPr id="8" name="Picture 7"/>
          <p:cNvPicPr>
            <a:picLocks noChangeAspect="1"/>
          </p:cNvPicPr>
          <p:nvPr/>
        </p:nvPicPr>
        <p:blipFill>
          <a:blip r:embed="rId4"/>
          <a:stretch>
            <a:fillRect/>
          </a:stretch>
        </p:blipFill>
        <p:spPr>
          <a:xfrm>
            <a:off x="7304350" y="4139739"/>
            <a:ext cx="3770050" cy="2328329"/>
          </a:xfrm>
          <a:prstGeom prst="rect">
            <a:avLst/>
          </a:prstGeom>
        </p:spPr>
      </p:pic>
      <p:pic>
        <p:nvPicPr>
          <p:cNvPr id="9" name="Picture 8"/>
          <p:cNvPicPr>
            <a:picLocks noChangeAspect="1"/>
          </p:cNvPicPr>
          <p:nvPr/>
        </p:nvPicPr>
        <p:blipFill>
          <a:blip r:embed="rId5"/>
          <a:stretch>
            <a:fillRect/>
          </a:stretch>
        </p:blipFill>
        <p:spPr>
          <a:xfrm>
            <a:off x="2247455" y="4139739"/>
            <a:ext cx="4117208" cy="2328329"/>
          </a:xfrm>
          <a:prstGeom prst="rect">
            <a:avLst/>
          </a:prstGeom>
        </p:spPr>
      </p:pic>
    </p:spTree>
    <p:extLst>
      <p:ext uri="{BB962C8B-B14F-4D97-AF65-F5344CB8AC3E}">
        <p14:creationId xmlns:p14="http://schemas.microsoft.com/office/powerpoint/2010/main" val="263628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endParaRPr lang="en-IN" dirty="0"/>
          </a:p>
        </p:txBody>
      </p:sp>
      <p:sp>
        <p:nvSpPr>
          <p:cNvPr id="3" name="Content Placeholder 2"/>
          <p:cNvSpPr>
            <a:spLocks noGrp="1"/>
          </p:cNvSpPr>
          <p:nvPr>
            <p:ph idx="1"/>
          </p:nvPr>
        </p:nvSpPr>
        <p:spPr/>
        <p:txBody>
          <a:bodyPr/>
          <a:lstStyle/>
          <a:p>
            <a:r>
              <a:rPr lang="en-IN" sz="2400" dirty="0"/>
              <a:t>Logistic regression:</a:t>
            </a:r>
          </a:p>
          <a:p>
            <a:pPr marL="0" indent="0">
              <a:buNone/>
            </a:pPr>
            <a:r>
              <a:rPr lang="en-US" sz="1600" dirty="0"/>
              <a:t>        This type of statistical model (also known as logit model) is often used for classification and predictive analytics. Logistic regression estimates the probability of an event occurring, such as voted or didn't vote, based on a given dataset of independent variables</a:t>
            </a:r>
            <a:r>
              <a:rPr lang="en-US" dirty="0"/>
              <a:t>.</a:t>
            </a:r>
          </a:p>
          <a:p>
            <a:r>
              <a:rPr lang="en-US" sz="2400" dirty="0"/>
              <a:t>Naïve Bayes classifier</a:t>
            </a:r>
            <a:endParaRPr lang="en-US" dirty="0"/>
          </a:p>
          <a:p>
            <a:pPr marL="0" indent="0">
              <a:buNone/>
            </a:pPr>
            <a:r>
              <a:rPr lang="en-US" sz="1600" dirty="0"/>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r>
              <a:rPr lang="en-US" dirty="0"/>
              <a:t>.</a:t>
            </a:r>
            <a:endParaRPr lang="en-IN" dirty="0"/>
          </a:p>
        </p:txBody>
      </p:sp>
    </p:spTree>
    <p:extLst>
      <p:ext uri="{BB962C8B-B14F-4D97-AF65-F5344CB8AC3E}">
        <p14:creationId xmlns:p14="http://schemas.microsoft.com/office/powerpoint/2010/main" val="411519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Model Training</a:t>
            </a:r>
          </a:p>
        </p:txBody>
      </p:sp>
      <p:sp>
        <p:nvSpPr>
          <p:cNvPr id="3" name="Content Placeholder"/>
          <p:cNvSpPr>
            <a:spLocks noGrp="1"/>
          </p:cNvSpPr>
          <p:nvPr>
            <p:ph idx="1"/>
          </p:nvPr>
        </p:nvSpPr>
        <p:spPr>
          <a:xfrm>
            <a:off x="565151" y="2160016"/>
            <a:ext cx="6881728" cy="3926152"/>
          </a:xfrm>
        </p:spPr>
        <p:txBody>
          <a:bodyPr>
            <a:normAutofit/>
          </a:bodyPr>
          <a:lstStyle/>
          <a:p>
            <a:pPr lvl="0"/>
            <a:r>
              <a:rPr lang="en-US" sz="2000" dirty="0"/>
              <a:t>This involves using machine learning algorithms to analyze the text data and identify patterns that correspond to positive, negative, or neutral sentiments</a:t>
            </a:r>
          </a:p>
          <a:p>
            <a:pPr lvl="0"/>
            <a:r>
              <a:rPr lang="en-US" sz="2000" dirty="0"/>
              <a:t>Using </a:t>
            </a:r>
            <a:r>
              <a:rPr lang="en-US" sz="2000" dirty="0" err="1"/>
              <a:t>Model.fit</a:t>
            </a:r>
            <a:r>
              <a:rPr lang="en-US" sz="2000" dirty="0"/>
              <a:t>(</a:t>
            </a:r>
            <a:r>
              <a:rPr lang="en-US" sz="2000" dirty="0" err="1"/>
              <a:t>x_train,Y_train</a:t>
            </a:r>
            <a:r>
              <a:rPr lang="en-US" sz="2000" dirty="0"/>
              <a:t>)</a:t>
            </a:r>
          </a:p>
          <a:p>
            <a:pPr lvl="0"/>
            <a:r>
              <a:rPr lang="en-US" sz="2000" dirty="0"/>
              <a:t>Training model using train data </a:t>
            </a:r>
          </a:p>
        </p:txBody>
      </p:sp>
      <p:pic>
        <p:nvPicPr>
          <p:cNvPr id="6" name="Picture 5" descr="Light bulb on yellow background with sketched light beams and cord">
            <a:extLst>
              <a:ext uri="{FF2B5EF4-FFF2-40B4-BE49-F238E27FC236}">
                <a16:creationId xmlns:a16="http://schemas.microsoft.com/office/drawing/2014/main" id="{237156B9-DABE-405F-61E1-9952F41A5DBD}"/>
              </a:ext>
            </a:extLst>
          </p:cNvPr>
          <p:cNvPicPr>
            <a:picLocks noChangeAspect="1"/>
          </p:cNvPicPr>
          <p:nvPr/>
        </p:nvPicPr>
        <p:blipFill rotWithShape="1">
          <a:blip r:embed="rId2"/>
          <a:srcRect l="52443" r="10118" b="3"/>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21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Evaluation</a:t>
            </a:r>
          </a:p>
        </p:txBody>
      </p:sp>
      <p:sp>
        <p:nvSpPr>
          <p:cNvPr id="3" name="Content Placeholder"/>
          <p:cNvSpPr>
            <a:spLocks noGrp="1"/>
          </p:cNvSpPr>
          <p:nvPr>
            <p:ph idx="1"/>
          </p:nvPr>
        </p:nvSpPr>
        <p:spPr>
          <a:xfrm>
            <a:off x="565151" y="2160016"/>
            <a:ext cx="6881728" cy="3926152"/>
          </a:xfrm>
        </p:spPr>
        <p:txBody>
          <a:bodyPr>
            <a:normAutofit/>
          </a:bodyPr>
          <a:lstStyle/>
          <a:p>
            <a:pPr lvl="0">
              <a:lnSpc>
                <a:spcPct val="100000"/>
              </a:lnSpc>
            </a:pPr>
            <a:r>
              <a:rPr lang="en-US" dirty="0"/>
              <a:t>Once the sentiment analysis model has been trained, it needs to be evaluated to measure its accuracy.</a:t>
            </a:r>
          </a:p>
          <a:p>
            <a:pPr lvl="0">
              <a:lnSpc>
                <a:spcPct val="100000"/>
              </a:lnSpc>
            </a:pPr>
            <a:r>
              <a:rPr lang="en-US" dirty="0"/>
              <a:t>There are various metrics that can be used to evaluate the performance of the sentiment analysis model, such as precision and F1 score</a:t>
            </a:r>
          </a:p>
          <a:p>
            <a:pPr lvl="0">
              <a:lnSpc>
                <a:spcPct val="100000"/>
              </a:lnSpc>
            </a:pPr>
            <a:r>
              <a:rPr lang="en-US" dirty="0"/>
              <a:t>These metrics provide insights into the strengths and weaknesses of the model and can help improve its accuracy and performance</a:t>
            </a:r>
          </a:p>
        </p:txBody>
      </p:sp>
      <p:pic>
        <p:nvPicPr>
          <p:cNvPr id="6" name="Picture 5" descr="Three arrows on bullseye">
            <a:extLst>
              <a:ext uri="{FF2B5EF4-FFF2-40B4-BE49-F238E27FC236}">
                <a16:creationId xmlns:a16="http://schemas.microsoft.com/office/drawing/2014/main" id="{437E0236-05A9-D0ED-7515-F68E5E1A6F2D}"/>
              </a:ext>
            </a:extLst>
          </p:cNvPr>
          <p:cNvPicPr>
            <a:picLocks noChangeAspect="1"/>
          </p:cNvPicPr>
          <p:nvPr/>
        </p:nvPicPr>
        <p:blipFill rotWithShape="1">
          <a:blip r:embed="rId2"/>
          <a:srcRect l="13533" r="46682" b="5"/>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25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Confusion Matrix</a:t>
            </a:r>
            <a:endParaRPr lang="en-IN" dirty="0"/>
          </a:p>
        </p:txBody>
      </p:sp>
      <p:pic>
        <p:nvPicPr>
          <p:cNvPr id="11" name="Content Placeholder 10"/>
          <p:cNvPicPr>
            <a:picLocks noGrp="1" noChangeAspect="1"/>
          </p:cNvPicPr>
          <p:nvPr>
            <p:ph idx="1"/>
          </p:nvPr>
        </p:nvPicPr>
        <p:blipFill>
          <a:blip r:embed="rId2"/>
          <a:stretch>
            <a:fillRect/>
          </a:stretch>
        </p:blipFill>
        <p:spPr>
          <a:xfrm>
            <a:off x="6982691" y="2963273"/>
            <a:ext cx="3968703" cy="2948635"/>
          </a:xfrm>
          <a:prstGeom prst="rect">
            <a:avLst/>
          </a:prstGeom>
        </p:spPr>
      </p:pic>
      <p:pic>
        <p:nvPicPr>
          <p:cNvPr id="12" name="Picture 11"/>
          <p:cNvPicPr>
            <a:picLocks noChangeAspect="1"/>
          </p:cNvPicPr>
          <p:nvPr/>
        </p:nvPicPr>
        <p:blipFill>
          <a:blip r:embed="rId3"/>
          <a:stretch>
            <a:fillRect/>
          </a:stretch>
        </p:blipFill>
        <p:spPr>
          <a:xfrm>
            <a:off x="2028306" y="2963272"/>
            <a:ext cx="3731712" cy="2948635"/>
          </a:xfrm>
          <a:prstGeom prst="rect">
            <a:avLst/>
          </a:prstGeom>
        </p:spPr>
      </p:pic>
    </p:spTree>
    <p:extLst>
      <p:ext uri="{BB962C8B-B14F-4D97-AF65-F5344CB8AC3E}">
        <p14:creationId xmlns:p14="http://schemas.microsoft.com/office/powerpoint/2010/main" val="1931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Conclusion</a:t>
            </a:r>
          </a:p>
        </p:txBody>
      </p:sp>
      <p:pic>
        <p:nvPicPr>
          <p:cNvPr id="6" name="Picture 5" descr="Light bulb on yellow background with sketched light beams and cord">
            <a:extLst>
              <a:ext uri="{FF2B5EF4-FFF2-40B4-BE49-F238E27FC236}">
                <a16:creationId xmlns:a16="http://schemas.microsoft.com/office/drawing/2014/main" id="{26737563-8DD2-719B-A518-9A6370902509}"/>
              </a:ext>
            </a:extLst>
          </p:cNvPr>
          <p:cNvPicPr>
            <a:picLocks noChangeAspect="1"/>
          </p:cNvPicPr>
          <p:nvPr/>
        </p:nvPicPr>
        <p:blipFill rotWithShape="1">
          <a:blip r:embed="rId2"/>
          <a:srcRect l="50300" r="7975"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lnSpc>
                <a:spcPct val="100000"/>
              </a:lnSpc>
            </a:pPr>
            <a:r>
              <a:rPr lang="en-US" dirty="0"/>
              <a:t>In conclusion, sentiment analysis is a powerful tool for analyzing customer feedback and gaining insights into their sentiments towards a product or service</a:t>
            </a:r>
          </a:p>
          <a:p>
            <a:pPr lvl="0">
              <a:lnSpc>
                <a:spcPct val="100000"/>
              </a:lnSpc>
            </a:pPr>
            <a:r>
              <a:rPr lang="en-US" dirty="0"/>
              <a:t>An accuracy of 0.94 in logistic regression and 0.51 in Naive Bayes for sentiment analysis indicates that the logistic regression model is performing better than the Naive Bayes model. </a:t>
            </a:r>
          </a:p>
        </p:txBody>
      </p:sp>
    </p:spTree>
    <p:extLst>
      <p:ext uri="{BB962C8B-B14F-4D97-AF65-F5344CB8AC3E}">
        <p14:creationId xmlns:p14="http://schemas.microsoft.com/office/powerpoint/2010/main" val="707438569"/>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1B2C"/>
      </a:dk2>
      <a:lt2>
        <a:srgbClr val="F0F3F3"/>
      </a:lt2>
      <a:accent1>
        <a:srgbClr val="CA4A46"/>
      </a:accent1>
      <a:accent2>
        <a:srgbClr val="B83467"/>
      </a:accent2>
      <a:accent3>
        <a:srgbClr val="CA46B0"/>
      </a:accent3>
      <a:accent4>
        <a:srgbClr val="9B34B8"/>
      </a:accent4>
      <a:accent5>
        <a:srgbClr val="7646CA"/>
      </a:accent5>
      <a:accent6>
        <a:srgbClr val="3C42BB"/>
      </a:accent6>
      <a:hlink>
        <a:srgbClr val="83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23</TotalTime>
  <Words>347</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InterweaveVTI</vt:lpstr>
      <vt:lpstr>Sentimental Analysis</vt:lpstr>
      <vt:lpstr>Sentimental Analysis – twitter DataSet</vt:lpstr>
      <vt:lpstr>Data Collection</vt:lpstr>
      <vt:lpstr>Data Analysis</vt:lpstr>
      <vt:lpstr>Model Selection</vt:lpstr>
      <vt:lpstr>Model Training</vt:lpstr>
      <vt:lpstr>Evaluation</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Abhishek Yadav</cp:lastModifiedBy>
  <cp:revision>8</cp:revision>
  <dcterms:created xsi:type="dcterms:W3CDTF">2023-05-02T18:06:12Z</dcterms:created>
  <dcterms:modified xsi:type="dcterms:W3CDTF">2023-05-05T17:48:11Z</dcterms:modified>
</cp:coreProperties>
</file>