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4" r:id="rId9"/>
    <p:sldId id="262"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946" y="53"/>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1754326"/>
          </a:xfrm>
          <a:prstGeom prst="rect">
            <a:avLst/>
          </a:prstGeom>
          <a:noFill/>
        </p:spPr>
        <p:txBody>
          <a:bodyPr wrap="square" rtlCol="0">
            <a:spAutoFit/>
          </a:bodyPr>
          <a:lstStyle/>
          <a:p>
            <a:pPr algn="r"/>
            <a:r>
              <a:rPr lang="en-US" sz="3600" b="1" dirty="0">
                <a:solidFill>
                  <a:schemeClr val="bg1"/>
                </a:solidFill>
                <a:latin typeface="Times New Roman" panose="02020603050405020304" pitchFamily="18" charset="0"/>
                <a:cs typeface="Times New Roman" panose="02020603050405020304" pitchFamily="18" charset="0"/>
              </a:rPr>
              <a:t>Exhaustive Analysis of Indian Agriculture using Power BI</a:t>
            </a:r>
          </a:p>
          <a:p>
            <a:pPr algn="r"/>
            <a:r>
              <a:rPr lang="en-US" sz="3600" b="1" dirty="0">
                <a:solidFill>
                  <a:schemeClr val="bg1"/>
                </a:solidFill>
                <a:latin typeface="Times New Roman" panose="02020603050405020304" pitchFamily="18" charset="0"/>
                <a:cs typeface="Times New Roman" panose="02020603050405020304" pitchFamily="18" charset="0"/>
              </a:rPr>
              <a:t>- Sanjana</a:t>
            </a: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3787236" cy="584775"/>
          </a:xfrm>
          <a:prstGeom prst="rect">
            <a:avLst/>
          </a:prstGeom>
          <a:noFill/>
        </p:spPr>
        <p:txBody>
          <a:bodyPr wrap="square">
            <a:spAutoFit/>
          </a:bodyPr>
          <a:lstStyle/>
          <a:p>
            <a:r>
              <a:rPr lang="en-IN" sz="3200" b="1" dirty="0">
                <a:solidFill>
                  <a:srgbClr val="213163"/>
                </a:solidFill>
                <a:latin typeface="Times New Roman" panose="02020603050405020304" pitchFamily="18" charset="0"/>
                <a:cs typeface="Times New Roman" panose="02020603050405020304" pitchFamily="18" charset="0"/>
              </a:rPr>
              <a:t>Learning</a:t>
            </a:r>
            <a:r>
              <a:rPr lang="en-IN" sz="2400" b="1" dirty="0">
                <a:solidFill>
                  <a:srgbClr val="213163"/>
                </a:solidFill>
                <a:latin typeface="Times New Roman" panose="02020603050405020304" pitchFamily="18" charset="0"/>
                <a:cs typeface="Times New Roman" panose="02020603050405020304" pitchFamily="18" charset="0"/>
              </a:rPr>
              <a:t> </a:t>
            </a:r>
            <a:r>
              <a:rPr lang="en-IN" sz="3200" b="1" dirty="0">
                <a:solidFill>
                  <a:srgbClr val="213163"/>
                </a:solidFill>
                <a:latin typeface="Times New Roman" panose="02020603050405020304" pitchFamily="18" charset="0"/>
                <a:cs typeface="Times New Roman" panose="02020603050405020304" pitchFamily="18" charset="0"/>
              </a:rPr>
              <a:t>Objectives</a:t>
            </a:r>
            <a:endParaRPr lang="en-IN" sz="3200" dirty="0">
              <a:solidFill>
                <a:srgbClr val="213163"/>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Rectangle 2">
            <a:extLst>
              <a:ext uri="{FF2B5EF4-FFF2-40B4-BE49-F238E27FC236}">
                <a16:creationId xmlns:a16="http://schemas.microsoft.com/office/drawing/2014/main" id="{3B118925-DE40-3C69-E5B8-6C57F8FF08CE}"/>
              </a:ext>
            </a:extLst>
          </p:cNvPr>
          <p:cNvSpPr>
            <a:spLocks noChangeArrowheads="1"/>
          </p:cNvSpPr>
          <p:nvPr/>
        </p:nvSpPr>
        <p:spPr bwMode="auto">
          <a:xfrm>
            <a:off x="190339" y="1611013"/>
            <a:ext cx="757761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Business Value and Features</a:t>
            </a:r>
            <a:r>
              <a:rPr kumimoji="0" lang="en-US" altLang="en-US" sz="1800" b="0" i="0" u="none" strike="noStrike" cap="none" normalizeH="0" baseline="0" dirty="0">
                <a:ln>
                  <a:noFill/>
                </a:ln>
                <a:solidFill>
                  <a:schemeClr val="tx1"/>
                </a:solidFill>
                <a:effectLst/>
                <a:latin typeface="Arial" panose="020B0604020202020204" pitchFamily="34" charset="0"/>
              </a:rPr>
              <a:t> – Power BI enables data-driven decisions with interactive reports, real-time analytics, and AI insights.</a:t>
            </a:r>
          </a:p>
          <a:p>
            <a:pPr marL="0" marR="0" lvl="0" indent="0" algn="l" defTabSz="914400" rtl="0" eaLnBrk="0" fontAlgn="base" latinLnBrk="0" hangingPunct="0">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Power BI Components</a:t>
            </a:r>
            <a:r>
              <a:rPr kumimoji="0" lang="en-US" altLang="en-US" sz="1800" b="0" i="0" u="none" strike="noStrike" cap="none" normalizeH="0" baseline="0" dirty="0">
                <a:ln>
                  <a:noFill/>
                </a:ln>
                <a:solidFill>
                  <a:schemeClr val="tx1"/>
                </a:solidFill>
                <a:effectLst/>
                <a:latin typeface="Arial" panose="020B0604020202020204" pitchFamily="34" charset="0"/>
              </a:rPr>
              <a:t> – It includes Desktop for report creation, Service for sharing, Mobile for access, and Report Server for on-premises use.</a:t>
            </a:r>
          </a:p>
          <a:p>
            <a:pPr marL="0" marR="0" lvl="0" indent="0" algn="l" defTabSz="914400" rtl="0" eaLnBrk="0" fontAlgn="base" latinLnBrk="0" hangingPunct="0">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Data Cleaning and Transformation</a:t>
            </a:r>
            <a:r>
              <a:rPr kumimoji="0" lang="en-US" altLang="en-US" sz="1800" b="0" i="0" u="none" strike="noStrike" cap="none" normalizeH="0" baseline="0" dirty="0">
                <a:ln>
                  <a:noFill/>
                </a:ln>
                <a:solidFill>
                  <a:schemeClr val="tx1"/>
                </a:solidFill>
                <a:effectLst/>
                <a:latin typeface="Arial" panose="020B0604020202020204" pitchFamily="34" charset="0"/>
              </a:rPr>
              <a:t> – Power Query cleans and structures data by handling missing values, duplicates, and formatting issues.</a:t>
            </a:r>
          </a:p>
          <a:p>
            <a:pPr marL="0" marR="0" lvl="0" indent="0" algn="l" defTabSz="914400" rtl="0" eaLnBrk="0" fontAlgn="base" latinLnBrk="0" hangingPunct="0">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AI Insights</a:t>
            </a:r>
            <a:r>
              <a:rPr kumimoji="0" lang="en-US" altLang="en-US" sz="1800" b="0" i="0" u="none" strike="noStrike" cap="none" normalizeH="0" baseline="0" dirty="0">
                <a:ln>
                  <a:noFill/>
                </a:ln>
                <a:solidFill>
                  <a:schemeClr val="tx1"/>
                </a:solidFill>
                <a:effectLst/>
                <a:latin typeface="Arial" panose="020B0604020202020204" pitchFamily="34" charset="0"/>
              </a:rPr>
              <a:t> – Power BI detects anomalies, identifies key influencers, and uncovers trends for better analysis.</a:t>
            </a:r>
          </a:p>
          <a:p>
            <a:pPr marL="0" marR="0" lvl="0" indent="0" algn="l" defTabSz="914400" rtl="0" eaLnBrk="0" fontAlgn="base" latinLnBrk="0" hangingPunct="0">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Building Dashboards</a:t>
            </a:r>
            <a:r>
              <a:rPr kumimoji="0" lang="en-US" altLang="en-US" sz="1800" b="0" i="0" u="none" strike="noStrike" cap="none" normalizeH="0" baseline="0" dirty="0">
                <a:ln>
                  <a:noFill/>
                </a:ln>
                <a:solidFill>
                  <a:schemeClr val="tx1"/>
                </a:solidFill>
                <a:effectLst/>
                <a:latin typeface="Arial" panose="020B0604020202020204" pitchFamily="34" charset="0"/>
              </a:rPr>
              <a:t> – Create interactive dashboards with charts, KPIs, and filters for dynamic data visualization.</a:t>
            </a:r>
          </a:p>
          <a:p>
            <a:pPr marL="0" marR="0" lvl="0" indent="0" algn="l" defTabSz="914400" rtl="0" eaLnBrk="0" fontAlgn="base" latinLnBrk="0" hangingPunct="0">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Sharing and Access</a:t>
            </a:r>
            <a:r>
              <a:rPr kumimoji="0" lang="en-US" altLang="en-US" sz="1800" b="0" i="0" u="none" strike="noStrike" cap="none" normalizeH="0" baseline="0" dirty="0">
                <a:ln>
                  <a:noFill/>
                </a:ln>
                <a:solidFill>
                  <a:schemeClr val="tx1"/>
                </a:solidFill>
                <a:effectLst/>
                <a:latin typeface="Arial" panose="020B0604020202020204" pitchFamily="34" charset="0"/>
              </a:rPr>
              <a:t> – View reports on Power BI Service and Mobile, with options for sharing and role-based permissions.</a:t>
            </a:r>
          </a:p>
          <a:p>
            <a:pPr marL="0" marR="0" lvl="0" indent="0" algn="l" defTabSz="914400" rtl="0" eaLnBrk="0" fontAlgn="base" latinLnBrk="0" hangingPunct="0">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79277" y="1178195"/>
            <a:ext cx="6102626" cy="584775"/>
          </a:xfrm>
          <a:prstGeom prst="rect">
            <a:avLst/>
          </a:prstGeom>
          <a:noFill/>
        </p:spPr>
        <p:txBody>
          <a:bodyPr wrap="square">
            <a:spAutoFit/>
          </a:bodyPr>
          <a:lstStyle/>
          <a:p>
            <a:r>
              <a:rPr lang="en-US" sz="3200" b="1" dirty="0">
                <a:solidFill>
                  <a:srgbClr val="213163"/>
                </a:solidFill>
                <a:latin typeface="Times New Roman" panose="02020603050405020304" pitchFamily="18" charset="0"/>
                <a:cs typeface="Times New Roman" panose="02020603050405020304" pitchFamily="18" charset="0"/>
              </a:rPr>
              <a:t>T</a:t>
            </a:r>
            <a:r>
              <a:rPr lang="en-IN" sz="3200" b="1" dirty="0" err="1">
                <a:solidFill>
                  <a:srgbClr val="213163"/>
                </a:solidFill>
                <a:latin typeface="Times New Roman" panose="02020603050405020304" pitchFamily="18" charset="0"/>
                <a:cs typeface="Times New Roman" panose="02020603050405020304" pitchFamily="18" charset="0"/>
              </a:rPr>
              <a:t>ools</a:t>
            </a:r>
            <a:r>
              <a:rPr lang="en-IN" sz="3200" b="1" dirty="0">
                <a:solidFill>
                  <a:srgbClr val="213163"/>
                </a:solidFill>
                <a:latin typeface="Times New Roman" panose="02020603050405020304" pitchFamily="18" charset="0"/>
                <a:cs typeface="Times New Roman" panose="02020603050405020304" pitchFamily="18" charset="0"/>
              </a:rPr>
              <a:t> and Technology used: </a:t>
            </a:r>
          </a:p>
        </p:txBody>
      </p:sp>
      <p:sp>
        <p:nvSpPr>
          <p:cNvPr id="2" name="TextBox 1">
            <a:extLst>
              <a:ext uri="{FF2B5EF4-FFF2-40B4-BE49-F238E27FC236}">
                <a16:creationId xmlns:a16="http://schemas.microsoft.com/office/drawing/2014/main" id="{FD04C047-40B5-6876-79EE-EB9F979F71E5}"/>
              </a:ext>
            </a:extLst>
          </p:cNvPr>
          <p:cNvSpPr txBox="1"/>
          <p:nvPr/>
        </p:nvSpPr>
        <p:spPr>
          <a:xfrm>
            <a:off x="279277" y="2151727"/>
            <a:ext cx="11472672" cy="255454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000" dirty="0">
                <a:latin typeface="Times New Roman" panose="02020603050405020304" pitchFamily="18" charset="0"/>
                <a:cs typeface="Times New Roman" panose="02020603050405020304" pitchFamily="18" charset="0"/>
              </a:rPr>
              <a:t>1. Power BI desktop: Data import, modelling, visualization and dashboard creation.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2.Power Query Editor: Data extraction, cleaning, transformation, merging.</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3.Power BI visuals: Bar charts, line charts, maps ,cards and slicers.</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584775"/>
          </a:xfrm>
          <a:prstGeom prst="rect">
            <a:avLst/>
          </a:prstGeom>
          <a:noFill/>
        </p:spPr>
        <p:txBody>
          <a:bodyPr wrap="square">
            <a:spAutoFit/>
          </a:bodyPr>
          <a:lstStyle/>
          <a:p>
            <a:r>
              <a:rPr lang="en-US" sz="3200" b="1" dirty="0">
                <a:solidFill>
                  <a:srgbClr val="213163"/>
                </a:solidFill>
                <a:latin typeface="Times New Roman" panose="02020603050405020304" pitchFamily="18" charset="0"/>
                <a:cs typeface="Times New Roman" panose="02020603050405020304" pitchFamily="18" charset="0"/>
              </a:rPr>
              <a:t>Methodology </a:t>
            </a:r>
            <a:endParaRPr lang="en-IN" sz="3200" dirty="0">
              <a:solidFill>
                <a:srgbClr val="213163"/>
              </a:solidFill>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B44DCB4F-A822-7212-CF11-B885DDB8116B}"/>
              </a:ext>
            </a:extLst>
          </p:cNvPr>
          <p:cNvSpPr>
            <a:spLocks noChangeArrowheads="1"/>
          </p:cNvSpPr>
          <p:nvPr/>
        </p:nvSpPr>
        <p:spPr bwMode="auto">
          <a:xfrm>
            <a:off x="555661" y="1847454"/>
            <a:ext cx="1075208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Importing &amp; Preparation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Gather agricultural datasets from various sources like Excel, SQL, or CSV files. Use Power Query to clean, filter, and transform the data, ensuring accuracy and consistency before loading it into Power BI.</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Modeling &amp; Relationships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Structure the data by defining relationships between different tables, such as crop production, seasons, and regions. Use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Primary and Foreign Keys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establish connections, enabling seamless data analysis and filtering.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Visualization &amp; Dashboard Development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Select appropriate visuals such as bar charts for crop-wise production, line graphs for seasonal trends, maps for state-wise distribution, and tables for detailed insights. Arrange these visuals into an interactive Power BI dashboard for easy navigation and deeper analysis.</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323088" y="1054412"/>
            <a:ext cx="6102626" cy="584775"/>
          </a:xfrm>
          <a:prstGeom prst="rect">
            <a:avLst/>
          </a:prstGeom>
          <a:noFill/>
        </p:spPr>
        <p:txBody>
          <a:bodyPr wrap="square">
            <a:spAutoFit/>
          </a:bodyPr>
          <a:lstStyle/>
          <a:p>
            <a:r>
              <a:rPr lang="en-US" sz="3200" b="1" dirty="0">
                <a:solidFill>
                  <a:srgbClr val="213163"/>
                </a:solidFill>
                <a:latin typeface="Times New Roman" panose="02020603050405020304" pitchFamily="18" charset="0"/>
                <a:cs typeface="Times New Roman" panose="02020603050405020304" pitchFamily="18" charset="0"/>
              </a:rPr>
              <a:t>Problem Statement:  </a:t>
            </a:r>
            <a:endParaRPr lang="en-IN" sz="3200" b="1" dirty="0">
              <a:solidFill>
                <a:srgbClr val="213163"/>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FD70DED-E196-1D18-DAB4-B97675995EAC}"/>
              </a:ext>
            </a:extLst>
          </p:cNvPr>
          <p:cNvSpPr txBox="1"/>
          <p:nvPr/>
        </p:nvSpPr>
        <p:spPr>
          <a:xfrm>
            <a:off x="323088" y="1357146"/>
            <a:ext cx="11545824" cy="83099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Exhaustive Analysis of Indian Agriculture Sector Using Power BI</a:t>
            </a:r>
            <a:endParaRPr lang="en-IN"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63FD603-C767-2D90-0203-CCDB74335138}"/>
              </a:ext>
            </a:extLst>
          </p:cNvPr>
          <p:cNvSpPr txBox="1"/>
          <p:nvPr/>
        </p:nvSpPr>
        <p:spPr>
          <a:xfrm>
            <a:off x="2268849" y="5736495"/>
            <a:ext cx="5747657" cy="379656"/>
          </a:xfrm>
          <a:prstGeom prst="rect">
            <a:avLst/>
          </a:prstGeom>
          <a:noFill/>
        </p:spPr>
        <p:txBody>
          <a:bodyPr wrap="square" rtlCol="0">
            <a:spAutoFit/>
          </a:bodyPr>
          <a:lstStyle/>
          <a:p>
            <a:endParaRPr lang="en-IN" dirty="0"/>
          </a:p>
        </p:txBody>
      </p:sp>
      <p:sp>
        <p:nvSpPr>
          <p:cNvPr id="6" name="Rectangle 2">
            <a:extLst>
              <a:ext uri="{FF2B5EF4-FFF2-40B4-BE49-F238E27FC236}">
                <a16:creationId xmlns:a16="http://schemas.microsoft.com/office/drawing/2014/main" id="{323F1489-5B42-C008-7A74-64CC6D3F9B01}"/>
              </a:ext>
            </a:extLst>
          </p:cNvPr>
          <p:cNvSpPr>
            <a:spLocks noChangeArrowheads="1"/>
          </p:cNvSpPr>
          <p:nvPr/>
        </p:nvSpPr>
        <p:spPr bwMode="auto">
          <a:xfrm>
            <a:off x="323088" y="2490877"/>
            <a:ext cx="1031746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India's agricultural sector encounters challenges in maximizing crop production and analyzing regional disparities. This project leverages Power BI to explore agricultural data, emphasizing state-wise and district-wise crop performance, seasonal variations, and annual production trends. The objective is to derive key insights such as crop yield (production per unit area) and identify fluctuations across different regions and seasons. Through interactive visualizations, this project aims to enhance decision-making, optimize agricultural strategies, and contribute to improved productivity and resource management.</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27552" y="979293"/>
            <a:ext cx="6102626" cy="584775"/>
          </a:xfrm>
          <a:prstGeom prst="rect">
            <a:avLst/>
          </a:prstGeom>
          <a:noFill/>
        </p:spPr>
        <p:txBody>
          <a:bodyPr wrap="square">
            <a:spAutoFit/>
          </a:bodyPr>
          <a:lstStyle/>
          <a:p>
            <a:r>
              <a:rPr lang="en-US" sz="3200" b="1" dirty="0">
                <a:solidFill>
                  <a:srgbClr val="213163"/>
                </a:solidFill>
                <a:latin typeface="Times New Roman" panose="02020603050405020304" pitchFamily="18" charset="0"/>
                <a:cs typeface="Times New Roman" panose="02020603050405020304" pitchFamily="18" charset="0"/>
              </a:rPr>
              <a:t>Solution:  </a:t>
            </a:r>
            <a:endParaRPr lang="en-IN" sz="3200" b="1" dirty="0">
              <a:solidFill>
                <a:srgbClr val="213163"/>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0A18B8B0-93FF-6116-10F6-3889A2AA7E3A}"/>
              </a:ext>
            </a:extLst>
          </p:cNvPr>
          <p:cNvSpPr>
            <a:spLocks noChangeArrowheads="1"/>
          </p:cNvSpPr>
          <p:nvPr/>
        </p:nvSpPr>
        <p:spPr bwMode="auto">
          <a:xfrm>
            <a:off x="127552" y="1564068"/>
            <a:ext cx="1110650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Cleaning &amp; Preparation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Use Power Query to remove irrelevant columns, handle missing values, and ensure data consistency for accurate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Crop Count Calculation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Use a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Card Visualization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display the total number of unique crops in the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State-wise Production Analysis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Utilize a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Bar or Column Chart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show total crop production per state, making it easy to compare performance across regions.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Crop-wise Production Analysis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Create a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Pie Chart or Bar Chart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visualize the total production of each crop, highlighting the most and least cultivated crops.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Season-wise Production Analysis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Use a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Tree Map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sum up production per season, providing insights into the most productive seasons for different crops.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Annual Production Trends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Implement a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Line Chart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track production trends over the years, helping to identify growth patterns or declines in agricultural output.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Dashboard Creation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Combine all visualizations into an interactive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Power BI Dashboard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allowing users to filter by state, district, season, or crop for deeper insights.</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61665"/>
          </a:xfrm>
          <a:prstGeom prst="rect">
            <a:avLst/>
          </a:prstGeom>
          <a:noFill/>
        </p:spPr>
        <p:txBody>
          <a:bodyPr wrap="square">
            <a:spAutoFit/>
          </a:bodyPr>
          <a:lstStyle/>
          <a:p>
            <a:r>
              <a:rPr lang="en-US" sz="2400" b="1" dirty="0">
                <a:solidFill>
                  <a:srgbClr val="213163"/>
                </a:solidFill>
                <a:latin typeface="Times New Roman" panose="02020603050405020304" pitchFamily="18" charset="0"/>
                <a:cs typeface="Times New Roman" panose="02020603050405020304" pitchFamily="18" charset="0"/>
              </a:rPr>
              <a:t>Screenshot of Output:  </a:t>
            </a:r>
            <a:endParaRPr lang="en-IN" sz="2400" b="1" dirty="0">
              <a:solidFill>
                <a:srgbClr val="213163"/>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46EF04D-7D1F-DA6C-A271-D16A26792A2E}"/>
              </a:ext>
            </a:extLst>
          </p:cNvPr>
          <p:cNvPicPr>
            <a:picLocks noChangeAspect="1"/>
          </p:cNvPicPr>
          <p:nvPr/>
        </p:nvPicPr>
        <p:blipFill>
          <a:blip r:embed="rId2"/>
          <a:stretch>
            <a:fillRect/>
          </a:stretch>
        </p:blipFill>
        <p:spPr>
          <a:xfrm>
            <a:off x="423071" y="1589721"/>
            <a:ext cx="11323452" cy="5011546"/>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65C045-6356-A995-69FE-7B89B5A2B988}"/>
              </a:ext>
            </a:extLst>
          </p:cNvPr>
          <p:cNvPicPr>
            <a:picLocks noChangeAspect="1"/>
          </p:cNvPicPr>
          <p:nvPr/>
        </p:nvPicPr>
        <p:blipFill>
          <a:blip r:embed="rId2"/>
          <a:stretch>
            <a:fillRect/>
          </a:stretch>
        </p:blipFill>
        <p:spPr>
          <a:xfrm>
            <a:off x="456413" y="970375"/>
            <a:ext cx="11290110" cy="5635655"/>
          </a:xfrm>
          <a:prstGeom prst="rect">
            <a:avLst/>
          </a:prstGeom>
        </p:spPr>
      </p:pic>
    </p:spTree>
    <p:extLst>
      <p:ext uri="{BB962C8B-B14F-4D97-AF65-F5344CB8AC3E}">
        <p14:creationId xmlns:p14="http://schemas.microsoft.com/office/powerpoint/2010/main" val="3796326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482320" y="1068538"/>
            <a:ext cx="6102626" cy="584775"/>
          </a:xfrm>
          <a:prstGeom prst="rect">
            <a:avLst/>
          </a:prstGeom>
          <a:noFill/>
        </p:spPr>
        <p:txBody>
          <a:bodyPr wrap="square">
            <a:spAutoFit/>
          </a:bodyPr>
          <a:lstStyle/>
          <a:p>
            <a:r>
              <a:rPr lang="en-US" sz="3200" b="1" dirty="0">
                <a:solidFill>
                  <a:srgbClr val="213163"/>
                </a:solidFill>
                <a:latin typeface="Times New Roman" panose="02020603050405020304" pitchFamily="18" charset="0"/>
                <a:cs typeface="Times New Roman" panose="02020603050405020304" pitchFamily="18" charset="0"/>
              </a:rPr>
              <a:t>Conclusion:  </a:t>
            </a:r>
            <a:endParaRPr lang="en-IN" sz="3200" dirty="0">
              <a:solidFill>
                <a:srgbClr val="213163"/>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50D3A5B5-70E0-0730-B383-029A59E9B8D0}"/>
              </a:ext>
            </a:extLst>
          </p:cNvPr>
          <p:cNvSpPr>
            <a:spLocks noChangeArrowheads="1"/>
          </p:cNvSpPr>
          <p:nvPr/>
        </p:nvSpPr>
        <p:spPr bwMode="auto">
          <a:xfrm>
            <a:off x="482320" y="1815107"/>
            <a:ext cx="11244106"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Times New Roman" panose="02020603050405020304" pitchFamily="18" charset="0"/>
                <a:cs typeface="Times New Roman" panose="02020603050405020304" pitchFamily="18" charset="0"/>
              </a:rPr>
              <a:t>The Power BI analysis of Indian agriculture provides detailed insights into crop production trends across states and seasons. By visualizing the total production for each season, it becomes easier to identify peak harvesting periods and understand which crops thrive in specific climates. State-wise production analysis highlights regional strengths and areas that require additional support or resources. The count of crop varieties grown in different regions offers a broader perspective on agricultural diversity and how it shifts with the seasons. These insights help optimize crop planning, allocate resources efficiently, and support data-driven decision-making. Ultimately, this analysis contributes to better agricultural policies, improved productivity, and a more sustainable farming approach in India.</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55</TotalTime>
  <Words>752</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Times New Roman</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Sanjana Y</cp:lastModifiedBy>
  <cp:revision>6</cp:revision>
  <dcterms:created xsi:type="dcterms:W3CDTF">2024-12-31T09:40:01Z</dcterms:created>
  <dcterms:modified xsi:type="dcterms:W3CDTF">2025-03-16T14:42:03Z</dcterms:modified>
</cp:coreProperties>
</file>