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9"/>
  </p:notesMasterIdLst>
  <p:sldIdLst>
    <p:sldId id="256" r:id="rId2"/>
    <p:sldId id="280" r:id="rId3"/>
    <p:sldId id="271" r:id="rId4"/>
    <p:sldId id="257" r:id="rId5"/>
    <p:sldId id="260" r:id="rId6"/>
    <p:sldId id="259" r:id="rId7"/>
    <p:sldId id="262" r:id="rId8"/>
    <p:sldId id="281" r:id="rId9"/>
    <p:sldId id="272" r:id="rId10"/>
    <p:sldId id="266" r:id="rId11"/>
    <p:sldId id="263" r:id="rId12"/>
    <p:sldId id="284" r:id="rId13"/>
    <p:sldId id="283" r:id="rId14"/>
    <p:sldId id="285" r:id="rId15"/>
    <p:sldId id="286" r:id="rId16"/>
    <p:sldId id="270" r:id="rId17"/>
    <p:sldId id="287" r:id="rId18"/>
  </p:sldIdLst>
  <p:sldSz cx="12192000" cy="6858000"/>
  <p:notesSz cx="6858000" cy="9144000"/>
  <p:embeddedFontLst>
    <p:embeddedFont>
      <p:font typeface="Abril Fatface" panose="020B0604020202020204" charset="0"/>
      <p:regular r:id="rId20"/>
    </p:embeddedFont>
    <p:embeddedFont>
      <p:font typeface="Calibri" panose="020F0502020204030204" pitchFamily="34" charset="0"/>
      <p:regular r:id="rId21"/>
      <p:bold r:id="rId22"/>
      <p:italic r:id="rId23"/>
      <p:boldItalic r:id="rId24"/>
    </p:embeddedFont>
    <p:embeddedFont>
      <p:font typeface="Barlow Condensed" panose="020B0604020202020204" charset="0"/>
      <p:regular r:id="rId25"/>
      <p:bold r:id="rId26"/>
      <p:italic r:id="rId27"/>
      <p:boldItalic r:id="rId28"/>
    </p:embeddedFont>
    <p:embeddedFont>
      <p:font typeface="Tw Cen MT Condensed" panose="020B0606020104020203" pitchFamily="34" charset="0"/>
      <p:regular r:id="rId29"/>
      <p:bold r:id="rId30"/>
    </p:embeddedFont>
    <p:embeddedFont>
      <p:font typeface="Tw Cen MT" panose="020B0602020104020603"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9" autoAdjust="0"/>
    <p:restoredTop sz="94660"/>
  </p:normalViewPr>
  <p:slideViewPr>
    <p:cSldViewPr snapToGrid="0">
      <p:cViewPr varScale="1">
        <p:scale>
          <a:sx n="85" d="100"/>
          <a:sy n="85" d="100"/>
        </p:scale>
        <p:origin x="-82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23024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5f5f8e35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5f5f8e3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5f5f8e35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5f5f8e35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5f5f8e35a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c5f5f8e35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5f5f8e35a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c5f5f8e35a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c5f5f8e35a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c5f5f8e35a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c5f5f8e35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c5f5f8e3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89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251978"/>
      </p:ext>
    </p:extLst>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785807"/>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214418"/>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Title">
  <p:cSld name="001 Title">
    <p:bg>
      <p:bgPr>
        <a:solidFill>
          <a:schemeClr val="accent2"/>
        </a:solidFill>
        <a:effectLst/>
      </p:bgPr>
    </p:bg>
    <p:spTree>
      <p:nvGrpSpPr>
        <p:cNvPr id="1" name="Shape 10"/>
        <p:cNvGrpSpPr/>
        <p:nvPr/>
      </p:nvGrpSpPr>
      <p:grpSpPr>
        <a:xfrm>
          <a:off x="0" y="0"/>
          <a:ext cx="0" cy="0"/>
          <a:chOff x="0" y="0"/>
          <a:chExt cx="0" cy="0"/>
        </a:xfrm>
      </p:grpSpPr>
      <p:sp>
        <p:nvSpPr>
          <p:cNvPr id="12" name="Google Shape;12;p2"/>
          <p:cNvSpPr txBox="1">
            <a:spLocks noGrp="1"/>
          </p:cNvSpPr>
          <p:nvPr>
            <p:ph type="title"/>
          </p:nvPr>
        </p:nvSpPr>
        <p:spPr>
          <a:xfrm>
            <a:off x="415600" y="1050575"/>
            <a:ext cx="3979200" cy="44985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5500"/>
              <a:buNone/>
              <a:defRPr sz="5500">
                <a:solidFill>
                  <a:schemeClr val="lt1"/>
                </a:solidFill>
              </a:defRPr>
            </a:lvl1pPr>
            <a:lvl2pPr lvl="1">
              <a:spcBef>
                <a:spcPts val="0"/>
              </a:spcBef>
              <a:spcAft>
                <a:spcPts val="0"/>
              </a:spcAft>
              <a:buClr>
                <a:schemeClr val="lt1"/>
              </a:buClr>
              <a:buSzPts val="5500"/>
              <a:buNone/>
              <a:defRPr sz="5500">
                <a:solidFill>
                  <a:schemeClr val="lt1"/>
                </a:solidFill>
              </a:defRPr>
            </a:lvl2pPr>
            <a:lvl3pPr lvl="2">
              <a:spcBef>
                <a:spcPts val="0"/>
              </a:spcBef>
              <a:spcAft>
                <a:spcPts val="0"/>
              </a:spcAft>
              <a:buClr>
                <a:schemeClr val="lt1"/>
              </a:buClr>
              <a:buSzPts val="5500"/>
              <a:buNone/>
              <a:defRPr sz="5500">
                <a:solidFill>
                  <a:schemeClr val="lt1"/>
                </a:solidFill>
              </a:defRPr>
            </a:lvl3pPr>
            <a:lvl4pPr lvl="3">
              <a:spcBef>
                <a:spcPts val="0"/>
              </a:spcBef>
              <a:spcAft>
                <a:spcPts val="0"/>
              </a:spcAft>
              <a:buClr>
                <a:schemeClr val="lt1"/>
              </a:buClr>
              <a:buSzPts val="5500"/>
              <a:buNone/>
              <a:defRPr sz="5500">
                <a:solidFill>
                  <a:schemeClr val="lt1"/>
                </a:solidFill>
              </a:defRPr>
            </a:lvl4pPr>
            <a:lvl5pPr lvl="4">
              <a:spcBef>
                <a:spcPts val="0"/>
              </a:spcBef>
              <a:spcAft>
                <a:spcPts val="0"/>
              </a:spcAft>
              <a:buClr>
                <a:schemeClr val="lt1"/>
              </a:buClr>
              <a:buSzPts val="5500"/>
              <a:buNone/>
              <a:defRPr sz="5500">
                <a:solidFill>
                  <a:schemeClr val="lt1"/>
                </a:solidFill>
              </a:defRPr>
            </a:lvl5pPr>
            <a:lvl6pPr lvl="5">
              <a:spcBef>
                <a:spcPts val="0"/>
              </a:spcBef>
              <a:spcAft>
                <a:spcPts val="0"/>
              </a:spcAft>
              <a:buClr>
                <a:schemeClr val="lt1"/>
              </a:buClr>
              <a:buSzPts val="5500"/>
              <a:buNone/>
              <a:defRPr sz="5500">
                <a:solidFill>
                  <a:schemeClr val="lt1"/>
                </a:solidFill>
              </a:defRPr>
            </a:lvl6pPr>
            <a:lvl7pPr lvl="6">
              <a:spcBef>
                <a:spcPts val="0"/>
              </a:spcBef>
              <a:spcAft>
                <a:spcPts val="0"/>
              </a:spcAft>
              <a:buClr>
                <a:schemeClr val="lt1"/>
              </a:buClr>
              <a:buSzPts val="5500"/>
              <a:buNone/>
              <a:defRPr sz="5500">
                <a:solidFill>
                  <a:schemeClr val="lt1"/>
                </a:solidFill>
              </a:defRPr>
            </a:lvl7pPr>
            <a:lvl8pPr lvl="7">
              <a:spcBef>
                <a:spcPts val="0"/>
              </a:spcBef>
              <a:spcAft>
                <a:spcPts val="0"/>
              </a:spcAft>
              <a:buClr>
                <a:schemeClr val="lt1"/>
              </a:buClr>
              <a:buSzPts val="5500"/>
              <a:buNone/>
              <a:defRPr sz="5500">
                <a:solidFill>
                  <a:schemeClr val="lt1"/>
                </a:solidFill>
              </a:defRPr>
            </a:lvl8pPr>
            <a:lvl9pPr lvl="8">
              <a:spcBef>
                <a:spcPts val="0"/>
              </a:spcBef>
              <a:spcAft>
                <a:spcPts val="0"/>
              </a:spcAft>
              <a:buClr>
                <a:schemeClr val="lt1"/>
              </a:buClr>
              <a:buSzPts val="5500"/>
              <a:buNone/>
              <a:defRPr sz="5500">
                <a:solidFill>
                  <a:schemeClr val="lt1"/>
                </a:solidFill>
              </a:defRPr>
            </a:lvl9pPr>
          </a:lstStyle>
          <a:p>
            <a:endParaRPr/>
          </a:p>
        </p:txBody>
      </p:sp>
      <p:sp>
        <p:nvSpPr>
          <p:cNvPr id="13" name="Google Shape;13;p2"/>
          <p:cNvSpPr txBox="1">
            <a:spLocks noGrp="1"/>
          </p:cNvSpPr>
          <p:nvPr>
            <p:ph type="subTitle" idx="1"/>
          </p:nvPr>
        </p:nvSpPr>
        <p:spPr>
          <a:xfrm>
            <a:off x="5673850" y="1096438"/>
            <a:ext cx="5766600" cy="7179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Clr>
                <a:schemeClr val="lt1"/>
              </a:buClr>
              <a:buSzPts val="1900"/>
              <a:buNone/>
              <a:defRPr>
                <a:solidFill>
                  <a:schemeClr val="lt1"/>
                </a:solidFill>
              </a:defRPr>
            </a:lvl1pPr>
            <a:lvl2pPr lvl="1">
              <a:lnSpc>
                <a:spcPct val="100000"/>
              </a:lnSpc>
              <a:spcBef>
                <a:spcPts val="0"/>
              </a:spcBef>
              <a:spcAft>
                <a:spcPts val="0"/>
              </a:spcAft>
              <a:buClr>
                <a:schemeClr val="lt1"/>
              </a:buClr>
              <a:buSzPts val="1900"/>
              <a:buNone/>
              <a:defRPr>
                <a:solidFill>
                  <a:schemeClr val="lt1"/>
                </a:solidFill>
              </a:defRPr>
            </a:lvl2pPr>
            <a:lvl3pPr lvl="2">
              <a:lnSpc>
                <a:spcPct val="100000"/>
              </a:lnSpc>
              <a:spcBef>
                <a:spcPts val="0"/>
              </a:spcBef>
              <a:spcAft>
                <a:spcPts val="0"/>
              </a:spcAft>
              <a:buClr>
                <a:schemeClr val="lt1"/>
              </a:buClr>
              <a:buSzPts val="1900"/>
              <a:buNone/>
              <a:defRPr>
                <a:solidFill>
                  <a:schemeClr val="lt1"/>
                </a:solidFill>
              </a:defRPr>
            </a:lvl3pPr>
            <a:lvl4pPr lvl="3">
              <a:lnSpc>
                <a:spcPct val="100000"/>
              </a:lnSpc>
              <a:spcBef>
                <a:spcPts val="0"/>
              </a:spcBef>
              <a:spcAft>
                <a:spcPts val="0"/>
              </a:spcAft>
              <a:buClr>
                <a:schemeClr val="lt1"/>
              </a:buClr>
              <a:buSzPts val="1900"/>
              <a:buNone/>
              <a:defRPr>
                <a:solidFill>
                  <a:schemeClr val="lt1"/>
                </a:solidFill>
              </a:defRPr>
            </a:lvl4pPr>
            <a:lvl5pPr lvl="4">
              <a:lnSpc>
                <a:spcPct val="100000"/>
              </a:lnSpc>
              <a:spcBef>
                <a:spcPts val="0"/>
              </a:spcBef>
              <a:spcAft>
                <a:spcPts val="0"/>
              </a:spcAft>
              <a:buClr>
                <a:schemeClr val="lt1"/>
              </a:buClr>
              <a:buSzPts val="1900"/>
              <a:buNone/>
              <a:defRPr>
                <a:solidFill>
                  <a:schemeClr val="lt1"/>
                </a:solidFill>
              </a:defRPr>
            </a:lvl5pPr>
            <a:lvl6pPr lvl="5">
              <a:lnSpc>
                <a:spcPct val="100000"/>
              </a:lnSpc>
              <a:spcBef>
                <a:spcPts val="0"/>
              </a:spcBef>
              <a:spcAft>
                <a:spcPts val="0"/>
              </a:spcAft>
              <a:buClr>
                <a:schemeClr val="lt1"/>
              </a:buClr>
              <a:buSzPts val="1900"/>
              <a:buNone/>
              <a:defRPr>
                <a:solidFill>
                  <a:schemeClr val="lt1"/>
                </a:solidFill>
              </a:defRPr>
            </a:lvl6pPr>
            <a:lvl7pPr lvl="6">
              <a:lnSpc>
                <a:spcPct val="100000"/>
              </a:lnSpc>
              <a:spcBef>
                <a:spcPts val="0"/>
              </a:spcBef>
              <a:spcAft>
                <a:spcPts val="0"/>
              </a:spcAft>
              <a:buClr>
                <a:schemeClr val="lt1"/>
              </a:buClr>
              <a:buSzPts val="1900"/>
              <a:buNone/>
              <a:defRPr>
                <a:solidFill>
                  <a:schemeClr val="lt1"/>
                </a:solidFill>
              </a:defRPr>
            </a:lvl7pPr>
            <a:lvl8pPr lvl="7">
              <a:lnSpc>
                <a:spcPct val="100000"/>
              </a:lnSpc>
              <a:spcBef>
                <a:spcPts val="0"/>
              </a:spcBef>
              <a:spcAft>
                <a:spcPts val="0"/>
              </a:spcAft>
              <a:buClr>
                <a:schemeClr val="lt1"/>
              </a:buClr>
              <a:buSzPts val="1900"/>
              <a:buNone/>
              <a:defRPr>
                <a:solidFill>
                  <a:schemeClr val="lt1"/>
                </a:solidFill>
              </a:defRPr>
            </a:lvl8pPr>
            <a:lvl9pPr lvl="8">
              <a:lnSpc>
                <a:spcPct val="100000"/>
              </a:lnSpc>
              <a:spcBef>
                <a:spcPts val="0"/>
              </a:spcBef>
              <a:spcAft>
                <a:spcPts val="0"/>
              </a:spcAft>
              <a:buClr>
                <a:schemeClr val="lt1"/>
              </a:buClr>
              <a:buSzPts val="1900"/>
              <a:buNone/>
              <a:defRPr>
                <a:solidFill>
                  <a:schemeClr val="lt1"/>
                </a:solidFill>
              </a:defRPr>
            </a:lvl9pPr>
          </a:lstStyle>
          <a:p>
            <a:endParaRPr/>
          </a:p>
        </p:txBody>
      </p:sp>
      <p:sp>
        <p:nvSpPr>
          <p:cNvPr id="14" name="Google Shape;14;p2"/>
          <p:cNvSpPr txBox="1">
            <a:spLocks noGrp="1"/>
          </p:cNvSpPr>
          <p:nvPr>
            <p:ph type="subTitle" idx="2"/>
          </p:nvPr>
        </p:nvSpPr>
        <p:spPr>
          <a:xfrm>
            <a:off x="5673850" y="1754308"/>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5" name="Google Shape;15;p2"/>
          <p:cNvSpPr txBox="1">
            <a:spLocks noGrp="1"/>
          </p:cNvSpPr>
          <p:nvPr>
            <p:ph type="subTitle" idx="3"/>
          </p:nvPr>
        </p:nvSpPr>
        <p:spPr>
          <a:xfrm>
            <a:off x="5673850" y="2412179"/>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6" name="Google Shape;16;p2"/>
          <p:cNvSpPr txBox="1">
            <a:spLocks noGrp="1"/>
          </p:cNvSpPr>
          <p:nvPr>
            <p:ph type="subTitle" idx="4"/>
          </p:nvPr>
        </p:nvSpPr>
        <p:spPr>
          <a:xfrm>
            <a:off x="5673850" y="3070050"/>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7" name="Google Shape;17;p2"/>
          <p:cNvSpPr txBox="1">
            <a:spLocks noGrp="1"/>
          </p:cNvSpPr>
          <p:nvPr>
            <p:ph type="subTitle" idx="5"/>
          </p:nvPr>
        </p:nvSpPr>
        <p:spPr>
          <a:xfrm>
            <a:off x="5673850" y="3727921"/>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8" name="Google Shape;18;p2"/>
          <p:cNvSpPr txBox="1">
            <a:spLocks noGrp="1"/>
          </p:cNvSpPr>
          <p:nvPr>
            <p:ph type="subTitle" idx="6"/>
          </p:nvPr>
        </p:nvSpPr>
        <p:spPr>
          <a:xfrm>
            <a:off x="5673850" y="4385792"/>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9" name="Google Shape;19;p2"/>
          <p:cNvSpPr txBox="1">
            <a:spLocks noGrp="1"/>
          </p:cNvSpPr>
          <p:nvPr>
            <p:ph type="subTitle" idx="7"/>
          </p:nvPr>
        </p:nvSpPr>
        <p:spPr>
          <a:xfrm>
            <a:off x="5673850" y="5043663"/>
            <a:ext cx="57666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377430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Intro">
  <p:cSld name="002 Intro">
    <p:bg>
      <p:bgPr>
        <a:solidFill>
          <a:schemeClr val="lt1"/>
        </a:solidFill>
        <a:effectLst/>
      </p:bgPr>
    </p:bg>
    <p:spTree>
      <p:nvGrpSpPr>
        <p:cNvPr id="1" name="Shape 33"/>
        <p:cNvGrpSpPr/>
        <p:nvPr/>
      </p:nvGrpSpPr>
      <p:grpSpPr>
        <a:xfrm>
          <a:off x="0" y="0"/>
          <a:ext cx="0" cy="0"/>
          <a:chOff x="0" y="0"/>
          <a:chExt cx="0" cy="0"/>
        </a:xfrm>
      </p:grpSpPr>
      <p:sp>
        <p:nvSpPr>
          <p:cNvPr id="36" name="Google Shape;36;p5"/>
          <p:cNvSpPr txBox="1">
            <a:spLocks noGrp="1"/>
          </p:cNvSpPr>
          <p:nvPr>
            <p:ph type="title"/>
          </p:nvPr>
        </p:nvSpPr>
        <p:spPr>
          <a:xfrm>
            <a:off x="4163450" y="3304475"/>
            <a:ext cx="7563300" cy="905400"/>
          </a:xfrm>
          <a:prstGeom prst="rect">
            <a:avLst/>
          </a:prstGeom>
        </p:spPr>
        <p:txBody>
          <a:bodyPr spcFirstLastPara="1" wrap="square" lIns="121900" tIns="121900" rIns="121900" bIns="121900" anchor="ctr" anchorCtr="0">
            <a:noAutofit/>
          </a:bodyPr>
          <a:lstStyle>
            <a:lvl1pPr marL="0" marR="0" lvl="0" indent="0" rtl="0">
              <a:lnSpc>
                <a:spcPct val="100000"/>
              </a:lnSpc>
              <a:spcBef>
                <a:spcPts val="0"/>
              </a:spcBef>
              <a:spcAft>
                <a:spcPts val="0"/>
              </a:spcAft>
              <a:buSzPts val="4000"/>
              <a:buFont typeface="Aldrich"/>
              <a:buNone/>
              <a:defRPr/>
            </a:lvl1pPr>
            <a:lvl2pPr lvl="1" rtl="0">
              <a:spcBef>
                <a:spcPts val="0"/>
              </a:spcBef>
              <a:spcAft>
                <a:spcPts val="0"/>
              </a:spcAft>
              <a:buSzPts val="4000"/>
              <a:buFont typeface="Abril Fatface"/>
              <a:buNone/>
              <a:defRPr>
                <a:latin typeface="Abril Fatface"/>
                <a:ea typeface="Abril Fatface"/>
                <a:cs typeface="Abril Fatface"/>
                <a:sym typeface="Abril Fatface"/>
              </a:defRPr>
            </a:lvl2pPr>
            <a:lvl3pPr lvl="2" rtl="0">
              <a:spcBef>
                <a:spcPts val="0"/>
              </a:spcBef>
              <a:spcAft>
                <a:spcPts val="0"/>
              </a:spcAft>
              <a:buSzPts val="4000"/>
              <a:buFont typeface="Abril Fatface"/>
              <a:buNone/>
              <a:defRPr>
                <a:latin typeface="Abril Fatface"/>
                <a:ea typeface="Abril Fatface"/>
                <a:cs typeface="Abril Fatface"/>
                <a:sym typeface="Abril Fatface"/>
              </a:defRPr>
            </a:lvl3pPr>
            <a:lvl4pPr lvl="3" rtl="0">
              <a:spcBef>
                <a:spcPts val="0"/>
              </a:spcBef>
              <a:spcAft>
                <a:spcPts val="0"/>
              </a:spcAft>
              <a:buSzPts val="4000"/>
              <a:buFont typeface="Abril Fatface"/>
              <a:buNone/>
              <a:defRPr>
                <a:latin typeface="Abril Fatface"/>
                <a:ea typeface="Abril Fatface"/>
                <a:cs typeface="Abril Fatface"/>
                <a:sym typeface="Abril Fatface"/>
              </a:defRPr>
            </a:lvl4pPr>
            <a:lvl5pPr lvl="4" rtl="0">
              <a:spcBef>
                <a:spcPts val="0"/>
              </a:spcBef>
              <a:spcAft>
                <a:spcPts val="0"/>
              </a:spcAft>
              <a:buSzPts val="4000"/>
              <a:buFont typeface="Abril Fatface"/>
              <a:buNone/>
              <a:defRPr>
                <a:latin typeface="Abril Fatface"/>
                <a:ea typeface="Abril Fatface"/>
                <a:cs typeface="Abril Fatface"/>
                <a:sym typeface="Abril Fatface"/>
              </a:defRPr>
            </a:lvl5pPr>
            <a:lvl6pPr lvl="5" rtl="0">
              <a:spcBef>
                <a:spcPts val="0"/>
              </a:spcBef>
              <a:spcAft>
                <a:spcPts val="0"/>
              </a:spcAft>
              <a:buSzPts val="4000"/>
              <a:buFont typeface="Abril Fatface"/>
              <a:buNone/>
              <a:defRPr>
                <a:latin typeface="Abril Fatface"/>
                <a:ea typeface="Abril Fatface"/>
                <a:cs typeface="Abril Fatface"/>
                <a:sym typeface="Abril Fatface"/>
              </a:defRPr>
            </a:lvl6pPr>
            <a:lvl7pPr lvl="6" rtl="0">
              <a:spcBef>
                <a:spcPts val="0"/>
              </a:spcBef>
              <a:spcAft>
                <a:spcPts val="0"/>
              </a:spcAft>
              <a:buSzPts val="4000"/>
              <a:buFont typeface="Abril Fatface"/>
              <a:buNone/>
              <a:defRPr>
                <a:latin typeface="Abril Fatface"/>
                <a:ea typeface="Abril Fatface"/>
                <a:cs typeface="Abril Fatface"/>
                <a:sym typeface="Abril Fatface"/>
              </a:defRPr>
            </a:lvl7pPr>
            <a:lvl8pPr lvl="7" rtl="0">
              <a:spcBef>
                <a:spcPts val="0"/>
              </a:spcBef>
              <a:spcAft>
                <a:spcPts val="0"/>
              </a:spcAft>
              <a:buSzPts val="4000"/>
              <a:buFont typeface="Abril Fatface"/>
              <a:buNone/>
              <a:defRPr>
                <a:latin typeface="Abril Fatface"/>
                <a:ea typeface="Abril Fatface"/>
                <a:cs typeface="Abril Fatface"/>
                <a:sym typeface="Abril Fatface"/>
              </a:defRPr>
            </a:lvl8pPr>
            <a:lvl9pPr lvl="8" rtl="0">
              <a:spcBef>
                <a:spcPts val="0"/>
              </a:spcBef>
              <a:spcAft>
                <a:spcPts val="0"/>
              </a:spcAft>
              <a:buSzPts val="4000"/>
              <a:buFont typeface="Abril Fatface"/>
              <a:buNone/>
              <a:defRPr>
                <a:latin typeface="Abril Fatface"/>
                <a:ea typeface="Abril Fatface"/>
                <a:cs typeface="Abril Fatface"/>
                <a:sym typeface="Abril Fatface"/>
              </a:defRPr>
            </a:lvl9pPr>
          </a:lstStyle>
          <a:p>
            <a:endParaRPr/>
          </a:p>
        </p:txBody>
      </p:sp>
      <p:sp>
        <p:nvSpPr>
          <p:cNvPr id="37" name="Google Shape;37;p5"/>
          <p:cNvSpPr txBox="1">
            <a:spLocks noGrp="1"/>
          </p:cNvSpPr>
          <p:nvPr>
            <p:ph type="body" idx="1"/>
          </p:nvPr>
        </p:nvSpPr>
        <p:spPr>
          <a:xfrm>
            <a:off x="4163425" y="4289475"/>
            <a:ext cx="75633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38" name="Google Shape;38;p5"/>
          <p:cNvSpPr txBox="1">
            <a:spLocks noGrp="1"/>
          </p:cNvSpPr>
          <p:nvPr>
            <p:ph type="subTitle" idx="2"/>
          </p:nvPr>
        </p:nvSpPr>
        <p:spPr>
          <a:xfrm>
            <a:off x="145550" y="911550"/>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39" name="Google Shape;39;p5"/>
          <p:cNvSpPr txBox="1">
            <a:spLocks noGrp="1"/>
          </p:cNvSpPr>
          <p:nvPr>
            <p:ph type="subTitle" idx="3"/>
          </p:nvPr>
        </p:nvSpPr>
        <p:spPr>
          <a:xfrm>
            <a:off x="145550" y="1569421"/>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0" name="Google Shape;40;p5"/>
          <p:cNvSpPr txBox="1">
            <a:spLocks noGrp="1"/>
          </p:cNvSpPr>
          <p:nvPr>
            <p:ph type="subTitle" idx="4"/>
          </p:nvPr>
        </p:nvSpPr>
        <p:spPr>
          <a:xfrm>
            <a:off x="145550" y="2227292"/>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1" name="Google Shape;41;p5"/>
          <p:cNvSpPr txBox="1">
            <a:spLocks noGrp="1"/>
          </p:cNvSpPr>
          <p:nvPr>
            <p:ph type="subTitle" idx="5"/>
          </p:nvPr>
        </p:nvSpPr>
        <p:spPr>
          <a:xfrm>
            <a:off x="145550" y="288516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2" name="Google Shape;42;p5"/>
          <p:cNvSpPr txBox="1">
            <a:spLocks noGrp="1"/>
          </p:cNvSpPr>
          <p:nvPr>
            <p:ph type="subTitle" idx="6"/>
          </p:nvPr>
        </p:nvSpPr>
        <p:spPr>
          <a:xfrm>
            <a:off x="145550" y="354303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3" name="Google Shape;43;p5"/>
          <p:cNvSpPr txBox="1">
            <a:spLocks noGrp="1"/>
          </p:cNvSpPr>
          <p:nvPr>
            <p:ph type="subTitle" idx="7"/>
          </p:nvPr>
        </p:nvSpPr>
        <p:spPr>
          <a:xfrm>
            <a:off x="145550" y="4200904"/>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
        <p:nvSpPr>
          <p:cNvPr id="44" name="Google Shape;44;p5"/>
          <p:cNvSpPr txBox="1">
            <a:spLocks noGrp="1"/>
          </p:cNvSpPr>
          <p:nvPr>
            <p:ph type="subTitle" idx="8"/>
          </p:nvPr>
        </p:nvSpPr>
        <p:spPr>
          <a:xfrm>
            <a:off x="145550" y="4858775"/>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lt1"/>
              </a:buClr>
              <a:buSzPts val="1900"/>
              <a:buNone/>
              <a:defRPr>
                <a:solidFill>
                  <a:schemeClr val="lt1"/>
                </a:solidFill>
              </a:defRPr>
            </a:lvl1pPr>
            <a:lvl2pPr lvl="1" rtl="0">
              <a:lnSpc>
                <a:spcPct val="100000"/>
              </a:lnSpc>
              <a:spcBef>
                <a:spcPts val="0"/>
              </a:spcBef>
              <a:spcAft>
                <a:spcPts val="0"/>
              </a:spcAft>
              <a:buClr>
                <a:schemeClr val="lt1"/>
              </a:buClr>
              <a:buSzPts val="1900"/>
              <a:buNone/>
              <a:defRPr>
                <a:solidFill>
                  <a:schemeClr val="lt1"/>
                </a:solidFill>
              </a:defRPr>
            </a:lvl2pPr>
            <a:lvl3pPr lvl="2" rtl="0">
              <a:lnSpc>
                <a:spcPct val="100000"/>
              </a:lnSpc>
              <a:spcBef>
                <a:spcPts val="0"/>
              </a:spcBef>
              <a:spcAft>
                <a:spcPts val="0"/>
              </a:spcAft>
              <a:buClr>
                <a:schemeClr val="lt1"/>
              </a:buClr>
              <a:buSzPts val="1900"/>
              <a:buNone/>
              <a:defRPr>
                <a:solidFill>
                  <a:schemeClr val="lt1"/>
                </a:solidFill>
              </a:defRPr>
            </a:lvl3pPr>
            <a:lvl4pPr lvl="3" rtl="0">
              <a:lnSpc>
                <a:spcPct val="100000"/>
              </a:lnSpc>
              <a:spcBef>
                <a:spcPts val="0"/>
              </a:spcBef>
              <a:spcAft>
                <a:spcPts val="0"/>
              </a:spcAft>
              <a:buClr>
                <a:schemeClr val="lt1"/>
              </a:buClr>
              <a:buSzPts val="1900"/>
              <a:buNone/>
              <a:defRPr>
                <a:solidFill>
                  <a:schemeClr val="lt1"/>
                </a:solidFill>
              </a:defRPr>
            </a:lvl4pPr>
            <a:lvl5pPr lvl="4" rtl="0">
              <a:lnSpc>
                <a:spcPct val="100000"/>
              </a:lnSpc>
              <a:spcBef>
                <a:spcPts val="0"/>
              </a:spcBef>
              <a:spcAft>
                <a:spcPts val="0"/>
              </a:spcAft>
              <a:buClr>
                <a:schemeClr val="lt1"/>
              </a:buClr>
              <a:buSzPts val="1900"/>
              <a:buNone/>
              <a:defRPr>
                <a:solidFill>
                  <a:schemeClr val="lt1"/>
                </a:solidFill>
              </a:defRPr>
            </a:lvl5pPr>
            <a:lvl6pPr lvl="5" rtl="0">
              <a:lnSpc>
                <a:spcPct val="100000"/>
              </a:lnSpc>
              <a:spcBef>
                <a:spcPts val="0"/>
              </a:spcBef>
              <a:spcAft>
                <a:spcPts val="0"/>
              </a:spcAft>
              <a:buClr>
                <a:schemeClr val="lt1"/>
              </a:buClr>
              <a:buSzPts val="1900"/>
              <a:buNone/>
              <a:defRPr>
                <a:solidFill>
                  <a:schemeClr val="lt1"/>
                </a:solidFill>
              </a:defRPr>
            </a:lvl6pPr>
            <a:lvl7pPr lvl="6" rtl="0">
              <a:lnSpc>
                <a:spcPct val="100000"/>
              </a:lnSpc>
              <a:spcBef>
                <a:spcPts val="0"/>
              </a:spcBef>
              <a:spcAft>
                <a:spcPts val="0"/>
              </a:spcAft>
              <a:buClr>
                <a:schemeClr val="lt1"/>
              </a:buClr>
              <a:buSzPts val="1900"/>
              <a:buNone/>
              <a:defRPr>
                <a:solidFill>
                  <a:schemeClr val="lt1"/>
                </a:solidFill>
              </a:defRPr>
            </a:lvl7pPr>
            <a:lvl8pPr lvl="7" rtl="0">
              <a:lnSpc>
                <a:spcPct val="100000"/>
              </a:lnSpc>
              <a:spcBef>
                <a:spcPts val="0"/>
              </a:spcBef>
              <a:spcAft>
                <a:spcPts val="0"/>
              </a:spcAft>
              <a:buClr>
                <a:schemeClr val="lt1"/>
              </a:buClr>
              <a:buSzPts val="1900"/>
              <a:buNone/>
              <a:defRPr>
                <a:solidFill>
                  <a:schemeClr val="lt1"/>
                </a:solidFill>
              </a:defRPr>
            </a:lvl8pPr>
            <a:lvl9pPr lvl="8"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68105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4 Section Title">
  <p:cSld name="004 Section Title">
    <p:spTree>
      <p:nvGrpSpPr>
        <p:cNvPr id="1" name="Shape 57"/>
        <p:cNvGrpSpPr/>
        <p:nvPr/>
      </p:nvGrpSpPr>
      <p:grpSpPr>
        <a:xfrm>
          <a:off x="0" y="0"/>
          <a:ext cx="0" cy="0"/>
          <a:chOff x="0" y="0"/>
          <a:chExt cx="0" cy="0"/>
        </a:xfrm>
      </p:grpSpPr>
      <p:sp>
        <p:nvSpPr>
          <p:cNvPr id="58" name="Google Shape;58;p7"/>
          <p:cNvSpPr txBox="1">
            <a:spLocks noGrp="1"/>
          </p:cNvSpPr>
          <p:nvPr>
            <p:ph type="subTitle" idx="1"/>
          </p:nvPr>
        </p:nvSpPr>
        <p:spPr>
          <a:xfrm>
            <a:off x="145550" y="911550"/>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59" name="Google Shape;59;p7"/>
          <p:cNvSpPr txBox="1">
            <a:spLocks noGrp="1"/>
          </p:cNvSpPr>
          <p:nvPr>
            <p:ph type="subTitle" idx="2"/>
          </p:nvPr>
        </p:nvSpPr>
        <p:spPr>
          <a:xfrm>
            <a:off x="145550" y="1569421"/>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0" name="Google Shape;60;p7"/>
          <p:cNvSpPr txBox="1">
            <a:spLocks noGrp="1"/>
          </p:cNvSpPr>
          <p:nvPr>
            <p:ph type="subTitle" idx="3"/>
          </p:nvPr>
        </p:nvSpPr>
        <p:spPr>
          <a:xfrm>
            <a:off x="145550" y="2227292"/>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1" name="Google Shape;61;p7"/>
          <p:cNvSpPr txBox="1">
            <a:spLocks noGrp="1"/>
          </p:cNvSpPr>
          <p:nvPr>
            <p:ph type="subTitle" idx="4"/>
          </p:nvPr>
        </p:nvSpPr>
        <p:spPr>
          <a:xfrm>
            <a:off x="145550" y="288516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2" name="Google Shape;62;p7"/>
          <p:cNvSpPr txBox="1">
            <a:spLocks noGrp="1"/>
          </p:cNvSpPr>
          <p:nvPr>
            <p:ph type="subTitle" idx="5"/>
          </p:nvPr>
        </p:nvSpPr>
        <p:spPr>
          <a:xfrm>
            <a:off x="145550" y="3543033"/>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3" name="Google Shape;63;p7"/>
          <p:cNvSpPr txBox="1">
            <a:spLocks noGrp="1"/>
          </p:cNvSpPr>
          <p:nvPr>
            <p:ph type="subTitle" idx="6"/>
          </p:nvPr>
        </p:nvSpPr>
        <p:spPr>
          <a:xfrm>
            <a:off x="145550" y="4200904"/>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4" name="Google Shape;64;p7"/>
          <p:cNvSpPr txBox="1">
            <a:spLocks noGrp="1"/>
          </p:cNvSpPr>
          <p:nvPr>
            <p:ph type="subTitle" idx="7"/>
          </p:nvPr>
        </p:nvSpPr>
        <p:spPr>
          <a:xfrm>
            <a:off x="145550" y="4858775"/>
            <a:ext cx="3337800" cy="717900"/>
          </a:xfrm>
          <a:prstGeom prst="rect">
            <a:avLst/>
          </a:prstGeom>
        </p:spPr>
        <p:txBody>
          <a:bodyPr spcFirstLastPara="1" wrap="square" lIns="121900" tIns="121900" rIns="121900" bIns="121900" anchor="ctr" anchorCtr="0">
            <a:noAutofit/>
          </a:bodyPr>
          <a:lstStyle>
            <a:lvl1pPr lvl="0" rtl="0">
              <a:lnSpc>
                <a:spcPct val="100000"/>
              </a:lnSpc>
              <a:spcBef>
                <a:spcPts val="0"/>
              </a:spcBef>
              <a:spcAft>
                <a:spcPts val="0"/>
              </a:spcAft>
              <a:buClr>
                <a:schemeClr val="accent2"/>
              </a:buClr>
              <a:buSzPts val="1900"/>
              <a:buNone/>
              <a:defRPr>
                <a:solidFill>
                  <a:schemeClr val="accent2"/>
                </a:solidFill>
              </a:defRPr>
            </a:lvl1pPr>
            <a:lvl2pPr lvl="1" rtl="0">
              <a:lnSpc>
                <a:spcPct val="100000"/>
              </a:lnSpc>
              <a:spcBef>
                <a:spcPts val="0"/>
              </a:spcBef>
              <a:spcAft>
                <a:spcPts val="0"/>
              </a:spcAft>
              <a:buClr>
                <a:schemeClr val="accent2"/>
              </a:buClr>
              <a:buSzPts val="1900"/>
              <a:buNone/>
              <a:defRPr>
                <a:solidFill>
                  <a:schemeClr val="accent2"/>
                </a:solidFill>
              </a:defRPr>
            </a:lvl2pPr>
            <a:lvl3pPr lvl="2" rtl="0">
              <a:lnSpc>
                <a:spcPct val="100000"/>
              </a:lnSpc>
              <a:spcBef>
                <a:spcPts val="0"/>
              </a:spcBef>
              <a:spcAft>
                <a:spcPts val="0"/>
              </a:spcAft>
              <a:buClr>
                <a:schemeClr val="accent2"/>
              </a:buClr>
              <a:buSzPts val="1900"/>
              <a:buNone/>
              <a:defRPr>
                <a:solidFill>
                  <a:schemeClr val="accent2"/>
                </a:solidFill>
              </a:defRPr>
            </a:lvl3pPr>
            <a:lvl4pPr lvl="3" rtl="0">
              <a:lnSpc>
                <a:spcPct val="100000"/>
              </a:lnSpc>
              <a:spcBef>
                <a:spcPts val="0"/>
              </a:spcBef>
              <a:spcAft>
                <a:spcPts val="0"/>
              </a:spcAft>
              <a:buClr>
                <a:schemeClr val="accent2"/>
              </a:buClr>
              <a:buSzPts val="1900"/>
              <a:buNone/>
              <a:defRPr>
                <a:solidFill>
                  <a:schemeClr val="accent2"/>
                </a:solidFill>
              </a:defRPr>
            </a:lvl4pPr>
            <a:lvl5pPr lvl="4" rtl="0">
              <a:lnSpc>
                <a:spcPct val="100000"/>
              </a:lnSpc>
              <a:spcBef>
                <a:spcPts val="0"/>
              </a:spcBef>
              <a:spcAft>
                <a:spcPts val="0"/>
              </a:spcAft>
              <a:buClr>
                <a:schemeClr val="accent2"/>
              </a:buClr>
              <a:buSzPts val="1900"/>
              <a:buNone/>
              <a:defRPr>
                <a:solidFill>
                  <a:schemeClr val="accent2"/>
                </a:solidFill>
              </a:defRPr>
            </a:lvl5pPr>
            <a:lvl6pPr lvl="5" rtl="0">
              <a:lnSpc>
                <a:spcPct val="100000"/>
              </a:lnSpc>
              <a:spcBef>
                <a:spcPts val="0"/>
              </a:spcBef>
              <a:spcAft>
                <a:spcPts val="0"/>
              </a:spcAft>
              <a:buClr>
                <a:schemeClr val="accent2"/>
              </a:buClr>
              <a:buSzPts val="1900"/>
              <a:buNone/>
              <a:defRPr>
                <a:solidFill>
                  <a:schemeClr val="accent2"/>
                </a:solidFill>
              </a:defRPr>
            </a:lvl6pPr>
            <a:lvl7pPr lvl="6" rtl="0">
              <a:lnSpc>
                <a:spcPct val="100000"/>
              </a:lnSpc>
              <a:spcBef>
                <a:spcPts val="0"/>
              </a:spcBef>
              <a:spcAft>
                <a:spcPts val="0"/>
              </a:spcAft>
              <a:buClr>
                <a:schemeClr val="accent2"/>
              </a:buClr>
              <a:buSzPts val="1900"/>
              <a:buNone/>
              <a:defRPr>
                <a:solidFill>
                  <a:schemeClr val="accent2"/>
                </a:solidFill>
              </a:defRPr>
            </a:lvl7pPr>
            <a:lvl8pPr lvl="7" rtl="0">
              <a:lnSpc>
                <a:spcPct val="100000"/>
              </a:lnSpc>
              <a:spcBef>
                <a:spcPts val="0"/>
              </a:spcBef>
              <a:spcAft>
                <a:spcPts val="0"/>
              </a:spcAft>
              <a:buClr>
                <a:schemeClr val="accent2"/>
              </a:buClr>
              <a:buSzPts val="1900"/>
              <a:buNone/>
              <a:defRPr>
                <a:solidFill>
                  <a:schemeClr val="accent2"/>
                </a:solidFill>
              </a:defRPr>
            </a:lvl8pPr>
            <a:lvl9pPr lvl="8" rtl="0">
              <a:lnSpc>
                <a:spcPct val="100000"/>
              </a:lnSpc>
              <a:spcBef>
                <a:spcPts val="0"/>
              </a:spcBef>
              <a:spcAft>
                <a:spcPts val="0"/>
              </a:spcAft>
              <a:buClr>
                <a:schemeClr val="accent2"/>
              </a:buClr>
              <a:buSzPts val="1900"/>
              <a:buNone/>
              <a:defRPr>
                <a:solidFill>
                  <a:schemeClr val="accent2"/>
                </a:solidFill>
              </a:defRPr>
            </a:lvl9pPr>
          </a:lstStyle>
          <a:p>
            <a:endParaRPr/>
          </a:p>
        </p:txBody>
      </p:sp>
      <p:sp>
        <p:nvSpPr>
          <p:cNvPr id="65" name="Google Shape;65;p7"/>
          <p:cNvSpPr txBox="1">
            <a:spLocks noGrp="1"/>
          </p:cNvSpPr>
          <p:nvPr>
            <p:ph type="title"/>
          </p:nvPr>
        </p:nvSpPr>
        <p:spPr>
          <a:xfrm>
            <a:off x="4158375" y="695225"/>
            <a:ext cx="7645200" cy="1026600"/>
          </a:xfrm>
          <a:prstGeom prst="rect">
            <a:avLst/>
          </a:prstGeom>
        </p:spPr>
        <p:txBody>
          <a:bodyPr spcFirstLastPara="1" wrap="square" lIns="121900" tIns="121900" rIns="121900" bIns="121900" anchor="t" anchorCtr="0">
            <a:noAutofit/>
          </a:bodyPr>
          <a:lstStyle>
            <a:lvl1pPr lvl="0" rtl="0">
              <a:spcBef>
                <a:spcPts val="0"/>
              </a:spcBef>
              <a:spcAft>
                <a:spcPts val="0"/>
              </a:spcAft>
              <a:buSzPts val="4000"/>
              <a:buNone/>
              <a:defRPr/>
            </a:lvl1pPr>
            <a:lvl2pPr lvl="1" algn="r" rtl="0">
              <a:spcBef>
                <a:spcPts val="0"/>
              </a:spcBef>
              <a:spcAft>
                <a:spcPts val="0"/>
              </a:spcAft>
              <a:buSzPts val="15000"/>
              <a:buNone/>
              <a:defRPr sz="15000"/>
            </a:lvl2pPr>
            <a:lvl3pPr lvl="2" algn="r" rtl="0">
              <a:spcBef>
                <a:spcPts val="0"/>
              </a:spcBef>
              <a:spcAft>
                <a:spcPts val="0"/>
              </a:spcAft>
              <a:buSzPts val="15000"/>
              <a:buNone/>
              <a:defRPr sz="15000"/>
            </a:lvl3pPr>
            <a:lvl4pPr lvl="3" algn="r" rtl="0">
              <a:spcBef>
                <a:spcPts val="0"/>
              </a:spcBef>
              <a:spcAft>
                <a:spcPts val="0"/>
              </a:spcAft>
              <a:buSzPts val="15000"/>
              <a:buNone/>
              <a:defRPr sz="15000"/>
            </a:lvl4pPr>
            <a:lvl5pPr lvl="4" algn="r" rtl="0">
              <a:spcBef>
                <a:spcPts val="0"/>
              </a:spcBef>
              <a:spcAft>
                <a:spcPts val="0"/>
              </a:spcAft>
              <a:buSzPts val="15000"/>
              <a:buNone/>
              <a:defRPr sz="15000"/>
            </a:lvl5pPr>
            <a:lvl6pPr lvl="5" algn="r" rtl="0">
              <a:spcBef>
                <a:spcPts val="0"/>
              </a:spcBef>
              <a:spcAft>
                <a:spcPts val="0"/>
              </a:spcAft>
              <a:buSzPts val="15000"/>
              <a:buNone/>
              <a:defRPr sz="15000"/>
            </a:lvl6pPr>
            <a:lvl7pPr lvl="6" algn="r" rtl="0">
              <a:spcBef>
                <a:spcPts val="0"/>
              </a:spcBef>
              <a:spcAft>
                <a:spcPts val="0"/>
              </a:spcAft>
              <a:buSzPts val="15000"/>
              <a:buNone/>
              <a:defRPr sz="15000"/>
            </a:lvl7pPr>
            <a:lvl8pPr lvl="7" algn="r" rtl="0">
              <a:spcBef>
                <a:spcPts val="0"/>
              </a:spcBef>
              <a:spcAft>
                <a:spcPts val="0"/>
              </a:spcAft>
              <a:buSzPts val="15000"/>
              <a:buNone/>
              <a:defRPr sz="15000"/>
            </a:lvl8pPr>
            <a:lvl9pPr lvl="8" algn="r" rtl="0">
              <a:spcBef>
                <a:spcPts val="0"/>
              </a:spcBef>
              <a:spcAft>
                <a:spcPts val="0"/>
              </a:spcAft>
              <a:buSzPts val="15000"/>
              <a:buNone/>
              <a:defRPr sz="15000"/>
            </a:lvl9pPr>
          </a:lstStyle>
          <a:p>
            <a:endParaRPr/>
          </a:p>
        </p:txBody>
      </p:sp>
      <p:sp>
        <p:nvSpPr>
          <p:cNvPr id="66" name="Google Shape;66;p7"/>
          <p:cNvSpPr txBox="1">
            <a:spLocks noGrp="1"/>
          </p:cNvSpPr>
          <p:nvPr>
            <p:ph type="body" idx="8"/>
          </p:nvPr>
        </p:nvSpPr>
        <p:spPr>
          <a:xfrm>
            <a:off x="4158375" y="1569425"/>
            <a:ext cx="7645200" cy="46113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444095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5 One column">
  <p:cSld name="005 One column">
    <p:bg>
      <p:bgPr>
        <a:solidFill>
          <a:schemeClr val="lt1"/>
        </a:solidFill>
        <a:effectLst/>
      </p:bgPr>
    </p:bg>
    <p:spTree>
      <p:nvGrpSpPr>
        <p:cNvPr id="1" name="Shape 80"/>
        <p:cNvGrpSpPr/>
        <p:nvPr/>
      </p:nvGrpSpPr>
      <p:grpSpPr>
        <a:xfrm>
          <a:off x="0" y="0"/>
          <a:ext cx="0" cy="0"/>
          <a:chOff x="0" y="0"/>
          <a:chExt cx="0" cy="0"/>
        </a:xfrm>
      </p:grpSpPr>
      <p:sp>
        <p:nvSpPr>
          <p:cNvPr id="82" name="Google Shape;82;p9"/>
          <p:cNvSpPr txBox="1">
            <a:spLocks noGrp="1"/>
          </p:cNvSpPr>
          <p:nvPr>
            <p:ph type="subTitle" idx="1"/>
          </p:nvPr>
        </p:nvSpPr>
        <p:spPr>
          <a:xfrm>
            <a:off x="1418450" y="2024175"/>
            <a:ext cx="10165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83" name="Google Shape;83;p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2pPr>
            <a:lvl3pPr lvl="2"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3pPr>
            <a:lvl4pPr lvl="3"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4pPr>
            <a:lvl5pPr lvl="4"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5pPr>
            <a:lvl6pPr lvl="5"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6pPr>
            <a:lvl7pPr lvl="6"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7pPr>
            <a:lvl8pPr lvl="7"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8pPr>
            <a:lvl9pPr lvl="8" rtl="0">
              <a:spcBef>
                <a:spcPts val="0"/>
              </a:spcBef>
              <a:spcAft>
                <a:spcPts val="0"/>
              </a:spcAft>
              <a:buClr>
                <a:schemeClr val="accent2"/>
              </a:buClr>
              <a:buSzPts val="4000"/>
              <a:buFont typeface="Abril Fatface"/>
              <a:buNone/>
              <a:defRPr sz="4000">
                <a:solidFill>
                  <a:schemeClr val="accent2"/>
                </a:solidFill>
                <a:latin typeface="Abril Fatface"/>
                <a:ea typeface="Abril Fatface"/>
                <a:cs typeface="Abril Fatface"/>
                <a:sym typeface="Abril Fatface"/>
              </a:defRPr>
            </a:lvl9pPr>
          </a:lstStyle>
          <a:p>
            <a:endParaRPr/>
          </a:p>
        </p:txBody>
      </p:sp>
      <p:sp>
        <p:nvSpPr>
          <p:cNvPr id="84" name="Google Shape;84;p9"/>
          <p:cNvSpPr txBox="1">
            <a:spLocks noGrp="1"/>
          </p:cNvSpPr>
          <p:nvPr>
            <p:ph type="body" idx="2"/>
          </p:nvPr>
        </p:nvSpPr>
        <p:spPr>
          <a:xfrm>
            <a:off x="1418450" y="2684350"/>
            <a:ext cx="101655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86" name="Google Shape;86;p9"/>
          <p:cNvSpPr txBox="1">
            <a:spLocks noGrp="1"/>
          </p:cNvSpPr>
          <p:nvPr>
            <p:ph type="subTitle" idx="3"/>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7" name="Google Shape;87;p9"/>
          <p:cNvSpPr txBox="1">
            <a:spLocks noGrp="1"/>
          </p:cNvSpPr>
          <p:nvPr>
            <p:ph type="subTitle" idx="4"/>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8" name="Google Shape;88;p9"/>
          <p:cNvSpPr txBox="1">
            <a:spLocks noGrp="1"/>
          </p:cNvSpPr>
          <p:nvPr>
            <p:ph type="subTitle" idx="5"/>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89" name="Google Shape;89;p9"/>
          <p:cNvSpPr txBox="1">
            <a:spLocks noGrp="1"/>
          </p:cNvSpPr>
          <p:nvPr>
            <p:ph type="subTitle" idx="6"/>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90" name="Google Shape;90;p9"/>
          <p:cNvSpPr txBox="1">
            <a:spLocks noGrp="1"/>
          </p:cNvSpPr>
          <p:nvPr>
            <p:ph type="subTitle" idx="7"/>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Tree>
    <p:extLst>
      <p:ext uri="{BB962C8B-B14F-4D97-AF65-F5344CB8AC3E}">
        <p14:creationId xmlns:p14="http://schemas.microsoft.com/office/powerpoint/2010/main" val="426251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6 Two columns">
  <p:cSld name="006 Two columns">
    <p:spTree>
      <p:nvGrpSpPr>
        <p:cNvPr id="1" name="Shape 67"/>
        <p:cNvGrpSpPr/>
        <p:nvPr/>
      </p:nvGrpSpPr>
      <p:grpSpPr>
        <a:xfrm>
          <a:off x="0" y="0"/>
          <a:ext cx="0" cy="0"/>
          <a:chOff x="0" y="0"/>
          <a:chExt cx="0" cy="0"/>
        </a:xfrm>
      </p:grpSpPr>
      <p:sp>
        <p:nvSpPr>
          <p:cNvPr id="70" name="Google Shape;70;p8"/>
          <p:cNvSpPr txBox="1">
            <a:spLocks noGrp="1"/>
          </p:cNvSpPr>
          <p:nvPr>
            <p:ph type="subTitle" idx="1"/>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1" name="Google Shape;71;p8"/>
          <p:cNvSpPr txBox="1">
            <a:spLocks noGrp="1"/>
          </p:cNvSpPr>
          <p:nvPr>
            <p:ph type="subTitle" idx="2"/>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2" name="Google Shape;72;p8"/>
          <p:cNvSpPr txBox="1">
            <a:spLocks noGrp="1"/>
          </p:cNvSpPr>
          <p:nvPr>
            <p:ph type="subTitle" idx="3"/>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3" name="Google Shape;73;p8"/>
          <p:cNvSpPr txBox="1">
            <a:spLocks noGrp="1"/>
          </p:cNvSpPr>
          <p:nvPr>
            <p:ph type="subTitle" idx="4"/>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4" name="Google Shape;74;p8"/>
          <p:cNvSpPr txBox="1">
            <a:spLocks noGrp="1"/>
          </p:cNvSpPr>
          <p:nvPr>
            <p:ph type="subTitle" idx="5"/>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75" name="Google Shape;75;p8"/>
          <p:cNvSpPr txBox="1">
            <a:spLocks noGrp="1"/>
          </p:cNvSpPr>
          <p:nvPr>
            <p:ph type="subTitle" idx="6"/>
          </p:nvPr>
        </p:nvSpPr>
        <p:spPr>
          <a:xfrm>
            <a:off x="1971626" y="2227300"/>
            <a:ext cx="4410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76" name="Google Shape;76;p8"/>
          <p:cNvSpPr txBox="1">
            <a:spLocks noGrp="1"/>
          </p:cNvSpPr>
          <p:nvPr>
            <p:ph type="subTitle" idx="7"/>
          </p:nvPr>
        </p:nvSpPr>
        <p:spPr>
          <a:xfrm>
            <a:off x="6923901" y="2227300"/>
            <a:ext cx="4410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77" name="Google Shape;77;p8"/>
          <p:cNvSpPr txBox="1">
            <a:spLocks noGrp="1"/>
          </p:cNvSpPr>
          <p:nvPr>
            <p:ph type="title"/>
          </p:nvPr>
        </p:nvSpPr>
        <p:spPr>
          <a:xfrm>
            <a:off x="1198925" y="593375"/>
            <a:ext cx="10577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78" name="Google Shape;78;p8"/>
          <p:cNvSpPr txBox="1">
            <a:spLocks noGrp="1"/>
          </p:cNvSpPr>
          <p:nvPr>
            <p:ph type="body" idx="8"/>
          </p:nvPr>
        </p:nvSpPr>
        <p:spPr>
          <a:xfrm>
            <a:off x="1971617" y="3164325"/>
            <a:ext cx="44103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79" name="Google Shape;79;p8"/>
          <p:cNvSpPr txBox="1">
            <a:spLocks noGrp="1"/>
          </p:cNvSpPr>
          <p:nvPr>
            <p:ph type="body" idx="9"/>
          </p:nvPr>
        </p:nvSpPr>
        <p:spPr>
          <a:xfrm>
            <a:off x="6923892" y="3152575"/>
            <a:ext cx="44106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extLst>
      <p:ext uri="{BB962C8B-B14F-4D97-AF65-F5344CB8AC3E}">
        <p14:creationId xmlns:p14="http://schemas.microsoft.com/office/powerpoint/2010/main" val="281397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08 Three columns">
  <p:cSld name="008 Three columns">
    <p:spTree>
      <p:nvGrpSpPr>
        <p:cNvPr id="1" name="Shape 103"/>
        <p:cNvGrpSpPr/>
        <p:nvPr/>
      </p:nvGrpSpPr>
      <p:grpSpPr>
        <a:xfrm>
          <a:off x="0" y="0"/>
          <a:ext cx="0" cy="0"/>
          <a:chOff x="0" y="0"/>
          <a:chExt cx="0" cy="0"/>
        </a:xfrm>
      </p:grpSpPr>
      <p:sp>
        <p:nvSpPr>
          <p:cNvPr id="106" name="Google Shape;106;p12"/>
          <p:cNvSpPr txBox="1">
            <a:spLocks noGrp="1"/>
          </p:cNvSpPr>
          <p:nvPr>
            <p:ph type="subTitle" idx="1"/>
          </p:nvPr>
        </p:nvSpPr>
        <p:spPr>
          <a:xfrm>
            <a:off x="60441" y="2227300"/>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7" name="Google Shape;107;p12"/>
          <p:cNvSpPr txBox="1">
            <a:spLocks noGrp="1"/>
          </p:cNvSpPr>
          <p:nvPr>
            <p:ph type="subTitle" idx="2"/>
          </p:nvPr>
        </p:nvSpPr>
        <p:spPr>
          <a:xfrm>
            <a:off x="60441" y="2885169"/>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8" name="Google Shape;108;p12"/>
          <p:cNvSpPr txBox="1">
            <a:spLocks noGrp="1"/>
          </p:cNvSpPr>
          <p:nvPr>
            <p:ph type="subTitle" idx="3"/>
          </p:nvPr>
        </p:nvSpPr>
        <p:spPr>
          <a:xfrm>
            <a:off x="60441" y="354303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09" name="Google Shape;109;p12"/>
          <p:cNvSpPr txBox="1">
            <a:spLocks noGrp="1"/>
          </p:cNvSpPr>
          <p:nvPr>
            <p:ph type="subTitle" idx="4"/>
          </p:nvPr>
        </p:nvSpPr>
        <p:spPr>
          <a:xfrm>
            <a:off x="60441" y="4200908"/>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10" name="Google Shape;110;p12"/>
          <p:cNvSpPr txBox="1">
            <a:spLocks noGrp="1"/>
          </p:cNvSpPr>
          <p:nvPr>
            <p:ph type="subTitle" idx="5"/>
          </p:nvPr>
        </p:nvSpPr>
        <p:spPr>
          <a:xfrm>
            <a:off x="60441" y="4858777"/>
            <a:ext cx="767100" cy="717900"/>
          </a:xfrm>
          <a:prstGeom prst="rect">
            <a:avLst/>
          </a:prstGeom>
        </p:spPr>
        <p:txBody>
          <a:bodyPr spcFirstLastPara="1" wrap="square" lIns="121900" tIns="121900" rIns="121900" bIns="121900" anchor="ctr" anchorCtr="0">
            <a:noAutofit/>
          </a:bodyPr>
          <a:lstStyle>
            <a:lvl1pPr lvl="0" algn="ctr" rtl="0">
              <a:lnSpc>
                <a:spcPct val="100000"/>
              </a:lnSpc>
              <a:spcBef>
                <a:spcPts val="0"/>
              </a:spcBef>
              <a:spcAft>
                <a:spcPts val="0"/>
              </a:spcAft>
              <a:buClr>
                <a:schemeClr val="lt1"/>
              </a:buClr>
              <a:buSzPts val="1900"/>
              <a:buNone/>
              <a:defRPr>
                <a:solidFill>
                  <a:schemeClr val="lt1"/>
                </a:solidFill>
              </a:defRPr>
            </a:lvl1pPr>
            <a:lvl2pPr lvl="1" algn="ctr" rtl="0">
              <a:lnSpc>
                <a:spcPct val="100000"/>
              </a:lnSpc>
              <a:spcBef>
                <a:spcPts val="0"/>
              </a:spcBef>
              <a:spcAft>
                <a:spcPts val="0"/>
              </a:spcAft>
              <a:buClr>
                <a:schemeClr val="lt1"/>
              </a:buClr>
              <a:buSzPts val="1900"/>
              <a:buNone/>
              <a:defRPr>
                <a:solidFill>
                  <a:schemeClr val="lt1"/>
                </a:solidFill>
              </a:defRPr>
            </a:lvl2pPr>
            <a:lvl3pPr lvl="2" algn="ctr" rtl="0">
              <a:lnSpc>
                <a:spcPct val="100000"/>
              </a:lnSpc>
              <a:spcBef>
                <a:spcPts val="0"/>
              </a:spcBef>
              <a:spcAft>
                <a:spcPts val="0"/>
              </a:spcAft>
              <a:buClr>
                <a:schemeClr val="lt1"/>
              </a:buClr>
              <a:buSzPts val="1900"/>
              <a:buNone/>
              <a:defRPr>
                <a:solidFill>
                  <a:schemeClr val="lt1"/>
                </a:solidFill>
              </a:defRPr>
            </a:lvl3pPr>
            <a:lvl4pPr lvl="3" algn="ctr" rtl="0">
              <a:lnSpc>
                <a:spcPct val="100000"/>
              </a:lnSpc>
              <a:spcBef>
                <a:spcPts val="0"/>
              </a:spcBef>
              <a:spcAft>
                <a:spcPts val="0"/>
              </a:spcAft>
              <a:buClr>
                <a:schemeClr val="lt1"/>
              </a:buClr>
              <a:buSzPts val="1900"/>
              <a:buNone/>
              <a:defRPr>
                <a:solidFill>
                  <a:schemeClr val="lt1"/>
                </a:solidFill>
              </a:defRPr>
            </a:lvl4pPr>
            <a:lvl5pPr lvl="4" algn="ctr" rtl="0">
              <a:lnSpc>
                <a:spcPct val="100000"/>
              </a:lnSpc>
              <a:spcBef>
                <a:spcPts val="0"/>
              </a:spcBef>
              <a:spcAft>
                <a:spcPts val="0"/>
              </a:spcAft>
              <a:buClr>
                <a:schemeClr val="lt1"/>
              </a:buClr>
              <a:buSzPts val="1900"/>
              <a:buNone/>
              <a:defRPr>
                <a:solidFill>
                  <a:schemeClr val="lt1"/>
                </a:solidFill>
              </a:defRPr>
            </a:lvl5pPr>
            <a:lvl6pPr lvl="5" algn="ctr" rtl="0">
              <a:lnSpc>
                <a:spcPct val="100000"/>
              </a:lnSpc>
              <a:spcBef>
                <a:spcPts val="0"/>
              </a:spcBef>
              <a:spcAft>
                <a:spcPts val="0"/>
              </a:spcAft>
              <a:buClr>
                <a:schemeClr val="lt1"/>
              </a:buClr>
              <a:buSzPts val="1900"/>
              <a:buNone/>
              <a:defRPr>
                <a:solidFill>
                  <a:schemeClr val="lt1"/>
                </a:solidFill>
              </a:defRPr>
            </a:lvl6pPr>
            <a:lvl7pPr lvl="6" algn="ctr" rtl="0">
              <a:lnSpc>
                <a:spcPct val="100000"/>
              </a:lnSpc>
              <a:spcBef>
                <a:spcPts val="0"/>
              </a:spcBef>
              <a:spcAft>
                <a:spcPts val="0"/>
              </a:spcAft>
              <a:buClr>
                <a:schemeClr val="lt1"/>
              </a:buClr>
              <a:buSzPts val="1900"/>
              <a:buNone/>
              <a:defRPr>
                <a:solidFill>
                  <a:schemeClr val="lt1"/>
                </a:solidFill>
              </a:defRPr>
            </a:lvl7pPr>
            <a:lvl8pPr lvl="7" algn="ctr" rtl="0">
              <a:lnSpc>
                <a:spcPct val="100000"/>
              </a:lnSpc>
              <a:spcBef>
                <a:spcPts val="0"/>
              </a:spcBef>
              <a:spcAft>
                <a:spcPts val="0"/>
              </a:spcAft>
              <a:buClr>
                <a:schemeClr val="lt1"/>
              </a:buClr>
              <a:buSzPts val="1900"/>
              <a:buNone/>
              <a:defRPr>
                <a:solidFill>
                  <a:schemeClr val="lt1"/>
                </a:solidFill>
              </a:defRPr>
            </a:lvl8pPr>
            <a:lvl9pPr lvl="8" algn="ctr" rtl="0">
              <a:lnSpc>
                <a:spcPct val="100000"/>
              </a:lnSpc>
              <a:spcBef>
                <a:spcPts val="0"/>
              </a:spcBef>
              <a:spcAft>
                <a:spcPts val="0"/>
              </a:spcAft>
              <a:buClr>
                <a:schemeClr val="lt1"/>
              </a:buClr>
              <a:buSzPts val="1900"/>
              <a:buNone/>
              <a:defRPr>
                <a:solidFill>
                  <a:schemeClr val="lt1"/>
                </a:solidFill>
              </a:defRPr>
            </a:lvl9pPr>
          </a:lstStyle>
          <a:p>
            <a:endParaRPr/>
          </a:p>
        </p:txBody>
      </p:sp>
      <p:sp>
        <p:nvSpPr>
          <p:cNvPr id="111" name="Google Shape;111;p12"/>
          <p:cNvSpPr txBox="1">
            <a:spLocks noGrp="1"/>
          </p:cNvSpPr>
          <p:nvPr>
            <p:ph type="subTitle" idx="6"/>
          </p:nvPr>
        </p:nvSpPr>
        <p:spPr>
          <a:xfrm>
            <a:off x="1503884" y="2034775"/>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2" name="Google Shape;112;p12"/>
          <p:cNvSpPr txBox="1">
            <a:spLocks noGrp="1"/>
          </p:cNvSpPr>
          <p:nvPr>
            <p:ph type="subTitle" idx="7"/>
          </p:nvPr>
        </p:nvSpPr>
        <p:spPr>
          <a:xfrm>
            <a:off x="1503884" y="3639668"/>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3" name="Google Shape;113;p12"/>
          <p:cNvSpPr txBox="1">
            <a:spLocks noGrp="1"/>
          </p:cNvSpPr>
          <p:nvPr>
            <p:ph type="subTitle" idx="8"/>
          </p:nvPr>
        </p:nvSpPr>
        <p:spPr>
          <a:xfrm>
            <a:off x="1503884" y="5244562"/>
            <a:ext cx="10018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14" name="Google Shape;114;p12"/>
          <p:cNvSpPr txBox="1">
            <a:spLocks noGrp="1"/>
          </p:cNvSpPr>
          <p:nvPr>
            <p:ph type="title"/>
          </p:nvPr>
        </p:nvSpPr>
        <p:spPr>
          <a:xfrm>
            <a:off x="1252600" y="593375"/>
            <a:ext cx="10523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15" name="Google Shape;115;p12"/>
          <p:cNvSpPr txBox="1">
            <a:spLocks noGrp="1"/>
          </p:cNvSpPr>
          <p:nvPr>
            <p:ph type="body" idx="9"/>
          </p:nvPr>
        </p:nvSpPr>
        <p:spPr>
          <a:xfrm>
            <a:off x="1503875" y="2472725"/>
            <a:ext cx="10018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16" name="Google Shape;116;p12"/>
          <p:cNvSpPr txBox="1">
            <a:spLocks noGrp="1"/>
          </p:cNvSpPr>
          <p:nvPr>
            <p:ph type="body" idx="13"/>
          </p:nvPr>
        </p:nvSpPr>
        <p:spPr>
          <a:xfrm>
            <a:off x="1503875" y="4066188"/>
            <a:ext cx="10018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17" name="Google Shape;117;p12"/>
          <p:cNvSpPr txBox="1">
            <a:spLocks noGrp="1"/>
          </p:cNvSpPr>
          <p:nvPr>
            <p:ph type="body" idx="14"/>
          </p:nvPr>
        </p:nvSpPr>
        <p:spPr>
          <a:xfrm>
            <a:off x="1503875" y="5657850"/>
            <a:ext cx="100200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extLst>
      <p:ext uri="{BB962C8B-B14F-4D97-AF65-F5344CB8AC3E}">
        <p14:creationId xmlns:p14="http://schemas.microsoft.com/office/powerpoint/2010/main" val="343103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09 Big Title">
  <p:cSld name="009 Big Title">
    <p:bg>
      <p:bgPr>
        <a:solidFill>
          <a:schemeClr val="accent2"/>
        </a:solidFill>
        <a:effectLst/>
      </p:bgPr>
    </p:bg>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548200" y="1001475"/>
            <a:ext cx="11095500" cy="31608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endParaRPr/>
          </a:p>
        </p:txBody>
      </p:sp>
      <p:sp>
        <p:nvSpPr>
          <p:cNvPr id="102" name="Google Shape;102;p11"/>
          <p:cNvSpPr txBox="1">
            <a:spLocks noGrp="1"/>
          </p:cNvSpPr>
          <p:nvPr>
            <p:ph type="body" idx="1"/>
          </p:nvPr>
        </p:nvSpPr>
        <p:spPr>
          <a:xfrm>
            <a:off x="633475" y="4813250"/>
            <a:ext cx="10909200" cy="156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1"/>
              </a:buClr>
              <a:buSzPts val="1900"/>
              <a:buChar char="➜"/>
              <a:defRPr>
                <a:solidFill>
                  <a:schemeClr val="lt1"/>
                </a:solidFill>
              </a:defRPr>
            </a:lvl1pPr>
            <a:lvl2pPr marL="914400" lvl="1" indent="-349250" algn="ctr">
              <a:spcBef>
                <a:spcPts val="2100"/>
              </a:spcBef>
              <a:spcAft>
                <a:spcPts val="0"/>
              </a:spcAft>
              <a:buClr>
                <a:schemeClr val="lt1"/>
              </a:buClr>
              <a:buSzPts val="1900"/>
              <a:buChar char="○"/>
              <a:defRPr>
                <a:solidFill>
                  <a:schemeClr val="lt1"/>
                </a:solidFill>
              </a:defRPr>
            </a:lvl2pPr>
            <a:lvl3pPr marL="1371600" lvl="2" indent="-349250" algn="ctr">
              <a:spcBef>
                <a:spcPts val="2100"/>
              </a:spcBef>
              <a:spcAft>
                <a:spcPts val="0"/>
              </a:spcAft>
              <a:buClr>
                <a:schemeClr val="lt1"/>
              </a:buClr>
              <a:buSzPts val="1900"/>
              <a:buChar char="■"/>
              <a:defRPr>
                <a:solidFill>
                  <a:schemeClr val="lt1"/>
                </a:solidFill>
              </a:defRPr>
            </a:lvl3pPr>
            <a:lvl4pPr marL="1828800" lvl="3" indent="-349250" algn="ctr">
              <a:spcBef>
                <a:spcPts val="2100"/>
              </a:spcBef>
              <a:spcAft>
                <a:spcPts val="0"/>
              </a:spcAft>
              <a:buClr>
                <a:schemeClr val="lt1"/>
              </a:buClr>
              <a:buSzPts val="1900"/>
              <a:buChar char="●"/>
              <a:defRPr>
                <a:solidFill>
                  <a:schemeClr val="lt1"/>
                </a:solidFill>
              </a:defRPr>
            </a:lvl4pPr>
            <a:lvl5pPr marL="2286000" lvl="4" indent="-349250" algn="ctr">
              <a:spcBef>
                <a:spcPts val="2100"/>
              </a:spcBef>
              <a:spcAft>
                <a:spcPts val="0"/>
              </a:spcAft>
              <a:buClr>
                <a:schemeClr val="lt1"/>
              </a:buClr>
              <a:buSzPts val="1900"/>
              <a:buChar char="○"/>
              <a:defRPr>
                <a:solidFill>
                  <a:schemeClr val="lt1"/>
                </a:solidFill>
              </a:defRPr>
            </a:lvl5pPr>
            <a:lvl6pPr marL="2743200" lvl="5" indent="-349250" algn="ctr">
              <a:spcBef>
                <a:spcPts val="2100"/>
              </a:spcBef>
              <a:spcAft>
                <a:spcPts val="0"/>
              </a:spcAft>
              <a:buClr>
                <a:schemeClr val="lt1"/>
              </a:buClr>
              <a:buSzPts val="1900"/>
              <a:buChar char="■"/>
              <a:defRPr>
                <a:solidFill>
                  <a:schemeClr val="lt1"/>
                </a:solidFill>
              </a:defRPr>
            </a:lvl6pPr>
            <a:lvl7pPr marL="3200400" lvl="6" indent="-349250" algn="ctr">
              <a:spcBef>
                <a:spcPts val="2100"/>
              </a:spcBef>
              <a:spcAft>
                <a:spcPts val="0"/>
              </a:spcAft>
              <a:buClr>
                <a:schemeClr val="lt1"/>
              </a:buClr>
              <a:buSzPts val="1900"/>
              <a:buChar char="●"/>
              <a:defRPr>
                <a:solidFill>
                  <a:schemeClr val="lt1"/>
                </a:solidFill>
              </a:defRPr>
            </a:lvl7pPr>
            <a:lvl8pPr marL="3657600" lvl="7" indent="-349250" algn="ctr">
              <a:spcBef>
                <a:spcPts val="2100"/>
              </a:spcBef>
              <a:spcAft>
                <a:spcPts val="0"/>
              </a:spcAft>
              <a:buClr>
                <a:schemeClr val="lt1"/>
              </a:buClr>
              <a:buSzPts val="1900"/>
              <a:buChar char="○"/>
              <a:defRPr>
                <a:solidFill>
                  <a:schemeClr val="lt1"/>
                </a:solidFill>
              </a:defRPr>
            </a:lvl8pPr>
            <a:lvl9pPr marL="4114800" lvl="8" indent="-349250" algn="ctr">
              <a:spcBef>
                <a:spcPts val="2100"/>
              </a:spcBef>
              <a:spcAft>
                <a:spcPts val="2100"/>
              </a:spcAft>
              <a:buClr>
                <a:schemeClr val="lt1"/>
              </a:buClr>
              <a:buSzPts val="1900"/>
              <a:buChar char="■"/>
              <a:defRPr>
                <a:solidFill>
                  <a:schemeClr val="lt1"/>
                </a:solidFill>
              </a:defRPr>
            </a:lvl9pPr>
          </a:lstStyle>
          <a:p>
            <a:endParaRPr/>
          </a:p>
        </p:txBody>
      </p:sp>
    </p:spTree>
    <p:extLst>
      <p:ext uri="{BB962C8B-B14F-4D97-AF65-F5344CB8AC3E}">
        <p14:creationId xmlns:p14="http://schemas.microsoft.com/office/powerpoint/2010/main" val="707780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134"/>
        <p:cNvGrpSpPr/>
        <p:nvPr/>
      </p:nvGrpSpPr>
      <p:grpSpPr>
        <a:xfrm>
          <a:off x="0" y="0"/>
          <a:ext cx="0" cy="0"/>
          <a:chOff x="0" y="0"/>
          <a:chExt cx="0" cy="0"/>
        </a:xfrm>
      </p:grpSpPr>
      <p:sp>
        <p:nvSpPr>
          <p:cNvPr id="136" name="Google Shape;136;p14"/>
          <p:cNvSpPr txBox="1">
            <a:spLocks noGrp="1"/>
          </p:cNvSpPr>
          <p:nvPr>
            <p:ph type="subTitle" idx="1"/>
          </p:nvPr>
        </p:nvSpPr>
        <p:spPr>
          <a:xfrm>
            <a:off x="8225931" y="1882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7" name="Google Shape;137;p14"/>
          <p:cNvSpPr txBox="1">
            <a:spLocks noGrp="1"/>
          </p:cNvSpPr>
          <p:nvPr>
            <p:ph type="subTitle" idx="2"/>
          </p:nvPr>
        </p:nvSpPr>
        <p:spPr>
          <a:xfrm>
            <a:off x="8225931"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38" name="Google Shape;138;p1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 name="Google Shape;139;p14"/>
          <p:cNvSpPr txBox="1">
            <a:spLocks noGrp="1"/>
          </p:cNvSpPr>
          <p:nvPr>
            <p:ph type="body" idx="3"/>
          </p:nvPr>
        </p:nvSpPr>
        <p:spPr>
          <a:xfrm>
            <a:off x="8225925" y="2318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40" name="Google Shape;140;p14"/>
          <p:cNvSpPr txBox="1">
            <a:spLocks noGrp="1"/>
          </p:cNvSpPr>
          <p:nvPr>
            <p:ph type="body" idx="4"/>
          </p:nvPr>
        </p:nvSpPr>
        <p:spPr>
          <a:xfrm>
            <a:off x="8225925"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179870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182564"/>
      </p:ext>
    </p:extLst>
  </p:cSld>
  <p:clrMapOvr>
    <a:masterClrMapping/>
  </p:clrMapOvr>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5 Timeline">
  <p:cSld name="015 Timeline">
    <p:bg>
      <p:bgPr>
        <a:solidFill>
          <a:schemeClr val="accent1"/>
        </a:solidFill>
        <a:effectLst/>
      </p:bgPr>
    </p:bg>
    <p:spTree>
      <p:nvGrpSpPr>
        <p:cNvPr id="1" name="Shape 141"/>
        <p:cNvGrpSpPr/>
        <p:nvPr/>
      </p:nvGrpSpPr>
      <p:grpSpPr>
        <a:xfrm>
          <a:off x="0" y="0"/>
          <a:ext cx="0" cy="0"/>
          <a:chOff x="0" y="0"/>
          <a:chExt cx="0" cy="0"/>
        </a:xfrm>
      </p:grpSpPr>
      <p:sp>
        <p:nvSpPr>
          <p:cNvPr id="143" name="Google Shape;143;p15"/>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144" name="Google Shape;144;p15"/>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145" name="Google Shape;145;p15"/>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146" name="Google Shape;146;p15"/>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147" name="Google Shape;147;p15"/>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Clr>
                <a:schemeClr val="lt1"/>
              </a:buClr>
              <a:buSzPts val="2200"/>
              <a:buNone/>
              <a:defRPr sz="2200" b="1">
                <a:solidFill>
                  <a:schemeClr val="lt1"/>
                </a:solidFill>
              </a:defRPr>
            </a:lvl1pPr>
            <a:lvl2pPr lvl="1" algn="ctr" rtl="0">
              <a:spcBef>
                <a:spcPts val="2100"/>
              </a:spcBef>
              <a:spcAft>
                <a:spcPts val="0"/>
              </a:spcAft>
              <a:buClr>
                <a:schemeClr val="lt1"/>
              </a:buClr>
              <a:buSzPts val="2200"/>
              <a:buNone/>
              <a:defRPr sz="2200" b="1">
                <a:solidFill>
                  <a:schemeClr val="lt1"/>
                </a:solidFill>
              </a:defRPr>
            </a:lvl2pPr>
            <a:lvl3pPr lvl="2" algn="ctr" rtl="0">
              <a:spcBef>
                <a:spcPts val="2100"/>
              </a:spcBef>
              <a:spcAft>
                <a:spcPts val="0"/>
              </a:spcAft>
              <a:buClr>
                <a:schemeClr val="lt1"/>
              </a:buClr>
              <a:buSzPts val="2200"/>
              <a:buNone/>
              <a:defRPr sz="2200" b="1">
                <a:solidFill>
                  <a:schemeClr val="lt1"/>
                </a:solidFill>
              </a:defRPr>
            </a:lvl3pPr>
            <a:lvl4pPr lvl="3" algn="ctr" rtl="0">
              <a:spcBef>
                <a:spcPts val="2100"/>
              </a:spcBef>
              <a:spcAft>
                <a:spcPts val="0"/>
              </a:spcAft>
              <a:buClr>
                <a:schemeClr val="lt1"/>
              </a:buClr>
              <a:buSzPts val="2200"/>
              <a:buNone/>
              <a:defRPr sz="2200" b="1">
                <a:solidFill>
                  <a:schemeClr val="lt1"/>
                </a:solidFill>
              </a:defRPr>
            </a:lvl4pPr>
            <a:lvl5pPr lvl="4" algn="ctr" rtl="0">
              <a:spcBef>
                <a:spcPts val="2100"/>
              </a:spcBef>
              <a:spcAft>
                <a:spcPts val="0"/>
              </a:spcAft>
              <a:buClr>
                <a:schemeClr val="lt1"/>
              </a:buClr>
              <a:buSzPts val="2200"/>
              <a:buNone/>
              <a:defRPr sz="2200" b="1">
                <a:solidFill>
                  <a:schemeClr val="lt1"/>
                </a:solidFill>
              </a:defRPr>
            </a:lvl5pPr>
            <a:lvl6pPr lvl="5" algn="ctr" rtl="0">
              <a:spcBef>
                <a:spcPts val="2100"/>
              </a:spcBef>
              <a:spcAft>
                <a:spcPts val="0"/>
              </a:spcAft>
              <a:buClr>
                <a:schemeClr val="lt1"/>
              </a:buClr>
              <a:buSzPts val="2200"/>
              <a:buNone/>
              <a:defRPr sz="2200" b="1">
                <a:solidFill>
                  <a:schemeClr val="lt1"/>
                </a:solidFill>
              </a:defRPr>
            </a:lvl6pPr>
            <a:lvl7pPr lvl="6" algn="ctr" rtl="0">
              <a:spcBef>
                <a:spcPts val="2100"/>
              </a:spcBef>
              <a:spcAft>
                <a:spcPts val="0"/>
              </a:spcAft>
              <a:buClr>
                <a:schemeClr val="lt1"/>
              </a:buClr>
              <a:buSzPts val="2200"/>
              <a:buNone/>
              <a:defRPr sz="2200" b="1">
                <a:solidFill>
                  <a:schemeClr val="lt1"/>
                </a:solidFill>
              </a:defRPr>
            </a:lvl7pPr>
            <a:lvl8pPr lvl="7" algn="ctr" rtl="0">
              <a:spcBef>
                <a:spcPts val="2100"/>
              </a:spcBef>
              <a:spcAft>
                <a:spcPts val="0"/>
              </a:spcAft>
              <a:buClr>
                <a:schemeClr val="lt1"/>
              </a:buClr>
              <a:buSzPts val="2200"/>
              <a:buNone/>
              <a:defRPr sz="2200" b="1">
                <a:solidFill>
                  <a:schemeClr val="lt1"/>
                </a:solidFill>
              </a:defRPr>
            </a:lvl8pPr>
            <a:lvl9pPr lvl="8" algn="ctr" rtl="0">
              <a:spcBef>
                <a:spcPts val="2100"/>
              </a:spcBef>
              <a:spcAft>
                <a:spcPts val="2100"/>
              </a:spcAft>
              <a:buClr>
                <a:schemeClr val="lt1"/>
              </a:buClr>
              <a:buSzPts val="2200"/>
              <a:buNone/>
              <a:defRPr sz="2200" b="1">
                <a:solidFill>
                  <a:schemeClr val="lt1"/>
                </a:solidFill>
              </a:defRPr>
            </a:lvl9pPr>
          </a:lstStyle>
          <a:p>
            <a:endParaRPr/>
          </a:p>
        </p:txBody>
      </p:sp>
      <p:sp>
        <p:nvSpPr>
          <p:cNvPr id="148" name="Google Shape;148;p15"/>
          <p:cNvSpPr txBox="1">
            <a:spLocks noGrp="1"/>
          </p:cNvSpPr>
          <p:nvPr>
            <p:ph type="title"/>
          </p:nvPr>
        </p:nvSpPr>
        <p:spPr>
          <a:xfrm>
            <a:off x="415600" y="5171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lt1"/>
              </a:buClr>
              <a:buSzPts val="4000"/>
              <a:buFont typeface="Aldrich"/>
              <a:buNone/>
              <a:defRPr>
                <a:solidFill>
                  <a:schemeClr val="lt1"/>
                </a:solidFill>
              </a:defRPr>
            </a:lvl1pPr>
            <a:lvl2pPr lvl="1"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2pPr>
            <a:lvl3pPr lvl="2"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3pPr>
            <a:lvl4pPr lvl="3"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4pPr>
            <a:lvl5pPr lvl="4"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5pPr>
            <a:lvl6pPr lvl="5"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6pPr>
            <a:lvl7pPr lvl="6"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7pPr>
            <a:lvl8pPr lvl="7"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8pPr>
            <a:lvl9pPr lvl="8" rtl="0">
              <a:spcBef>
                <a:spcPts val="0"/>
              </a:spcBef>
              <a:spcAft>
                <a:spcPts val="0"/>
              </a:spcAft>
              <a:buClr>
                <a:schemeClr val="lt1"/>
              </a:buClr>
              <a:buSzPts val="4000"/>
              <a:buFont typeface="Abril Fatface"/>
              <a:buNone/>
              <a:defRPr sz="4000">
                <a:solidFill>
                  <a:schemeClr val="lt1"/>
                </a:solidFill>
                <a:latin typeface="Abril Fatface"/>
                <a:ea typeface="Abril Fatface"/>
                <a:cs typeface="Abril Fatface"/>
                <a:sym typeface="Abril Fatface"/>
              </a:defRPr>
            </a:lvl9pPr>
          </a:lstStyle>
          <a:p>
            <a:endParaRPr/>
          </a:p>
        </p:txBody>
      </p:sp>
      <p:sp>
        <p:nvSpPr>
          <p:cNvPr id="149" name="Google Shape;149;p15"/>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30200">
              <a:spcBef>
                <a:spcPts val="2100"/>
              </a:spcBef>
              <a:spcAft>
                <a:spcPts val="0"/>
              </a:spcAft>
              <a:buClr>
                <a:schemeClr val="lt1"/>
              </a:buClr>
              <a:buSzPts val="1600"/>
              <a:buChar char="○"/>
              <a:defRPr sz="1600">
                <a:solidFill>
                  <a:schemeClr val="lt1"/>
                </a:solidFill>
              </a:defRPr>
            </a:lvl2pPr>
            <a:lvl3pPr marL="1371600" lvl="2" indent="-330200">
              <a:spcBef>
                <a:spcPts val="2100"/>
              </a:spcBef>
              <a:spcAft>
                <a:spcPts val="0"/>
              </a:spcAft>
              <a:buClr>
                <a:schemeClr val="lt1"/>
              </a:buClr>
              <a:buSzPts val="1600"/>
              <a:buChar char="■"/>
              <a:defRPr sz="1600">
                <a:solidFill>
                  <a:schemeClr val="lt1"/>
                </a:solidFill>
              </a:defRPr>
            </a:lvl3pPr>
            <a:lvl4pPr marL="1828800" lvl="3" indent="-330200">
              <a:spcBef>
                <a:spcPts val="2100"/>
              </a:spcBef>
              <a:spcAft>
                <a:spcPts val="0"/>
              </a:spcAft>
              <a:buClr>
                <a:schemeClr val="lt1"/>
              </a:buClr>
              <a:buSzPts val="1600"/>
              <a:buChar char="●"/>
              <a:defRPr sz="1600">
                <a:solidFill>
                  <a:schemeClr val="lt1"/>
                </a:solidFill>
              </a:defRPr>
            </a:lvl4pPr>
            <a:lvl5pPr marL="2286000" lvl="4" indent="-330200">
              <a:spcBef>
                <a:spcPts val="2100"/>
              </a:spcBef>
              <a:spcAft>
                <a:spcPts val="0"/>
              </a:spcAft>
              <a:buClr>
                <a:schemeClr val="lt1"/>
              </a:buClr>
              <a:buSzPts val="1600"/>
              <a:buChar char="○"/>
              <a:defRPr sz="1600">
                <a:solidFill>
                  <a:schemeClr val="lt1"/>
                </a:solidFill>
              </a:defRPr>
            </a:lvl5pPr>
            <a:lvl6pPr marL="2743200" lvl="5" indent="-330200">
              <a:spcBef>
                <a:spcPts val="2100"/>
              </a:spcBef>
              <a:spcAft>
                <a:spcPts val="0"/>
              </a:spcAft>
              <a:buClr>
                <a:schemeClr val="lt1"/>
              </a:buClr>
              <a:buSzPts val="1600"/>
              <a:buChar char="■"/>
              <a:defRPr sz="1600">
                <a:solidFill>
                  <a:schemeClr val="lt1"/>
                </a:solidFill>
              </a:defRPr>
            </a:lvl6pPr>
            <a:lvl7pPr marL="3200400" lvl="6" indent="-330200">
              <a:spcBef>
                <a:spcPts val="2100"/>
              </a:spcBef>
              <a:spcAft>
                <a:spcPts val="0"/>
              </a:spcAft>
              <a:buClr>
                <a:schemeClr val="lt1"/>
              </a:buClr>
              <a:buSzPts val="1600"/>
              <a:buChar char="●"/>
              <a:defRPr sz="1600">
                <a:solidFill>
                  <a:schemeClr val="lt1"/>
                </a:solidFill>
              </a:defRPr>
            </a:lvl7pPr>
            <a:lvl8pPr marL="3657600" lvl="7" indent="-330200">
              <a:spcBef>
                <a:spcPts val="2100"/>
              </a:spcBef>
              <a:spcAft>
                <a:spcPts val="0"/>
              </a:spcAft>
              <a:buClr>
                <a:schemeClr val="lt1"/>
              </a:buClr>
              <a:buSzPts val="1600"/>
              <a:buChar char="○"/>
              <a:defRPr sz="1600">
                <a:solidFill>
                  <a:schemeClr val="lt1"/>
                </a:solidFill>
              </a:defRPr>
            </a:lvl8pPr>
            <a:lvl9pPr marL="4114800" lvl="8" indent="-330200">
              <a:spcBef>
                <a:spcPts val="2100"/>
              </a:spcBef>
              <a:spcAft>
                <a:spcPts val="2100"/>
              </a:spcAft>
              <a:buClr>
                <a:schemeClr val="lt1"/>
              </a:buClr>
              <a:buSzPts val="1600"/>
              <a:buChar char="■"/>
              <a:defRPr sz="1600">
                <a:solidFill>
                  <a:schemeClr val="lt1"/>
                </a:solidFill>
              </a:defRPr>
            </a:lvl9pPr>
          </a:lstStyle>
          <a:p>
            <a:endParaRPr/>
          </a:p>
        </p:txBody>
      </p:sp>
      <p:sp>
        <p:nvSpPr>
          <p:cNvPr id="150" name="Google Shape;150;p15"/>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151" name="Google Shape;151;p15"/>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152" name="Google Shape;152;p15"/>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
        <p:nvSpPr>
          <p:cNvPr id="153" name="Google Shape;153;p15"/>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2100"/>
              </a:spcBef>
              <a:spcAft>
                <a:spcPts val="0"/>
              </a:spcAft>
              <a:buClr>
                <a:schemeClr val="lt1"/>
              </a:buClr>
              <a:buSzPts val="1600"/>
              <a:buChar char="○"/>
              <a:defRPr sz="1600">
                <a:solidFill>
                  <a:schemeClr val="lt1"/>
                </a:solidFill>
              </a:defRPr>
            </a:lvl2pPr>
            <a:lvl3pPr marL="1371600" lvl="2" indent="-330200" rtl="0">
              <a:spcBef>
                <a:spcPts val="2100"/>
              </a:spcBef>
              <a:spcAft>
                <a:spcPts val="0"/>
              </a:spcAft>
              <a:buClr>
                <a:schemeClr val="lt1"/>
              </a:buClr>
              <a:buSzPts val="1600"/>
              <a:buChar char="■"/>
              <a:defRPr sz="1600">
                <a:solidFill>
                  <a:schemeClr val="lt1"/>
                </a:solidFill>
              </a:defRPr>
            </a:lvl3pPr>
            <a:lvl4pPr marL="1828800" lvl="3" indent="-330200" rtl="0">
              <a:spcBef>
                <a:spcPts val="2100"/>
              </a:spcBef>
              <a:spcAft>
                <a:spcPts val="0"/>
              </a:spcAft>
              <a:buClr>
                <a:schemeClr val="lt1"/>
              </a:buClr>
              <a:buSzPts val="1600"/>
              <a:buChar char="●"/>
              <a:defRPr sz="1600">
                <a:solidFill>
                  <a:schemeClr val="lt1"/>
                </a:solidFill>
              </a:defRPr>
            </a:lvl4pPr>
            <a:lvl5pPr marL="2286000" lvl="4" indent="-330200" rtl="0">
              <a:spcBef>
                <a:spcPts val="2100"/>
              </a:spcBef>
              <a:spcAft>
                <a:spcPts val="0"/>
              </a:spcAft>
              <a:buClr>
                <a:schemeClr val="lt1"/>
              </a:buClr>
              <a:buSzPts val="1600"/>
              <a:buChar char="○"/>
              <a:defRPr sz="1600">
                <a:solidFill>
                  <a:schemeClr val="lt1"/>
                </a:solidFill>
              </a:defRPr>
            </a:lvl5pPr>
            <a:lvl6pPr marL="2743200" lvl="5" indent="-330200" rtl="0">
              <a:spcBef>
                <a:spcPts val="2100"/>
              </a:spcBef>
              <a:spcAft>
                <a:spcPts val="0"/>
              </a:spcAft>
              <a:buClr>
                <a:schemeClr val="lt1"/>
              </a:buClr>
              <a:buSzPts val="1600"/>
              <a:buChar char="■"/>
              <a:defRPr sz="1600">
                <a:solidFill>
                  <a:schemeClr val="lt1"/>
                </a:solidFill>
              </a:defRPr>
            </a:lvl6pPr>
            <a:lvl7pPr marL="3200400" lvl="6" indent="-330200" rtl="0">
              <a:spcBef>
                <a:spcPts val="2100"/>
              </a:spcBef>
              <a:spcAft>
                <a:spcPts val="0"/>
              </a:spcAft>
              <a:buClr>
                <a:schemeClr val="lt1"/>
              </a:buClr>
              <a:buSzPts val="1600"/>
              <a:buChar char="●"/>
              <a:defRPr sz="1600">
                <a:solidFill>
                  <a:schemeClr val="lt1"/>
                </a:solidFill>
              </a:defRPr>
            </a:lvl7pPr>
            <a:lvl8pPr marL="3657600" lvl="7" indent="-330200" rtl="0">
              <a:spcBef>
                <a:spcPts val="2100"/>
              </a:spcBef>
              <a:spcAft>
                <a:spcPts val="0"/>
              </a:spcAft>
              <a:buClr>
                <a:schemeClr val="lt1"/>
              </a:buClr>
              <a:buSzPts val="1600"/>
              <a:buChar char="○"/>
              <a:defRPr sz="1600">
                <a:solidFill>
                  <a:schemeClr val="lt1"/>
                </a:solidFill>
              </a:defRPr>
            </a:lvl8pPr>
            <a:lvl9pPr marL="4114800" lvl="8" indent="-330200" rtl="0">
              <a:spcBef>
                <a:spcPts val="2100"/>
              </a:spcBef>
              <a:spcAft>
                <a:spcPts val="2100"/>
              </a:spcAft>
              <a:buClr>
                <a:schemeClr val="lt1"/>
              </a:buClr>
              <a:buSzPts val="1600"/>
              <a:buChar char="■"/>
              <a:defRPr sz="1600">
                <a:solidFill>
                  <a:schemeClr val="lt1"/>
                </a:solidFill>
              </a:defRPr>
            </a:lvl9pPr>
          </a:lstStyle>
          <a:p>
            <a:endParaRPr/>
          </a:p>
        </p:txBody>
      </p:sp>
    </p:spTree>
    <p:extLst>
      <p:ext uri="{BB962C8B-B14F-4D97-AF65-F5344CB8AC3E}">
        <p14:creationId xmlns:p14="http://schemas.microsoft.com/office/powerpoint/2010/main" val="229479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74560"/>
      </p:ext>
    </p:extLst>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6740645"/>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13651440"/>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6168575"/>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661696"/>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3406459"/>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761763"/>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4/23/21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68220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10" r:id="rId14"/>
    <p:sldLayoutId id="2147483711" r:id="rId15"/>
    <p:sldLayoutId id="2147483712" r:id="rId16"/>
    <p:sldLayoutId id="2147483714" r:id="rId17"/>
    <p:sldLayoutId id="2147483717" r:id="rId18"/>
    <p:sldLayoutId id="2147483718" r:id="rId19"/>
    <p:sldLayoutId id="2147483719" r:id="rId20"/>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wiki.cancerimagingarchive.net/display/Public/CBIS-DDSM"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prstGeom prst="rect">
            <a:avLst/>
          </a:prstGeom>
        </p:spPr>
        <p:txBody>
          <a:bodyPr spcFirstLastPara="1" wrap="square" lIns="121900" tIns="121900" rIns="121900" bIns="121900" anchor="ctr" anchorCtr="0">
            <a:normAutofit/>
          </a:bodyPr>
          <a:lstStyle/>
          <a:p>
            <a:r>
              <a:rPr lang="en-US" cap="small" dirty="0"/>
              <a:t>Computer Aided Detection and Diagnosis of Breast Cancer</a:t>
            </a:r>
            <a:endParaRPr lang="en-US" dirty="0"/>
          </a:p>
        </p:txBody>
      </p:sp>
      <p:sp>
        <p:nvSpPr>
          <p:cNvPr id="174" name="Google Shape;174;p19"/>
          <p:cNvSpPr txBox="1">
            <a:spLocks noGrp="1"/>
          </p:cNvSpPr>
          <p:nvPr>
            <p:ph type="subTitle" idx="1"/>
          </p:nvPr>
        </p:nvSpPr>
        <p:spPr>
          <a:xfrm>
            <a:off x="6012100" y="1050575"/>
            <a:ext cx="6026400" cy="717900"/>
          </a:xfrm>
          <a:prstGeom prst="rect">
            <a:avLst/>
          </a:prstGeom>
        </p:spPr>
        <p:txBody>
          <a:bodyPr spcFirstLastPara="1" wrap="square" lIns="121900" tIns="121900" rIns="121900" bIns="121900" anchor="ctr" anchorCtr="0">
            <a:noAutofit/>
          </a:bodyPr>
          <a:lstStyle/>
          <a:p>
            <a:pPr marL="0" indent="0"/>
            <a:endParaRPr lang="en-US" dirty="0" smtClean="0"/>
          </a:p>
          <a:p>
            <a:pPr marL="0" lvl="0" indent="0" algn="l" rtl="0">
              <a:spcBef>
                <a:spcPts val="0"/>
              </a:spcBef>
              <a:spcAft>
                <a:spcPts val="0"/>
              </a:spcAft>
              <a:buNone/>
            </a:pPr>
            <a:endParaRPr dirty="0"/>
          </a:p>
        </p:txBody>
      </p:sp>
      <p:sp>
        <p:nvSpPr>
          <p:cNvPr id="178" name="Google Shape;178;p19"/>
          <p:cNvSpPr txBox="1">
            <a:spLocks noGrp="1"/>
          </p:cNvSpPr>
          <p:nvPr>
            <p:ph type="subTitle" idx="5"/>
          </p:nvPr>
        </p:nvSpPr>
        <p:spPr>
          <a:xfrm>
            <a:off x="6012100" y="3727925"/>
            <a:ext cx="6026400" cy="717900"/>
          </a:xfrm>
          <a:prstGeom prst="rect">
            <a:avLst/>
          </a:prstGeom>
        </p:spPr>
        <p:txBody>
          <a:bodyPr spcFirstLastPara="1" wrap="square" lIns="121900" tIns="121900" rIns="121900" bIns="121900" anchor="ctr" anchorCtr="0">
            <a:noAutofit/>
          </a:bodyPr>
          <a:lstStyle/>
          <a:p>
            <a:pPr marL="0" lvl="0" indent="0"/>
            <a:r>
              <a:rPr lang="en" dirty="0" smtClean="0"/>
              <a:t>	</a:t>
            </a:r>
            <a:endParaRPr dirty="0"/>
          </a:p>
        </p:txBody>
      </p:sp>
      <p:sp>
        <p:nvSpPr>
          <p:cNvPr id="179" name="Google Shape;179;p19"/>
          <p:cNvSpPr txBox="1">
            <a:spLocks noGrp="1"/>
          </p:cNvSpPr>
          <p:nvPr>
            <p:ph type="subTitle" idx="6"/>
          </p:nvPr>
        </p:nvSpPr>
        <p:spPr>
          <a:xfrm>
            <a:off x="6012100" y="5977018"/>
            <a:ext cx="6026400" cy="717900"/>
          </a:xfrm>
          <a:prstGeom prst="rect">
            <a:avLst/>
          </a:prstGeom>
        </p:spPr>
        <p:txBody>
          <a:bodyPr spcFirstLastPara="1" wrap="square" lIns="121900" tIns="121900" rIns="121900" bIns="121900" anchor="ctr" anchorCtr="0">
            <a:noAutofit/>
          </a:bodyPr>
          <a:lstStyle/>
          <a:p>
            <a:pPr marL="0" indent="0"/>
            <a:r>
              <a:rPr lang="en" dirty="0" smtClean="0"/>
              <a:t>	</a:t>
            </a:r>
            <a:r>
              <a:rPr lang="en-US" sz="3200" dirty="0"/>
              <a:t>Sanja </a:t>
            </a:r>
            <a:r>
              <a:rPr lang="en-US" sz="3200" dirty="0" err="1" smtClean="0"/>
              <a:t>Stanisic</a:t>
            </a:r>
            <a:r>
              <a:rPr lang="en-US" sz="3200" dirty="0" smtClean="0"/>
              <a:t>,  </a:t>
            </a:r>
            <a:r>
              <a:rPr lang="en-US" sz="3200" dirty="0" err="1"/>
              <a:t>matr</a:t>
            </a:r>
            <a:r>
              <a:rPr lang="en-US" sz="3200" dirty="0"/>
              <a:t>. 800409</a:t>
            </a:r>
          </a:p>
          <a:p>
            <a:pPr marL="0" lvl="0" indent="0"/>
            <a:endParaRPr dirty="0"/>
          </a:p>
        </p:txBody>
      </p:sp>
      <p:cxnSp>
        <p:nvCxnSpPr>
          <p:cNvPr id="181"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35" name="Google Shape;335;p29"/>
          <p:cNvSpPr txBox="1">
            <a:spLocks noGrp="1"/>
          </p:cNvSpPr>
          <p:nvPr>
            <p:ph type="subTitle" idx="6"/>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2000" dirty="0" smtClean="0">
                <a:solidFill>
                  <a:schemeClr val="accent2"/>
                </a:solidFill>
              </a:rPr>
              <a:t>Dataset pre-processing</a:t>
            </a:r>
            <a:endParaRPr sz="2000" dirty="0">
              <a:solidFill>
                <a:schemeClr val="accent2"/>
              </a:solidFill>
            </a:endParaRPr>
          </a:p>
        </p:txBody>
      </p:sp>
      <p:sp>
        <p:nvSpPr>
          <p:cNvPr id="337" name="Google Shape;337;p29"/>
          <p:cNvSpPr txBox="1">
            <a:spLocks noGrp="1"/>
          </p:cNvSpPr>
          <p:nvPr>
            <p:ph type="subTitle" idx="7"/>
          </p:nvPr>
        </p:nvSpPr>
        <p:spPr>
          <a:xfrm>
            <a:off x="1503884" y="3812188"/>
            <a:ext cx="10018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sz="2000" dirty="0" smtClean="0">
                <a:solidFill>
                  <a:schemeClr val="accent1"/>
                </a:solidFill>
              </a:rPr>
              <a:t>Pixel size</a:t>
            </a:r>
            <a:endParaRPr sz="2000" dirty="0">
              <a:solidFill>
                <a:schemeClr val="accent1"/>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solidFill>
                  <a:schemeClr val="tx1"/>
                </a:solidFill>
              </a:rPr>
              <a:t>methods</a:t>
            </a:r>
            <a:endParaRPr dirty="0">
              <a:solidFill>
                <a:schemeClr val="tx1"/>
              </a:solidFill>
            </a:endParaRPr>
          </a:p>
        </p:txBody>
      </p:sp>
      <p:sp>
        <p:nvSpPr>
          <p:cNvPr id="340" name="Google Shape;340;p29"/>
          <p:cNvSpPr txBox="1">
            <a:spLocks noGrp="1"/>
          </p:cNvSpPr>
          <p:nvPr>
            <p:ph type="body" idx="9"/>
          </p:nvPr>
        </p:nvSpPr>
        <p:spPr>
          <a:prstGeom prst="rect">
            <a:avLst/>
          </a:prstGeom>
        </p:spPr>
        <p:txBody>
          <a:bodyPr spcFirstLastPara="1" wrap="square" lIns="121900" tIns="121900" rIns="121900" bIns="121900" anchor="t" anchorCtr="0">
            <a:noAutofit/>
          </a:bodyPr>
          <a:lstStyle/>
          <a:p>
            <a:pPr marL="0" lvl="0" indent="0">
              <a:spcAft>
                <a:spcPts val="2100"/>
              </a:spcAft>
              <a:buNone/>
            </a:pPr>
            <a:r>
              <a:rPr lang="en-GB" sz="1800" dirty="0" smtClean="0"/>
              <a:t>Given the size of the dataset, in this project only the data related to </a:t>
            </a:r>
            <a:r>
              <a:rPr lang="en-GB" sz="1800" b="1" dirty="0">
                <a:solidFill>
                  <a:schemeClr val="accent2"/>
                </a:solidFill>
              </a:rPr>
              <a:t>calcifications</a:t>
            </a:r>
            <a:r>
              <a:rPr lang="en-GB" sz="1800" dirty="0" smtClean="0"/>
              <a:t> were analysed. </a:t>
            </a:r>
            <a:r>
              <a:rPr lang="en-GB" sz="1800" dirty="0"/>
              <a:t>There were </a:t>
            </a:r>
            <a:r>
              <a:rPr lang="en-GB" sz="1800" b="1" dirty="0">
                <a:solidFill>
                  <a:schemeClr val="accent2"/>
                </a:solidFill>
              </a:rPr>
              <a:t>753 </a:t>
            </a:r>
            <a:r>
              <a:rPr lang="en-GB" sz="1800" dirty="0"/>
              <a:t>calcification </a:t>
            </a:r>
            <a:r>
              <a:rPr lang="en-GB" sz="1800" dirty="0" smtClean="0"/>
              <a:t>cases. As requested the data relating to cases classified as “benign with call-back” were removed,  downsizing the dataset  to </a:t>
            </a:r>
            <a:r>
              <a:rPr lang="en-GB" sz="1800" b="1" dirty="0">
                <a:solidFill>
                  <a:schemeClr val="accent2"/>
                </a:solidFill>
              </a:rPr>
              <a:t>1311</a:t>
            </a:r>
            <a:r>
              <a:rPr lang="en-GB" sz="1800" dirty="0" smtClean="0"/>
              <a:t> instances, i.e. 1311 images where the dimensions of the ROI mask corresponded to the dimensions of the full images.</a:t>
            </a:r>
          </a:p>
          <a:p>
            <a:pPr marL="0" lvl="0" indent="0">
              <a:spcAft>
                <a:spcPts val="2100"/>
              </a:spcAft>
              <a:buNone/>
            </a:pPr>
            <a:endParaRPr sz="1800" dirty="0"/>
          </a:p>
        </p:txBody>
      </p:sp>
      <p:sp>
        <p:nvSpPr>
          <p:cNvPr id="336" name="Google Shape;336;p29"/>
          <p:cNvSpPr txBox="1">
            <a:spLocks noGrp="1"/>
          </p:cNvSpPr>
          <p:nvPr>
            <p:ph type="body" idx="13"/>
          </p:nvPr>
        </p:nvSpPr>
        <p:spPr>
          <a:xfrm>
            <a:off x="1503875" y="4307715"/>
            <a:ext cx="10018800" cy="1101035"/>
          </a:xfrm>
          <a:prstGeom prst="rect">
            <a:avLst/>
          </a:prstGeom>
        </p:spPr>
        <p:txBody>
          <a:bodyPr spcFirstLastPara="1" wrap="square" lIns="121900" tIns="121900" rIns="121900" bIns="121900" anchor="t" anchorCtr="0">
            <a:noAutofit/>
          </a:bodyPr>
          <a:lstStyle/>
          <a:p>
            <a:pPr marL="0" lvl="0" indent="0" algn="just">
              <a:buNone/>
            </a:pPr>
            <a:r>
              <a:rPr lang="en-US" sz="1800" dirty="0"/>
              <a:t>The images in this datasets </a:t>
            </a:r>
            <a:r>
              <a:rPr lang="en-US" sz="1800" dirty="0"/>
              <a:t>a</a:t>
            </a:r>
            <a:r>
              <a:rPr lang="en-US" sz="1800" dirty="0" smtClean="0"/>
              <a:t>re </a:t>
            </a:r>
            <a:r>
              <a:rPr lang="en-US" sz="1800" dirty="0"/>
              <a:t>in DICOM format, but they a</a:t>
            </a:r>
            <a:r>
              <a:rPr lang="en-US" sz="1800" dirty="0" smtClean="0"/>
              <a:t>re </a:t>
            </a:r>
            <a:r>
              <a:rPr lang="en-US" sz="1800" dirty="0"/>
              <a:t>digitized analog images and not digital images. Therefore the information about pixel size, pixel spacing and slice thickness were not provided. However, this database was analyzed in many papers, so as suggested in scientific </a:t>
            </a:r>
            <a:r>
              <a:rPr lang="en-US" sz="1800" dirty="0" smtClean="0"/>
              <a:t>literature</a:t>
            </a:r>
            <a:r>
              <a:rPr lang="en-US" sz="1800" b="1" baseline="30000" dirty="0" smtClean="0"/>
              <a:t>1</a:t>
            </a:r>
            <a:r>
              <a:rPr lang="en-US" sz="1800" dirty="0" smtClean="0"/>
              <a:t> </a:t>
            </a:r>
            <a:r>
              <a:rPr lang="en-US" sz="1800" dirty="0"/>
              <a:t>the </a:t>
            </a:r>
            <a:r>
              <a:rPr lang="en-US" sz="1800" b="1" u="sng" dirty="0"/>
              <a:t>pixel size </a:t>
            </a:r>
            <a:r>
              <a:rPr lang="en-US" sz="1800" dirty="0"/>
              <a:t>was set at </a:t>
            </a:r>
            <a:r>
              <a:rPr lang="en-US" sz="1800" b="1" dirty="0">
                <a:solidFill>
                  <a:schemeClr val="accent1"/>
                </a:solidFill>
              </a:rPr>
              <a:t>1 pixel = 50 µm</a:t>
            </a:r>
            <a:r>
              <a:rPr lang="en-US" sz="1800" dirty="0"/>
              <a:t>, while </a:t>
            </a:r>
            <a:r>
              <a:rPr lang="en-US" sz="1800" b="1" u="sng" dirty="0"/>
              <a:t>slice thickness </a:t>
            </a:r>
            <a:r>
              <a:rPr lang="en-US" sz="1800" dirty="0"/>
              <a:t>was set at </a:t>
            </a:r>
            <a:r>
              <a:rPr lang="en-US" sz="1800" b="1" dirty="0">
                <a:solidFill>
                  <a:schemeClr val="accent1"/>
                </a:solidFill>
              </a:rPr>
              <a:t>1 mm </a:t>
            </a:r>
            <a:r>
              <a:rPr lang="en-US" sz="1800" dirty="0"/>
              <a:t>as in digital </a:t>
            </a:r>
            <a:r>
              <a:rPr lang="en-US" sz="1800" dirty="0" err="1"/>
              <a:t>tomosynthesis</a:t>
            </a:r>
            <a:r>
              <a:rPr lang="en-US" sz="1800" dirty="0"/>
              <a:t>. </a:t>
            </a:r>
            <a:endParaRPr sz="1800" dirty="0" smtClean="0"/>
          </a:p>
          <a:p>
            <a:pPr marL="0" lvl="0" indent="0" algn="l" rtl="0">
              <a:spcBef>
                <a:spcPts val="2100"/>
              </a:spcBef>
              <a:spcAft>
                <a:spcPts val="2100"/>
              </a:spcAft>
              <a:buNone/>
            </a:pPr>
            <a:endParaRPr dirty="0"/>
          </a:p>
        </p:txBody>
      </p:sp>
      <p:sp>
        <p:nvSpPr>
          <p:cNvPr id="341" name="Google Shape;341;p29"/>
          <p:cNvSpPr/>
          <p:nvPr/>
        </p:nvSpPr>
        <p:spPr>
          <a:xfrm>
            <a:off x="-125" y="4345500"/>
            <a:ext cx="909000" cy="6012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dirty="0" smtClean="0">
                <a:solidFill>
                  <a:schemeClr val="bg1"/>
                </a:solidFill>
              </a:rPr>
              <a:t>4</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
        <p:nvSpPr>
          <p:cNvPr id="20" name="Google Shape;336;p29"/>
          <p:cNvSpPr txBox="1">
            <a:spLocks noGrp="1"/>
          </p:cNvSpPr>
          <p:nvPr>
            <p:ph type="body" idx="13"/>
          </p:nvPr>
        </p:nvSpPr>
        <p:spPr>
          <a:xfrm>
            <a:off x="1492370" y="5831650"/>
            <a:ext cx="10182705" cy="923400"/>
          </a:xfrm>
          <a:prstGeom prst="rect">
            <a:avLst/>
          </a:prstGeom>
        </p:spPr>
        <p:txBody>
          <a:bodyPr spcFirstLastPara="1" wrap="square" lIns="121900" tIns="121900" rIns="121900" bIns="121900" anchor="t" anchorCtr="0">
            <a:noAutofit/>
          </a:bodyPr>
          <a:lstStyle/>
          <a:p>
            <a:pPr marL="0" lvl="0" indent="0">
              <a:spcBef>
                <a:spcPts val="2100"/>
              </a:spcBef>
              <a:spcAft>
                <a:spcPts val="2100"/>
              </a:spcAft>
              <a:buNone/>
            </a:pPr>
            <a:r>
              <a:rPr lang="en-GB" b="1" baseline="30000" dirty="0" smtClean="0"/>
              <a:t>1</a:t>
            </a:r>
            <a:r>
              <a:rPr lang="en-GB" dirty="0" smtClean="0"/>
              <a:t> </a:t>
            </a:r>
            <a:r>
              <a:rPr lang="en-US" sz="1200" dirty="0" err="1"/>
              <a:t>Ragab</a:t>
            </a:r>
            <a:r>
              <a:rPr lang="en-US" sz="1200" dirty="0"/>
              <a:t> DA, </a:t>
            </a:r>
            <a:r>
              <a:rPr lang="en-US" sz="1200" dirty="0" err="1"/>
              <a:t>Sharkas</a:t>
            </a:r>
            <a:r>
              <a:rPr lang="en-US" sz="1200" dirty="0"/>
              <a:t> M, Marshall S, Ren J. 2019. Breast cancer detection using deep convolutional neural networks and support vector machines. </a:t>
            </a:r>
            <a:r>
              <a:rPr lang="en-US" sz="1200" dirty="0" err="1"/>
              <a:t>PeerJ</a:t>
            </a:r>
            <a:r>
              <a:rPr lang="en-US" sz="1200" dirty="0"/>
              <a:t> 7:e6201</a:t>
            </a:r>
            <a:endParaRPr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6"/>
          <p:cNvSpPr/>
          <p:nvPr/>
        </p:nvSpPr>
        <p:spPr>
          <a:xfrm>
            <a:off x="0" y="0"/>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26"/>
          <p:cNvSpPr/>
          <p:nvPr/>
        </p:nvSpPr>
        <p:spPr>
          <a:xfrm>
            <a:off x="-125" y="3659700"/>
            <a:ext cx="37053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26"/>
          <p:cNvSpPr txBox="1">
            <a:spLocks noGrp="1"/>
          </p:cNvSpPr>
          <p:nvPr>
            <p:ph type="subTitle" idx="2"/>
          </p:nvPr>
        </p:nvSpPr>
        <p:spPr>
          <a:xfrm>
            <a:off x="111250" y="2335992"/>
            <a:ext cx="3441900" cy="717900"/>
          </a:xfrm>
          <a:prstGeom prst="rect">
            <a:avLst/>
          </a:prstGeom>
        </p:spPr>
        <p:txBody>
          <a:bodyPr spcFirstLastPara="1" wrap="square" lIns="121900" tIns="121900" rIns="121900" bIns="121900" anchor="ctr" anchorCtr="0">
            <a:noAutofit/>
          </a:bodyPr>
          <a:lstStyle/>
          <a:p>
            <a:pPr marL="0" lvl="0" indent="0" algn="just"/>
            <a:r>
              <a:rPr lang="en-GB" dirty="0" smtClean="0">
                <a:solidFill>
                  <a:schemeClr val="bg1"/>
                </a:solidFill>
              </a:rPr>
              <a:t>1 </a:t>
            </a:r>
            <a:r>
              <a:rPr lang="en-GB" dirty="0">
                <a:solidFill>
                  <a:schemeClr val="bg1"/>
                </a:solidFill>
              </a:rPr>
              <a:t>Breast Cancer</a:t>
            </a:r>
          </a:p>
        </p:txBody>
      </p:sp>
      <p:sp>
        <p:nvSpPr>
          <p:cNvPr id="297" name="Google Shape;297;p26"/>
          <p:cNvSpPr txBox="1">
            <a:spLocks noGrp="1"/>
          </p:cNvSpPr>
          <p:nvPr>
            <p:ph type="subTitle" idx="3"/>
          </p:nvPr>
        </p:nvSpPr>
        <p:spPr>
          <a:xfrm>
            <a:off x="111250" y="2993863"/>
            <a:ext cx="3441900" cy="717900"/>
          </a:xfrm>
          <a:prstGeom prst="rect">
            <a:avLst/>
          </a:prstGeom>
        </p:spPr>
        <p:txBody>
          <a:bodyPr spcFirstLastPara="1" wrap="square" lIns="121900" tIns="121900" rIns="121900" bIns="121900" anchor="ctr" anchorCtr="0">
            <a:noAutofit/>
          </a:bodyPr>
          <a:lstStyle/>
          <a:p>
            <a:pPr marL="0" lvl="0" indent="0" algn="just"/>
            <a:r>
              <a:rPr lang="en-US" dirty="0" smtClean="0">
                <a:solidFill>
                  <a:schemeClr val="bg1"/>
                </a:solidFill>
              </a:rPr>
              <a:t>2 Mammography</a:t>
            </a:r>
            <a:endParaRPr dirty="0">
              <a:solidFill>
                <a:schemeClr val="bg1"/>
              </a:solidFill>
            </a:endParaRPr>
          </a:p>
        </p:txBody>
      </p:sp>
      <p:sp>
        <p:nvSpPr>
          <p:cNvPr id="298" name="Google Shape;298;p26"/>
          <p:cNvSpPr txBox="1">
            <a:spLocks noGrp="1"/>
          </p:cNvSpPr>
          <p:nvPr>
            <p:ph type="subTitle" idx="4"/>
          </p:nvPr>
        </p:nvSpPr>
        <p:spPr>
          <a:xfrm>
            <a:off x="-1" y="3651733"/>
            <a:ext cx="3705175" cy="717900"/>
          </a:xfrm>
          <a:prstGeom prst="rect">
            <a:avLst/>
          </a:prstGeom>
          <a:solidFill>
            <a:schemeClr val="accent2"/>
          </a:solidFill>
        </p:spPr>
        <p:txBody>
          <a:bodyPr spcFirstLastPara="1" wrap="square" lIns="121900" tIns="121900" rIns="121900" bIns="121900" anchor="ctr" anchorCtr="0">
            <a:noAutofit/>
          </a:bodyPr>
          <a:lstStyle/>
          <a:p>
            <a:pPr marL="0" lvl="0" indent="0"/>
            <a:r>
              <a:rPr lang="en-US" dirty="0" smtClean="0">
                <a:solidFill>
                  <a:schemeClr val="lt1"/>
                </a:solidFill>
              </a:rPr>
              <a:t> 3 </a:t>
            </a:r>
            <a:r>
              <a:rPr lang="en-US" dirty="0">
                <a:solidFill>
                  <a:schemeClr val="lt1"/>
                </a:solidFill>
              </a:rPr>
              <a:t>Materials - Dataset</a:t>
            </a:r>
          </a:p>
        </p:txBody>
      </p:sp>
      <p:sp>
        <p:nvSpPr>
          <p:cNvPr id="299" name="Google Shape;299;p26"/>
          <p:cNvSpPr txBox="1">
            <a:spLocks noGrp="1"/>
          </p:cNvSpPr>
          <p:nvPr>
            <p:ph type="subTitle" idx="5"/>
          </p:nvPr>
        </p:nvSpPr>
        <p:spPr>
          <a:xfrm>
            <a:off x="-125" y="4309604"/>
            <a:ext cx="3705300" cy="717900"/>
          </a:xfrm>
          <a:prstGeom prst="rect">
            <a:avLst/>
          </a:prstGeom>
          <a:solidFill>
            <a:schemeClr val="bg1"/>
          </a:solidFill>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t>4 Methods</a:t>
            </a:r>
          </a:p>
          <a:p>
            <a:pPr marL="0" lvl="0" indent="0" algn="l" rtl="0">
              <a:spcBef>
                <a:spcPts val="0"/>
              </a:spcBef>
              <a:spcAft>
                <a:spcPts val="0"/>
              </a:spcAft>
              <a:buNone/>
            </a:pPr>
            <a:r>
              <a:rPr lang="en" dirty="0"/>
              <a:t>	</a:t>
            </a:r>
            <a:r>
              <a:rPr lang="en" dirty="0" smtClean="0"/>
              <a:t>4.1 GUI Application</a:t>
            </a:r>
            <a:endParaRPr dirty="0"/>
          </a:p>
        </p:txBody>
      </p:sp>
      <p:sp>
        <p:nvSpPr>
          <p:cNvPr id="300" name="Google Shape;300;p26"/>
          <p:cNvSpPr txBox="1">
            <a:spLocks noGrp="1"/>
          </p:cNvSpPr>
          <p:nvPr>
            <p:ph type="subTitle" idx="6"/>
          </p:nvPr>
        </p:nvSpPr>
        <p:spPr>
          <a:xfrm>
            <a:off x="111250" y="4967475"/>
            <a:ext cx="34419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solidFill>
                  <a:schemeClr val="lt1"/>
                </a:solidFill>
              </a:rPr>
              <a:t>5 Results</a:t>
            </a:r>
            <a:endParaRPr dirty="0">
              <a:solidFill>
                <a:schemeClr val="lt1"/>
              </a:solidFill>
            </a:endParaRPr>
          </a:p>
        </p:txBody>
      </p:sp>
      <p:sp>
        <p:nvSpPr>
          <p:cNvPr id="291" name="Google Shape;291;p26"/>
          <p:cNvSpPr txBox="1">
            <a:spLocks noGrp="1"/>
          </p:cNvSpPr>
          <p:nvPr>
            <p:ph type="title"/>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smtClean="0"/>
              <a:t>G</a:t>
            </a:r>
            <a:r>
              <a:rPr lang="en" dirty="0" smtClean="0"/>
              <a:t>ui application </a:t>
            </a:r>
            <a:endParaRPr dirty="0"/>
          </a:p>
        </p:txBody>
      </p:sp>
      <p:sp>
        <p:nvSpPr>
          <p:cNvPr id="292" name="Google Shape;292;p26"/>
          <p:cNvSpPr txBox="1">
            <a:spLocks noGrp="1"/>
          </p:cNvSpPr>
          <p:nvPr>
            <p:ph type="body" idx="8"/>
          </p:nvPr>
        </p:nvSpPr>
        <p:spPr>
          <a:xfrm>
            <a:off x="4158375" y="1796225"/>
            <a:ext cx="7645200" cy="4308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Add a brief introduction of your section here.</a:t>
            </a:r>
            <a:endParaRPr dirty="0"/>
          </a:p>
          <a:p>
            <a:pPr marL="0" lvl="0" indent="0" algn="l" rtl="0">
              <a:spcBef>
                <a:spcPts val="2100"/>
              </a:spcBef>
              <a:spcAft>
                <a:spcPts val="2100"/>
              </a:spcAft>
              <a:buNone/>
            </a:pPr>
            <a:endParaRPr dirty="0"/>
          </a:p>
        </p:txBody>
      </p:sp>
      <p:cxnSp>
        <p:nvCxnSpPr>
          <p:cNvPr id="293" name="Google Shape;293;p26"/>
          <p:cNvCxnSpPr/>
          <p:nvPr/>
        </p:nvCxnSpPr>
        <p:spPr>
          <a:xfrm>
            <a:off x="4288700" y="1569425"/>
            <a:ext cx="1460100" cy="0"/>
          </a:xfrm>
          <a:prstGeom prst="straightConnector1">
            <a:avLst/>
          </a:prstGeom>
          <a:noFill/>
          <a:ln w="38100" cap="rnd" cmpd="sng">
            <a:solidFill>
              <a:schemeClr val="accent2"/>
            </a:solidFill>
            <a:prstDash val="solid"/>
            <a:round/>
            <a:headEnd type="none" w="med" len="med"/>
            <a:tailEnd type="none" w="med" len="med"/>
          </a:ln>
        </p:spPr>
      </p:cxnSp>
      <p:sp>
        <p:nvSpPr>
          <p:cNvPr id="301" name="Google Shape;301;p26"/>
          <p:cNvSpPr txBox="1"/>
          <p:nvPr/>
        </p:nvSpPr>
        <p:spPr>
          <a:xfrm>
            <a:off x="10524700" y="6445025"/>
            <a:ext cx="15798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Barlow Condensed"/>
              <a:ea typeface="Barlow Condensed"/>
              <a:cs typeface="Barlow Condensed"/>
              <a:sym typeface="Barlow Condensed"/>
            </a:endParaRPr>
          </a:p>
        </p:txBody>
      </p:sp>
      <p:sp>
        <p:nvSpPr>
          <p:cNvPr id="20" name="Google Shape;300;p26"/>
          <p:cNvSpPr txBox="1">
            <a:spLocks noGrp="1"/>
          </p:cNvSpPr>
          <p:nvPr>
            <p:ph type="subTitle" idx="6"/>
          </p:nvPr>
        </p:nvSpPr>
        <p:spPr>
          <a:xfrm>
            <a:off x="99756" y="5490793"/>
            <a:ext cx="3441900" cy="717900"/>
          </a:xfrm>
          <a:prstGeom prst="rect">
            <a:avLst/>
          </a:prstGeom>
        </p:spPr>
        <p:txBody>
          <a:bodyPr spcFirstLastPara="1" wrap="square" lIns="121900" tIns="121900" rIns="121900" bIns="121900" anchor="ctr" anchorCtr="0">
            <a:noAutofit/>
          </a:bodyPr>
          <a:lstStyle/>
          <a:p>
            <a:pPr marL="0" lvl="0" indent="0"/>
            <a:r>
              <a:rPr lang="en" dirty="0" smtClean="0">
                <a:solidFill>
                  <a:schemeClr val="lt1"/>
                </a:solidFill>
              </a:rPr>
              <a:t>6 </a:t>
            </a:r>
            <a:r>
              <a:rPr lang="en-GB" dirty="0">
                <a:solidFill>
                  <a:schemeClr val="lt1"/>
                </a:solidFill>
              </a:rPr>
              <a:t>Conclusions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84" y="1425095"/>
            <a:ext cx="7410091" cy="5323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p26"/>
          <p:cNvSpPr/>
          <p:nvPr/>
        </p:nvSpPr>
        <p:spPr>
          <a:xfrm>
            <a:off x="0" y="0"/>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0" name="Google Shape;290;p26"/>
          <p:cNvSpPr/>
          <p:nvPr/>
        </p:nvSpPr>
        <p:spPr>
          <a:xfrm>
            <a:off x="-125" y="3659700"/>
            <a:ext cx="37053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96" name="Google Shape;296;p26"/>
          <p:cNvSpPr txBox="1">
            <a:spLocks noGrp="1"/>
          </p:cNvSpPr>
          <p:nvPr>
            <p:ph type="subTitle" idx="2"/>
          </p:nvPr>
        </p:nvSpPr>
        <p:spPr>
          <a:xfrm>
            <a:off x="111250" y="2335992"/>
            <a:ext cx="3441900" cy="717900"/>
          </a:xfrm>
          <a:prstGeom prst="rect">
            <a:avLst/>
          </a:prstGeom>
        </p:spPr>
        <p:txBody>
          <a:bodyPr spcFirstLastPara="1" wrap="square" lIns="121900" tIns="121900" rIns="121900" bIns="121900" anchor="ctr" anchorCtr="0">
            <a:noAutofit/>
          </a:bodyPr>
          <a:lstStyle/>
          <a:p>
            <a:pPr marL="0" lvl="0" indent="0" algn="just"/>
            <a:r>
              <a:rPr lang="en-GB" dirty="0" smtClean="0">
                <a:solidFill>
                  <a:schemeClr val="bg1"/>
                </a:solidFill>
              </a:rPr>
              <a:t>1 </a:t>
            </a:r>
            <a:r>
              <a:rPr lang="en-GB" dirty="0">
                <a:solidFill>
                  <a:schemeClr val="bg1"/>
                </a:solidFill>
              </a:rPr>
              <a:t>Breast Cancer</a:t>
            </a:r>
          </a:p>
        </p:txBody>
      </p:sp>
      <p:sp>
        <p:nvSpPr>
          <p:cNvPr id="297" name="Google Shape;297;p26"/>
          <p:cNvSpPr txBox="1">
            <a:spLocks noGrp="1"/>
          </p:cNvSpPr>
          <p:nvPr>
            <p:ph type="subTitle" idx="3"/>
          </p:nvPr>
        </p:nvSpPr>
        <p:spPr>
          <a:xfrm>
            <a:off x="111250" y="2993863"/>
            <a:ext cx="3441900" cy="717900"/>
          </a:xfrm>
          <a:prstGeom prst="rect">
            <a:avLst/>
          </a:prstGeom>
        </p:spPr>
        <p:txBody>
          <a:bodyPr spcFirstLastPara="1" wrap="square" lIns="121900" tIns="121900" rIns="121900" bIns="121900" anchor="ctr" anchorCtr="0">
            <a:noAutofit/>
          </a:bodyPr>
          <a:lstStyle/>
          <a:p>
            <a:pPr marL="0" lvl="0" indent="0" algn="just"/>
            <a:r>
              <a:rPr lang="en-US" dirty="0" smtClean="0">
                <a:solidFill>
                  <a:schemeClr val="bg1"/>
                </a:solidFill>
              </a:rPr>
              <a:t>2 Mammography</a:t>
            </a:r>
            <a:endParaRPr dirty="0">
              <a:solidFill>
                <a:schemeClr val="bg1"/>
              </a:solidFill>
            </a:endParaRPr>
          </a:p>
        </p:txBody>
      </p:sp>
      <p:sp>
        <p:nvSpPr>
          <p:cNvPr id="298" name="Google Shape;298;p26"/>
          <p:cNvSpPr txBox="1">
            <a:spLocks noGrp="1"/>
          </p:cNvSpPr>
          <p:nvPr>
            <p:ph type="subTitle" idx="4"/>
          </p:nvPr>
        </p:nvSpPr>
        <p:spPr>
          <a:xfrm>
            <a:off x="-1" y="3651733"/>
            <a:ext cx="3705175" cy="717900"/>
          </a:xfrm>
          <a:prstGeom prst="rect">
            <a:avLst/>
          </a:prstGeom>
          <a:solidFill>
            <a:schemeClr val="accent2"/>
          </a:solidFill>
        </p:spPr>
        <p:txBody>
          <a:bodyPr spcFirstLastPara="1" wrap="square" lIns="121900" tIns="121900" rIns="121900" bIns="121900" anchor="ctr" anchorCtr="0">
            <a:noAutofit/>
          </a:bodyPr>
          <a:lstStyle/>
          <a:p>
            <a:pPr marL="0" lvl="0" indent="0"/>
            <a:r>
              <a:rPr lang="en-US" dirty="0" smtClean="0">
                <a:solidFill>
                  <a:schemeClr val="lt1"/>
                </a:solidFill>
              </a:rPr>
              <a:t> 3 </a:t>
            </a:r>
            <a:r>
              <a:rPr lang="en-US" dirty="0">
                <a:solidFill>
                  <a:schemeClr val="lt1"/>
                </a:solidFill>
              </a:rPr>
              <a:t>Materials - Dataset</a:t>
            </a:r>
          </a:p>
        </p:txBody>
      </p:sp>
      <p:sp>
        <p:nvSpPr>
          <p:cNvPr id="299" name="Google Shape;299;p26"/>
          <p:cNvSpPr txBox="1">
            <a:spLocks noGrp="1"/>
          </p:cNvSpPr>
          <p:nvPr>
            <p:ph type="subTitle" idx="5"/>
          </p:nvPr>
        </p:nvSpPr>
        <p:spPr>
          <a:xfrm>
            <a:off x="-125" y="4309604"/>
            <a:ext cx="3705300" cy="717900"/>
          </a:xfrm>
          <a:prstGeom prst="rect">
            <a:avLst/>
          </a:prstGeom>
          <a:solidFill>
            <a:schemeClr val="bg1"/>
          </a:solidFill>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t>4 Methods</a:t>
            </a:r>
          </a:p>
          <a:p>
            <a:pPr marL="0" lvl="0" indent="0" algn="l" rtl="0">
              <a:spcBef>
                <a:spcPts val="0"/>
              </a:spcBef>
              <a:spcAft>
                <a:spcPts val="0"/>
              </a:spcAft>
              <a:buNone/>
            </a:pPr>
            <a:r>
              <a:rPr lang="en" dirty="0" smtClean="0"/>
              <a:t>        4.2 ML </a:t>
            </a:r>
            <a:r>
              <a:rPr lang="it-IT" dirty="0" smtClean="0"/>
              <a:t>Tools &amp; </a:t>
            </a:r>
            <a:r>
              <a:rPr lang="it-IT" dirty="0" err="1" smtClean="0"/>
              <a:t>Diagnosis</a:t>
            </a:r>
            <a:r>
              <a:rPr lang="it-IT" dirty="0" smtClean="0"/>
              <a:t> </a:t>
            </a:r>
            <a:endParaRPr lang="en-US" dirty="0"/>
          </a:p>
        </p:txBody>
      </p:sp>
      <p:sp>
        <p:nvSpPr>
          <p:cNvPr id="300" name="Google Shape;300;p26"/>
          <p:cNvSpPr txBox="1">
            <a:spLocks noGrp="1"/>
          </p:cNvSpPr>
          <p:nvPr>
            <p:ph type="subTitle" idx="6"/>
          </p:nvPr>
        </p:nvSpPr>
        <p:spPr>
          <a:xfrm>
            <a:off x="111250" y="4967475"/>
            <a:ext cx="34419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solidFill>
                  <a:schemeClr val="lt1"/>
                </a:solidFill>
              </a:rPr>
              <a:t>5 Results</a:t>
            </a:r>
            <a:endParaRPr dirty="0">
              <a:solidFill>
                <a:schemeClr val="lt1"/>
              </a:solidFill>
            </a:endParaRPr>
          </a:p>
        </p:txBody>
      </p:sp>
      <p:sp>
        <p:nvSpPr>
          <p:cNvPr id="291" name="Google Shape;291;p26"/>
          <p:cNvSpPr txBox="1">
            <a:spLocks noGrp="1"/>
          </p:cNvSpPr>
          <p:nvPr>
            <p:ph type="title"/>
          </p:nvPr>
        </p:nvSpPr>
        <p:spPr>
          <a:prstGeom prst="rect">
            <a:avLst/>
          </a:prstGeom>
        </p:spPr>
        <p:txBody>
          <a:bodyPr spcFirstLastPara="1" wrap="square" lIns="121900" tIns="121900" rIns="121900" bIns="121900" anchor="t" anchorCtr="0">
            <a:noAutofit/>
          </a:bodyPr>
          <a:lstStyle/>
          <a:p>
            <a:pPr lvl="0"/>
            <a:r>
              <a:rPr lang="en-US" sz="4000" dirty="0"/>
              <a:t>Machine Learning Techniques in Breast </a:t>
            </a:r>
            <a:r>
              <a:rPr lang="en-US" sz="4000" dirty="0" smtClean="0"/>
              <a:t>Cancer </a:t>
            </a:r>
            <a:r>
              <a:rPr lang="en-US" sz="4000" dirty="0"/>
              <a:t>Detection and Diagnosis </a:t>
            </a:r>
            <a:endParaRPr sz="4000" dirty="0"/>
          </a:p>
        </p:txBody>
      </p:sp>
      <p:sp>
        <p:nvSpPr>
          <p:cNvPr id="292" name="Google Shape;292;p26"/>
          <p:cNvSpPr txBox="1">
            <a:spLocks noGrp="1"/>
          </p:cNvSpPr>
          <p:nvPr>
            <p:ph type="body" idx="8"/>
          </p:nvPr>
        </p:nvSpPr>
        <p:spPr>
          <a:xfrm>
            <a:off x="4158375" y="2104845"/>
            <a:ext cx="7645200" cy="4526930"/>
          </a:xfrm>
          <a:prstGeom prst="rect">
            <a:avLst/>
          </a:prstGeom>
        </p:spPr>
        <p:txBody>
          <a:bodyPr spcFirstLastPara="1" wrap="square" lIns="121900" tIns="121900" rIns="121900" bIns="121900" anchor="t" anchorCtr="0">
            <a:noAutofit/>
          </a:bodyPr>
          <a:lstStyle/>
          <a:p>
            <a:pPr marL="342900" indent="-342900" algn="just">
              <a:spcAft>
                <a:spcPts val="1200"/>
              </a:spcAft>
              <a:buFont typeface="Wingdings" panose="05000000000000000000" pitchFamily="2" charset="2"/>
              <a:buChar char="§"/>
            </a:pPr>
            <a:r>
              <a:rPr lang="en-US" sz="1800" dirty="0" smtClean="0"/>
              <a:t>Detection </a:t>
            </a:r>
            <a:r>
              <a:rPr lang="en-US" sz="1800" dirty="0"/>
              <a:t>of subclinical breast cancer on screening mammography is challenging as </a:t>
            </a:r>
            <a:r>
              <a:rPr lang="en-US" sz="1800" b="1" u="sng" dirty="0"/>
              <a:t>an image classification </a:t>
            </a:r>
            <a:r>
              <a:rPr lang="en-US" sz="1800" dirty="0"/>
              <a:t>task because the tumors themselves occupy only a small portion of the image of the entire breast. For example, a full-field digital mammography </a:t>
            </a:r>
            <a:r>
              <a:rPr lang="en-US" sz="1800" dirty="0" smtClean="0"/>
              <a:t>image </a:t>
            </a:r>
            <a:r>
              <a:rPr lang="en-US" sz="1800" dirty="0"/>
              <a:t>is typically 4000 × 3000 pixels while a potentially cancerous region of interest (ROI) can be as small as 100 × 100 pixels. </a:t>
            </a:r>
            <a:endParaRPr lang="en-US" sz="1800" dirty="0" smtClean="0"/>
          </a:p>
          <a:p>
            <a:pPr marL="342900" indent="-342900" algn="just">
              <a:spcAft>
                <a:spcPts val="1200"/>
              </a:spcAft>
              <a:buFont typeface="Wingdings" panose="05000000000000000000" pitchFamily="2" charset="2"/>
              <a:buChar char="§"/>
            </a:pPr>
            <a:r>
              <a:rPr lang="en-US" sz="1800" dirty="0" smtClean="0"/>
              <a:t>Challenge: automated segmentation of ROI. This dataset contains automatically segmented ROI masks. </a:t>
            </a:r>
          </a:p>
          <a:p>
            <a:pPr marL="342900" indent="-342900" algn="just">
              <a:spcAft>
                <a:spcPts val="1200"/>
              </a:spcAft>
              <a:buFont typeface="Wingdings" panose="05000000000000000000" pitchFamily="2" charset="2"/>
              <a:buChar char="§"/>
            </a:pPr>
            <a:r>
              <a:rPr lang="en-US" sz="1800" dirty="0" smtClean="0"/>
              <a:t>These mask were overlaid over full mammography images to extract potential lesions. Following morphological measurements of the lesions were calculated:</a:t>
            </a:r>
          </a:p>
          <a:p>
            <a:pPr marL="0" indent="0" algn="just">
              <a:spcAft>
                <a:spcPts val="1200"/>
              </a:spcAft>
              <a:buNone/>
            </a:pPr>
            <a:r>
              <a:rPr lang="en-US" sz="1800" dirty="0" smtClean="0"/>
              <a:t>	</a:t>
            </a:r>
            <a:r>
              <a:rPr lang="en-US" sz="1800" b="1" u="sng" dirty="0" smtClean="0"/>
              <a:t>Lesion Volume</a:t>
            </a:r>
            <a:r>
              <a:rPr lang="en-US" sz="1800" dirty="0" smtClean="0"/>
              <a:t>,</a:t>
            </a:r>
            <a:r>
              <a:rPr lang="en-US" sz="1800" b="1" dirty="0" smtClean="0"/>
              <a:t> </a:t>
            </a:r>
            <a:r>
              <a:rPr lang="en-US" sz="1800" b="1" u="sng" dirty="0" smtClean="0"/>
              <a:t>Lesion Area</a:t>
            </a:r>
            <a:r>
              <a:rPr lang="en-US" sz="1800" dirty="0" smtClean="0"/>
              <a:t>,</a:t>
            </a:r>
            <a:r>
              <a:rPr lang="en-US" sz="1800" b="1" dirty="0" smtClean="0"/>
              <a:t> </a:t>
            </a:r>
            <a:r>
              <a:rPr lang="en-US" sz="1800" b="1" u="sng" dirty="0" smtClean="0"/>
              <a:t>Spherical Disproportion</a:t>
            </a:r>
            <a:r>
              <a:rPr lang="en-US" sz="1800" dirty="0" smtClean="0"/>
              <a:t>,</a:t>
            </a:r>
            <a:r>
              <a:rPr lang="en-US" sz="1800" b="1" dirty="0" smtClean="0"/>
              <a:t> </a:t>
            </a:r>
            <a:r>
              <a:rPr lang="en-US" sz="1800" b="1" u="sng" dirty="0" err="1" smtClean="0"/>
              <a:t>Sphericity</a:t>
            </a:r>
            <a:r>
              <a:rPr lang="en-US" sz="1800" dirty="0" smtClean="0"/>
              <a:t>, and 	</a:t>
            </a:r>
            <a:r>
              <a:rPr lang="en-US" sz="1800" b="1" u="sng" dirty="0" smtClean="0"/>
              <a:t>Surface to Volume Ratio</a:t>
            </a:r>
          </a:p>
          <a:p>
            <a:pPr marL="0" indent="0" algn="just">
              <a:spcAft>
                <a:spcPts val="1200"/>
              </a:spcAft>
              <a:buNone/>
            </a:pPr>
            <a:endParaRPr dirty="0"/>
          </a:p>
        </p:txBody>
      </p:sp>
      <p:cxnSp>
        <p:nvCxnSpPr>
          <p:cNvPr id="293" name="Google Shape;293;p26"/>
          <p:cNvCxnSpPr/>
          <p:nvPr/>
        </p:nvCxnSpPr>
        <p:spPr>
          <a:xfrm>
            <a:off x="4357711" y="1862723"/>
            <a:ext cx="1460100" cy="0"/>
          </a:xfrm>
          <a:prstGeom prst="straightConnector1">
            <a:avLst/>
          </a:prstGeom>
          <a:noFill/>
          <a:ln w="38100" cap="rnd" cmpd="sng">
            <a:solidFill>
              <a:schemeClr val="accent2"/>
            </a:solidFill>
            <a:prstDash val="solid"/>
            <a:round/>
            <a:headEnd type="none" w="med" len="med"/>
            <a:tailEnd type="none" w="med" len="med"/>
          </a:ln>
        </p:spPr>
      </p:cxnSp>
      <p:sp>
        <p:nvSpPr>
          <p:cNvPr id="301" name="Google Shape;301;p26"/>
          <p:cNvSpPr txBox="1"/>
          <p:nvPr/>
        </p:nvSpPr>
        <p:spPr>
          <a:xfrm>
            <a:off x="10524700" y="6445025"/>
            <a:ext cx="1579800" cy="373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2"/>
              </a:solidFill>
              <a:latin typeface="Barlow Condensed"/>
              <a:ea typeface="Barlow Condensed"/>
              <a:cs typeface="Barlow Condensed"/>
              <a:sym typeface="Barlow Condensed"/>
            </a:endParaRPr>
          </a:p>
        </p:txBody>
      </p:sp>
      <p:sp>
        <p:nvSpPr>
          <p:cNvPr id="20" name="Google Shape;300;p26"/>
          <p:cNvSpPr txBox="1">
            <a:spLocks noGrp="1"/>
          </p:cNvSpPr>
          <p:nvPr>
            <p:ph type="subTitle" idx="6"/>
          </p:nvPr>
        </p:nvSpPr>
        <p:spPr>
          <a:xfrm>
            <a:off x="99756" y="5490793"/>
            <a:ext cx="3441900" cy="717900"/>
          </a:xfrm>
          <a:prstGeom prst="rect">
            <a:avLst/>
          </a:prstGeom>
        </p:spPr>
        <p:txBody>
          <a:bodyPr spcFirstLastPara="1" wrap="square" lIns="121900" tIns="121900" rIns="121900" bIns="121900" anchor="ctr" anchorCtr="0">
            <a:noAutofit/>
          </a:bodyPr>
          <a:lstStyle/>
          <a:p>
            <a:pPr marL="0" lvl="0" indent="0"/>
            <a:r>
              <a:rPr lang="en" dirty="0" smtClean="0">
                <a:solidFill>
                  <a:schemeClr val="lt1"/>
                </a:solidFill>
              </a:rPr>
              <a:t>6 </a:t>
            </a:r>
            <a:r>
              <a:rPr lang="en-GB" dirty="0">
                <a:solidFill>
                  <a:schemeClr val="lt1"/>
                </a:solidFill>
              </a:rPr>
              <a:t>Conclusions</a:t>
            </a:r>
          </a:p>
        </p:txBody>
      </p:sp>
    </p:spTree>
    <p:extLst>
      <p:ext uri="{BB962C8B-B14F-4D97-AF65-F5344CB8AC3E}">
        <p14:creationId xmlns:p14="http://schemas.microsoft.com/office/powerpoint/2010/main" val="3713331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43" name="Google Shape;343;p29"/>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344" name="Google Shape;344;p29"/>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345" name="Google Shape;345;p29"/>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346" name="Google Shape;346;p29"/>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342" name="Google Shape;342;p29"/>
          <p:cNvSpPr txBox="1">
            <a:spLocks noGrp="1"/>
          </p:cNvSpPr>
          <p:nvPr>
            <p:ph type="subTitle" idx="5"/>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335" name="Google Shape;335;p29"/>
          <p:cNvSpPr txBox="1">
            <a:spLocks noGrp="1"/>
          </p:cNvSpPr>
          <p:nvPr>
            <p:ph type="subTitle" idx="6"/>
          </p:nvPr>
        </p:nvSpPr>
        <p:spPr>
          <a:xfrm>
            <a:off x="1503884" y="2034775"/>
            <a:ext cx="10018800" cy="371995"/>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smtClean="0">
                <a:solidFill>
                  <a:schemeClr val="accent2"/>
                </a:solidFill>
              </a:rPr>
              <a:t>Binary Classification</a:t>
            </a:r>
            <a:endParaRPr dirty="0">
              <a:solidFill>
                <a:schemeClr val="accent2"/>
              </a:solidFill>
            </a:endParaRPr>
          </a:p>
        </p:txBody>
      </p:sp>
      <p:sp>
        <p:nvSpPr>
          <p:cNvPr id="337" name="Google Shape;337;p29"/>
          <p:cNvSpPr txBox="1">
            <a:spLocks noGrp="1"/>
          </p:cNvSpPr>
          <p:nvPr>
            <p:ph type="subTitle" idx="7"/>
          </p:nvPr>
        </p:nvSpPr>
        <p:spPr>
          <a:xfrm>
            <a:off x="1567550" y="2906459"/>
            <a:ext cx="10018800" cy="397458"/>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GB" dirty="0" smtClean="0">
                <a:solidFill>
                  <a:schemeClr val="accent1"/>
                </a:solidFill>
              </a:rPr>
              <a:t>Feature Selection</a:t>
            </a:r>
            <a:endParaRPr dirty="0">
              <a:solidFill>
                <a:schemeClr val="accent1"/>
              </a:solidFill>
            </a:endParaRPr>
          </a:p>
        </p:txBody>
      </p:sp>
      <p:sp>
        <p:nvSpPr>
          <p:cNvPr id="339" name="Google Shape;339;p29"/>
          <p:cNvSpPr txBox="1">
            <a:spLocks noGrp="1"/>
          </p:cNvSpPr>
          <p:nvPr>
            <p:ph type="subTitle" idx="8"/>
          </p:nvPr>
        </p:nvSpPr>
        <p:spPr>
          <a:xfrm>
            <a:off x="1526894" y="4307106"/>
            <a:ext cx="9972780" cy="33899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smtClean="0">
                <a:solidFill>
                  <a:schemeClr val="accent2"/>
                </a:solidFill>
              </a:rPr>
              <a:t>Applied Methods</a:t>
            </a:r>
            <a:endParaRPr dirty="0">
              <a:solidFill>
                <a:schemeClr val="accent2"/>
              </a:solidFill>
            </a:endParaRPr>
          </a:p>
        </p:txBody>
      </p:sp>
      <p:sp>
        <p:nvSpPr>
          <p:cNvPr id="347" name="Google Shape;347;p29"/>
          <p:cNvSpPr txBox="1">
            <a:spLocks noGrp="1"/>
          </p:cNvSpPr>
          <p:nvPr>
            <p:ph type="title"/>
          </p:nvPr>
        </p:nvSpPr>
        <p:spPr>
          <a:xfrm>
            <a:off x="1418450" y="593375"/>
            <a:ext cx="101655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smtClean="0">
                <a:solidFill>
                  <a:schemeClr val="tx1"/>
                </a:solidFill>
              </a:rPr>
              <a:t>Classification models</a:t>
            </a:r>
            <a:endParaRPr dirty="0">
              <a:solidFill>
                <a:schemeClr val="tx1"/>
              </a:solidFill>
            </a:endParaRPr>
          </a:p>
        </p:txBody>
      </p:sp>
      <p:sp>
        <p:nvSpPr>
          <p:cNvPr id="340" name="Google Shape;340;p29"/>
          <p:cNvSpPr txBox="1">
            <a:spLocks noGrp="1"/>
          </p:cNvSpPr>
          <p:nvPr>
            <p:ph type="body" idx="9"/>
          </p:nvPr>
        </p:nvSpPr>
        <p:spPr>
          <a:xfrm>
            <a:off x="1503875" y="2472726"/>
            <a:ext cx="10018800" cy="408498"/>
          </a:xfrm>
          <a:prstGeom prst="rect">
            <a:avLst/>
          </a:prstGeom>
        </p:spPr>
        <p:txBody>
          <a:bodyPr spcFirstLastPara="1" wrap="square" lIns="121900" tIns="121900" rIns="121900" bIns="121900" anchor="t" anchorCtr="0">
            <a:noAutofit/>
          </a:bodyPr>
          <a:lstStyle/>
          <a:p>
            <a:pPr marL="0" indent="0">
              <a:buNone/>
            </a:pPr>
            <a:r>
              <a:rPr lang="en-US" dirty="0"/>
              <a:t>This is a binary classification problem with classes being </a:t>
            </a:r>
            <a:r>
              <a:rPr lang="en-US" b="1" u="sng" dirty="0"/>
              <a:t>BENIGN</a:t>
            </a:r>
            <a:r>
              <a:rPr lang="en-US" dirty="0"/>
              <a:t> and </a:t>
            </a:r>
            <a:r>
              <a:rPr lang="en-US" b="1" u="sng" dirty="0" smtClean="0"/>
              <a:t>MALIGNANT.</a:t>
            </a:r>
            <a:endParaRPr lang="en-US" b="1" u="sng" dirty="0"/>
          </a:p>
        </p:txBody>
      </p:sp>
      <p:sp>
        <p:nvSpPr>
          <p:cNvPr id="336" name="Google Shape;336;p29"/>
          <p:cNvSpPr txBox="1">
            <a:spLocks noGrp="1"/>
          </p:cNvSpPr>
          <p:nvPr>
            <p:ph type="body" idx="13"/>
          </p:nvPr>
        </p:nvSpPr>
        <p:spPr>
          <a:xfrm>
            <a:off x="1526894" y="3422100"/>
            <a:ext cx="10018800" cy="923400"/>
          </a:xfrm>
          <a:prstGeom prst="rect">
            <a:avLst/>
          </a:prstGeom>
        </p:spPr>
        <p:txBody>
          <a:bodyPr spcFirstLastPara="1" wrap="square" lIns="121900" tIns="121900" rIns="121900" bIns="121900" anchor="t" anchorCtr="0">
            <a:noAutofit/>
          </a:bodyPr>
          <a:lstStyle/>
          <a:p>
            <a:pPr marL="0" lvl="0" indent="0" algn="just" rtl="0">
              <a:spcAft>
                <a:spcPts val="2100"/>
              </a:spcAft>
              <a:buNone/>
            </a:pPr>
            <a:r>
              <a:rPr lang="en-GB" dirty="0" smtClean="0"/>
              <a:t>Classification based only on morphological measurements is compared to the classification which includes both morphological measurements and features obtained from metadata: </a:t>
            </a:r>
            <a:r>
              <a:rPr lang="en-GB" b="1" u="sng" dirty="0" smtClean="0"/>
              <a:t>breast density</a:t>
            </a:r>
            <a:r>
              <a:rPr lang="en-GB" dirty="0" smtClean="0"/>
              <a:t>, </a:t>
            </a:r>
            <a:r>
              <a:rPr lang="en-GB" b="1" u="sng" dirty="0" smtClean="0"/>
              <a:t>BI RADS assessment</a:t>
            </a:r>
            <a:r>
              <a:rPr lang="en-GB" dirty="0" smtClean="0"/>
              <a:t>, </a:t>
            </a:r>
            <a:r>
              <a:rPr lang="en-GB" b="1" u="sng" dirty="0" smtClean="0"/>
              <a:t>calcification type</a:t>
            </a:r>
            <a:r>
              <a:rPr lang="en-GB" b="1" dirty="0" smtClean="0"/>
              <a:t> </a:t>
            </a:r>
            <a:r>
              <a:rPr lang="en-GB" dirty="0" smtClean="0"/>
              <a:t>and </a:t>
            </a:r>
            <a:r>
              <a:rPr lang="en-GB" b="1" u="sng" dirty="0" smtClean="0"/>
              <a:t>calcification distribution.</a:t>
            </a:r>
            <a:endParaRPr b="1" u="sng" dirty="0"/>
          </a:p>
        </p:txBody>
      </p:sp>
      <p:sp>
        <p:nvSpPr>
          <p:cNvPr id="338" name="Google Shape;338;p29"/>
          <p:cNvSpPr txBox="1">
            <a:spLocks noGrp="1"/>
          </p:cNvSpPr>
          <p:nvPr>
            <p:ph type="body" idx="14"/>
          </p:nvPr>
        </p:nvSpPr>
        <p:spPr>
          <a:xfrm>
            <a:off x="1503875" y="4777998"/>
            <a:ext cx="10020000" cy="535874"/>
          </a:xfrm>
          <a:prstGeom prst="rect">
            <a:avLst/>
          </a:prstGeom>
        </p:spPr>
        <p:txBody>
          <a:bodyPr spcFirstLastPara="1" wrap="square" lIns="121900" tIns="121900" rIns="121900" bIns="121900" anchor="t" anchorCtr="0">
            <a:noAutofit/>
          </a:bodyPr>
          <a:lstStyle/>
          <a:p>
            <a:pPr marL="0" lvl="0" indent="0" algn="l" rtl="0">
              <a:buNone/>
            </a:pPr>
            <a:r>
              <a:rPr lang="en-GB" dirty="0" smtClean="0"/>
              <a:t>The following classification methods were applied:  </a:t>
            </a:r>
            <a:r>
              <a:rPr lang="en-GB" b="1" u="sng" dirty="0"/>
              <a:t>k</a:t>
            </a:r>
            <a:r>
              <a:rPr lang="en-GB" b="1" u="sng" smtClean="0"/>
              <a:t>NN</a:t>
            </a:r>
            <a:r>
              <a:rPr lang="en-GB" dirty="0" smtClean="0"/>
              <a:t>, </a:t>
            </a:r>
            <a:r>
              <a:rPr lang="en-GB" b="1" u="sng" dirty="0" smtClean="0"/>
              <a:t>Naïve Bayes</a:t>
            </a:r>
            <a:r>
              <a:rPr lang="en-GB" dirty="0" smtClean="0"/>
              <a:t>, </a:t>
            </a:r>
            <a:r>
              <a:rPr lang="en-GB" b="1" u="sng" dirty="0" smtClean="0"/>
              <a:t>SVM with linear kernel</a:t>
            </a:r>
            <a:r>
              <a:rPr lang="en-GB" dirty="0" smtClean="0"/>
              <a:t>, </a:t>
            </a:r>
            <a:r>
              <a:rPr lang="en-GB" b="1" u="sng" dirty="0" smtClean="0"/>
              <a:t>SVM with radial kernel </a:t>
            </a:r>
            <a:r>
              <a:rPr lang="en-GB" dirty="0" smtClean="0"/>
              <a:t>and </a:t>
            </a:r>
            <a:r>
              <a:rPr lang="en-GB" b="1" u="sng" dirty="0" smtClean="0"/>
              <a:t>Random Forest.  </a:t>
            </a:r>
            <a:endParaRPr b="1" u="sng" dirty="0"/>
          </a:p>
        </p:txBody>
      </p:sp>
      <p:sp>
        <p:nvSpPr>
          <p:cNvPr id="341" name="Google Shape;341;p29"/>
          <p:cNvSpPr/>
          <p:nvPr/>
        </p:nvSpPr>
        <p:spPr>
          <a:xfrm>
            <a:off x="0" y="4345500"/>
            <a:ext cx="909000" cy="60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900" dirty="0" smtClean="0">
                <a:solidFill>
                  <a:schemeClr val="bg1"/>
                </a:solidFill>
              </a:rPr>
              <a:t>4.2</a:t>
            </a:r>
            <a:endParaRPr sz="1900" dirty="0">
              <a:solidFill>
                <a:schemeClr val="bg1"/>
              </a:solidFill>
            </a:endParaRPr>
          </a:p>
        </p:txBody>
      </p:sp>
      <p:cxnSp>
        <p:nvCxnSpPr>
          <p:cNvPr id="348" name="Google Shape;348;p29"/>
          <p:cNvCxnSpPr/>
          <p:nvPr/>
        </p:nvCxnSpPr>
        <p:spPr>
          <a:xfrm>
            <a:off x="1567550" y="1432200"/>
            <a:ext cx="1460100" cy="0"/>
          </a:xfrm>
          <a:prstGeom prst="straightConnector1">
            <a:avLst/>
          </a:prstGeom>
          <a:noFill/>
          <a:ln w="38100" cap="rnd" cmpd="sng">
            <a:solidFill>
              <a:schemeClr val="lt1"/>
            </a:solidFill>
            <a:prstDash val="solid"/>
            <a:round/>
            <a:headEnd type="none" w="med" len="med"/>
            <a:tailEnd type="none" w="med" len="med"/>
          </a:ln>
        </p:spPr>
      </p:cxnSp>
      <p:sp>
        <p:nvSpPr>
          <p:cNvPr id="17" name="Google Shape;339;p29"/>
          <p:cNvSpPr txBox="1">
            <a:spLocks/>
          </p:cNvSpPr>
          <p:nvPr/>
        </p:nvSpPr>
        <p:spPr>
          <a:xfrm>
            <a:off x="1526894" y="5483222"/>
            <a:ext cx="10018800" cy="404662"/>
          </a:xfrm>
          <a:prstGeom prst="rect">
            <a:avLst/>
          </a:prstGeom>
        </p:spPr>
        <p:txBody>
          <a:bodyPr spcFirstLastPara="1" vert="horz" wrap="square" lIns="121900" tIns="121900" rIns="121900" bIns="121900" rtlCol="0" anchor="t" anchorCtr="0">
            <a:noAutofit/>
          </a:bodyPr>
          <a:lstStyle>
            <a:lvl1pPr marL="91440" lvl="0" indent="-91440" algn="l" defTabSz="914400" rtl="0" eaLnBrk="1" latinLnBrk="0" hangingPunct="1">
              <a:lnSpc>
                <a:spcPct val="90000"/>
              </a:lnSpc>
              <a:spcBef>
                <a:spcPts val="0"/>
              </a:spcBef>
              <a:spcAft>
                <a:spcPts val="0"/>
              </a:spcAft>
              <a:buClr>
                <a:schemeClr val="accent1"/>
              </a:buClr>
              <a:buSzPts val="1800"/>
              <a:buFont typeface="Tw Cen MT" panose="020B0602020104020603" pitchFamily="34" charset="0"/>
              <a:buNone/>
              <a:defRPr sz="1800" b="1" kern="1200">
                <a:solidFill>
                  <a:schemeClr val="tx1"/>
                </a:solidFill>
                <a:latin typeface="+mn-lt"/>
                <a:ea typeface="+mn-ea"/>
                <a:cs typeface="+mn-cs"/>
              </a:defRPr>
            </a:lvl1pPr>
            <a:lvl2pPr marL="265176" lvl="1"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2pPr>
            <a:lvl3pPr marL="448056" lvl="2"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3pPr>
            <a:lvl4pPr marL="594360" lvl="3"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4pPr>
            <a:lvl5pPr marL="777240" lvl="4"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5pPr>
            <a:lvl6pPr marL="914400" lvl="5"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6pPr>
            <a:lvl7pPr marL="1060704" lvl="6"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7pPr>
            <a:lvl8pPr marL="1216152" lvl="7" indent="-137160" algn="l" defTabSz="914400" rtl="0" eaLnBrk="1" latinLnBrk="0" hangingPunct="1">
              <a:lnSpc>
                <a:spcPct val="90000"/>
              </a:lnSpc>
              <a:spcBef>
                <a:spcPts val="2100"/>
              </a:spcBef>
              <a:spcAft>
                <a:spcPts val="0"/>
              </a:spcAft>
              <a:buClr>
                <a:schemeClr val="accent1"/>
              </a:buClr>
              <a:buSzPts val="1800"/>
              <a:buFont typeface="Wingdings 3" pitchFamily="18" charset="2"/>
              <a:buNone/>
              <a:defRPr sz="1800" b="1" kern="1200">
                <a:solidFill>
                  <a:schemeClr val="tx1"/>
                </a:solidFill>
                <a:latin typeface="+mn-lt"/>
                <a:ea typeface="+mn-ea"/>
                <a:cs typeface="+mn-cs"/>
              </a:defRPr>
            </a:lvl8pPr>
            <a:lvl9pPr marL="1362456" lvl="8" indent="-137160" algn="l" defTabSz="914400" rtl="0" eaLnBrk="1" latinLnBrk="0" hangingPunct="1">
              <a:lnSpc>
                <a:spcPct val="90000"/>
              </a:lnSpc>
              <a:spcBef>
                <a:spcPts val="2100"/>
              </a:spcBef>
              <a:spcAft>
                <a:spcPts val="2100"/>
              </a:spcAft>
              <a:buClr>
                <a:schemeClr val="accent1"/>
              </a:buClr>
              <a:buSzPts val="1800"/>
              <a:buFont typeface="Wingdings 3" pitchFamily="18" charset="2"/>
              <a:buNone/>
              <a:defRPr sz="1800" b="1" kern="1200">
                <a:solidFill>
                  <a:schemeClr val="tx1"/>
                </a:solidFill>
                <a:latin typeface="+mn-lt"/>
                <a:ea typeface="+mn-ea"/>
                <a:cs typeface="+mn-cs"/>
              </a:defRPr>
            </a:lvl9pPr>
          </a:lstStyle>
          <a:p>
            <a:pPr marL="0" indent="0">
              <a:spcAft>
                <a:spcPts val="2100"/>
              </a:spcAft>
            </a:pPr>
            <a:r>
              <a:rPr lang="en-GB" dirty="0">
                <a:solidFill>
                  <a:schemeClr val="accent1"/>
                </a:solidFill>
              </a:rPr>
              <a:t>Validation</a:t>
            </a:r>
          </a:p>
        </p:txBody>
      </p:sp>
      <p:sp>
        <p:nvSpPr>
          <p:cNvPr id="18" name="Google Shape;338;p29"/>
          <p:cNvSpPr txBox="1">
            <a:spLocks/>
          </p:cNvSpPr>
          <p:nvPr/>
        </p:nvSpPr>
        <p:spPr>
          <a:xfrm>
            <a:off x="1535511" y="5887884"/>
            <a:ext cx="10020000" cy="650939"/>
          </a:xfrm>
          <a:prstGeom prst="rect">
            <a:avLst/>
          </a:prstGeom>
        </p:spPr>
        <p:txBody>
          <a:bodyPr spcFirstLastPara="1" vert="horz" wrap="square" lIns="121900" tIns="121900" rIns="121900" bIns="121900" rtlCol="0" anchor="t" anchorCtr="0">
            <a:noAutofit/>
          </a:bodyPr>
          <a:lstStyle>
            <a:lvl1pPr marL="457200" lvl="0" indent="-317500" algn="l" defTabSz="914400" rtl="0" eaLnBrk="1" latinLnBrk="0" hangingPunct="1">
              <a:lnSpc>
                <a:spcPct val="90000"/>
              </a:lnSpc>
              <a:spcBef>
                <a:spcPts val="0"/>
              </a:spcBef>
              <a:spcAft>
                <a:spcPts val="0"/>
              </a:spcAft>
              <a:buClr>
                <a:schemeClr val="accent1"/>
              </a:buClr>
              <a:buSzPts val="1400"/>
              <a:buFont typeface="Tw Cen MT" panose="020B0602020104020603" pitchFamily="34" charset="0"/>
              <a:buChar char="➜"/>
              <a:defRPr sz="1400" kern="1200">
                <a:solidFill>
                  <a:schemeClr val="tx1"/>
                </a:solidFill>
                <a:latin typeface="+mn-lt"/>
                <a:ea typeface="+mn-ea"/>
                <a:cs typeface="+mn-cs"/>
              </a:defRPr>
            </a:lvl1pPr>
            <a:lvl2pPr marL="914400" lvl="1"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2pPr>
            <a:lvl3pPr marL="1371600" lvl="2"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3pPr>
            <a:lvl4pPr marL="1828800" lvl="3"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4pPr>
            <a:lvl5pPr marL="2286000" lvl="4"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5pPr>
            <a:lvl6pPr marL="2743200" lvl="5"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6pPr>
            <a:lvl7pPr marL="3200400" lvl="6"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7pPr>
            <a:lvl8pPr marL="3657600" lvl="7" indent="-317500" algn="l" defTabSz="914400" rtl="0" eaLnBrk="1" latinLnBrk="0" hangingPunct="1">
              <a:lnSpc>
                <a:spcPct val="90000"/>
              </a:lnSpc>
              <a:spcBef>
                <a:spcPts val="2100"/>
              </a:spcBef>
              <a:spcAft>
                <a:spcPts val="0"/>
              </a:spcAft>
              <a:buClr>
                <a:schemeClr val="accent1"/>
              </a:buClr>
              <a:buSzPts val="1400"/>
              <a:buFont typeface="Wingdings 3" pitchFamily="18" charset="2"/>
              <a:buChar char="○"/>
              <a:defRPr sz="1400" kern="1200">
                <a:solidFill>
                  <a:schemeClr val="tx1"/>
                </a:solidFill>
                <a:latin typeface="+mn-lt"/>
                <a:ea typeface="+mn-ea"/>
                <a:cs typeface="+mn-cs"/>
              </a:defRPr>
            </a:lvl8pPr>
            <a:lvl9pPr marL="4114800" lvl="8" indent="-317500" algn="l" defTabSz="914400" rtl="0" eaLnBrk="1" latinLnBrk="0" hangingPunct="1">
              <a:lnSpc>
                <a:spcPct val="90000"/>
              </a:lnSpc>
              <a:spcBef>
                <a:spcPts val="2100"/>
              </a:spcBef>
              <a:spcAft>
                <a:spcPts val="2100"/>
              </a:spcAft>
              <a:buClr>
                <a:schemeClr val="accent1"/>
              </a:buClr>
              <a:buSzPts val="1400"/>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US" b="1" u="sng" dirty="0" smtClean="0"/>
              <a:t>10 - fold cross-validation </a:t>
            </a:r>
            <a:r>
              <a:rPr lang="en-US" dirty="0" smtClean="0"/>
              <a:t>was applied  to evaluate the performance of the classifiers. </a:t>
            </a:r>
            <a:endParaRPr lang="en-US" b="1" u="sng" dirty="0"/>
          </a:p>
        </p:txBody>
      </p:sp>
    </p:spTree>
    <p:extLst>
      <p:ext uri="{BB962C8B-B14F-4D97-AF65-F5344CB8AC3E}">
        <p14:creationId xmlns:p14="http://schemas.microsoft.com/office/powerpoint/2010/main" val="2377882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4" name="Google Shape;274;p25"/>
          <p:cNvSpPr txBox="1">
            <a:spLocks noGrp="1"/>
          </p:cNvSpPr>
          <p:nvPr>
            <p:ph type="subTitle" idx="6"/>
          </p:nvPr>
        </p:nvSpPr>
        <p:spPr>
          <a:xfrm>
            <a:off x="881739" y="1802444"/>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GB" dirty="0" smtClean="0">
                <a:solidFill>
                  <a:schemeClr val="accent1"/>
                </a:solidFill>
              </a:rPr>
              <a:t>Only morphological features</a:t>
            </a:r>
            <a:endParaRPr dirty="0">
              <a:solidFill>
                <a:schemeClr val="accent1"/>
              </a:solidFill>
            </a:endParaRPr>
          </a:p>
        </p:txBody>
      </p:sp>
      <p:sp>
        <p:nvSpPr>
          <p:cNvPr id="275" name="Google Shape;275;p25"/>
          <p:cNvSpPr txBox="1">
            <a:spLocks noGrp="1"/>
          </p:cNvSpPr>
          <p:nvPr>
            <p:ph type="subTitle" idx="7"/>
          </p:nvPr>
        </p:nvSpPr>
        <p:spPr>
          <a:xfrm>
            <a:off x="6923901" y="1820916"/>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US" dirty="0" smtClean="0">
                <a:solidFill>
                  <a:schemeClr val="accent1"/>
                </a:solidFill>
              </a:rPr>
              <a:t>All features</a:t>
            </a:r>
            <a:endParaRPr dirty="0">
              <a:solidFill>
                <a:schemeClr val="accen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 </a:t>
            </a:r>
            <a:r>
              <a:rPr lang="en" dirty="0" smtClean="0">
                <a:solidFill>
                  <a:schemeClr val="tx1"/>
                </a:solidFill>
              </a:rPr>
              <a:t>Results</a:t>
            </a:r>
            <a:endParaRPr dirty="0">
              <a:solidFill>
                <a:schemeClr val="tx1"/>
              </a:solidFill>
            </a:endParaRPr>
          </a:p>
        </p:txBody>
      </p:sp>
      <p:sp>
        <p:nvSpPr>
          <p:cNvPr id="276" name="Google Shape;276;p25"/>
          <p:cNvSpPr/>
          <p:nvPr/>
        </p:nvSpPr>
        <p:spPr>
          <a:xfrm>
            <a:off x="-125" y="512034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bg1"/>
                </a:solidFill>
              </a:rPr>
              <a:t>5</a:t>
            </a:r>
            <a:endParaRPr sz="1900" dirty="0">
              <a:solidFill>
                <a:schemeClr val="bg1"/>
              </a:solidFill>
            </a:endParaRPr>
          </a:p>
        </p:txBody>
      </p:sp>
      <p:cxnSp>
        <p:nvCxnSpPr>
          <p:cNvPr id="283" name="Google Shape;283;p25"/>
          <p:cNvCxnSpPr/>
          <p:nvPr/>
        </p:nvCxnSpPr>
        <p:spPr>
          <a:xfrm>
            <a:off x="998583" y="2438860"/>
            <a:ext cx="1460100" cy="0"/>
          </a:xfrm>
          <a:prstGeom prst="straightConnector1">
            <a:avLst/>
          </a:prstGeom>
          <a:noFill/>
          <a:ln w="38100" cap="rnd" cmpd="sng">
            <a:solidFill>
              <a:schemeClr val="accent2"/>
            </a:solidFill>
            <a:prstDash val="solid"/>
            <a:round/>
            <a:headEnd type="none" w="med" len="med"/>
            <a:tailEnd type="none" w="med" len="med"/>
          </a:ln>
        </p:spPr>
      </p:cxnSp>
      <p:cxnSp>
        <p:nvCxnSpPr>
          <p:cNvPr id="284" name="Google Shape;284;p25"/>
          <p:cNvCxnSpPr/>
          <p:nvPr/>
        </p:nvCxnSpPr>
        <p:spPr>
          <a:xfrm>
            <a:off x="7108850" y="2438860"/>
            <a:ext cx="1460100" cy="0"/>
          </a:xfrm>
          <a:prstGeom prst="straightConnector1">
            <a:avLst/>
          </a:prstGeom>
          <a:noFill/>
          <a:ln w="38100" cap="rnd" cmpd="sng">
            <a:solidFill>
              <a:schemeClr val="accent2"/>
            </a:solidFill>
            <a:prstDash val="solid"/>
            <a:round/>
            <a:headEnd type="none" w="med" len="med"/>
            <a:tailEnd type="none" w="med" len="med"/>
          </a:ln>
        </p:spPr>
      </p:cxnSp>
      <p:pic>
        <p:nvPicPr>
          <p:cNvPr id="17" name="Picture"/>
          <p:cNvPicPr>
            <a:picLocks noChangeAspect="1"/>
          </p:cNvPicPr>
          <p:nvPr/>
        </p:nvPicPr>
        <p:blipFill>
          <a:blip r:embed="rId3"/>
          <a:stretch>
            <a:fillRect/>
          </a:stretch>
        </p:blipFill>
        <p:spPr bwMode="auto">
          <a:xfrm>
            <a:off x="1015834" y="4347713"/>
            <a:ext cx="3109394" cy="2481944"/>
          </a:xfrm>
          <a:prstGeom prst="rect">
            <a:avLst/>
          </a:prstGeom>
          <a:noFill/>
          <a:ln w="9525">
            <a:noFill/>
            <a:headEnd/>
            <a:tailEnd/>
          </a:ln>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6498" b="6133"/>
          <a:stretch/>
        </p:blipFill>
        <p:spPr bwMode="auto">
          <a:xfrm>
            <a:off x="1155940" y="2518923"/>
            <a:ext cx="2717320" cy="189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4838" b="7240"/>
          <a:stretch/>
        </p:blipFill>
        <p:spPr bwMode="auto">
          <a:xfrm>
            <a:off x="7501112" y="2490617"/>
            <a:ext cx="2726490" cy="191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t="6470" b="6895"/>
          <a:stretch/>
        </p:blipFill>
        <p:spPr bwMode="auto">
          <a:xfrm>
            <a:off x="7338099" y="4528873"/>
            <a:ext cx="3142395" cy="217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059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4" name="Google Shape;274;p25"/>
          <p:cNvSpPr txBox="1">
            <a:spLocks noGrp="1"/>
          </p:cNvSpPr>
          <p:nvPr>
            <p:ph type="subTitle" idx="6"/>
          </p:nvPr>
        </p:nvSpPr>
        <p:spPr>
          <a:xfrm>
            <a:off x="881739" y="1802444"/>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GB" dirty="0" smtClean="0">
                <a:solidFill>
                  <a:schemeClr val="accent1"/>
                </a:solidFill>
              </a:rPr>
              <a:t>Only morphological features</a:t>
            </a:r>
            <a:endParaRPr dirty="0">
              <a:solidFill>
                <a:schemeClr val="accent1"/>
              </a:solidFill>
            </a:endParaRPr>
          </a:p>
        </p:txBody>
      </p:sp>
      <p:sp>
        <p:nvSpPr>
          <p:cNvPr id="275" name="Google Shape;275;p25"/>
          <p:cNvSpPr txBox="1">
            <a:spLocks noGrp="1"/>
          </p:cNvSpPr>
          <p:nvPr>
            <p:ph type="subTitle" idx="7"/>
          </p:nvPr>
        </p:nvSpPr>
        <p:spPr>
          <a:xfrm>
            <a:off x="6923901" y="1820916"/>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US" dirty="0" smtClean="0">
                <a:solidFill>
                  <a:schemeClr val="accent1"/>
                </a:solidFill>
              </a:rPr>
              <a:t>All features</a:t>
            </a:r>
            <a:endParaRPr dirty="0">
              <a:solidFill>
                <a:schemeClr val="accen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 </a:t>
            </a:r>
            <a:r>
              <a:rPr lang="en" dirty="0" smtClean="0">
                <a:solidFill>
                  <a:schemeClr val="tx1"/>
                </a:solidFill>
              </a:rPr>
              <a:t>Results – Random Forest</a:t>
            </a:r>
            <a:endParaRPr dirty="0">
              <a:solidFill>
                <a:schemeClr val="tx1"/>
              </a:solidFill>
            </a:endParaRPr>
          </a:p>
        </p:txBody>
      </p:sp>
      <p:sp>
        <p:nvSpPr>
          <p:cNvPr id="276" name="Google Shape;276;p25"/>
          <p:cNvSpPr/>
          <p:nvPr/>
        </p:nvSpPr>
        <p:spPr>
          <a:xfrm>
            <a:off x="-125" y="512034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a:solidFill>
                  <a:schemeClr val="bg1"/>
                </a:solidFill>
              </a:rPr>
              <a:t>5</a:t>
            </a:r>
            <a:endParaRPr sz="1900" dirty="0">
              <a:solidFill>
                <a:schemeClr val="bg1"/>
              </a:solidFill>
            </a:endParaRPr>
          </a:p>
        </p:txBody>
      </p:sp>
      <p:cxnSp>
        <p:nvCxnSpPr>
          <p:cNvPr id="283" name="Google Shape;283;p25"/>
          <p:cNvCxnSpPr/>
          <p:nvPr/>
        </p:nvCxnSpPr>
        <p:spPr>
          <a:xfrm>
            <a:off x="998583" y="2438860"/>
            <a:ext cx="1460100" cy="0"/>
          </a:xfrm>
          <a:prstGeom prst="straightConnector1">
            <a:avLst/>
          </a:prstGeom>
          <a:noFill/>
          <a:ln w="38100" cap="rnd" cmpd="sng">
            <a:solidFill>
              <a:schemeClr val="accent2"/>
            </a:solidFill>
            <a:prstDash val="solid"/>
            <a:round/>
            <a:headEnd type="none" w="med" len="med"/>
            <a:tailEnd type="none" w="med" len="med"/>
          </a:ln>
        </p:spPr>
      </p:cxnSp>
      <p:cxnSp>
        <p:nvCxnSpPr>
          <p:cNvPr id="284" name="Google Shape;284;p25"/>
          <p:cNvCxnSpPr/>
          <p:nvPr/>
        </p:nvCxnSpPr>
        <p:spPr>
          <a:xfrm>
            <a:off x="7108850" y="2438860"/>
            <a:ext cx="1460100" cy="0"/>
          </a:xfrm>
          <a:prstGeom prst="straightConnector1">
            <a:avLst/>
          </a:prstGeom>
          <a:noFill/>
          <a:ln w="38100" cap="rnd" cmpd="sng">
            <a:solidFill>
              <a:schemeClr val="accent2"/>
            </a:solidFill>
            <a:prstDash val="solid"/>
            <a:round/>
            <a:headEnd type="none" w="med" len="med"/>
            <a:tailEnd type="none" w="med" len="med"/>
          </a:ln>
        </p:spPr>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937" y="2495507"/>
            <a:ext cx="3031720" cy="242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21184" r="57916"/>
          <a:stretch/>
        </p:blipFill>
        <p:spPr bwMode="auto">
          <a:xfrm>
            <a:off x="1252495" y="5045488"/>
            <a:ext cx="2498635" cy="140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9895" y="2618325"/>
            <a:ext cx="3049972" cy="243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21184" r="57044"/>
          <a:stretch/>
        </p:blipFill>
        <p:spPr bwMode="auto">
          <a:xfrm>
            <a:off x="7293753" y="5045488"/>
            <a:ext cx="2550393" cy="1403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954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3"/>
          <p:cNvSpPr txBox="1">
            <a:spLocks noGrp="1"/>
          </p:cNvSpPr>
          <p:nvPr>
            <p:ph type="body" idx="1"/>
          </p:nvPr>
        </p:nvSpPr>
        <p:spPr>
          <a:xfrm>
            <a:off x="2241175" y="2375647"/>
            <a:ext cx="9301499" cy="4294094"/>
          </a:xfrm>
          <a:prstGeom prst="rect">
            <a:avLst/>
          </a:prstGeom>
        </p:spPr>
        <p:txBody>
          <a:bodyPr spcFirstLastPara="1" wrap="square" lIns="121900" tIns="121900" rIns="121900" bIns="121900" anchor="t" anchorCtr="0">
            <a:noAutofit/>
          </a:bodyPr>
          <a:lstStyle/>
          <a:p>
            <a:pPr lvl="0" indent="-457200" algn="just">
              <a:spcAft>
                <a:spcPts val="2100"/>
              </a:spcAft>
              <a:buFont typeface="+mj-lt"/>
              <a:buAutoNum type="arabicPeriod"/>
            </a:pPr>
            <a:r>
              <a:rPr lang="en-GB" sz="2800" dirty="0">
                <a:solidFill>
                  <a:schemeClr val="bg1"/>
                </a:solidFill>
              </a:rPr>
              <a:t>Classification is significantly better when the features from metadata are included in the </a:t>
            </a:r>
            <a:r>
              <a:rPr lang="en-GB" sz="2800" dirty="0" smtClean="0">
                <a:solidFill>
                  <a:schemeClr val="bg1"/>
                </a:solidFill>
              </a:rPr>
              <a:t>process.</a:t>
            </a:r>
          </a:p>
          <a:p>
            <a:pPr lvl="0" indent="-457200" algn="just">
              <a:spcAft>
                <a:spcPts val="2100"/>
              </a:spcAft>
              <a:buFont typeface="+mj-lt"/>
              <a:buAutoNum type="arabicPeriod"/>
            </a:pPr>
            <a:r>
              <a:rPr lang="en-GB" sz="2800" dirty="0" smtClean="0">
                <a:solidFill>
                  <a:schemeClr val="bg1"/>
                </a:solidFill>
              </a:rPr>
              <a:t>This classification is not good enough to be used for clinical purposes, not even for screening mammographies. </a:t>
            </a:r>
          </a:p>
          <a:p>
            <a:pPr lvl="0" indent="-457200" algn="just" rtl="0">
              <a:spcBef>
                <a:spcPts val="0"/>
              </a:spcBef>
              <a:spcAft>
                <a:spcPts val="2100"/>
              </a:spcAft>
              <a:buFont typeface="+mj-lt"/>
              <a:buAutoNum type="arabicPeriod"/>
            </a:pPr>
            <a:r>
              <a:rPr lang="en-GB" sz="2800" dirty="0" smtClean="0">
                <a:solidFill>
                  <a:schemeClr val="bg1"/>
                </a:solidFill>
              </a:rPr>
              <a:t>In terms of pathology classification, scientific papers treating the same dataset didn’t obtain significantly better results, apart from specificity. According to the open literature the best classification model is convolutional neural networks.   </a:t>
            </a:r>
            <a:endParaRPr sz="2800" dirty="0">
              <a:solidFill>
                <a:schemeClr val="bg1"/>
              </a:solidFill>
            </a:endParaRPr>
          </a:p>
        </p:txBody>
      </p:sp>
      <p:cxnSp>
        <p:nvCxnSpPr>
          <p:cNvPr id="4"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sp>
        <p:nvSpPr>
          <p:cNvPr id="5" name="Google Shape;415;p34"/>
          <p:cNvSpPr txBox="1">
            <a:spLocks/>
          </p:cNvSpPr>
          <p:nvPr/>
        </p:nvSpPr>
        <p:spPr>
          <a:xfrm>
            <a:off x="1048871" y="593366"/>
            <a:ext cx="10759264" cy="984421"/>
          </a:xfrm>
          <a:prstGeom prst="rect">
            <a:avLst/>
          </a:prstGeom>
          <a:solidFill>
            <a:schemeClr val="accent2"/>
          </a:solidFill>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Clr>
                <a:schemeClr val="lt1"/>
              </a:buClr>
              <a:buSzPts val="8000"/>
              <a:buNone/>
              <a:defRPr sz="8000" kern="1200" cap="all" spc="100" baseline="0">
                <a:solidFill>
                  <a:schemeClr val="lt1"/>
                </a:solidFill>
                <a:latin typeface="+mj-lt"/>
                <a:ea typeface="+mj-ea"/>
                <a:cs typeface="+mj-cs"/>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pPr algn="l"/>
            <a:r>
              <a:rPr lang="en-US" dirty="0" smtClean="0"/>
              <a:t>conclusions</a:t>
            </a:r>
            <a:r>
              <a:rPr lang="en-US" cap="none"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33"/>
          <p:cNvSpPr txBox="1">
            <a:spLocks noGrp="1"/>
          </p:cNvSpPr>
          <p:nvPr>
            <p:ph type="body" idx="1"/>
          </p:nvPr>
        </p:nvSpPr>
        <p:spPr>
          <a:xfrm>
            <a:off x="2241175" y="2375647"/>
            <a:ext cx="9301499" cy="4294094"/>
          </a:xfrm>
          <a:prstGeom prst="rect">
            <a:avLst/>
          </a:prstGeom>
        </p:spPr>
        <p:txBody>
          <a:bodyPr spcFirstLastPara="1" wrap="square" lIns="121900" tIns="121900" rIns="121900" bIns="121900" anchor="t" anchorCtr="0">
            <a:noAutofit/>
          </a:bodyPr>
          <a:lstStyle/>
          <a:p>
            <a:pPr marL="0" lvl="0" indent="0" algn="just">
              <a:spcAft>
                <a:spcPts val="2100"/>
              </a:spcAft>
              <a:buNone/>
            </a:pPr>
            <a:r>
              <a:rPr lang="en-US" sz="1600" dirty="0">
                <a:solidFill>
                  <a:schemeClr val="bg1"/>
                </a:solidFill>
              </a:rPr>
              <a:t>Lee, R., </a:t>
            </a:r>
            <a:r>
              <a:rPr lang="en-US" sz="1600" dirty="0" err="1">
                <a:solidFill>
                  <a:schemeClr val="bg1"/>
                </a:solidFill>
              </a:rPr>
              <a:t>Gimenez</a:t>
            </a:r>
            <a:r>
              <a:rPr lang="en-US" sz="1600" dirty="0">
                <a:solidFill>
                  <a:schemeClr val="bg1"/>
                </a:solidFill>
              </a:rPr>
              <a:t>, F., </a:t>
            </a:r>
            <a:r>
              <a:rPr lang="en-US" sz="1600" dirty="0" err="1">
                <a:solidFill>
                  <a:schemeClr val="bg1"/>
                </a:solidFill>
              </a:rPr>
              <a:t>Hoogi</a:t>
            </a:r>
            <a:r>
              <a:rPr lang="en-US" sz="1600" dirty="0">
                <a:solidFill>
                  <a:schemeClr val="bg1"/>
                </a:solidFill>
              </a:rPr>
              <a:t>, A. et al. A curated mammography data set for use in computer-aided detection and diagnosis research. </a:t>
            </a:r>
            <a:r>
              <a:rPr lang="en-US" sz="1600" dirty="0" err="1">
                <a:solidFill>
                  <a:schemeClr val="bg1"/>
                </a:solidFill>
              </a:rPr>
              <a:t>Sci</a:t>
            </a:r>
            <a:r>
              <a:rPr lang="en-US" sz="1600" dirty="0">
                <a:solidFill>
                  <a:schemeClr val="bg1"/>
                </a:solidFill>
              </a:rPr>
              <a:t> Data 4, 170177 (2017</a:t>
            </a:r>
            <a:r>
              <a:rPr lang="en-US" sz="1600" dirty="0" smtClean="0">
                <a:solidFill>
                  <a:schemeClr val="bg1"/>
                </a:solidFill>
              </a:rPr>
              <a:t>).</a:t>
            </a:r>
          </a:p>
          <a:p>
            <a:pPr marL="0" indent="0" algn="just">
              <a:spcAft>
                <a:spcPts val="2100"/>
              </a:spcAft>
              <a:buNone/>
            </a:pPr>
            <a:r>
              <a:rPr lang="en-GB" sz="1600" dirty="0" err="1">
                <a:solidFill>
                  <a:schemeClr val="bg1"/>
                </a:solidFill>
              </a:rPr>
              <a:t>Ragab</a:t>
            </a:r>
            <a:r>
              <a:rPr lang="en-GB" sz="1600" dirty="0">
                <a:solidFill>
                  <a:schemeClr val="bg1"/>
                </a:solidFill>
              </a:rPr>
              <a:t> DA, </a:t>
            </a:r>
            <a:r>
              <a:rPr lang="en-GB" sz="1600" dirty="0" err="1">
                <a:solidFill>
                  <a:schemeClr val="bg1"/>
                </a:solidFill>
              </a:rPr>
              <a:t>Sharkas</a:t>
            </a:r>
            <a:r>
              <a:rPr lang="en-GB" sz="1600" dirty="0">
                <a:solidFill>
                  <a:schemeClr val="bg1"/>
                </a:solidFill>
              </a:rPr>
              <a:t> M, Marshall S, Ren J. 2019. Breast cancer detection using deep convolutional neural networks and support vector machines. </a:t>
            </a:r>
            <a:r>
              <a:rPr lang="en-GB" sz="1600" dirty="0" err="1">
                <a:solidFill>
                  <a:schemeClr val="bg1"/>
                </a:solidFill>
              </a:rPr>
              <a:t>PeerJ</a:t>
            </a:r>
            <a:r>
              <a:rPr lang="en-GB" sz="1600" dirty="0">
                <a:solidFill>
                  <a:schemeClr val="bg1"/>
                </a:solidFill>
              </a:rPr>
              <a:t> 7:e6201 </a:t>
            </a:r>
          </a:p>
          <a:p>
            <a:pPr marL="0" lvl="0" indent="0" algn="l">
              <a:spcAft>
                <a:spcPts val="2100"/>
              </a:spcAft>
              <a:buNone/>
            </a:pPr>
            <a:r>
              <a:rPr lang="en-US" sz="1600" dirty="0" err="1">
                <a:solidFill>
                  <a:schemeClr val="bg1"/>
                </a:solidFill>
              </a:rPr>
              <a:t>Kupersmith</a:t>
            </a:r>
            <a:r>
              <a:rPr lang="en-US" sz="1600" dirty="0">
                <a:solidFill>
                  <a:schemeClr val="bg1"/>
                </a:solidFill>
              </a:rPr>
              <a:t>, J.,  Breast Cancer Detection Algorithm https://</a:t>
            </a:r>
            <a:r>
              <a:rPr lang="en-US" sz="1600" dirty="0" smtClean="0">
                <a:solidFill>
                  <a:schemeClr val="bg1"/>
                </a:solidFill>
              </a:rPr>
              <a:t>jordankupersmith.github.io/its_not_a_tumor/projectdetails/</a:t>
            </a:r>
          </a:p>
          <a:p>
            <a:pPr marL="0" lvl="0" indent="0" algn="l">
              <a:spcAft>
                <a:spcPts val="2100"/>
              </a:spcAft>
              <a:buNone/>
            </a:pPr>
            <a:r>
              <a:rPr lang="en-GB" sz="1600" dirty="0" smtClean="0">
                <a:solidFill>
                  <a:schemeClr val="bg1"/>
                </a:solidFill>
              </a:rPr>
              <a:t>https</a:t>
            </a:r>
            <a:r>
              <a:rPr lang="en-GB" sz="1600" dirty="0">
                <a:solidFill>
                  <a:schemeClr val="bg1"/>
                </a:solidFill>
              </a:rPr>
              <a:t>://www.who.int/news-room/fact-sheets/detail/breast-cancer </a:t>
            </a:r>
          </a:p>
          <a:p>
            <a:pPr marL="0" lvl="0" indent="0" algn="just">
              <a:spcAft>
                <a:spcPts val="2100"/>
              </a:spcAft>
              <a:buNone/>
            </a:pPr>
            <a:r>
              <a:rPr lang="en-GB" sz="1600" dirty="0">
                <a:solidFill>
                  <a:schemeClr val="bg1"/>
                </a:solidFill>
              </a:rPr>
              <a:t>https://www.cancer.net/cancer-types/breast-cancer </a:t>
            </a:r>
          </a:p>
          <a:p>
            <a:pPr marL="0" lvl="0" indent="0" algn="just">
              <a:spcAft>
                <a:spcPts val="2100"/>
              </a:spcAft>
              <a:buNone/>
            </a:pPr>
            <a:r>
              <a:rPr lang="en-GB" sz="1600" dirty="0">
                <a:solidFill>
                  <a:schemeClr val="bg1"/>
                </a:solidFill>
              </a:rPr>
              <a:t>https://wiki.cancerimagingarchive.net/display/Public/CBIS-DDSM </a:t>
            </a:r>
          </a:p>
          <a:p>
            <a:pPr marL="0" lvl="0" indent="0" algn="just">
              <a:spcAft>
                <a:spcPts val="2100"/>
              </a:spcAft>
              <a:buNone/>
            </a:pPr>
            <a:r>
              <a:rPr lang="en-GB" sz="1600" dirty="0" smtClean="0">
                <a:solidFill>
                  <a:schemeClr val="bg1"/>
                </a:solidFill>
              </a:rPr>
              <a:t>https</a:t>
            </a:r>
            <a:r>
              <a:rPr lang="en-GB" sz="1600" dirty="0">
                <a:solidFill>
                  <a:schemeClr val="bg1"/>
                </a:solidFill>
              </a:rPr>
              <a:t>://senologiadiagnostica.it/mammografia/ </a:t>
            </a:r>
          </a:p>
          <a:p>
            <a:pPr marL="0" lvl="0" indent="0" algn="just">
              <a:spcAft>
                <a:spcPts val="2100"/>
              </a:spcAft>
              <a:buNone/>
            </a:pPr>
            <a:endParaRPr sz="1200" dirty="0">
              <a:solidFill>
                <a:schemeClr val="bg1"/>
              </a:solidFill>
            </a:endParaRPr>
          </a:p>
        </p:txBody>
      </p:sp>
      <p:cxnSp>
        <p:nvCxnSpPr>
          <p:cNvPr id="4"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sp>
        <p:nvSpPr>
          <p:cNvPr id="5" name="Google Shape;415;p34"/>
          <p:cNvSpPr txBox="1">
            <a:spLocks/>
          </p:cNvSpPr>
          <p:nvPr/>
        </p:nvSpPr>
        <p:spPr>
          <a:xfrm>
            <a:off x="1048871" y="593366"/>
            <a:ext cx="10759264" cy="984421"/>
          </a:xfrm>
          <a:prstGeom prst="rect">
            <a:avLst/>
          </a:prstGeom>
          <a:solidFill>
            <a:schemeClr val="accent2"/>
          </a:solidFill>
        </p:spPr>
        <p:txBody>
          <a:bodyPr spcFirstLastPara="1" vert="horz" wrap="square" lIns="121900" tIns="121900" rIns="121900" bIns="121900" rtlCol="0" anchor="t" anchorCtr="0">
            <a:noAutofit/>
          </a:bodyPr>
          <a:lstStyle>
            <a:lvl1pPr lvl="0" algn="ctr" defTabSz="914400" rtl="0" eaLnBrk="1" latinLnBrk="0" hangingPunct="1">
              <a:lnSpc>
                <a:spcPct val="80000"/>
              </a:lnSpc>
              <a:spcBef>
                <a:spcPts val="0"/>
              </a:spcBef>
              <a:spcAft>
                <a:spcPts val="0"/>
              </a:spcAft>
              <a:buClr>
                <a:schemeClr val="lt1"/>
              </a:buClr>
              <a:buSzPts val="8000"/>
              <a:buNone/>
              <a:defRPr sz="8000" kern="1200" cap="all" spc="100" baseline="0">
                <a:solidFill>
                  <a:schemeClr val="lt1"/>
                </a:solidFill>
                <a:latin typeface="+mj-lt"/>
                <a:ea typeface="+mj-ea"/>
                <a:cs typeface="+mj-cs"/>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pPr algn="l"/>
            <a:r>
              <a:rPr lang="en-US" cap="none" dirty="0" smtClean="0"/>
              <a:t>BIBLIOGRAPHY </a:t>
            </a:r>
            <a:endParaRPr lang="en-US" dirty="0"/>
          </a:p>
        </p:txBody>
      </p:sp>
    </p:spTree>
    <p:extLst>
      <p:ext uri="{BB962C8B-B14F-4D97-AF65-F5344CB8AC3E}">
        <p14:creationId xmlns:p14="http://schemas.microsoft.com/office/powerpoint/2010/main" val="784197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prstGeom prst="rect">
            <a:avLst/>
          </a:prstGeom>
        </p:spPr>
        <p:txBody>
          <a:bodyPr spcFirstLastPara="1" wrap="square" lIns="121900" tIns="121900" rIns="121900" bIns="121900" anchor="ctr" anchorCtr="0">
            <a:normAutofit/>
          </a:bodyPr>
          <a:lstStyle/>
          <a:p>
            <a:r>
              <a:rPr lang="en-US" cap="small" dirty="0" smtClean="0"/>
              <a:t>Contents</a:t>
            </a:r>
            <a:endParaRPr lang="en-US" dirty="0"/>
          </a:p>
        </p:txBody>
      </p:sp>
      <p:sp>
        <p:nvSpPr>
          <p:cNvPr id="174" name="Google Shape;174;p19"/>
          <p:cNvSpPr txBox="1">
            <a:spLocks noGrp="1"/>
          </p:cNvSpPr>
          <p:nvPr>
            <p:ph type="subTitle" idx="1"/>
          </p:nvPr>
        </p:nvSpPr>
        <p:spPr>
          <a:xfrm>
            <a:off x="6012100" y="1096450"/>
            <a:ext cx="6026400" cy="717900"/>
          </a:xfrm>
          <a:prstGeom prst="rect">
            <a:avLst/>
          </a:prstGeom>
        </p:spPr>
        <p:txBody>
          <a:bodyPr spcFirstLastPara="1" wrap="square" lIns="121900" tIns="121900" rIns="121900" bIns="121900" anchor="ctr" anchorCtr="0">
            <a:noAutofit/>
          </a:bodyPr>
          <a:lstStyle/>
          <a:p>
            <a:pPr marL="0" indent="0"/>
            <a:endParaRPr lang="en-US" dirty="0" smtClean="0"/>
          </a:p>
          <a:p>
            <a:pPr marL="0" indent="0"/>
            <a:r>
              <a:rPr lang="en-US" dirty="0" smtClean="0"/>
              <a:t>1 Breast Cancer</a:t>
            </a:r>
            <a:endParaRPr lang="en-US" dirty="0"/>
          </a:p>
          <a:p>
            <a:pPr marL="0" lvl="0" indent="0" algn="l" rtl="0">
              <a:spcBef>
                <a:spcPts val="0"/>
              </a:spcBef>
              <a:spcAft>
                <a:spcPts val="0"/>
              </a:spcAft>
              <a:buNone/>
            </a:pPr>
            <a:endParaRPr dirty="0"/>
          </a:p>
        </p:txBody>
      </p:sp>
      <p:sp>
        <p:nvSpPr>
          <p:cNvPr id="175" name="Google Shape;175;p19"/>
          <p:cNvSpPr txBox="1">
            <a:spLocks noGrp="1"/>
          </p:cNvSpPr>
          <p:nvPr>
            <p:ph type="subTitle" idx="2"/>
          </p:nvPr>
        </p:nvSpPr>
        <p:spPr>
          <a:xfrm>
            <a:off x="6012100" y="1754321"/>
            <a:ext cx="6026400" cy="717900"/>
          </a:xfrm>
          <a:prstGeom prst="rect">
            <a:avLst/>
          </a:prstGeom>
        </p:spPr>
        <p:txBody>
          <a:bodyPr spcFirstLastPara="1" wrap="square" lIns="121900" tIns="121900" rIns="121900" bIns="121900" anchor="ctr" anchorCtr="0">
            <a:noAutofit/>
          </a:bodyPr>
          <a:lstStyle/>
          <a:p>
            <a:pPr marL="0" lvl="0" indent="0"/>
            <a:r>
              <a:rPr lang="en-US" dirty="0" smtClean="0"/>
              <a:t>2 Mammography</a:t>
            </a:r>
            <a:endParaRPr dirty="0"/>
          </a:p>
        </p:txBody>
      </p:sp>
      <p:sp>
        <p:nvSpPr>
          <p:cNvPr id="176" name="Google Shape;176;p19"/>
          <p:cNvSpPr txBox="1">
            <a:spLocks noGrp="1"/>
          </p:cNvSpPr>
          <p:nvPr>
            <p:ph type="subTitle" idx="3"/>
          </p:nvPr>
        </p:nvSpPr>
        <p:spPr>
          <a:xfrm>
            <a:off x="6012100" y="2412192"/>
            <a:ext cx="6026400" cy="717900"/>
          </a:xfrm>
          <a:prstGeom prst="rect">
            <a:avLst/>
          </a:prstGeom>
        </p:spPr>
        <p:txBody>
          <a:bodyPr spcFirstLastPara="1" wrap="square" lIns="121900" tIns="121900" rIns="121900" bIns="121900" anchor="ctr" anchorCtr="0">
            <a:noAutofit/>
          </a:bodyPr>
          <a:lstStyle/>
          <a:p>
            <a:pPr marL="0" lvl="0" indent="0"/>
            <a:r>
              <a:rPr lang="en-US" dirty="0" smtClean="0"/>
              <a:t>3 Materials </a:t>
            </a:r>
            <a:r>
              <a:rPr lang="en-US" dirty="0"/>
              <a:t>- </a:t>
            </a:r>
            <a:r>
              <a:rPr lang="en-US" dirty="0" smtClean="0"/>
              <a:t>Dataset</a:t>
            </a:r>
            <a:endParaRPr dirty="0"/>
          </a:p>
        </p:txBody>
      </p:sp>
      <p:sp>
        <p:nvSpPr>
          <p:cNvPr id="177" name="Google Shape;177;p19"/>
          <p:cNvSpPr txBox="1">
            <a:spLocks noGrp="1"/>
          </p:cNvSpPr>
          <p:nvPr>
            <p:ph type="subTitle" idx="4"/>
          </p:nvPr>
        </p:nvSpPr>
        <p:spPr>
          <a:xfrm>
            <a:off x="6012100" y="3070063"/>
            <a:ext cx="6026400" cy="717900"/>
          </a:xfrm>
          <a:prstGeom prst="rect">
            <a:avLst/>
          </a:prstGeom>
        </p:spPr>
        <p:txBody>
          <a:bodyPr spcFirstLastPara="1" wrap="square" lIns="121900" tIns="121900" rIns="121900" bIns="121900" anchor="ctr" anchorCtr="0">
            <a:noAutofit/>
          </a:bodyPr>
          <a:lstStyle/>
          <a:p>
            <a:r>
              <a:rPr lang="en-US" dirty="0" smtClean="0"/>
              <a:t>4 Methods</a:t>
            </a:r>
            <a:endParaRPr lang="en-US" dirty="0"/>
          </a:p>
        </p:txBody>
      </p:sp>
      <p:sp>
        <p:nvSpPr>
          <p:cNvPr id="178" name="Google Shape;178;p19"/>
          <p:cNvSpPr txBox="1">
            <a:spLocks noGrp="1"/>
          </p:cNvSpPr>
          <p:nvPr>
            <p:ph type="subTitle" idx="5"/>
          </p:nvPr>
        </p:nvSpPr>
        <p:spPr>
          <a:xfrm>
            <a:off x="6012100" y="3727925"/>
            <a:ext cx="6026400" cy="717900"/>
          </a:xfrm>
          <a:prstGeom prst="rect">
            <a:avLst/>
          </a:prstGeom>
        </p:spPr>
        <p:txBody>
          <a:bodyPr spcFirstLastPara="1" wrap="square" lIns="121900" tIns="121900" rIns="121900" bIns="121900" anchor="ctr" anchorCtr="0">
            <a:noAutofit/>
          </a:bodyPr>
          <a:lstStyle/>
          <a:p>
            <a:pPr marL="0" lvl="0" indent="0"/>
            <a:r>
              <a:rPr lang="en" dirty="0" smtClean="0"/>
              <a:t>	4.1 </a:t>
            </a:r>
            <a:r>
              <a:rPr lang="en-US" dirty="0" smtClean="0"/>
              <a:t>GUI </a:t>
            </a:r>
            <a:r>
              <a:rPr lang="en-US" dirty="0"/>
              <a:t>Application for Radiologists</a:t>
            </a:r>
            <a:endParaRPr dirty="0"/>
          </a:p>
        </p:txBody>
      </p:sp>
      <p:sp>
        <p:nvSpPr>
          <p:cNvPr id="179" name="Google Shape;179;p19"/>
          <p:cNvSpPr txBox="1">
            <a:spLocks noGrp="1"/>
          </p:cNvSpPr>
          <p:nvPr>
            <p:ph type="subTitle" idx="6"/>
          </p:nvPr>
        </p:nvSpPr>
        <p:spPr>
          <a:xfrm>
            <a:off x="6012100" y="4385804"/>
            <a:ext cx="6026400" cy="717900"/>
          </a:xfrm>
          <a:prstGeom prst="rect">
            <a:avLst/>
          </a:prstGeom>
        </p:spPr>
        <p:txBody>
          <a:bodyPr spcFirstLastPara="1" wrap="square" lIns="121900" tIns="121900" rIns="121900" bIns="121900" anchor="ctr" anchorCtr="0">
            <a:noAutofit/>
          </a:bodyPr>
          <a:lstStyle/>
          <a:p>
            <a:pPr marL="0" lvl="0" indent="0"/>
            <a:r>
              <a:rPr lang="en" dirty="0" smtClean="0"/>
              <a:t>	4.2 </a:t>
            </a:r>
            <a:r>
              <a:rPr lang="en-US" dirty="0" smtClean="0"/>
              <a:t>Machine </a:t>
            </a:r>
            <a:r>
              <a:rPr lang="en-US" dirty="0"/>
              <a:t>Learning Techniques in Breast </a:t>
            </a:r>
            <a:r>
              <a:rPr lang="en-US" dirty="0" smtClean="0"/>
              <a:t>	Cancer </a:t>
            </a:r>
            <a:r>
              <a:rPr lang="en-US" dirty="0"/>
              <a:t>Detection and Diagnosis </a:t>
            </a:r>
            <a:endParaRPr dirty="0"/>
          </a:p>
        </p:txBody>
      </p:sp>
      <p:sp>
        <p:nvSpPr>
          <p:cNvPr id="180" name="Google Shape;180;p19"/>
          <p:cNvSpPr txBox="1">
            <a:spLocks noGrp="1"/>
          </p:cNvSpPr>
          <p:nvPr>
            <p:ph type="subTitle" idx="7"/>
          </p:nvPr>
        </p:nvSpPr>
        <p:spPr>
          <a:xfrm>
            <a:off x="6012100" y="5043675"/>
            <a:ext cx="6026400" cy="7179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t>5 Results</a:t>
            </a:r>
            <a:endParaRPr dirty="0"/>
          </a:p>
        </p:txBody>
      </p:sp>
      <p:cxnSp>
        <p:nvCxnSpPr>
          <p:cNvPr id="181" name="Google Shape;181;p19"/>
          <p:cNvCxnSpPr/>
          <p:nvPr/>
        </p:nvCxnSpPr>
        <p:spPr>
          <a:xfrm>
            <a:off x="483275" y="5217725"/>
            <a:ext cx="1460100" cy="0"/>
          </a:xfrm>
          <a:prstGeom prst="straightConnector1">
            <a:avLst/>
          </a:prstGeom>
          <a:noFill/>
          <a:ln w="38100" cap="rnd" cmpd="sng">
            <a:solidFill>
              <a:schemeClr val="lt1"/>
            </a:solidFill>
            <a:prstDash val="solid"/>
            <a:round/>
            <a:headEnd type="none" w="med" len="med"/>
            <a:tailEnd type="none" w="med" len="med"/>
          </a:ln>
        </p:spPr>
      </p:cxnSp>
      <p:cxnSp>
        <p:nvCxnSpPr>
          <p:cNvPr id="182" name="Google Shape;182;p19"/>
          <p:cNvCxnSpPr/>
          <p:nvPr/>
        </p:nvCxnSpPr>
        <p:spPr>
          <a:xfrm>
            <a:off x="5606650" y="14769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3" name="Google Shape;183;p19"/>
          <p:cNvCxnSpPr/>
          <p:nvPr/>
        </p:nvCxnSpPr>
        <p:spPr>
          <a:xfrm>
            <a:off x="5606650" y="21373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4" name="Google Shape;184;p19"/>
          <p:cNvCxnSpPr/>
          <p:nvPr/>
        </p:nvCxnSpPr>
        <p:spPr>
          <a:xfrm>
            <a:off x="5606650" y="27977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5" name="Google Shape;185;p19"/>
          <p:cNvCxnSpPr/>
          <p:nvPr/>
        </p:nvCxnSpPr>
        <p:spPr>
          <a:xfrm>
            <a:off x="5606650" y="34581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6" name="Google Shape;186;p19"/>
          <p:cNvCxnSpPr/>
          <p:nvPr/>
        </p:nvCxnSpPr>
        <p:spPr>
          <a:xfrm>
            <a:off x="6688104" y="4092147"/>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7" name="Google Shape;187;p19"/>
          <p:cNvCxnSpPr/>
          <p:nvPr/>
        </p:nvCxnSpPr>
        <p:spPr>
          <a:xfrm>
            <a:off x="6688104" y="4611871"/>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88" name="Google Shape;188;p19"/>
          <p:cNvCxnSpPr/>
          <p:nvPr/>
        </p:nvCxnSpPr>
        <p:spPr>
          <a:xfrm>
            <a:off x="5606650" y="5439325"/>
            <a:ext cx="248100" cy="0"/>
          </a:xfrm>
          <a:prstGeom prst="straightConnector1">
            <a:avLst/>
          </a:prstGeom>
          <a:noFill/>
          <a:ln w="28575" cap="rnd" cmpd="sng">
            <a:solidFill>
              <a:schemeClr val="lt1"/>
            </a:solidFill>
            <a:prstDash val="solid"/>
            <a:round/>
            <a:headEnd type="none" w="med" len="med"/>
            <a:tailEnd type="none" w="med" len="med"/>
          </a:ln>
        </p:spPr>
      </p:cxnSp>
      <p:cxnSp>
        <p:nvCxnSpPr>
          <p:cNvPr id="19" name="Google Shape;188;p19"/>
          <p:cNvCxnSpPr/>
          <p:nvPr/>
        </p:nvCxnSpPr>
        <p:spPr>
          <a:xfrm>
            <a:off x="5606650" y="6174694"/>
            <a:ext cx="248100" cy="0"/>
          </a:xfrm>
          <a:prstGeom prst="straightConnector1">
            <a:avLst/>
          </a:prstGeom>
          <a:noFill/>
          <a:ln w="28575" cap="rnd" cmpd="sng">
            <a:solidFill>
              <a:schemeClr val="lt1"/>
            </a:solidFill>
            <a:prstDash val="solid"/>
            <a:round/>
            <a:headEnd type="none" w="med" len="med"/>
            <a:tailEnd type="none" w="med" len="med"/>
          </a:ln>
        </p:spPr>
      </p:cxnSp>
      <p:sp>
        <p:nvSpPr>
          <p:cNvPr id="3" name="TextBox 2"/>
          <p:cNvSpPr txBox="1"/>
          <p:nvPr/>
        </p:nvSpPr>
        <p:spPr>
          <a:xfrm>
            <a:off x="6012100" y="5978587"/>
            <a:ext cx="6179900" cy="430887"/>
          </a:xfrm>
          <a:prstGeom prst="rect">
            <a:avLst/>
          </a:prstGeom>
          <a:noFill/>
        </p:spPr>
        <p:txBody>
          <a:bodyPr wrap="square" rtlCol="0">
            <a:spAutoFit/>
          </a:bodyPr>
          <a:lstStyle/>
          <a:p>
            <a:r>
              <a:rPr lang="en-US" sz="2200" dirty="0">
                <a:solidFill>
                  <a:schemeClr val="lt1"/>
                </a:solidFill>
              </a:rPr>
              <a:t>6 Conclusions</a:t>
            </a:r>
          </a:p>
        </p:txBody>
      </p:sp>
    </p:spTree>
    <p:extLst>
      <p:ext uri="{BB962C8B-B14F-4D97-AF65-F5344CB8AC3E}">
        <p14:creationId xmlns:p14="http://schemas.microsoft.com/office/powerpoint/2010/main" val="2074276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4"/>
          <p:cNvSpPr txBox="1">
            <a:spLocks noGrp="1"/>
          </p:cNvSpPr>
          <p:nvPr>
            <p:ph type="subTitle" idx="1"/>
          </p:nvPr>
        </p:nvSpPr>
        <p:spPr>
          <a:xfrm>
            <a:off x="8225925" y="2404911"/>
            <a:ext cx="3397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solidFill>
                  <a:schemeClr val="accent2"/>
                </a:solidFill>
              </a:rPr>
              <a:t>2020</a:t>
            </a:r>
            <a:endParaRPr dirty="0">
              <a:solidFill>
                <a:schemeClr val="accent2"/>
              </a:solidFill>
            </a:endParaRPr>
          </a:p>
        </p:txBody>
      </p:sp>
      <p:sp>
        <p:nvSpPr>
          <p:cNvPr id="417" name="Google Shape;417;p34"/>
          <p:cNvSpPr txBox="1">
            <a:spLocks noGrp="1"/>
          </p:cNvSpPr>
          <p:nvPr>
            <p:ph type="subTitle" idx="2"/>
          </p:nvPr>
        </p:nvSpPr>
        <p:spPr>
          <a:xfrm>
            <a:off x="8225931" y="4846273"/>
            <a:ext cx="3397800" cy="60690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en" dirty="0" smtClean="0">
                <a:solidFill>
                  <a:schemeClr val="accent2"/>
                </a:solidFill>
              </a:rPr>
              <a:t>The strongest risk factor</a:t>
            </a:r>
            <a:endParaRPr dirty="0">
              <a:solidFill>
                <a:schemeClr val="accent2"/>
              </a:solidFill>
            </a:endParaRPr>
          </a:p>
        </p:txBody>
      </p:sp>
      <p:sp>
        <p:nvSpPr>
          <p:cNvPr id="415" name="Google Shape;415;p34"/>
          <p:cNvSpPr txBox="1">
            <a:spLocks noGrp="1"/>
          </p:cNvSpPr>
          <p:nvPr>
            <p:ph type="title"/>
          </p:nvPr>
        </p:nvSpPr>
        <p:spPr>
          <a:xfrm>
            <a:off x="447435" y="593367"/>
            <a:ext cx="11360700" cy="763500"/>
          </a:xfrm>
          <a:prstGeom prst="rect">
            <a:avLst/>
          </a:prstGeom>
          <a:solidFill>
            <a:schemeClr val="accent2"/>
          </a:solidFill>
        </p:spPr>
        <p:txBody>
          <a:bodyPr spcFirstLastPara="1" wrap="square" lIns="121900" tIns="121900" rIns="121900" bIns="121900" anchor="t" anchorCtr="0">
            <a:noAutofit/>
          </a:bodyPr>
          <a:lstStyle/>
          <a:p>
            <a:pPr marL="0" lvl="0" indent="0" algn="l" rtl="0">
              <a:spcBef>
                <a:spcPts val="0"/>
              </a:spcBef>
              <a:spcAft>
                <a:spcPts val="0"/>
              </a:spcAft>
              <a:buNone/>
            </a:pPr>
            <a:r>
              <a:rPr lang="en-US" dirty="0" smtClean="0"/>
              <a:t>WHO - </a:t>
            </a:r>
            <a:r>
              <a:rPr lang="en-US" cap="none" dirty="0" smtClean="0"/>
              <a:t>Breast Cancer Data </a:t>
            </a:r>
            <a:endParaRPr dirty="0"/>
          </a:p>
        </p:txBody>
      </p:sp>
      <p:sp>
        <p:nvSpPr>
          <p:cNvPr id="630" name="Google Shape;630;p34"/>
          <p:cNvSpPr txBox="1">
            <a:spLocks noGrp="1"/>
          </p:cNvSpPr>
          <p:nvPr>
            <p:ph type="body" idx="3"/>
          </p:nvPr>
        </p:nvSpPr>
        <p:spPr>
          <a:xfrm>
            <a:off x="8225925" y="2775574"/>
            <a:ext cx="3397800" cy="1902095"/>
          </a:xfrm>
          <a:prstGeom prst="rect">
            <a:avLst/>
          </a:prstGeom>
        </p:spPr>
        <p:txBody>
          <a:bodyPr spcFirstLastPara="1" wrap="square" lIns="121900" tIns="121900" rIns="121900" bIns="121900" anchor="t" anchorCtr="0">
            <a:noAutofit/>
          </a:bodyPr>
          <a:lstStyle/>
          <a:p>
            <a:pPr marL="0" indent="0" algn="just">
              <a:buNone/>
            </a:pPr>
            <a:r>
              <a:rPr lang="en" dirty="0" smtClean="0"/>
              <a:t>There were </a:t>
            </a:r>
            <a:r>
              <a:rPr lang="en-US" sz="1800" b="1" dirty="0">
                <a:solidFill>
                  <a:schemeClr val="accent2"/>
                </a:solidFill>
              </a:rPr>
              <a:t>2,3</a:t>
            </a:r>
            <a:r>
              <a:rPr lang="en-US" dirty="0" smtClean="0">
                <a:solidFill>
                  <a:schemeClr val="accent1"/>
                </a:solidFill>
              </a:rPr>
              <a:t> </a:t>
            </a:r>
            <a:r>
              <a:rPr lang="en-US" dirty="0" smtClean="0"/>
              <a:t>million</a:t>
            </a:r>
            <a:r>
              <a:rPr lang="en-US" dirty="0">
                <a:solidFill>
                  <a:schemeClr val="accent1"/>
                </a:solidFill>
              </a:rPr>
              <a:t> </a:t>
            </a:r>
            <a:r>
              <a:rPr lang="en-US" dirty="0"/>
              <a:t>women diagnosed with breast cancer and </a:t>
            </a:r>
            <a:r>
              <a:rPr lang="en-US" sz="1800" b="1" dirty="0">
                <a:solidFill>
                  <a:schemeClr val="accent2"/>
                </a:solidFill>
              </a:rPr>
              <a:t>685 000 </a:t>
            </a:r>
            <a:r>
              <a:rPr lang="en-US" dirty="0"/>
              <a:t>deaths globally. As of the end of </a:t>
            </a:r>
            <a:r>
              <a:rPr lang="en-US" sz="1800" b="1" dirty="0">
                <a:solidFill>
                  <a:schemeClr val="accent2"/>
                </a:solidFill>
              </a:rPr>
              <a:t>2020</a:t>
            </a:r>
            <a:r>
              <a:rPr lang="en-US" dirty="0">
                <a:solidFill>
                  <a:schemeClr val="accent2"/>
                </a:solidFill>
              </a:rPr>
              <a:t>,</a:t>
            </a:r>
            <a:r>
              <a:rPr lang="en-US" dirty="0"/>
              <a:t> there were </a:t>
            </a:r>
            <a:r>
              <a:rPr lang="en-US" sz="1800" b="1" dirty="0">
                <a:solidFill>
                  <a:schemeClr val="accent2"/>
                </a:solidFill>
              </a:rPr>
              <a:t>7.8</a:t>
            </a:r>
            <a:r>
              <a:rPr lang="en-US" dirty="0"/>
              <a:t> million women alive who were diagnosed with breast cancer in the past </a:t>
            </a:r>
            <a:r>
              <a:rPr lang="en-US" sz="1800" b="1" dirty="0">
                <a:solidFill>
                  <a:schemeClr val="accent2"/>
                </a:solidFill>
              </a:rPr>
              <a:t>5</a:t>
            </a:r>
            <a:r>
              <a:rPr lang="en-US" sz="1800" b="1" dirty="0">
                <a:solidFill>
                  <a:schemeClr val="accent1"/>
                </a:solidFill>
              </a:rPr>
              <a:t> </a:t>
            </a:r>
            <a:r>
              <a:rPr lang="en-US" dirty="0"/>
              <a:t>years, making it the world’s most prevalent cancer.</a:t>
            </a:r>
            <a:endParaRPr dirty="0"/>
          </a:p>
        </p:txBody>
      </p:sp>
      <p:sp>
        <p:nvSpPr>
          <p:cNvPr id="631" name="Google Shape;631;p34"/>
          <p:cNvSpPr txBox="1">
            <a:spLocks noGrp="1"/>
          </p:cNvSpPr>
          <p:nvPr>
            <p:ph type="body" idx="4"/>
          </p:nvPr>
        </p:nvSpPr>
        <p:spPr>
          <a:xfrm>
            <a:off x="8225925" y="5083968"/>
            <a:ext cx="33978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lang="en" dirty="0" smtClean="0"/>
          </a:p>
          <a:p>
            <a:pPr marL="0" indent="0" algn="just">
              <a:buNone/>
            </a:pPr>
            <a:r>
              <a:rPr lang="en-US" sz="1800" b="1" dirty="0">
                <a:solidFill>
                  <a:schemeClr val="accent2"/>
                </a:solidFill>
              </a:rPr>
              <a:t>Female gender </a:t>
            </a:r>
            <a:r>
              <a:rPr lang="en-US" dirty="0" smtClean="0"/>
              <a:t>is the strongest risk factor Only </a:t>
            </a:r>
            <a:r>
              <a:rPr lang="en-US" sz="1800" b="1" dirty="0">
                <a:solidFill>
                  <a:schemeClr val="accent2"/>
                </a:solidFill>
              </a:rPr>
              <a:t>0.5-1%</a:t>
            </a:r>
            <a:r>
              <a:rPr lang="en-US" dirty="0"/>
              <a:t> of breast cancers occur in men.</a:t>
            </a:r>
          </a:p>
          <a:p>
            <a:pPr marL="0" lvl="0" indent="0" algn="l" rtl="0">
              <a:spcBef>
                <a:spcPts val="0"/>
              </a:spcBef>
              <a:spcAft>
                <a:spcPts val="0"/>
              </a:spcAft>
              <a:buNone/>
            </a:pPr>
            <a:endParaRPr lang="en" dirty="0" smtClean="0"/>
          </a:p>
        </p:txBody>
      </p:sp>
      <p:grpSp>
        <p:nvGrpSpPr>
          <p:cNvPr id="418" name="Google Shape;418;p34"/>
          <p:cNvGrpSpPr/>
          <p:nvPr/>
        </p:nvGrpSpPr>
        <p:grpSpPr>
          <a:xfrm>
            <a:off x="0" y="2318327"/>
            <a:ext cx="7948347" cy="3713157"/>
            <a:chOff x="275475" y="1342375"/>
            <a:chExt cx="7012250" cy="3021400"/>
          </a:xfrm>
          <a:solidFill>
            <a:schemeClr val="accent2"/>
          </a:solidFill>
        </p:grpSpPr>
        <p:sp>
          <p:nvSpPr>
            <p:cNvPr id="419" name="Google Shape;419;p34"/>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0" name="Google Shape;420;p34"/>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1" name="Google Shape;421;p34"/>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2" name="Google Shape;422;p34"/>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3" name="Google Shape;423;p34"/>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4" name="Google Shape;424;p34"/>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5" name="Google Shape;425;p34"/>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6" name="Google Shape;426;p34"/>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7" name="Google Shape;427;p34"/>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8" name="Google Shape;428;p34"/>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29" name="Google Shape;429;p34"/>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0" name="Google Shape;430;p34"/>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1" name="Google Shape;431;p34"/>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2" name="Google Shape;432;p34"/>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3" name="Google Shape;433;p34"/>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4" name="Google Shape;434;p34"/>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5" name="Google Shape;435;p34"/>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6" name="Google Shape;436;p34"/>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7" name="Google Shape;437;p34"/>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38" name="Google Shape;438;p34"/>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80709C"/>
                </a:solidFill>
                <a:latin typeface="Calibri"/>
                <a:ea typeface="Calibri"/>
                <a:cs typeface="Calibri"/>
                <a:sym typeface="Calibri"/>
              </a:endParaRPr>
            </a:p>
          </p:txBody>
        </p:sp>
        <p:sp>
          <p:nvSpPr>
            <p:cNvPr id="439" name="Google Shape;439;p34"/>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0" name="Google Shape;440;p34"/>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1" name="Google Shape;441;p34"/>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2" name="Google Shape;442;p34"/>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3" name="Google Shape;443;p34"/>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4" name="Google Shape;444;p34"/>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5" name="Google Shape;445;p34"/>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6" name="Google Shape;446;p34"/>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7" name="Google Shape;447;p34"/>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8" name="Google Shape;448;p34"/>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49" name="Google Shape;449;p34"/>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0" name="Google Shape;450;p34"/>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1" name="Google Shape;451;p34"/>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2" name="Google Shape;452;p34"/>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3" name="Google Shape;453;p34"/>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4" name="Google Shape;454;p34"/>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5" name="Google Shape;455;p34"/>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6" name="Google Shape;456;p34"/>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7" name="Google Shape;457;p34"/>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8" name="Google Shape;458;p34"/>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59" name="Google Shape;459;p34"/>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0" name="Google Shape;460;p34"/>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1" name="Google Shape;461;p34"/>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2" name="Google Shape;462;p34"/>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3" name="Google Shape;463;p34"/>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4" name="Google Shape;464;p34"/>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5" name="Google Shape;465;p34"/>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6" name="Google Shape;466;p34"/>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7" name="Google Shape;467;p34"/>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8" name="Google Shape;468;p34"/>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69" name="Google Shape;469;p34"/>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0" name="Google Shape;470;p34"/>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1" name="Google Shape;471;p34"/>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2" name="Google Shape;472;p34"/>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3" name="Google Shape;473;p34"/>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4" name="Google Shape;474;p34"/>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5" name="Google Shape;475;p34"/>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6" name="Google Shape;476;p34"/>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7" name="Google Shape;477;p34"/>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8" name="Google Shape;478;p34"/>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79" name="Google Shape;479;p34"/>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0" name="Google Shape;480;p34"/>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1" name="Google Shape;481;p34"/>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2" name="Google Shape;482;p34"/>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3" name="Google Shape;483;p34"/>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4" name="Google Shape;484;p34"/>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5" name="Google Shape;485;p34"/>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6" name="Google Shape;486;p34"/>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7" name="Google Shape;487;p34"/>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8" name="Google Shape;488;p34"/>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89" name="Google Shape;489;p34"/>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0" name="Google Shape;490;p34"/>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1" name="Google Shape;491;p34"/>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2" name="Google Shape;492;p34"/>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3" name="Google Shape;493;p34"/>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4" name="Google Shape;494;p34"/>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5" name="Google Shape;495;p34"/>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6" name="Google Shape;496;p34"/>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7" name="Google Shape;497;p34"/>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8" name="Google Shape;498;p34"/>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499" name="Google Shape;499;p34"/>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0" name="Google Shape;500;p34"/>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1" name="Google Shape;501;p34"/>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2" name="Google Shape;502;p34"/>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3" name="Google Shape;503;p34"/>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4" name="Google Shape;504;p34"/>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5" name="Google Shape;505;p34"/>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6" name="Google Shape;506;p34"/>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7" name="Google Shape;507;p34"/>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8" name="Google Shape;508;p34"/>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09" name="Google Shape;509;p34"/>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0" name="Google Shape;510;p34"/>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1" name="Google Shape;511;p34"/>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2" name="Google Shape;512;p34"/>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3" name="Google Shape;513;p34"/>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4" name="Google Shape;514;p34"/>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5" name="Google Shape;515;p34"/>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6" name="Google Shape;516;p34"/>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7" name="Google Shape;517;p34"/>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8" name="Google Shape;518;p34"/>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19" name="Google Shape;519;p34"/>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0" name="Google Shape;520;p34"/>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1" name="Google Shape;521;p34"/>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2" name="Google Shape;522;p34"/>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3" name="Google Shape;523;p34"/>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4" name="Google Shape;524;p34"/>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5" name="Google Shape;525;p34"/>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6" name="Google Shape;526;p34"/>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7" name="Google Shape;527;p34"/>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8" name="Google Shape;528;p34"/>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29" name="Google Shape;529;p34"/>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0" name="Google Shape;530;p34"/>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1" name="Google Shape;531;p34"/>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2" name="Google Shape;532;p34"/>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3" name="Google Shape;533;p34"/>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4" name="Google Shape;534;p34"/>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5" name="Google Shape;535;p34"/>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6" name="Google Shape;536;p34"/>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7" name="Google Shape;537;p34"/>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8" name="Google Shape;538;p34"/>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39" name="Google Shape;539;p34"/>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0" name="Google Shape;540;p34"/>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1" name="Google Shape;541;p34"/>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2" name="Google Shape;542;p34"/>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3" name="Google Shape;543;p34"/>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4" name="Google Shape;544;p34"/>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5" name="Google Shape;545;p34"/>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6" name="Google Shape;546;p34"/>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7" name="Google Shape;547;p34"/>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8" name="Google Shape;548;p34"/>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49" name="Google Shape;549;p34"/>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0" name="Google Shape;550;p34"/>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1" name="Google Shape;551;p34"/>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2" name="Google Shape;552;p34"/>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3" name="Google Shape;553;p34"/>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4" name="Google Shape;554;p34"/>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5" name="Google Shape;555;p34"/>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6" name="Google Shape;556;p34"/>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7" name="Google Shape;557;p34"/>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8" name="Google Shape;558;p34"/>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59" name="Google Shape;559;p34"/>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0" name="Google Shape;560;p34"/>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1" name="Google Shape;561;p34"/>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2" name="Google Shape;562;p34"/>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3" name="Google Shape;563;p34"/>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4" name="Google Shape;564;p34"/>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5" name="Google Shape;565;p34"/>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6" name="Google Shape;566;p34"/>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7" name="Google Shape;567;p34"/>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8" name="Google Shape;568;p34"/>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69" name="Google Shape;569;p34"/>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0" name="Google Shape;570;p34"/>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1" name="Google Shape;571;p34"/>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2" name="Google Shape;572;p34"/>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3" name="Google Shape;573;p34"/>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4" name="Google Shape;574;p34"/>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5" name="Google Shape;575;p34"/>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6" name="Google Shape;576;p34"/>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7" name="Google Shape;577;p34"/>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8" name="Google Shape;578;p34"/>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79" name="Google Shape;579;p34"/>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0" name="Google Shape;580;p34"/>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1" name="Google Shape;581;p34"/>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2" name="Google Shape;582;p34"/>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3" name="Google Shape;583;p34"/>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4" name="Google Shape;584;p34"/>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5" name="Google Shape;585;p34"/>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6" name="Google Shape;586;p34"/>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7" name="Google Shape;587;p34"/>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8" name="Google Shape;588;p34"/>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89" name="Google Shape;589;p34"/>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0" name="Google Shape;590;p34"/>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1" name="Google Shape;591;p34"/>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2" name="Google Shape;592;p34"/>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3" name="Google Shape;593;p34"/>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4" name="Google Shape;594;p34"/>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5" name="Google Shape;595;p34"/>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6" name="Google Shape;596;p34"/>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7" name="Google Shape;597;p34"/>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8" name="Google Shape;598;p34"/>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599" name="Google Shape;599;p34"/>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0" name="Google Shape;600;p34"/>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1" name="Google Shape;601;p34"/>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2" name="Google Shape;602;p34"/>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3" name="Google Shape;603;p34"/>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4" name="Google Shape;604;p34"/>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5" name="Google Shape;605;p34"/>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6" name="Google Shape;606;p34"/>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7" name="Google Shape;607;p34"/>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8" name="Google Shape;608;p34"/>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09" name="Google Shape;609;p34"/>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0" name="Google Shape;610;p34"/>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1" name="Google Shape;611;p34"/>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2" name="Google Shape;612;p34"/>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3" name="Google Shape;613;p34"/>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4" name="Google Shape;614;p34"/>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5" name="Google Shape;615;p34"/>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6" name="Google Shape;616;p34"/>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7" name="Google Shape;617;p34"/>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8" name="Google Shape;618;p34"/>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19" name="Google Shape;619;p34"/>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0" name="Google Shape;620;p34"/>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1" name="Google Shape;621;p34"/>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2" name="Google Shape;622;p34"/>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3" name="Google Shape;623;p34"/>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4" name="Google Shape;624;p34"/>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5" name="Google Shape;625;p34"/>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6" name="Google Shape;626;p34"/>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7" name="Google Shape;627;p34"/>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8" name="Google Shape;628;p34"/>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sp>
          <p:nvSpPr>
            <p:cNvPr id="629" name="Google Shape;629;p34"/>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grpFill/>
            <a:ln w="9525" cap="flat" cmpd="sng">
              <a:solidFill>
                <a:schemeClr val="accent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rgbClr val="000000"/>
                </a:solidFill>
                <a:latin typeface="Calibri"/>
                <a:ea typeface="Calibri"/>
                <a:cs typeface="Calibri"/>
                <a:sym typeface="Calibri"/>
              </a:endParaRPr>
            </a:p>
          </p:txBody>
        </p:sp>
      </p:grpSp>
      <p:cxnSp>
        <p:nvCxnSpPr>
          <p:cNvPr id="632" name="Google Shape;632;p34"/>
          <p:cNvCxnSpPr/>
          <p:nvPr/>
        </p:nvCxnSpPr>
        <p:spPr>
          <a:xfrm>
            <a:off x="653150" y="1432200"/>
            <a:ext cx="1460100" cy="0"/>
          </a:xfrm>
          <a:prstGeom prst="straightConnector1">
            <a:avLst/>
          </a:prstGeom>
          <a:noFill/>
          <a:ln w="38100" cap="rnd"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2835" y="759709"/>
            <a:ext cx="5944115" cy="5139927"/>
          </a:xfrm>
          <a:prstGeom prst="rect">
            <a:avLst/>
          </a:prstGeom>
        </p:spPr>
      </p:pic>
      <p:sp>
        <p:nvSpPr>
          <p:cNvPr id="194" name="Google Shape;194;p20"/>
          <p:cNvSpPr txBox="1">
            <a:spLocks noGrp="1"/>
          </p:cNvSpPr>
          <p:nvPr>
            <p:ph type="title"/>
          </p:nvPr>
        </p:nvSpPr>
        <p:spPr>
          <a:xfrm>
            <a:off x="6260764" y="1678125"/>
            <a:ext cx="5104431" cy="915606"/>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smtClean="0"/>
              <a:t>Breast cancer</a:t>
            </a:r>
            <a:endParaRPr dirty="0"/>
          </a:p>
        </p:txBody>
      </p:sp>
      <p:sp>
        <p:nvSpPr>
          <p:cNvPr id="195" name="Google Shape;195;p20"/>
          <p:cNvSpPr txBox="1">
            <a:spLocks noGrp="1"/>
          </p:cNvSpPr>
          <p:nvPr>
            <p:ph type="body" idx="1"/>
          </p:nvPr>
        </p:nvSpPr>
        <p:spPr>
          <a:xfrm>
            <a:off x="6196570" y="2663124"/>
            <a:ext cx="4948800" cy="3236513"/>
          </a:xfrm>
          <a:prstGeom prst="rect">
            <a:avLst/>
          </a:prstGeom>
        </p:spPr>
        <p:txBody>
          <a:bodyPr spcFirstLastPara="1" wrap="square" lIns="121900" tIns="121900" rIns="121900" bIns="121900" anchor="t" anchorCtr="0">
            <a:noAutofit/>
          </a:bodyPr>
          <a:lstStyle/>
          <a:p>
            <a:pPr marL="342900" indent="-342900" algn="just">
              <a:buFont typeface="Wingdings" panose="05000000000000000000" pitchFamily="2" charset="2"/>
              <a:buChar char="§"/>
            </a:pPr>
            <a:r>
              <a:rPr lang="en-US" sz="1600" dirty="0"/>
              <a:t>Breast cancer arises in the lining cells (epithelium) of the ducts (85%) or lobules (15%) in the glandular tissue </a:t>
            </a:r>
            <a:r>
              <a:rPr lang="en-US" sz="1600" dirty="0" smtClean="0"/>
              <a:t>of </a:t>
            </a:r>
            <a:r>
              <a:rPr lang="en-US" sz="1600" dirty="0"/>
              <a:t>the breast. </a:t>
            </a:r>
            <a:endParaRPr lang="en-US" sz="1600" dirty="0" smtClean="0"/>
          </a:p>
          <a:p>
            <a:pPr marL="342900" indent="-342900" algn="just">
              <a:buFont typeface="Wingdings" panose="05000000000000000000" pitchFamily="2" charset="2"/>
              <a:buChar char="§"/>
            </a:pPr>
            <a:r>
              <a:rPr lang="en-US" sz="1600" dirty="0"/>
              <a:t>Initially, the cancerous growth is confined to the duct or lobule (“in situ”) where it generally causes no symptoms and has minimal potential for spread (metastasis</a:t>
            </a:r>
            <a:r>
              <a:rPr lang="en-US" sz="1600" dirty="0" smtClean="0"/>
              <a:t>).</a:t>
            </a:r>
          </a:p>
          <a:p>
            <a:pPr marL="342900" indent="-342900" algn="just">
              <a:buFont typeface="Wingdings" panose="05000000000000000000" pitchFamily="2" charset="2"/>
              <a:buChar char="§"/>
            </a:pPr>
            <a:r>
              <a:rPr lang="en-US" sz="1600" dirty="0"/>
              <a:t>Over time, these in situ (stage 0) cancers may progress and invade the surrounding breast tissue (invasive breast cancer) then spread to the nearby lymph nodes (regional metastasis) or to other organs in the body (distant metastasis).  If a woman dies from breast cancer, it is because of widespread metastasis. </a:t>
            </a:r>
            <a:endParaRPr sz="1600" dirty="0"/>
          </a:p>
        </p:txBody>
      </p:sp>
      <p:cxnSp>
        <p:nvCxnSpPr>
          <p:cNvPr id="196" name="Google Shape;196;p20"/>
          <p:cNvCxnSpPr/>
          <p:nvPr/>
        </p:nvCxnSpPr>
        <p:spPr>
          <a:xfrm flipV="1">
            <a:off x="6388392" y="2488223"/>
            <a:ext cx="3133677" cy="12022"/>
          </a:xfrm>
          <a:prstGeom prst="straightConnector1">
            <a:avLst/>
          </a:prstGeom>
          <a:noFill/>
          <a:ln w="38100" cap="rnd"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p:nvPr/>
        </p:nvSpPr>
        <p:spPr>
          <a:xfrm>
            <a:off x="-125" y="23643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00"/>
          </a:p>
        </p:txBody>
      </p:sp>
      <p:sp>
        <p:nvSpPr>
          <p:cNvPr id="242" name="Google Shape;242;p23"/>
          <p:cNvSpPr txBox="1">
            <a:spLocks noGrp="1"/>
          </p:cNvSpPr>
          <p:nvPr>
            <p:ph type="subTitle" idx="1"/>
          </p:nvPr>
        </p:nvSpPr>
        <p:spPr>
          <a:xfrm>
            <a:off x="1418450" y="597546"/>
            <a:ext cx="10165500" cy="71268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5000" b="0" cap="all" spc="100" dirty="0">
                <a:latin typeface="+mj-lt"/>
                <a:ea typeface="+mj-ea"/>
                <a:cs typeface="+mj-cs"/>
              </a:rPr>
              <a:t>Breast</a:t>
            </a:r>
            <a:r>
              <a:rPr lang="en" dirty="0" smtClean="0"/>
              <a:t> </a:t>
            </a:r>
            <a:r>
              <a:rPr lang="en" sz="5000" b="0" cap="all" spc="100" dirty="0">
                <a:latin typeface="+mj-lt"/>
                <a:ea typeface="+mj-ea"/>
                <a:cs typeface="+mj-cs"/>
              </a:rPr>
              <a:t>Cancer </a:t>
            </a:r>
            <a:endParaRPr sz="5000" b="0" cap="all" spc="100" dirty="0">
              <a:latin typeface="+mj-lt"/>
              <a:ea typeface="+mj-ea"/>
              <a:cs typeface="+mj-cs"/>
            </a:endParaRPr>
          </a:p>
        </p:txBody>
      </p:sp>
      <p:sp>
        <p:nvSpPr>
          <p:cNvPr id="243" name="Google Shape;243;p23"/>
          <p:cNvSpPr txBox="1">
            <a:spLocks noGrp="1"/>
          </p:cNvSpPr>
          <p:nvPr>
            <p:ph type="body" idx="2"/>
          </p:nvPr>
        </p:nvSpPr>
        <p:spPr>
          <a:xfrm>
            <a:off x="1418450" y="1681019"/>
            <a:ext cx="10165500" cy="4987636"/>
          </a:xfrm>
          <a:prstGeom prst="rect">
            <a:avLst/>
          </a:prstGeom>
        </p:spPr>
        <p:txBody>
          <a:bodyPr spcFirstLastPara="1" wrap="square" lIns="121900" tIns="121900" rIns="121900" bIns="121900" anchor="t" anchorCtr="0">
            <a:noAutofit/>
          </a:bodyPr>
          <a:lstStyle/>
          <a:p>
            <a:pPr marL="342900" lvl="0" indent="-342900" algn="just">
              <a:buFont typeface="Wingdings" panose="05000000000000000000" pitchFamily="2" charset="2"/>
              <a:buChar char="Ø"/>
            </a:pPr>
            <a:r>
              <a:rPr lang="en-US" dirty="0"/>
              <a:t>The cancer’s stage is calculated based on three </a:t>
            </a:r>
            <a:r>
              <a:rPr lang="en-US" dirty="0" smtClean="0"/>
              <a:t>clinical characteristics </a:t>
            </a:r>
            <a:r>
              <a:rPr lang="en-US" dirty="0"/>
              <a:t>T, N, and M:</a:t>
            </a:r>
          </a:p>
          <a:p>
            <a:pPr marL="800100" lvl="1" indent="-342900" algn="just">
              <a:spcBef>
                <a:spcPts val="600"/>
              </a:spcBef>
              <a:buFont typeface="Wingdings" panose="05000000000000000000" pitchFamily="2" charset="2"/>
              <a:buChar char="§"/>
            </a:pPr>
            <a:r>
              <a:rPr lang="en-US" sz="2200" b="1" dirty="0">
                <a:solidFill>
                  <a:schemeClr val="accent2"/>
                </a:solidFill>
              </a:rPr>
              <a:t>T</a:t>
            </a:r>
            <a:r>
              <a:rPr lang="en-US" sz="2200" dirty="0"/>
              <a:t> - the size of the </a:t>
            </a:r>
            <a:r>
              <a:rPr lang="en-US" sz="2200" dirty="0" smtClean="0"/>
              <a:t>tumor </a:t>
            </a:r>
            <a:r>
              <a:rPr lang="en-US" sz="2200" dirty="0"/>
              <a:t>and whether or not it has grown into nearby tissue</a:t>
            </a:r>
          </a:p>
          <a:p>
            <a:pPr marL="800100" lvl="1" indent="-342900" algn="just">
              <a:spcBef>
                <a:spcPts val="600"/>
              </a:spcBef>
              <a:buFont typeface="Wingdings" panose="05000000000000000000" pitchFamily="2" charset="2"/>
              <a:buChar char="§"/>
            </a:pPr>
            <a:r>
              <a:rPr lang="en-US" sz="2200" b="1" dirty="0">
                <a:solidFill>
                  <a:schemeClr val="accent2"/>
                </a:solidFill>
              </a:rPr>
              <a:t>N</a:t>
            </a:r>
            <a:r>
              <a:rPr lang="en-US" sz="2200" dirty="0"/>
              <a:t> </a:t>
            </a:r>
            <a:r>
              <a:rPr lang="en-US" sz="2200" dirty="0" smtClean="0"/>
              <a:t>– number of lymph nodes positive for malignancy</a:t>
            </a:r>
            <a:endParaRPr lang="en-US" sz="2200" dirty="0"/>
          </a:p>
          <a:p>
            <a:pPr marL="800100" lvl="1" indent="-342900" algn="just">
              <a:spcBef>
                <a:spcPts val="600"/>
              </a:spcBef>
              <a:buFont typeface="Wingdings" panose="05000000000000000000" pitchFamily="2" charset="2"/>
              <a:buChar char="§"/>
            </a:pPr>
            <a:r>
              <a:rPr lang="en-US" sz="2200" b="1" dirty="0">
                <a:solidFill>
                  <a:schemeClr val="accent2"/>
                </a:solidFill>
              </a:rPr>
              <a:t>M</a:t>
            </a:r>
            <a:r>
              <a:rPr lang="en-US" sz="2200" dirty="0"/>
              <a:t> </a:t>
            </a:r>
            <a:r>
              <a:rPr lang="en-US" sz="2200" dirty="0" smtClean="0"/>
              <a:t>– presence of distant metastasis </a:t>
            </a:r>
            <a:endParaRPr lang="en-US" sz="2200" dirty="0"/>
          </a:p>
          <a:p>
            <a:pPr marL="342900" lvl="0" indent="-342900" algn="just">
              <a:spcBef>
                <a:spcPts val="600"/>
              </a:spcBef>
              <a:buFont typeface="Wingdings" panose="05000000000000000000" pitchFamily="2" charset="2"/>
              <a:buChar char="§"/>
            </a:pPr>
            <a:endParaRPr lang="en-US" dirty="0"/>
          </a:p>
          <a:p>
            <a:pPr marL="342900" lvl="0" indent="-342900" algn="just">
              <a:buFont typeface="Wingdings" panose="05000000000000000000" pitchFamily="2" charset="2"/>
              <a:buChar char="Ø"/>
            </a:pPr>
            <a:r>
              <a:rPr lang="en-US" b="1" u="sng" dirty="0" smtClean="0"/>
              <a:t>Treatment</a:t>
            </a:r>
            <a:r>
              <a:rPr lang="en-US" dirty="0"/>
              <a:t>: surgery, radiotherapy and medication (chemotherapy, hormonal and/or targeted biological therapy)</a:t>
            </a:r>
          </a:p>
          <a:p>
            <a:pPr marL="0" lvl="0" indent="0" algn="just">
              <a:buNone/>
            </a:pPr>
            <a:endParaRPr lang="en-US" dirty="0"/>
          </a:p>
          <a:p>
            <a:pPr marL="342900" lvl="0" indent="-342900" algn="just">
              <a:buFont typeface="Wingdings" panose="05000000000000000000" pitchFamily="2" charset="2"/>
              <a:buChar char="Ø"/>
            </a:pPr>
            <a:r>
              <a:rPr lang="en-US" b="1" u="sng" dirty="0"/>
              <a:t>Early detection </a:t>
            </a:r>
            <a:r>
              <a:rPr lang="en-US" dirty="0"/>
              <a:t>and state-of-the-art cancer treatment are the most important strategies to prevent deaths from breast </a:t>
            </a:r>
            <a:r>
              <a:rPr lang="en-US" dirty="0" smtClean="0"/>
              <a:t>cancer</a:t>
            </a:r>
          </a:p>
          <a:p>
            <a:pPr marL="342900" lvl="0" indent="-342900" algn="just">
              <a:buFont typeface="Wingdings" panose="05000000000000000000" pitchFamily="2" charset="2"/>
              <a:buChar char="Ø"/>
            </a:pPr>
            <a:endParaRPr lang="en-US" dirty="0"/>
          </a:p>
          <a:p>
            <a:pPr marL="342900" lvl="0" indent="-342900" algn="just">
              <a:buFont typeface="Wingdings" panose="05000000000000000000" pitchFamily="2" charset="2"/>
              <a:buChar char="Ø"/>
            </a:pPr>
            <a:r>
              <a:rPr lang="en-US" dirty="0"/>
              <a:t>Getting regular </a:t>
            </a:r>
            <a:r>
              <a:rPr lang="en-US" b="1" u="sng" dirty="0"/>
              <a:t>screening tests </a:t>
            </a:r>
            <a:r>
              <a:rPr lang="en-US" dirty="0"/>
              <a:t>is the most reliable way to </a:t>
            </a:r>
            <a:r>
              <a:rPr lang="en-US" dirty="0" smtClean="0"/>
              <a:t>detect </a:t>
            </a:r>
            <a:r>
              <a:rPr lang="en-US" dirty="0"/>
              <a:t>breast cancer early. </a:t>
            </a:r>
          </a:p>
        </p:txBody>
      </p:sp>
      <p:sp>
        <p:nvSpPr>
          <p:cNvPr id="245" name="Google Shape;245;p23"/>
          <p:cNvSpPr txBox="1">
            <a:spLocks noGrp="1"/>
          </p:cNvSpPr>
          <p:nvPr>
            <p:ph type="subTitle" idx="3"/>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2. </a:t>
            </a:r>
            <a:endParaRPr dirty="0">
              <a:solidFill>
                <a:schemeClr val="lt1"/>
              </a:solidFill>
            </a:endParaRPr>
          </a:p>
        </p:txBody>
      </p:sp>
      <p:sp>
        <p:nvSpPr>
          <p:cNvPr id="246" name="Google Shape;246;p23"/>
          <p:cNvSpPr txBox="1">
            <a:spLocks noGrp="1"/>
          </p:cNvSpPr>
          <p:nvPr>
            <p:ph type="subTitle" idx="4"/>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47" name="Google Shape;247;p23"/>
          <p:cNvSpPr txBox="1">
            <a:spLocks noGrp="1"/>
          </p:cNvSpPr>
          <p:nvPr>
            <p:ph type="subTitle" idx="5"/>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4.</a:t>
            </a:r>
            <a:endParaRPr/>
          </a:p>
        </p:txBody>
      </p:sp>
      <p:sp>
        <p:nvSpPr>
          <p:cNvPr id="248" name="Google Shape;248;p23"/>
          <p:cNvSpPr txBox="1">
            <a:spLocks noGrp="1"/>
          </p:cNvSpPr>
          <p:nvPr>
            <p:ph type="subTitle" idx="6"/>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solidFill>
                  <a:schemeClr val="lt1"/>
                </a:solidFill>
              </a:rPr>
              <a:t>5.</a:t>
            </a:r>
            <a:endParaRPr>
              <a:solidFill>
                <a:schemeClr val="lt1"/>
              </a:solidFill>
            </a:endParaRPr>
          </a:p>
        </p:txBody>
      </p:sp>
      <p:sp>
        <p:nvSpPr>
          <p:cNvPr id="244" name="Google Shape;244;p23"/>
          <p:cNvSpPr txBox="1">
            <a:spLocks noGrp="1"/>
          </p:cNvSpPr>
          <p:nvPr>
            <p:ph type="subTitle" idx="7"/>
          </p:nvPr>
        </p:nvSpPr>
        <p:spPr>
          <a:xfrm>
            <a:off x="0" y="2411413"/>
            <a:ext cx="909638" cy="719137"/>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smtClean="0">
                <a:solidFill>
                  <a:schemeClr val="lt1"/>
                </a:solidFill>
              </a:rPr>
              <a:t>1</a:t>
            </a:r>
            <a:endParaRPr sz="1900" b="0" dirty="0">
              <a:solidFill>
                <a:schemeClr val="lt1"/>
              </a:solidFill>
            </a:endParaRPr>
          </a:p>
        </p:txBody>
      </p:sp>
      <p:cxnSp>
        <p:nvCxnSpPr>
          <p:cNvPr id="250" name="Google Shape;250;p23"/>
          <p:cNvCxnSpPr/>
          <p:nvPr/>
        </p:nvCxnSpPr>
        <p:spPr>
          <a:xfrm>
            <a:off x="1538523" y="1531902"/>
            <a:ext cx="3005768" cy="0"/>
          </a:xfrm>
          <a:prstGeom prst="straightConnector1">
            <a:avLst/>
          </a:prstGeom>
          <a:noFill/>
          <a:ln w="38100" cap="rnd" cmpd="sng">
            <a:solidFill>
              <a:schemeClr val="accen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p:nvPr/>
        </p:nvSpPr>
        <p:spPr>
          <a:xfrm>
            <a:off x="0" y="0"/>
            <a:ext cx="37053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125" y="2364300"/>
            <a:ext cx="37053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txBox="1">
            <a:spLocks noGrp="1"/>
          </p:cNvSpPr>
          <p:nvPr>
            <p:ph type="subTitle" idx="1"/>
          </p:nvPr>
        </p:nvSpPr>
        <p:spPr>
          <a:xfrm>
            <a:off x="111250" y="695225"/>
            <a:ext cx="3441900" cy="966725"/>
          </a:xfrm>
          <a:prstGeom prst="rect">
            <a:avLst/>
          </a:prstGeom>
        </p:spPr>
        <p:txBody>
          <a:bodyPr spcFirstLastPara="1" wrap="square" lIns="121900" tIns="121900" rIns="121900" bIns="121900" anchor="ctr" anchorCtr="0">
            <a:noAutofit/>
          </a:bodyPr>
          <a:lstStyle/>
          <a:p>
            <a:pPr marL="0" lvl="0" indent="0" algn="ctr"/>
            <a:r>
              <a:rPr lang="en-US" dirty="0">
                <a:solidFill>
                  <a:schemeClr val="lt1"/>
                </a:solidFill>
              </a:rPr>
              <a:t>Computer Aided Detection and Diagnosis of Breast Cancer</a:t>
            </a:r>
            <a:endParaRPr dirty="0">
              <a:solidFill>
                <a:schemeClr val="lt1"/>
              </a:solidFill>
            </a:endParaRPr>
          </a:p>
        </p:txBody>
      </p:sp>
      <p:sp>
        <p:nvSpPr>
          <p:cNvPr id="231" name="Google Shape;231;p22"/>
          <p:cNvSpPr txBox="1">
            <a:spLocks noGrp="1"/>
          </p:cNvSpPr>
          <p:nvPr>
            <p:ph type="subTitle" idx="2"/>
          </p:nvPr>
        </p:nvSpPr>
        <p:spPr>
          <a:xfrm>
            <a:off x="0" y="2335992"/>
            <a:ext cx="3705174" cy="717900"/>
          </a:xfrm>
          <a:prstGeom prst="rect">
            <a:avLst/>
          </a:prstGeom>
          <a:solidFill>
            <a:schemeClr val="accent2"/>
          </a:solidFill>
        </p:spPr>
        <p:txBody>
          <a:bodyPr spcFirstLastPara="1" wrap="square" lIns="121900" tIns="121900" rIns="121900" bIns="121900" anchor="ctr" anchorCtr="0">
            <a:noAutofit/>
          </a:bodyPr>
          <a:lstStyle/>
          <a:p>
            <a:pPr marL="0" lvl="0" indent="0"/>
            <a:r>
              <a:rPr lang="en" dirty="0"/>
              <a:t> </a:t>
            </a:r>
            <a:r>
              <a:rPr lang="en" dirty="0" smtClean="0"/>
              <a:t> </a:t>
            </a:r>
            <a:r>
              <a:rPr lang="en" dirty="0" smtClean="0">
                <a:solidFill>
                  <a:schemeClr val="bg1"/>
                </a:solidFill>
              </a:rPr>
              <a:t>1 </a:t>
            </a:r>
            <a:r>
              <a:rPr lang="en-US" dirty="0" smtClean="0">
                <a:solidFill>
                  <a:schemeClr val="bg1"/>
                </a:solidFill>
              </a:rPr>
              <a:t>Breast </a:t>
            </a:r>
            <a:r>
              <a:rPr lang="en-US" dirty="0">
                <a:solidFill>
                  <a:schemeClr val="bg1"/>
                </a:solidFill>
              </a:rPr>
              <a:t>Cancer</a:t>
            </a:r>
            <a:endParaRPr dirty="0">
              <a:solidFill>
                <a:schemeClr val="bg1"/>
              </a:solidFill>
            </a:endParaRPr>
          </a:p>
        </p:txBody>
      </p:sp>
      <p:sp>
        <p:nvSpPr>
          <p:cNvPr id="232" name="Google Shape;232;p22"/>
          <p:cNvSpPr txBox="1">
            <a:spLocks noGrp="1"/>
          </p:cNvSpPr>
          <p:nvPr>
            <p:ph type="subTitle" idx="3"/>
          </p:nvPr>
        </p:nvSpPr>
        <p:spPr>
          <a:xfrm>
            <a:off x="-125" y="2993863"/>
            <a:ext cx="3705299" cy="717900"/>
          </a:xfrm>
          <a:prstGeom prst="rect">
            <a:avLst/>
          </a:prstGeom>
          <a:solidFill>
            <a:schemeClr val="lt1"/>
          </a:solidFill>
        </p:spPr>
        <p:txBody>
          <a:bodyPr spcFirstLastPara="1" wrap="square" lIns="121900" tIns="121900" rIns="121900" bIns="121900" anchor="ctr" anchorCtr="0">
            <a:noAutofit/>
          </a:bodyPr>
          <a:lstStyle/>
          <a:p>
            <a:pPr marL="0" lvl="0" indent="0"/>
            <a:r>
              <a:rPr lang="en-US" dirty="0"/>
              <a:t> </a:t>
            </a:r>
            <a:r>
              <a:rPr lang="en-US" dirty="0" smtClean="0"/>
              <a:t> 2 </a:t>
            </a:r>
            <a:r>
              <a:rPr lang="en-US" dirty="0"/>
              <a:t>Mammography</a:t>
            </a:r>
          </a:p>
        </p:txBody>
      </p:sp>
      <p:sp>
        <p:nvSpPr>
          <p:cNvPr id="233" name="Google Shape;233;p22"/>
          <p:cNvSpPr txBox="1">
            <a:spLocks noGrp="1"/>
          </p:cNvSpPr>
          <p:nvPr>
            <p:ph type="subTitle" idx="4"/>
          </p:nvPr>
        </p:nvSpPr>
        <p:spPr>
          <a:xfrm>
            <a:off x="111250" y="3651733"/>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3 Materials - Dataset</a:t>
            </a:r>
          </a:p>
        </p:txBody>
      </p:sp>
      <p:sp>
        <p:nvSpPr>
          <p:cNvPr id="234" name="Google Shape;234;p22"/>
          <p:cNvSpPr txBox="1">
            <a:spLocks noGrp="1"/>
          </p:cNvSpPr>
          <p:nvPr>
            <p:ph type="subTitle" idx="5"/>
          </p:nvPr>
        </p:nvSpPr>
        <p:spPr>
          <a:xfrm>
            <a:off x="111250" y="4309604"/>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4 Methods</a:t>
            </a:r>
          </a:p>
        </p:txBody>
      </p:sp>
      <p:sp>
        <p:nvSpPr>
          <p:cNvPr id="235" name="Google Shape;235;p22"/>
          <p:cNvSpPr txBox="1">
            <a:spLocks noGrp="1"/>
          </p:cNvSpPr>
          <p:nvPr>
            <p:ph type="subTitle" idx="6"/>
          </p:nvPr>
        </p:nvSpPr>
        <p:spPr>
          <a:xfrm>
            <a:off x="111250" y="4967475"/>
            <a:ext cx="3441900" cy="717900"/>
          </a:xfrm>
          <a:prstGeom prst="rect">
            <a:avLst/>
          </a:prstGeom>
        </p:spPr>
        <p:txBody>
          <a:bodyPr spcFirstLastPara="1" wrap="square" lIns="121900" tIns="121900" rIns="121900" bIns="121900" anchor="ctr" anchorCtr="0">
            <a:noAutofit/>
          </a:bodyPr>
          <a:lstStyle/>
          <a:p>
            <a:pPr marL="0" lvl="0" indent="0"/>
            <a:r>
              <a:rPr lang="en-US" dirty="0">
                <a:solidFill>
                  <a:schemeClr val="lt1"/>
                </a:solidFill>
              </a:rPr>
              <a:t>5 </a:t>
            </a:r>
            <a:r>
              <a:rPr lang="en-US" dirty="0" smtClean="0">
                <a:solidFill>
                  <a:schemeClr val="lt1"/>
                </a:solidFill>
              </a:rPr>
              <a:t>Results</a:t>
            </a:r>
            <a:endParaRPr lang="en-US" dirty="0">
              <a:solidFill>
                <a:schemeClr val="lt1"/>
              </a:solidFill>
            </a:endParaRPr>
          </a:p>
        </p:txBody>
      </p:sp>
      <p:pic>
        <p:nvPicPr>
          <p:cNvPr id="5" name="Picture 4"/>
          <p:cNvPicPr>
            <a:picLocks noChangeAspect="1"/>
          </p:cNvPicPr>
          <p:nvPr/>
        </p:nvPicPr>
        <p:blipFill>
          <a:blip r:embed="rId3"/>
          <a:stretch>
            <a:fillRect/>
          </a:stretch>
        </p:blipFill>
        <p:spPr>
          <a:xfrm>
            <a:off x="8227522" y="193964"/>
            <a:ext cx="3308696" cy="3031921"/>
          </a:xfrm>
          <a:prstGeom prst="rect">
            <a:avLst/>
          </a:prstGeom>
        </p:spPr>
      </p:pic>
      <p:sp>
        <p:nvSpPr>
          <p:cNvPr id="227" name="Google Shape;227;p22"/>
          <p:cNvSpPr txBox="1">
            <a:spLocks noGrp="1"/>
          </p:cNvSpPr>
          <p:nvPr>
            <p:ph type="body" idx="8"/>
          </p:nvPr>
        </p:nvSpPr>
        <p:spPr>
          <a:xfrm>
            <a:off x="3816424" y="73891"/>
            <a:ext cx="8375576" cy="6784108"/>
          </a:xfrm>
          <a:prstGeom prst="rect">
            <a:avLst/>
          </a:prstGeom>
        </p:spPr>
        <p:txBody>
          <a:bodyPr spcFirstLastPara="1" wrap="square" lIns="121900" tIns="121900" rIns="121900" bIns="121900" anchor="t" anchorCtr="0">
            <a:noAutofit/>
          </a:bodyPr>
          <a:lstStyle/>
          <a:p>
            <a:pPr marL="0" lvl="0" indent="0" algn="just">
              <a:buNone/>
            </a:pPr>
            <a:endParaRPr lang="en-US" dirty="0" smtClean="0"/>
          </a:p>
          <a:p>
            <a:pPr marL="0" lvl="0" indent="0" algn="just">
              <a:buNone/>
            </a:pPr>
            <a:endParaRPr lang="en-US" dirty="0"/>
          </a:p>
          <a:p>
            <a:pPr marL="0" lvl="0" indent="0" algn="just">
              <a:buNone/>
            </a:pPr>
            <a:endParaRPr lang="en-US" dirty="0" smtClean="0"/>
          </a:p>
          <a:p>
            <a:pPr marL="0" lvl="0" indent="0" algn="just">
              <a:buNone/>
            </a:pPr>
            <a:endParaRPr lang="en-US" dirty="0"/>
          </a:p>
          <a:p>
            <a:pPr marL="0" lvl="0" indent="0" algn="just">
              <a:buNone/>
            </a:pPr>
            <a:endParaRPr lang="en-US" dirty="0" smtClean="0"/>
          </a:p>
          <a:p>
            <a:pPr marL="0" lvl="0" indent="0" algn="just">
              <a:buNone/>
            </a:pPr>
            <a:endParaRPr lang="en-US" dirty="0"/>
          </a:p>
          <a:p>
            <a:pPr marL="0" lvl="0" indent="0" algn="just">
              <a:buNone/>
            </a:pPr>
            <a:endParaRPr lang="en-US" dirty="0" smtClean="0"/>
          </a:p>
          <a:p>
            <a:pPr marL="0" lvl="0" indent="0" algn="just">
              <a:buNone/>
            </a:pPr>
            <a:endParaRPr lang="en-US" dirty="0"/>
          </a:p>
          <a:p>
            <a:pPr marL="0" lvl="0" indent="0" algn="just">
              <a:buNone/>
            </a:pPr>
            <a:endParaRPr lang="en-US" dirty="0" smtClean="0"/>
          </a:p>
          <a:p>
            <a:pPr marL="0" lvl="0" indent="0" algn="just">
              <a:buNone/>
            </a:pPr>
            <a:endParaRPr lang="en-US" dirty="0" smtClean="0"/>
          </a:p>
          <a:p>
            <a:pPr marL="0" lvl="0" indent="0" algn="just">
              <a:buNone/>
            </a:pPr>
            <a:endParaRPr lang="en-US" dirty="0"/>
          </a:p>
          <a:p>
            <a:pPr marL="342900" indent="-342900" algn="just">
              <a:buFont typeface="Wingdings" panose="05000000000000000000" pitchFamily="2" charset="2"/>
              <a:buChar char="Ø"/>
            </a:pPr>
            <a:r>
              <a:rPr lang="en-US" sz="2000" b="1" u="sng" dirty="0" smtClean="0"/>
              <a:t>Mammography</a:t>
            </a:r>
            <a:r>
              <a:rPr lang="en-US" sz="2000" dirty="0" smtClean="0"/>
              <a:t> </a:t>
            </a:r>
            <a:r>
              <a:rPr lang="en-US" sz="2000" dirty="0"/>
              <a:t>is the most efficient tool to help detect breast cancer, especially at its earliest stage. </a:t>
            </a:r>
            <a:r>
              <a:rPr lang="en-US" sz="2000" dirty="0" smtClean="0"/>
              <a:t>It </a:t>
            </a:r>
            <a:r>
              <a:rPr lang="en-US" sz="2000" dirty="0"/>
              <a:t>is a process of using </a:t>
            </a:r>
            <a:r>
              <a:rPr lang="en-US" sz="2000" b="1" u="sng" dirty="0"/>
              <a:t>low-energy X-rays</a:t>
            </a:r>
            <a:r>
              <a:rPr lang="en-US" sz="2000" dirty="0"/>
              <a:t>  to examine the human breast and identifying abnormalities, typically through detection of characteristic masses or </a:t>
            </a:r>
            <a:r>
              <a:rPr lang="en-US" sz="2000" dirty="0" err="1"/>
              <a:t>microcalcifications</a:t>
            </a:r>
            <a:r>
              <a:rPr lang="en-US" sz="2000" dirty="0"/>
              <a:t>.  </a:t>
            </a:r>
          </a:p>
          <a:p>
            <a:pPr marL="0" indent="0" algn="just">
              <a:buNone/>
            </a:pPr>
            <a:endParaRPr lang="en-US" sz="2000" dirty="0" smtClean="0"/>
          </a:p>
          <a:p>
            <a:pPr marL="0" indent="0" algn="just">
              <a:buNone/>
            </a:pPr>
            <a:endParaRPr lang="en-US" sz="2000" dirty="0" smtClean="0"/>
          </a:p>
          <a:p>
            <a:pPr marL="342900" indent="-342900" algn="just">
              <a:buFont typeface="Wingdings" panose="05000000000000000000" pitchFamily="2" charset="2"/>
              <a:buChar char="Ø"/>
            </a:pPr>
            <a:r>
              <a:rPr lang="en-US" sz="2000" dirty="0"/>
              <a:t>In order to standardize mammography reports, American College of Radiology (ACR) introduced </a:t>
            </a:r>
            <a:r>
              <a:rPr lang="en-US" sz="2000" b="1" u="sng" dirty="0"/>
              <a:t>Breast Imaging-Reporting and Data System</a:t>
            </a:r>
            <a:r>
              <a:rPr lang="en-US" sz="2000" u="sng" dirty="0"/>
              <a:t>, </a:t>
            </a:r>
            <a:r>
              <a:rPr lang="en-US" sz="2000" b="1" u="sng" dirty="0"/>
              <a:t>BI-RADS</a:t>
            </a:r>
            <a:r>
              <a:rPr lang="en-US" sz="2000" dirty="0"/>
              <a:t>. BI-RADS is a quality control system, but in day-to-day usage this term refers to the mammography assessment categories. It is used by medical professionals to </a:t>
            </a:r>
            <a:r>
              <a:rPr lang="en-US" sz="2000" dirty="0" smtClean="0"/>
              <a:t>evaluate the </a:t>
            </a:r>
            <a:r>
              <a:rPr lang="en-US" sz="2000" dirty="0"/>
              <a:t>patient's risk of developing breast cancer.</a:t>
            </a:r>
          </a:p>
          <a:p>
            <a:pPr marL="342900" indent="-342900" algn="just">
              <a:buFont typeface="Wingdings" panose="05000000000000000000" pitchFamily="2" charset="2"/>
              <a:buChar char="Ø"/>
            </a:pPr>
            <a:endParaRPr lang="en-US" dirty="0"/>
          </a:p>
        </p:txBody>
      </p:sp>
      <p:sp>
        <p:nvSpPr>
          <p:cNvPr id="3" name="Subtitle 2"/>
          <p:cNvSpPr>
            <a:spLocks noGrp="1"/>
          </p:cNvSpPr>
          <p:nvPr>
            <p:ph type="subTitle" idx="7"/>
          </p:nvPr>
        </p:nvSpPr>
        <p:spPr>
          <a:xfrm>
            <a:off x="111250" y="5565317"/>
            <a:ext cx="3337800" cy="717900"/>
          </a:xfrm>
        </p:spPr>
        <p:txBody>
          <a:bodyPr/>
          <a:lstStyle/>
          <a:p>
            <a:r>
              <a:rPr lang="en-US" dirty="0">
                <a:solidFill>
                  <a:schemeClr val="lt1"/>
                </a:solidFill>
              </a:rPr>
              <a:t>6 Conclusions</a:t>
            </a:r>
          </a:p>
        </p:txBody>
      </p:sp>
      <p:pic>
        <p:nvPicPr>
          <p:cNvPr id="21" name="Picture 20" descr="Mammogram - Green Imaging - Affordable MRIs, CT Scan, Mammogram"/>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4074" y="193964"/>
            <a:ext cx="3048000" cy="247534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xfrm>
            <a:off x="-50" y="2993869"/>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2. </a:t>
            </a:r>
            <a:endParaRPr/>
          </a:p>
        </p:txBody>
      </p:sp>
      <p:sp>
        <p:nvSpPr>
          <p:cNvPr id="279" name="Google Shape;279;p25"/>
          <p:cNvSpPr txBox="1">
            <a:spLocks noGrp="1"/>
          </p:cNvSpPr>
          <p:nvPr>
            <p:ph type="subTitle" idx="2"/>
          </p:nvPr>
        </p:nvSpPr>
        <p:spPr>
          <a:xfrm>
            <a:off x="-50" y="3651738"/>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3. </a:t>
            </a:r>
            <a:endParaRPr dirty="0">
              <a:solidFill>
                <a:schemeClr val="lt1"/>
              </a:solidFill>
            </a:endParaRPr>
          </a:p>
        </p:txBody>
      </p:sp>
      <p:sp>
        <p:nvSpPr>
          <p:cNvPr id="280" name="Google Shape;280;p25"/>
          <p:cNvSpPr txBox="1">
            <a:spLocks noGrp="1"/>
          </p:cNvSpPr>
          <p:nvPr>
            <p:ph type="subTitle" idx="3"/>
          </p:nvPr>
        </p:nvSpPr>
        <p:spPr>
          <a:xfrm>
            <a:off x="-50" y="4309607"/>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4.</a:t>
            </a:r>
            <a:endParaRPr dirty="0"/>
          </a:p>
        </p:txBody>
      </p:sp>
      <p:sp>
        <p:nvSpPr>
          <p:cNvPr id="281" name="Google Shape;281;p25"/>
          <p:cNvSpPr txBox="1">
            <a:spLocks noGrp="1"/>
          </p:cNvSpPr>
          <p:nvPr>
            <p:ph type="subTitle" idx="4"/>
          </p:nvPr>
        </p:nvSpPr>
        <p:spPr>
          <a:xfrm>
            <a:off x="-50" y="4967475"/>
            <a:ext cx="909000" cy="7179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solidFill>
                  <a:schemeClr val="lt1"/>
                </a:solidFill>
              </a:rPr>
              <a:t>5.</a:t>
            </a:r>
            <a:endParaRPr dirty="0">
              <a:solidFill>
                <a:schemeClr val="lt1"/>
              </a:solidFill>
            </a:endParaRPr>
          </a:p>
        </p:txBody>
      </p:sp>
      <p:sp>
        <p:nvSpPr>
          <p:cNvPr id="277" name="Google Shape;277;p25"/>
          <p:cNvSpPr txBox="1">
            <a:spLocks noGrp="1"/>
          </p:cNvSpPr>
          <p:nvPr>
            <p:ph type="subTitle" idx="5"/>
          </p:nvPr>
        </p:nvSpPr>
        <p:spPr>
          <a:xfrm>
            <a:off x="-50" y="2412200"/>
            <a:ext cx="909000" cy="717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900" b="0" dirty="0">
                <a:solidFill>
                  <a:schemeClr val="lt1"/>
                </a:solidFill>
              </a:rPr>
              <a:t>1.</a:t>
            </a:r>
            <a:endParaRPr sz="1900" b="0" dirty="0">
              <a:solidFill>
                <a:schemeClr val="lt1"/>
              </a:solidFill>
            </a:endParaRPr>
          </a:p>
        </p:txBody>
      </p:sp>
      <p:sp>
        <p:nvSpPr>
          <p:cNvPr id="274" name="Google Shape;274;p25"/>
          <p:cNvSpPr txBox="1">
            <a:spLocks noGrp="1"/>
          </p:cNvSpPr>
          <p:nvPr>
            <p:ph type="subTitle" idx="6"/>
          </p:nvPr>
        </p:nvSpPr>
        <p:spPr>
          <a:xfrm>
            <a:off x="881739" y="1802444"/>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US" dirty="0">
                <a:solidFill>
                  <a:schemeClr val="accent1"/>
                </a:solidFill>
              </a:rPr>
              <a:t>BI-RADS Assessment Categories </a:t>
            </a:r>
            <a:endParaRPr dirty="0">
              <a:solidFill>
                <a:schemeClr val="accent1"/>
              </a:solidFill>
            </a:endParaRPr>
          </a:p>
        </p:txBody>
      </p:sp>
      <p:sp>
        <p:nvSpPr>
          <p:cNvPr id="275" name="Google Shape;275;p25"/>
          <p:cNvSpPr txBox="1">
            <a:spLocks noGrp="1"/>
          </p:cNvSpPr>
          <p:nvPr>
            <p:ph type="subTitle" idx="7"/>
          </p:nvPr>
        </p:nvSpPr>
        <p:spPr>
          <a:xfrm>
            <a:off x="6923901" y="1820916"/>
            <a:ext cx="4410300" cy="717900"/>
          </a:xfrm>
          <a:prstGeom prst="rect">
            <a:avLst/>
          </a:prstGeom>
        </p:spPr>
        <p:txBody>
          <a:bodyPr spcFirstLastPara="1" wrap="square" lIns="121900" tIns="121900" rIns="121900" bIns="121900" anchor="t" anchorCtr="0">
            <a:noAutofit/>
          </a:bodyPr>
          <a:lstStyle/>
          <a:p>
            <a:pPr marL="0" lvl="0" indent="0">
              <a:spcAft>
                <a:spcPts val="2100"/>
              </a:spcAft>
            </a:pPr>
            <a:r>
              <a:rPr lang="en-US" dirty="0">
                <a:solidFill>
                  <a:schemeClr val="accent1"/>
                </a:solidFill>
              </a:rPr>
              <a:t>BI-RADS </a:t>
            </a:r>
            <a:r>
              <a:rPr lang="en-US" dirty="0" smtClean="0">
                <a:solidFill>
                  <a:schemeClr val="accent1"/>
                </a:solidFill>
              </a:rPr>
              <a:t>Breast Density Levels</a:t>
            </a:r>
            <a:endParaRPr dirty="0">
              <a:solidFill>
                <a:schemeClr val="accent1"/>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 </a:t>
            </a:r>
            <a:r>
              <a:rPr lang="en" dirty="0" smtClean="0">
                <a:solidFill>
                  <a:schemeClr val="tx1"/>
                </a:solidFill>
              </a:rPr>
              <a:t>mammography</a:t>
            </a:r>
            <a:endParaRPr dirty="0">
              <a:solidFill>
                <a:schemeClr val="tx1"/>
              </a:solidFill>
            </a:endParaRPr>
          </a:p>
        </p:txBody>
      </p:sp>
      <p:sp>
        <p:nvSpPr>
          <p:cNvPr id="273" name="Google Shape;273;p25"/>
          <p:cNvSpPr txBox="1">
            <a:spLocks noGrp="1"/>
          </p:cNvSpPr>
          <p:nvPr>
            <p:ph type="body" idx="8"/>
          </p:nvPr>
        </p:nvSpPr>
        <p:spPr>
          <a:xfrm>
            <a:off x="908876" y="2789382"/>
            <a:ext cx="5538106" cy="4068617"/>
          </a:xfrm>
          <a:prstGeom prst="rect">
            <a:avLst/>
          </a:prstGeom>
        </p:spPr>
        <p:txBody>
          <a:bodyPr spcFirstLastPara="1" wrap="square" lIns="121900" tIns="121900" rIns="121900" bIns="121900" anchor="t" anchorCtr="0">
            <a:noAutofit/>
          </a:bodyPr>
          <a:lstStyle/>
          <a:p>
            <a:pPr marL="0" indent="0" algn="just">
              <a:lnSpc>
                <a:spcPct val="150000"/>
              </a:lnSpc>
              <a:buNone/>
            </a:pPr>
            <a:r>
              <a:rPr lang="en-US" dirty="0"/>
              <a:t>0: Incomplete</a:t>
            </a:r>
          </a:p>
          <a:p>
            <a:pPr marL="0" indent="0" algn="just">
              <a:lnSpc>
                <a:spcPct val="150000"/>
              </a:lnSpc>
              <a:buNone/>
            </a:pPr>
            <a:r>
              <a:rPr lang="en-US" dirty="0"/>
              <a:t>1: Negative</a:t>
            </a:r>
          </a:p>
          <a:p>
            <a:pPr marL="0" indent="0" algn="just">
              <a:lnSpc>
                <a:spcPct val="150000"/>
              </a:lnSpc>
              <a:buNone/>
            </a:pPr>
            <a:r>
              <a:rPr lang="en-US" dirty="0"/>
              <a:t>2: Benign</a:t>
            </a:r>
          </a:p>
          <a:p>
            <a:pPr marL="0" indent="0" algn="just">
              <a:lnSpc>
                <a:spcPct val="150000"/>
              </a:lnSpc>
              <a:buNone/>
            </a:pPr>
            <a:r>
              <a:rPr lang="en-US" dirty="0"/>
              <a:t>3: Probably benign</a:t>
            </a:r>
          </a:p>
          <a:p>
            <a:pPr marL="0" indent="0" algn="just">
              <a:lnSpc>
                <a:spcPct val="150000"/>
              </a:lnSpc>
              <a:buNone/>
            </a:pPr>
            <a:r>
              <a:rPr lang="en-US" dirty="0"/>
              <a:t>4: Suspicious</a:t>
            </a:r>
          </a:p>
          <a:p>
            <a:pPr marL="0" indent="0" algn="just">
              <a:lnSpc>
                <a:spcPct val="150000"/>
              </a:lnSpc>
              <a:buNone/>
            </a:pPr>
            <a:r>
              <a:rPr lang="en-US" dirty="0"/>
              <a:t>5: Highly suggestive of malignancy</a:t>
            </a:r>
          </a:p>
          <a:p>
            <a:pPr marL="0" indent="0" algn="just">
              <a:lnSpc>
                <a:spcPct val="150000"/>
              </a:lnSpc>
              <a:buNone/>
            </a:pPr>
            <a:r>
              <a:rPr lang="en-US" dirty="0"/>
              <a:t>6: Known biopsy – proven malignancy</a:t>
            </a:r>
          </a:p>
          <a:p>
            <a:pPr marL="0" lvl="0" indent="0" algn="l" rtl="0">
              <a:spcBef>
                <a:spcPts val="2100"/>
              </a:spcBef>
              <a:spcAft>
                <a:spcPts val="2100"/>
              </a:spcAft>
              <a:buNone/>
            </a:pPr>
            <a:endParaRPr dirty="0"/>
          </a:p>
        </p:txBody>
      </p:sp>
      <p:sp>
        <p:nvSpPr>
          <p:cNvPr id="272" name="Google Shape;272;p25"/>
          <p:cNvSpPr txBox="1">
            <a:spLocks noGrp="1"/>
          </p:cNvSpPr>
          <p:nvPr>
            <p:ph type="body" idx="9"/>
          </p:nvPr>
        </p:nvSpPr>
        <p:spPr>
          <a:xfrm>
            <a:off x="6585526" y="2890982"/>
            <a:ext cx="5606474" cy="3842327"/>
          </a:xfrm>
          <a:prstGeom prst="rect">
            <a:avLst/>
          </a:prstGeom>
        </p:spPr>
        <p:txBody>
          <a:bodyPr spcFirstLastPara="1" wrap="square" lIns="121900" tIns="121900" rIns="121900" bIns="121900" anchor="t" anchorCtr="0">
            <a:noAutofit/>
          </a:bodyPr>
          <a:lstStyle/>
          <a:p>
            <a:pPr lvl="0" indent="-457200">
              <a:lnSpc>
                <a:spcPct val="100000"/>
              </a:lnSpc>
              <a:buFont typeface="+mj-lt"/>
              <a:buAutoNum type="alphaUcPeriod"/>
            </a:pPr>
            <a:endParaRPr lang="en-US" dirty="0" smtClean="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smtClean="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smtClean="0"/>
          </a:p>
          <a:p>
            <a:pPr lvl="0" indent="-457200">
              <a:lnSpc>
                <a:spcPct val="100000"/>
              </a:lnSpc>
              <a:buFont typeface="+mj-lt"/>
              <a:buAutoNum type="alphaUcPeriod"/>
            </a:pPr>
            <a:endParaRPr lang="en-US" dirty="0"/>
          </a:p>
          <a:p>
            <a:pPr lvl="0" indent="-457200">
              <a:lnSpc>
                <a:spcPct val="100000"/>
              </a:lnSpc>
              <a:buFont typeface="+mj-lt"/>
              <a:buAutoNum type="alphaUcPeriod"/>
            </a:pPr>
            <a:endParaRPr lang="en-US" dirty="0" smtClean="0"/>
          </a:p>
          <a:p>
            <a:pPr lvl="0" indent="-457200">
              <a:lnSpc>
                <a:spcPct val="100000"/>
              </a:lnSpc>
              <a:buClrTx/>
              <a:buFont typeface="+mj-lt"/>
              <a:buAutoNum type="alphaUcPeriod"/>
            </a:pPr>
            <a:r>
              <a:rPr lang="en-US" dirty="0" smtClean="0"/>
              <a:t>Mostly </a:t>
            </a:r>
            <a:r>
              <a:rPr lang="en-US" dirty="0"/>
              <a:t>fatty</a:t>
            </a:r>
          </a:p>
          <a:p>
            <a:pPr lvl="0" indent="-457200">
              <a:lnSpc>
                <a:spcPct val="100000"/>
              </a:lnSpc>
              <a:buClrTx/>
              <a:buFont typeface="+mj-lt"/>
              <a:buAutoNum type="alphaUcPeriod"/>
            </a:pPr>
            <a:r>
              <a:rPr lang="en-US" dirty="0" smtClean="0"/>
              <a:t>Scattered </a:t>
            </a:r>
            <a:r>
              <a:rPr lang="en-US" dirty="0" err="1"/>
              <a:t>fibroglandular</a:t>
            </a:r>
            <a:r>
              <a:rPr lang="en-US" dirty="0"/>
              <a:t> density</a:t>
            </a:r>
          </a:p>
          <a:p>
            <a:pPr lvl="0" indent="-457200">
              <a:lnSpc>
                <a:spcPct val="100000"/>
              </a:lnSpc>
              <a:buClrTx/>
              <a:buFont typeface="+mj-lt"/>
              <a:buAutoNum type="alphaUcPeriod"/>
            </a:pPr>
            <a:r>
              <a:rPr lang="en-US" dirty="0" smtClean="0"/>
              <a:t>Heterogeneously </a:t>
            </a:r>
            <a:r>
              <a:rPr lang="en-US" dirty="0"/>
              <a:t>dense</a:t>
            </a:r>
          </a:p>
          <a:p>
            <a:pPr lvl="0" indent="-457200">
              <a:lnSpc>
                <a:spcPct val="100000"/>
              </a:lnSpc>
              <a:buClrTx/>
              <a:buFont typeface="+mj-lt"/>
              <a:buAutoNum type="alphaUcPeriod"/>
            </a:pPr>
            <a:r>
              <a:rPr lang="en-US" dirty="0" smtClean="0"/>
              <a:t>Extremely </a:t>
            </a:r>
            <a:r>
              <a:rPr lang="en-US" dirty="0"/>
              <a:t>dense </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
        <p:nvSpPr>
          <p:cNvPr id="276" name="Google Shape;276;p25"/>
          <p:cNvSpPr/>
          <p:nvPr/>
        </p:nvSpPr>
        <p:spPr>
          <a:xfrm>
            <a:off x="-125" y="3050100"/>
            <a:ext cx="909000" cy="60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900" dirty="0" smtClean="0">
                <a:solidFill>
                  <a:schemeClr val="bg1"/>
                </a:solidFill>
              </a:rPr>
              <a:t>2</a:t>
            </a:r>
            <a:endParaRPr sz="1900" dirty="0">
              <a:solidFill>
                <a:schemeClr val="bg1"/>
              </a:solidFill>
            </a:endParaRPr>
          </a:p>
        </p:txBody>
      </p:sp>
      <p:cxnSp>
        <p:nvCxnSpPr>
          <p:cNvPr id="283" name="Google Shape;283;p25"/>
          <p:cNvCxnSpPr/>
          <p:nvPr/>
        </p:nvCxnSpPr>
        <p:spPr>
          <a:xfrm>
            <a:off x="998583" y="2438860"/>
            <a:ext cx="1460100" cy="0"/>
          </a:xfrm>
          <a:prstGeom prst="straightConnector1">
            <a:avLst/>
          </a:prstGeom>
          <a:noFill/>
          <a:ln w="38100" cap="rnd" cmpd="sng">
            <a:solidFill>
              <a:schemeClr val="accent2"/>
            </a:solidFill>
            <a:prstDash val="solid"/>
            <a:round/>
            <a:headEnd type="none" w="med" len="med"/>
            <a:tailEnd type="none" w="med" len="med"/>
          </a:ln>
        </p:spPr>
      </p:cxnSp>
      <p:cxnSp>
        <p:nvCxnSpPr>
          <p:cNvPr id="284" name="Google Shape;284;p25"/>
          <p:cNvCxnSpPr/>
          <p:nvPr/>
        </p:nvCxnSpPr>
        <p:spPr>
          <a:xfrm>
            <a:off x="7108850" y="2438860"/>
            <a:ext cx="1460100" cy="0"/>
          </a:xfrm>
          <a:prstGeom prst="straightConnector1">
            <a:avLst/>
          </a:prstGeom>
          <a:noFill/>
          <a:ln w="38100" cap="rnd" cmpd="sng">
            <a:solidFill>
              <a:schemeClr val="accent2"/>
            </a:solidFill>
            <a:prstDash val="solid"/>
            <a:round/>
            <a:headEnd type="none" w="med" len="med"/>
            <a:tailEnd type="none" w="med" len="med"/>
          </a:ln>
        </p:spPr>
      </p:cxnSp>
      <p:pic>
        <p:nvPicPr>
          <p:cNvPr id="18" name="Picture 17" descr="Mammogram films showing the four levels of breast density"/>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5710" y="2974764"/>
            <a:ext cx="3402132" cy="212352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8" name="Google Shape;278;p25"/>
          <p:cNvSpPr txBox="1">
            <a:spLocks noGrp="1"/>
          </p:cNvSpPr>
          <p:nvPr>
            <p:ph type="subTitle" idx="1"/>
          </p:nvPr>
        </p:nvSpPr>
        <p:spPr>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2. </a:t>
            </a:r>
            <a:endParaRPr dirty="0"/>
          </a:p>
        </p:txBody>
      </p:sp>
      <p:sp>
        <p:nvSpPr>
          <p:cNvPr id="279" name="Google Shape;279;p25"/>
          <p:cNvSpPr txBox="1">
            <a:spLocks noGrp="1"/>
          </p:cNvSpPr>
          <p:nvPr>
            <p:ph type="subTitle" idx="2"/>
          </p:nvPr>
        </p:nvSpPr>
        <p:spPr>
          <a:xfrm>
            <a:off x="0" y="3398789"/>
            <a:ext cx="957531" cy="583824"/>
          </a:xfrm>
          <a:prstGeom prst="rect">
            <a:avLst/>
          </a:prstGeom>
          <a:solidFill>
            <a:schemeClr val="accent2"/>
          </a:solidFill>
        </p:spPr>
        <p:txBody>
          <a:bodyPr spcFirstLastPara="1" wrap="square" lIns="121900" tIns="121900" rIns="121900" bIns="121900" anchor="ctr" anchorCtr="0">
            <a:noAutofit/>
          </a:bodyPr>
          <a:lstStyle/>
          <a:p>
            <a:pPr marL="0" lvl="0" indent="0" algn="ctr" rtl="0">
              <a:spcBef>
                <a:spcPts val="0"/>
              </a:spcBef>
              <a:spcAft>
                <a:spcPts val="0"/>
              </a:spcAft>
              <a:buNone/>
            </a:pPr>
            <a:r>
              <a:rPr lang="en" sz="1900" dirty="0" smtClean="0">
                <a:solidFill>
                  <a:schemeClr val="lt1"/>
                </a:solidFill>
              </a:rPr>
              <a:t>3 </a:t>
            </a:r>
            <a:endParaRPr sz="1900" dirty="0">
              <a:solidFill>
                <a:schemeClr val="lt1"/>
              </a:solidFill>
            </a:endParaRPr>
          </a:p>
        </p:txBody>
      </p:sp>
      <p:sp>
        <p:nvSpPr>
          <p:cNvPr id="11" name="Subtitle 10"/>
          <p:cNvSpPr>
            <a:spLocks noGrp="1"/>
          </p:cNvSpPr>
          <p:nvPr>
            <p:ph type="subTitle" idx="7"/>
          </p:nvPr>
        </p:nvSpPr>
        <p:spPr>
          <a:xfrm>
            <a:off x="6923901" y="1056858"/>
            <a:ext cx="4410300" cy="717900"/>
          </a:xfrm>
        </p:spPr>
        <p:txBody>
          <a:bodyPr/>
          <a:lstStyle/>
          <a:p>
            <a:pPr algn="ctr"/>
            <a:endParaRPr lang="en-GB" dirty="0" smtClean="0">
              <a:solidFill>
                <a:schemeClr val="accent1"/>
              </a:solidFill>
            </a:endParaRPr>
          </a:p>
          <a:p>
            <a:pPr algn="ctr"/>
            <a:r>
              <a:rPr lang="en-GB" b="0" cap="small" dirty="0" smtClean="0">
                <a:solidFill>
                  <a:schemeClr val="accent2"/>
                </a:solidFill>
              </a:rPr>
              <a:t>Upgrading The Original Database</a:t>
            </a:r>
            <a:endParaRPr lang="en-GB" b="0" cap="small" dirty="0">
              <a:solidFill>
                <a:schemeClr val="accent2"/>
              </a:solidFill>
            </a:endParaRPr>
          </a:p>
        </p:txBody>
      </p:sp>
      <p:sp>
        <p:nvSpPr>
          <p:cNvPr id="271" name="Google Shape;271;p25"/>
          <p:cNvSpPr txBox="1">
            <a:spLocks noGrp="1"/>
          </p:cNvSpPr>
          <p:nvPr>
            <p:ph type="title"/>
          </p:nvPr>
        </p:nvSpPr>
        <p:spPr>
          <a:prstGeom prst="rect">
            <a:avLst/>
          </a:prstGeom>
          <a:noFill/>
        </p:spPr>
        <p:txBody>
          <a:bodyPr spcFirstLastPara="1" wrap="square" lIns="121900" tIns="121900" rIns="121900" bIns="121900" anchor="t" anchorCtr="0">
            <a:noAutofit/>
          </a:bodyPr>
          <a:lstStyle/>
          <a:p>
            <a:pPr marL="0" lvl="0" indent="0" algn="l" rtl="0">
              <a:spcBef>
                <a:spcPts val="0"/>
              </a:spcBef>
              <a:spcAft>
                <a:spcPts val="0"/>
              </a:spcAft>
              <a:buNone/>
            </a:pPr>
            <a:r>
              <a:rPr lang="en" dirty="0" smtClean="0"/>
              <a:t> </a:t>
            </a:r>
            <a:r>
              <a:rPr lang="en" dirty="0" smtClean="0">
                <a:solidFill>
                  <a:schemeClr val="tx1"/>
                </a:solidFill>
              </a:rPr>
              <a:t>materials: dataset</a:t>
            </a:r>
            <a:endParaRPr dirty="0">
              <a:solidFill>
                <a:schemeClr val="tx1"/>
              </a:solidFill>
            </a:endParaRPr>
          </a:p>
        </p:txBody>
      </p:sp>
      <p:sp>
        <p:nvSpPr>
          <p:cNvPr id="12" name="Text Placeholder 11"/>
          <p:cNvSpPr>
            <a:spLocks noGrp="1"/>
          </p:cNvSpPr>
          <p:nvPr>
            <p:ph type="body" idx="8"/>
          </p:nvPr>
        </p:nvSpPr>
        <p:spPr>
          <a:xfrm>
            <a:off x="1095555" y="1759790"/>
            <a:ext cx="4235570" cy="4523036"/>
          </a:xfrm>
        </p:spPr>
        <p:txBody>
          <a:bodyPr/>
          <a:lstStyle/>
          <a:p>
            <a:pPr algn="just">
              <a:buFont typeface="Wingdings" panose="05000000000000000000" pitchFamily="2" charset="2"/>
              <a:buChar char="§"/>
            </a:pPr>
            <a:r>
              <a:rPr lang="en-US" sz="1800" dirty="0"/>
              <a:t>The dataset used in this project is CBIS-DDSM  (Curated Breast Imaging Subset of DDSM) available </a:t>
            </a:r>
            <a:r>
              <a:rPr lang="en-US" sz="1800" dirty="0" smtClean="0"/>
              <a:t>at</a:t>
            </a:r>
          </a:p>
          <a:p>
            <a:pPr marL="107950" indent="0" algn="just">
              <a:buNone/>
            </a:pPr>
            <a:r>
              <a:rPr lang="en-US" sz="1800" dirty="0" smtClean="0">
                <a:hlinkClick r:id="rId3"/>
              </a:rPr>
              <a:t>https</a:t>
            </a:r>
            <a:r>
              <a:rPr lang="en-US" sz="1800" dirty="0">
                <a:hlinkClick r:id="rId3"/>
              </a:rPr>
              <a:t>://</a:t>
            </a:r>
            <a:r>
              <a:rPr lang="en-US" sz="1800" dirty="0" smtClean="0">
                <a:hlinkClick r:id="rId3"/>
              </a:rPr>
              <a:t>wiki.cancerimagingarchive.net/display/Public/CBIS-DDSM</a:t>
            </a:r>
            <a:endParaRPr lang="en-US" sz="1800" dirty="0" smtClean="0"/>
          </a:p>
          <a:p>
            <a:pPr algn="just">
              <a:buFont typeface="Wingdings" panose="05000000000000000000" pitchFamily="2" charset="2"/>
              <a:buChar char="§"/>
            </a:pPr>
            <a:r>
              <a:rPr lang="en-US" sz="1800" dirty="0" smtClean="0"/>
              <a:t> </a:t>
            </a:r>
            <a:r>
              <a:rPr lang="en-US" sz="1800" dirty="0"/>
              <a:t>It is an updated and standardized version of the Digital Database for Screening Mammography (DDSM), a database of </a:t>
            </a:r>
            <a:r>
              <a:rPr lang="en-US" sz="1800" b="1" dirty="0" smtClean="0">
                <a:solidFill>
                  <a:schemeClr val="accent1"/>
                </a:solidFill>
              </a:rPr>
              <a:t>2.620</a:t>
            </a:r>
            <a:r>
              <a:rPr lang="en-US" sz="1800" dirty="0" smtClean="0"/>
              <a:t> </a:t>
            </a:r>
            <a:r>
              <a:rPr lang="en-US" sz="1800" b="1" u="sng" dirty="0"/>
              <a:t>scanned film mammography studies. </a:t>
            </a:r>
            <a:endParaRPr lang="en-US" sz="1800" b="1" u="sng" dirty="0" smtClean="0"/>
          </a:p>
          <a:p>
            <a:pPr algn="just">
              <a:buFont typeface="Wingdings" panose="05000000000000000000" pitchFamily="2" charset="2"/>
              <a:buChar char="§"/>
            </a:pPr>
            <a:r>
              <a:rPr lang="en-US" sz="1800" dirty="0" smtClean="0"/>
              <a:t>It </a:t>
            </a:r>
            <a:r>
              <a:rPr lang="en-US" sz="1800" dirty="0"/>
              <a:t>contains normal, benign, and malignant cases with verified pathology information. </a:t>
            </a:r>
            <a:endParaRPr lang="en-US" sz="1800" dirty="0" smtClean="0"/>
          </a:p>
          <a:p>
            <a:pPr algn="just">
              <a:buFont typeface="Wingdings" panose="05000000000000000000" pitchFamily="2" charset="2"/>
              <a:buChar char="§"/>
            </a:pPr>
            <a:r>
              <a:rPr lang="en-US" sz="1800" dirty="0" smtClean="0"/>
              <a:t>This </a:t>
            </a:r>
            <a:r>
              <a:rPr lang="en-US" sz="1800" dirty="0"/>
              <a:t>collection is structured such that each participant has multiple patient IDs. </a:t>
            </a:r>
            <a:endParaRPr lang="en-US" sz="1800" dirty="0" smtClean="0"/>
          </a:p>
          <a:p>
            <a:pPr algn="just">
              <a:buFont typeface="Wingdings" panose="05000000000000000000" pitchFamily="2" charset="2"/>
              <a:buChar char="§"/>
            </a:pPr>
            <a:r>
              <a:rPr lang="en-US" sz="1800" dirty="0" smtClean="0"/>
              <a:t>The </a:t>
            </a:r>
            <a:r>
              <a:rPr lang="en-US" sz="1800" dirty="0"/>
              <a:t>data set contains </a:t>
            </a:r>
            <a:r>
              <a:rPr lang="en-US" sz="1800" b="1" dirty="0">
                <a:solidFill>
                  <a:schemeClr val="accent1"/>
                </a:solidFill>
              </a:rPr>
              <a:t>753</a:t>
            </a:r>
            <a:r>
              <a:rPr lang="en-US" sz="1800" dirty="0"/>
              <a:t> calcification cases and </a:t>
            </a:r>
            <a:r>
              <a:rPr lang="en-US" sz="1800" b="1" dirty="0">
                <a:solidFill>
                  <a:schemeClr val="accent1"/>
                </a:solidFill>
              </a:rPr>
              <a:t>891</a:t>
            </a:r>
            <a:r>
              <a:rPr lang="en-US" sz="1800" dirty="0"/>
              <a:t> mass cases</a:t>
            </a:r>
            <a:r>
              <a:rPr lang="en-US" sz="1800" dirty="0" smtClean="0"/>
              <a:t>..</a:t>
            </a:r>
            <a:endParaRPr lang="en-GB" sz="1800" dirty="0"/>
          </a:p>
        </p:txBody>
      </p:sp>
      <p:sp>
        <p:nvSpPr>
          <p:cNvPr id="13" name="Text Placeholder 12"/>
          <p:cNvSpPr>
            <a:spLocks noGrp="1"/>
          </p:cNvSpPr>
          <p:nvPr>
            <p:ph type="body" idx="9"/>
          </p:nvPr>
        </p:nvSpPr>
        <p:spPr>
          <a:xfrm>
            <a:off x="6923892" y="2596551"/>
            <a:ext cx="4410600" cy="3674524"/>
          </a:xfrm>
        </p:spPr>
        <p:txBody>
          <a:bodyPr/>
          <a:lstStyle/>
          <a:p>
            <a:pPr marL="107950" indent="0">
              <a:buNone/>
            </a:pPr>
            <a:endParaRPr lang="en-GB"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499" y="2069070"/>
            <a:ext cx="6031174" cy="467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3953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Shape 637"/>
        <p:cNvGrpSpPr/>
        <p:nvPr/>
      </p:nvGrpSpPr>
      <p:grpSpPr>
        <a:xfrm>
          <a:off x="0" y="0"/>
          <a:ext cx="0" cy="0"/>
          <a:chOff x="0" y="0"/>
          <a:chExt cx="0" cy="0"/>
        </a:xfrm>
      </p:grpSpPr>
      <p:sp>
        <p:nvSpPr>
          <p:cNvPr id="639" name="Google Shape;639;p35"/>
          <p:cNvSpPr txBox="1">
            <a:spLocks noGrp="1"/>
          </p:cNvSpPr>
          <p:nvPr>
            <p:ph type="subTitle" idx="1"/>
          </p:nvPr>
        </p:nvSpPr>
        <p:spPr>
          <a:xfrm>
            <a:off x="336430" y="2316000"/>
            <a:ext cx="2076870" cy="6069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buNone/>
            </a:pPr>
            <a:r>
              <a:rPr lang="en-GB" dirty="0" smtClean="0">
                <a:solidFill>
                  <a:srgbClr val="0070C0"/>
                </a:solidFill>
              </a:rPr>
              <a:t>Full mammography</a:t>
            </a:r>
            <a:endParaRPr dirty="0">
              <a:solidFill>
                <a:srgbClr val="0070C0"/>
              </a:solidFill>
            </a:endParaRPr>
          </a:p>
        </p:txBody>
      </p:sp>
      <p:sp>
        <p:nvSpPr>
          <p:cNvPr id="641" name="Google Shape;641;p35"/>
          <p:cNvSpPr txBox="1">
            <a:spLocks noGrp="1"/>
          </p:cNvSpPr>
          <p:nvPr>
            <p:ph type="subTitle" idx="2"/>
          </p:nvPr>
        </p:nvSpPr>
        <p:spPr>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smtClean="0">
                <a:solidFill>
                  <a:srgbClr val="0070C0"/>
                </a:solidFill>
              </a:rPr>
              <a:t>ROI</a:t>
            </a:r>
            <a:endParaRPr dirty="0">
              <a:solidFill>
                <a:srgbClr val="0070C0"/>
              </a:solidFill>
            </a:endParaRPr>
          </a:p>
        </p:txBody>
      </p:sp>
      <p:sp>
        <p:nvSpPr>
          <p:cNvPr id="643" name="Google Shape;643;p35"/>
          <p:cNvSpPr txBox="1">
            <a:spLocks noGrp="1"/>
          </p:cNvSpPr>
          <p:nvPr>
            <p:ph type="subTitle" idx="3"/>
          </p:nvPr>
        </p:nvSpPr>
        <p:spPr>
          <a:xfrm>
            <a:off x="5135153" y="2213110"/>
            <a:ext cx="1997700" cy="855578"/>
          </a:xfrm>
          <a:prstGeom prst="rect">
            <a:avLst/>
          </a:prstGeom>
        </p:spPr>
        <p:txBody>
          <a:bodyPr spcFirstLastPara="1" wrap="square" lIns="121900" tIns="121900" rIns="121900" bIns="121900" anchor="t" anchorCtr="0">
            <a:spAutoFit/>
          </a:bodyPr>
          <a:lstStyle/>
          <a:p>
            <a:pPr marL="0" lvl="0" indent="0" algn="ctr" rtl="0">
              <a:spcBef>
                <a:spcPts val="0"/>
              </a:spcBef>
              <a:buNone/>
            </a:pPr>
            <a:r>
              <a:rPr lang="en-GB" dirty="0" smtClean="0">
                <a:solidFill>
                  <a:srgbClr val="0070C0"/>
                </a:solidFill>
              </a:rPr>
              <a:t>Cropped  Image</a:t>
            </a:r>
            <a:endParaRPr dirty="0">
              <a:solidFill>
                <a:srgbClr val="0070C0"/>
              </a:solidFill>
            </a:endParaRPr>
          </a:p>
        </p:txBody>
      </p:sp>
      <p:sp>
        <p:nvSpPr>
          <p:cNvPr id="645" name="Google Shape;645;p35"/>
          <p:cNvSpPr txBox="1">
            <a:spLocks noGrp="1"/>
          </p:cNvSpPr>
          <p:nvPr>
            <p:ph type="subTitle" idx="4"/>
          </p:nvPr>
        </p:nvSpPr>
        <p:spPr>
          <a:xfrm>
            <a:off x="7494929" y="2342500"/>
            <a:ext cx="3995455"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GB" dirty="0" smtClean="0">
                <a:solidFill>
                  <a:srgbClr val="0070C0"/>
                </a:solidFill>
              </a:rPr>
              <a:t>.csv</a:t>
            </a:r>
            <a:endParaRPr dirty="0">
              <a:solidFill>
                <a:srgbClr val="0070C0"/>
              </a:solidFill>
            </a:endParaRPr>
          </a:p>
        </p:txBody>
      </p:sp>
      <p:sp>
        <p:nvSpPr>
          <p:cNvPr id="638" name="Google Shape;638;p35"/>
          <p:cNvSpPr txBox="1">
            <a:spLocks noGrp="1"/>
          </p:cNvSpPr>
          <p:nvPr>
            <p:ph type="title"/>
          </p:nvPr>
        </p:nvSpPr>
        <p:spPr>
          <a:xfrm>
            <a:off x="576950" y="593375"/>
            <a:ext cx="11123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dirty="0" smtClean="0">
                <a:solidFill>
                  <a:schemeClr val="tx1"/>
                </a:solidFill>
              </a:rPr>
              <a:t>Dataset: Images &amp; .csv metadata files</a:t>
            </a:r>
            <a:endParaRPr dirty="0">
              <a:solidFill>
                <a:schemeClr val="tx1"/>
              </a:solidFill>
            </a:endParaRPr>
          </a:p>
        </p:txBody>
      </p:sp>
      <p:sp>
        <p:nvSpPr>
          <p:cNvPr id="647" name="Google Shape;647;p35"/>
          <p:cNvSpPr txBox="1">
            <a:spLocks noGrp="1"/>
          </p:cNvSpPr>
          <p:nvPr>
            <p:ph type="body" idx="6"/>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solidFill>
                <a:srgbClr val="0070C0"/>
              </a:solidFill>
            </a:endParaRPr>
          </a:p>
        </p:txBody>
      </p:sp>
      <p:sp>
        <p:nvSpPr>
          <p:cNvPr id="640" name="Google Shape;640;p35"/>
          <p:cNvSpPr txBox="1">
            <a:spLocks noGrp="1"/>
          </p:cNvSpPr>
          <p:nvPr>
            <p:ph type="body" idx="7"/>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dirty="0">
              <a:solidFill>
                <a:srgbClr val="0070C0"/>
              </a:solidFill>
            </a:endParaRPr>
          </a:p>
        </p:txBody>
      </p:sp>
      <p:sp>
        <p:nvSpPr>
          <p:cNvPr id="642" name="Google Shape;642;p35"/>
          <p:cNvSpPr txBox="1">
            <a:spLocks noGrp="1"/>
          </p:cNvSpPr>
          <p:nvPr>
            <p:ph type="body" idx="8"/>
          </p:nvPr>
        </p:nvSpPr>
        <p:spPr>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smtClean="0"/>
              <a:t>Lorem</a:t>
            </a:r>
            <a:endParaRPr dirty="0">
              <a:solidFill>
                <a:srgbClr val="0070C0"/>
              </a:solidFill>
            </a:endParaRPr>
          </a:p>
        </p:txBody>
      </p:sp>
      <p:sp>
        <p:nvSpPr>
          <p:cNvPr id="644" name="Google Shape;644;p35"/>
          <p:cNvSpPr txBox="1">
            <a:spLocks noGrp="1"/>
          </p:cNvSpPr>
          <p:nvPr>
            <p:ph type="body" idx="9"/>
          </p:nvPr>
        </p:nvSpPr>
        <p:spPr>
          <a:xfrm>
            <a:off x="7494925" y="2907102"/>
            <a:ext cx="4409528" cy="3778370"/>
          </a:xfrm>
          <a:prstGeom prst="rect">
            <a:avLst/>
          </a:prstGeom>
        </p:spPr>
        <p:txBody>
          <a:bodyPr spcFirstLastPara="1" wrap="square" lIns="121900" tIns="121900" rIns="121900" bIns="121900" anchor="t" anchorCtr="0">
            <a:noAutofit/>
          </a:bodyPr>
          <a:lstStyle/>
          <a:p>
            <a:pPr marL="285750" indent="-285750" algn="just">
              <a:buClrTx/>
              <a:buFont typeface="Wingdings" panose="05000000000000000000" pitchFamily="2" charset="2"/>
              <a:buChar char="§"/>
            </a:pPr>
            <a:r>
              <a:rPr lang="en-US" sz="1400" dirty="0" smtClean="0">
                <a:solidFill>
                  <a:srgbClr val="0070C0"/>
                </a:solidFill>
              </a:rPr>
              <a:t>Patient </a:t>
            </a:r>
            <a:r>
              <a:rPr lang="en-US" sz="1400" dirty="0">
                <a:solidFill>
                  <a:srgbClr val="0070C0"/>
                </a:solidFill>
              </a:rPr>
              <a:t>ID: the first 7 characters of images in the case </a:t>
            </a:r>
            <a:r>
              <a:rPr lang="en-US" sz="1400" dirty="0" smtClean="0">
                <a:solidFill>
                  <a:srgbClr val="0070C0"/>
                </a:solidFill>
              </a:rPr>
              <a:t>file</a:t>
            </a:r>
          </a:p>
          <a:p>
            <a:pPr marL="285750" indent="-285750" algn="just">
              <a:buClrTx/>
              <a:buFont typeface="Wingdings" panose="05000000000000000000" pitchFamily="2" charset="2"/>
              <a:buChar char="§"/>
            </a:pPr>
            <a:r>
              <a:rPr lang="en-US" sz="1400" dirty="0" smtClean="0">
                <a:solidFill>
                  <a:srgbClr val="0070C0"/>
                </a:solidFill>
              </a:rPr>
              <a:t>Density </a:t>
            </a:r>
            <a:r>
              <a:rPr lang="en-US" sz="1400" dirty="0">
                <a:solidFill>
                  <a:srgbClr val="0070C0"/>
                </a:solidFill>
              </a:rPr>
              <a:t>category</a:t>
            </a:r>
          </a:p>
          <a:p>
            <a:pPr marL="285750" indent="-285750" algn="just">
              <a:buClrTx/>
              <a:buFont typeface="Wingdings" panose="05000000000000000000" pitchFamily="2" charset="2"/>
              <a:buChar char="§"/>
            </a:pPr>
            <a:r>
              <a:rPr lang="en-US" sz="1400" dirty="0" smtClean="0">
                <a:solidFill>
                  <a:srgbClr val="0070C0"/>
                </a:solidFill>
              </a:rPr>
              <a:t>Breast</a:t>
            </a:r>
            <a:r>
              <a:rPr lang="en-US" sz="1400" dirty="0">
                <a:solidFill>
                  <a:srgbClr val="0070C0"/>
                </a:solidFill>
              </a:rPr>
              <a:t>: Left or Right</a:t>
            </a:r>
          </a:p>
          <a:p>
            <a:pPr marL="285750" indent="-285750" algn="just">
              <a:buClrTx/>
              <a:buFont typeface="Wingdings" panose="05000000000000000000" pitchFamily="2" charset="2"/>
              <a:buChar char="§"/>
            </a:pPr>
            <a:r>
              <a:rPr lang="en-US" sz="1400" dirty="0" smtClean="0">
                <a:solidFill>
                  <a:srgbClr val="0070C0"/>
                </a:solidFill>
              </a:rPr>
              <a:t>View</a:t>
            </a:r>
            <a:r>
              <a:rPr lang="en-US" sz="1400" dirty="0">
                <a:solidFill>
                  <a:srgbClr val="0070C0"/>
                </a:solidFill>
              </a:rPr>
              <a:t>: </a:t>
            </a:r>
            <a:r>
              <a:rPr lang="en-US" sz="1400" dirty="0" err="1">
                <a:solidFill>
                  <a:srgbClr val="0070C0"/>
                </a:solidFill>
              </a:rPr>
              <a:t>craniocaudal</a:t>
            </a:r>
            <a:r>
              <a:rPr lang="en-US" sz="1400" dirty="0">
                <a:solidFill>
                  <a:srgbClr val="0070C0"/>
                </a:solidFill>
              </a:rPr>
              <a:t> (CC) or mediolateral-oblique (MLO)</a:t>
            </a:r>
          </a:p>
          <a:p>
            <a:pPr marL="285750" indent="-285750" algn="just">
              <a:buClrTx/>
              <a:buFont typeface="Wingdings" panose="05000000000000000000" pitchFamily="2" charset="2"/>
              <a:buChar char="§"/>
            </a:pPr>
            <a:r>
              <a:rPr lang="en-US" sz="1400" dirty="0" smtClean="0">
                <a:solidFill>
                  <a:srgbClr val="0070C0"/>
                </a:solidFill>
              </a:rPr>
              <a:t>Number </a:t>
            </a:r>
            <a:r>
              <a:rPr lang="en-US" sz="1400" dirty="0">
                <a:solidFill>
                  <a:srgbClr val="0070C0"/>
                </a:solidFill>
              </a:rPr>
              <a:t>of </a:t>
            </a:r>
            <a:r>
              <a:rPr lang="en-US" sz="1400" dirty="0" smtClean="0">
                <a:solidFill>
                  <a:srgbClr val="0070C0"/>
                </a:solidFill>
              </a:rPr>
              <a:t>abnormalities </a:t>
            </a:r>
            <a:r>
              <a:rPr lang="en-US" sz="1400" dirty="0">
                <a:solidFill>
                  <a:srgbClr val="0070C0"/>
                </a:solidFill>
              </a:rPr>
              <a:t>for the image (This is necessary as there are some cases containing multiple abnormalities.</a:t>
            </a:r>
          </a:p>
          <a:p>
            <a:pPr marL="285750" indent="-285750" algn="just">
              <a:buClrTx/>
              <a:buFont typeface="Wingdings" panose="05000000000000000000" pitchFamily="2" charset="2"/>
              <a:buChar char="§"/>
            </a:pPr>
            <a:r>
              <a:rPr lang="en-US" sz="1400" dirty="0" smtClean="0">
                <a:solidFill>
                  <a:srgbClr val="0070C0"/>
                </a:solidFill>
              </a:rPr>
              <a:t>Mass </a:t>
            </a:r>
            <a:r>
              <a:rPr lang="en-US" sz="1400" dirty="0">
                <a:solidFill>
                  <a:srgbClr val="0070C0"/>
                </a:solidFill>
              </a:rPr>
              <a:t>shape (when applicable)</a:t>
            </a:r>
          </a:p>
          <a:p>
            <a:pPr marL="285750" indent="-285750" algn="just">
              <a:buClrTx/>
              <a:buFont typeface="Wingdings" panose="05000000000000000000" pitchFamily="2" charset="2"/>
              <a:buChar char="§"/>
            </a:pPr>
            <a:r>
              <a:rPr lang="en-US" sz="1400" dirty="0" smtClean="0">
                <a:solidFill>
                  <a:srgbClr val="0070C0"/>
                </a:solidFill>
              </a:rPr>
              <a:t>Mass </a:t>
            </a:r>
            <a:r>
              <a:rPr lang="en-US" sz="1400" dirty="0">
                <a:solidFill>
                  <a:srgbClr val="0070C0"/>
                </a:solidFill>
              </a:rPr>
              <a:t>margin (when applicable)</a:t>
            </a:r>
          </a:p>
          <a:p>
            <a:pPr marL="285750" indent="-285750" algn="just">
              <a:buClrTx/>
              <a:buFont typeface="Wingdings" panose="05000000000000000000" pitchFamily="2" charset="2"/>
              <a:buChar char="§"/>
            </a:pPr>
            <a:r>
              <a:rPr lang="en-US" sz="1400" dirty="0" smtClean="0">
                <a:solidFill>
                  <a:srgbClr val="0070C0"/>
                </a:solidFill>
              </a:rPr>
              <a:t>Calcification </a:t>
            </a:r>
            <a:r>
              <a:rPr lang="en-US" sz="1400" dirty="0">
                <a:solidFill>
                  <a:srgbClr val="0070C0"/>
                </a:solidFill>
              </a:rPr>
              <a:t>type (when applicable)</a:t>
            </a:r>
          </a:p>
          <a:p>
            <a:pPr marL="285750" indent="-285750" algn="just">
              <a:buClrTx/>
              <a:buFont typeface="Wingdings" panose="05000000000000000000" pitchFamily="2" charset="2"/>
              <a:buChar char="§"/>
            </a:pPr>
            <a:r>
              <a:rPr lang="en-US" sz="1400" dirty="0" smtClean="0">
                <a:solidFill>
                  <a:srgbClr val="0070C0"/>
                </a:solidFill>
              </a:rPr>
              <a:t>Calcification </a:t>
            </a:r>
            <a:r>
              <a:rPr lang="en-US" sz="1400" dirty="0">
                <a:solidFill>
                  <a:srgbClr val="0070C0"/>
                </a:solidFill>
              </a:rPr>
              <a:t>distribution (when applicable)</a:t>
            </a:r>
          </a:p>
          <a:p>
            <a:pPr marL="285750" indent="-285750" algn="just">
              <a:buClrTx/>
              <a:buFont typeface="Wingdings" panose="05000000000000000000" pitchFamily="2" charset="2"/>
              <a:buChar char="§"/>
            </a:pPr>
            <a:r>
              <a:rPr lang="en-US" sz="1400" dirty="0" smtClean="0">
                <a:solidFill>
                  <a:srgbClr val="0070C0"/>
                </a:solidFill>
              </a:rPr>
              <a:t>BI-RADS </a:t>
            </a:r>
            <a:r>
              <a:rPr lang="en-US" sz="1400" dirty="0">
                <a:solidFill>
                  <a:srgbClr val="0070C0"/>
                </a:solidFill>
              </a:rPr>
              <a:t>assessment</a:t>
            </a:r>
          </a:p>
          <a:p>
            <a:pPr marL="285750" indent="-285750" algn="just">
              <a:buClrTx/>
              <a:buFont typeface="Wingdings" panose="05000000000000000000" pitchFamily="2" charset="2"/>
              <a:buChar char="§"/>
            </a:pPr>
            <a:r>
              <a:rPr lang="en-US" sz="1400" dirty="0" smtClean="0">
                <a:solidFill>
                  <a:srgbClr val="0070C0"/>
                </a:solidFill>
              </a:rPr>
              <a:t>Pathology</a:t>
            </a:r>
            <a:r>
              <a:rPr lang="en-US" sz="1400" dirty="0">
                <a:solidFill>
                  <a:srgbClr val="0070C0"/>
                </a:solidFill>
              </a:rPr>
              <a:t>: Benign, Benign without call-back, or </a:t>
            </a:r>
            <a:r>
              <a:rPr lang="en-US" sz="1400" dirty="0" smtClean="0">
                <a:solidFill>
                  <a:srgbClr val="0070C0"/>
                </a:solidFill>
              </a:rPr>
              <a:t>Malignant</a:t>
            </a:r>
            <a:endParaRPr lang="en-US" sz="1400" dirty="0">
              <a:solidFill>
                <a:srgbClr val="0070C0"/>
              </a:solidFill>
            </a:endParaRPr>
          </a:p>
          <a:p>
            <a:pPr marL="285750" indent="-285750" algn="just">
              <a:buClrTx/>
              <a:buFont typeface="Wingdings" panose="05000000000000000000" pitchFamily="2" charset="2"/>
              <a:buChar char="§"/>
            </a:pPr>
            <a:r>
              <a:rPr lang="en-US" sz="1400" dirty="0" smtClean="0">
                <a:solidFill>
                  <a:srgbClr val="0070C0"/>
                </a:solidFill>
              </a:rPr>
              <a:t>Subtlety </a:t>
            </a:r>
            <a:r>
              <a:rPr lang="en-US" sz="1400" dirty="0">
                <a:solidFill>
                  <a:srgbClr val="0070C0"/>
                </a:solidFill>
              </a:rPr>
              <a:t>rating: Radiologists’ rating of difficulty in viewing the abnormality in the image</a:t>
            </a:r>
          </a:p>
          <a:p>
            <a:pPr marL="285750" indent="-285750" algn="just">
              <a:buClrTx/>
              <a:buFont typeface="Wingdings" panose="05000000000000000000" pitchFamily="2" charset="2"/>
              <a:buChar char="§"/>
            </a:pPr>
            <a:r>
              <a:rPr lang="en-US" sz="1400" dirty="0" smtClean="0">
                <a:solidFill>
                  <a:srgbClr val="0070C0"/>
                </a:solidFill>
              </a:rPr>
              <a:t>Path </a:t>
            </a:r>
            <a:r>
              <a:rPr lang="en-US" sz="1400" dirty="0">
                <a:solidFill>
                  <a:srgbClr val="0070C0"/>
                </a:solidFill>
              </a:rPr>
              <a:t>to image files</a:t>
            </a:r>
          </a:p>
          <a:p>
            <a:pPr marL="0" lvl="0" indent="0" algn="l" rtl="0">
              <a:spcBef>
                <a:spcPts val="0"/>
              </a:spcBef>
              <a:buNone/>
            </a:pPr>
            <a:endParaRPr dirty="0">
              <a:solidFill>
                <a:srgbClr val="0070C0"/>
              </a:solidFill>
            </a:endParaRPr>
          </a:p>
        </p:txBody>
      </p:sp>
      <p:cxnSp>
        <p:nvCxnSpPr>
          <p:cNvPr id="649" name="Google Shape;649;p35"/>
          <p:cNvCxnSpPr/>
          <p:nvPr/>
        </p:nvCxnSpPr>
        <p:spPr>
          <a:xfrm>
            <a:off x="653150" y="1432200"/>
            <a:ext cx="1460100" cy="0"/>
          </a:xfrm>
          <a:prstGeom prst="straightConnector1">
            <a:avLst/>
          </a:prstGeom>
          <a:noFill/>
          <a:ln w="38100" cap="rnd" cmpd="sng">
            <a:solidFill>
              <a:schemeClr val="lt1"/>
            </a:solidFill>
            <a:prstDash val="solid"/>
            <a:round/>
            <a:headEnd type="none" w="med" len="med"/>
            <a:tailEnd type="none" w="med" len="med"/>
          </a:ln>
        </p:spPr>
      </p:cxnSp>
      <p:pic>
        <p:nvPicPr>
          <p:cNvPr id="2050" name="Picture 2" descr="C:\Users\Administrator\Documents\_Sanja\Bicocca - studio\Data Science\II_anno\02_MedicalImagning_BigData\project\app\P_00078-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23" y="3001992"/>
            <a:ext cx="2221992" cy="33290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dministrator\Documents\_Sanja\Bicocca - studio\Data Science\II_anno\02_MedicalImagning_BigData\project\app\P_00078-ro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2762" y="3068111"/>
            <a:ext cx="2220164" cy="32529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istrator\Documents\_Sanja\Bicocca - studio\Data Science\II_anno\02_MedicalImagning_BigData\project\app\P_00078-roi-crop.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926" y="4218316"/>
            <a:ext cx="2356016" cy="176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1238</TotalTime>
  <Words>1314</Words>
  <Application>Microsoft Office PowerPoint</Application>
  <PresentationFormat>Custom</PresentationFormat>
  <Paragraphs>194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Abril Fatface</vt:lpstr>
      <vt:lpstr>Calibri</vt:lpstr>
      <vt:lpstr>Aldrich</vt:lpstr>
      <vt:lpstr>Wingdings</vt:lpstr>
      <vt:lpstr>Barlow Condensed</vt:lpstr>
      <vt:lpstr>Tw Cen MT Condensed</vt:lpstr>
      <vt:lpstr>Tw Cen MT</vt:lpstr>
      <vt:lpstr>Wingdings 3</vt:lpstr>
      <vt:lpstr>Integral</vt:lpstr>
      <vt:lpstr>Computer Aided Detection and Diagnosis of Breast Cancer</vt:lpstr>
      <vt:lpstr>Contents</vt:lpstr>
      <vt:lpstr>WHO - Breast Cancer Data </vt:lpstr>
      <vt:lpstr>Breast cancer</vt:lpstr>
      <vt:lpstr>PowerPoint Presentation</vt:lpstr>
      <vt:lpstr>PowerPoint Presentation</vt:lpstr>
      <vt:lpstr> mammography</vt:lpstr>
      <vt:lpstr> materials: dataset</vt:lpstr>
      <vt:lpstr>Dataset: Images &amp; .csv metadata files</vt:lpstr>
      <vt:lpstr>methods</vt:lpstr>
      <vt:lpstr>Gui application </vt:lpstr>
      <vt:lpstr>Machine Learning Techniques in Breast Cancer Detection and Diagnosis </vt:lpstr>
      <vt:lpstr>Classification models</vt:lpstr>
      <vt:lpstr> Results</vt:lpstr>
      <vt:lpstr> Results – Random Forest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Aided Detection and Diagnosis of Breast Cancer</dc:title>
  <cp:lastModifiedBy>Administrator</cp:lastModifiedBy>
  <cp:revision>67</cp:revision>
  <dcterms:modified xsi:type="dcterms:W3CDTF">2021-04-23T10:05:03Z</dcterms:modified>
</cp:coreProperties>
</file>