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S4Dk9ejggh/hvIBpUNMCydVxO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5db7df1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25db7df1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mitchell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5db7df1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25db7df1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sanjay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62a2c82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62a2c82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shanthi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675e5c66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2675e5c66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shanthi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75e5c666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2675e5c66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shanthi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67e23f2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267e23f2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61824a8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61824a8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67e23f2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267e23f2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67e23f2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267e23f2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67e23f2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267e23f2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sanjay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db7df1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25db7df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sanjay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Sanjay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sushmitha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sushmitha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mitchell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mitchell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1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3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3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3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3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3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3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3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3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3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3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3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3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3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3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3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3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3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3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3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3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3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3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3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3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3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3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3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3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3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3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3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3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3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3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3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3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3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3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30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7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7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7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8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9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datasets/irkaal/foodcom-recipes-and-revie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198100" y="321900"/>
            <a:ext cx="72093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Presentation II: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Recipe Subscription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138550" y="2293150"/>
            <a:ext cx="49554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Sanjay Krishna Moorthy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Viswashanthi Bonala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Mitchell Moreno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Sneha Dudyala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Susmitha Haripriya Varanasi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recipe ingredients delivered Cheaper Than Retail Price&gt; Buy Clothing,  Accessories and lifestyle products for women &amp; men -"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150" y="1842225"/>
            <a:ext cx="3137477" cy="313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5db7df1ed_0_13"/>
          <p:cNvSpPr txBox="1"/>
          <p:nvPr/>
        </p:nvSpPr>
        <p:spPr>
          <a:xfrm>
            <a:off x="1435500" y="1553775"/>
            <a:ext cx="6079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Alternating Least Square (ALS) to solve our problem of customer retention.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ALS  uses matrix factorization to determine recommendations.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g125db7df1ed_0_13"/>
          <p:cNvSpPr txBox="1"/>
          <p:nvPr/>
        </p:nvSpPr>
        <p:spPr>
          <a:xfrm>
            <a:off x="1435500" y="720400"/>
            <a:ext cx="488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Machine Learning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125db7df1ed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00" y="1285550"/>
            <a:ext cx="5626289" cy="33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25db7df1ed_0_26"/>
          <p:cNvSpPr txBox="1"/>
          <p:nvPr>
            <p:ph type="title"/>
          </p:nvPr>
        </p:nvSpPr>
        <p:spPr>
          <a:xfrm>
            <a:off x="1303800" y="522375"/>
            <a:ext cx="70305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ALS Collaborative Filtering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62a2c8273_1_0"/>
          <p:cNvSpPr txBox="1"/>
          <p:nvPr>
            <p:ph idx="1" type="body"/>
          </p:nvPr>
        </p:nvSpPr>
        <p:spPr>
          <a:xfrm>
            <a:off x="1239925" y="1254900"/>
            <a:ext cx="70305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66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5">
                <a:solidFill>
                  <a:schemeClr val="lt1"/>
                </a:solidFill>
              </a:rPr>
              <a:t>In our current model, we are passing reviewer id and </a:t>
            </a:r>
            <a:r>
              <a:rPr lang="en" sz="2205">
                <a:solidFill>
                  <a:schemeClr val="lt1"/>
                </a:solidFill>
              </a:rPr>
              <a:t>recipeid and recommending based on rating.</a:t>
            </a:r>
            <a:endParaRPr sz="2205">
              <a:solidFill>
                <a:schemeClr val="lt1"/>
              </a:solidFill>
            </a:endParaRPr>
          </a:p>
          <a:p>
            <a:pPr indent="-3266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5">
                <a:solidFill>
                  <a:schemeClr val="lt1"/>
                </a:solidFill>
              </a:rPr>
              <a:t>The recommendation system takes the top rated recipes for each reviewer and recommends three recipes when he wants to order again.</a:t>
            </a:r>
            <a:endParaRPr sz="2205">
              <a:solidFill>
                <a:schemeClr val="lt1"/>
              </a:solidFill>
            </a:endParaRPr>
          </a:p>
          <a:p>
            <a:pPr indent="-3266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5">
                <a:solidFill>
                  <a:schemeClr val="lt1"/>
                </a:solidFill>
              </a:rPr>
              <a:t>To improve our subscriber retention rate (ie. keep subscribers from leaving) and to increase profits we need to keep our subscribers</a:t>
            </a:r>
            <a:endParaRPr sz="2205">
              <a:solidFill>
                <a:schemeClr val="lt1"/>
              </a:solidFill>
            </a:endParaRPr>
          </a:p>
          <a:p>
            <a:pPr indent="-3266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5">
                <a:solidFill>
                  <a:schemeClr val="lt1"/>
                </a:solidFill>
              </a:rPr>
              <a:t>The recommendations saves customer’s search time and attracts the customers.</a:t>
            </a:r>
            <a:endParaRPr sz="220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g1262a2c8273_1_0"/>
          <p:cNvSpPr txBox="1"/>
          <p:nvPr>
            <p:ph type="title"/>
          </p:nvPr>
        </p:nvSpPr>
        <p:spPr>
          <a:xfrm>
            <a:off x="1239925" y="521900"/>
            <a:ext cx="7030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ALS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In Application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12675e5c666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500" y="2788450"/>
            <a:ext cx="69913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2675e5c666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875" y="459600"/>
            <a:ext cx="52697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675e5c666_2_3"/>
          <p:cNvSpPr txBox="1"/>
          <p:nvPr>
            <p:ph idx="1" type="body"/>
          </p:nvPr>
        </p:nvSpPr>
        <p:spPr>
          <a:xfrm>
            <a:off x="1239925" y="751275"/>
            <a:ext cx="70305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5">
                <a:solidFill>
                  <a:schemeClr val="lt1"/>
                </a:solidFill>
              </a:rPr>
              <a:t>The ALS model recommended the Customer 31261 - Teresa M 167605-Grilled Baby Vegetables</a:t>
            </a:r>
            <a:endParaRPr sz="180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5">
                <a:solidFill>
                  <a:schemeClr val="lt1"/>
                </a:solidFill>
              </a:rPr>
              <a:t>151487 - Pain Au Chocolate</a:t>
            </a:r>
            <a:endParaRPr sz="180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5">
                <a:solidFill>
                  <a:schemeClr val="lt1"/>
                </a:solidFill>
              </a:rPr>
              <a:t>188267-Healthy Oatmeal Banana Chocolate Muffins</a:t>
            </a:r>
            <a:endParaRPr sz="180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5">
                <a:solidFill>
                  <a:schemeClr val="lt1"/>
                </a:solidFill>
              </a:rPr>
              <a:t>Based on her previous ratings.</a:t>
            </a:r>
            <a:endParaRPr sz="1805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67e23f273_0_5"/>
          <p:cNvSpPr txBox="1"/>
          <p:nvPr>
            <p:ph type="title"/>
          </p:nvPr>
        </p:nvSpPr>
        <p:spPr>
          <a:xfrm>
            <a:off x="1251125" y="386675"/>
            <a:ext cx="70305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Nearest Neighbor item based collaborative Filtering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g1267e23f273_0_5"/>
          <p:cNvSpPr txBox="1"/>
          <p:nvPr/>
        </p:nvSpPr>
        <p:spPr>
          <a:xfrm>
            <a:off x="587225" y="2076350"/>
            <a:ext cx="35211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We  have used content based collaborative filtering.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g1267e23f27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300" y="1410776"/>
            <a:ext cx="5094500" cy="30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1824a858_0_21"/>
          <p:cNvSpPr txBox="1"/>
          <p:nvPr>
            <p:ph idx="1" type="body"/>
          </p:nvPr>
        </p:nvSpPr>
        <p:spPr>
          <a:xfrm>
            <a:off x="1303800" y="760800"/>
            <a:ext cx="70305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 Processing Steps: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Finding out the count of reviews for each recipe.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Merge count of reviews with data.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Set the threshold value as 50 and filter the data with count of reviews more than threshold value.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Create a </a:t>
            </a:r>
            <a:r>
              <a:rPr lang="en">
                <a:solidFill>
                  <a:schemeClr val="lt1"/>
                </a:solidFill>
              </a:rPr>
              <a:t>pivot</a:t>
            </a:r>
            <a:r>
              <a:rPr lang="en">
                <a:solidFill>
                  <a:schemeClr val="lt1"/>
                </a:solidFill>
              </a:rPr>
              <a:t> table with index-</a:t>
            </a:r>
            <a:r>
              <a:rPr lang="en">
                <a:solidFill>
                  <a:schemeClr val="lt1"/>
                </a:solidFill>
              </a:rPr>
              <a:t>recipe</a:t>
            </a:r>
            <a:r>
              <a:rPr lang="en">
                <a:solidFill>
                  <a:schemeClr val="lt1"/>
                </a:solidFill>
              </a:rPr>
              <a:t> name, columns-review id and values-rating.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Create a sparse matrix of compressed sparse row format.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9" name="Google Shape;369;g1261824a85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225" y="2646675"/>
            <a:ext cx="6827076" cy="22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67e23f273_0_30"/>
          <p:cNvSpPr txBox="1"/>
          <p:nvPr>
            <p:ph type="title"/>
          </p:nvPr>
        </p:nvSpPr>
        <p:spPr>
          <a:xfrm>
            <a:off x="1056750" y="496500"/>
            <a:ext cx="7030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Building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g1267e23f273_0_30"/>
          <p:cNvSpPr txBox="1"/>
          <p:nvPr>
            <p:ph idx="1" type="body"/>
          </p:nvPr>
        </p:nvSpPr>
        <p:spPr>
          <a:xfrm>
            <a:off x="1056750" y="1307300"/>
            <a:ext cx="70305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</a:rPr>
              <a:t>Model Parameters: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K value: 5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</a:t>
            </a:r>
            <a:r>
              <a:rPr lang="en" sz="1800">
                <a:solidFill>
                  <a:schemeClr val="lt1"/>
                </a:solidFill>
              </a:rPr>
              <a:t>lgorithm: brute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Metric: Cosine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76" name="Google Shape;376;g1267e23f27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125" y="1307300"/>
            <a:ext cx="4123125" cy="32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67e23f273_0_36"/>
          <p:cNvSpPr txBox="1"/>
          <p:nvPr>
            <p:ph type="title"/>
          </p:nvPr>
        </p:nvSpPr>
        <p:spPr>
          <a:xfrm>
            <a:off x="1056750" y="496500"/>
            <a:ext cx="7030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Result: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g1267e23f273_0_36"/>
          <p:cNvSpPr txBox="1"/>
          <p:nvPr>
            <p:ph idx="1" type="body"/>
          </p:nvPr>
        </p:nvSpPr>
        <p:spPr>
          <a:xfrm>
            <a:off x="1056750" y="1307300"/>
            <a:ext cx="70305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83" name="Google Shape;383;g1267e23f273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00" y="1496675"/>
            <a:ext cx="6123699" cy="20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67e23f273_0_26"/>
          <p:cNvSpPr txBox="1"/>
          <p:nvPr>
            <p:ph idx="1" type="body"/>
          </p:nvPr>
        </p:nvSpPr>
        <p:spPr>
          <a:xfrm>
            <a:off x="1056750" y="13547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457200" lvl="0" marL="22860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 sz="5600">
                <a:solidFill>
                  <a:schemeClr val="lt1"/>
                </a:solidFill>
              </a:rPr>
              <a:t>Q&amp;A</a:t>
            </a:r>
            <a:endParaRPr b="1" sz="5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/>
          <p:nvPr>
            <p:ph type="title"/>
          </p:nvPr>
        </p:nvSpPr>
        <p:spPr>
          <a:xfrm>
            <a:off x="1303800" y="598575"/>
            <a:ext cx="7030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Presentation Outline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"/>
          <p:cNvSpPr txBox="1"/>
          <p:nvPr>
            <p:ph idx="1" type="body"/>
          </p:nvPr>
        </p:nvSpPr>
        <p:spPr>
          <a:xfrm>
            <a:off x="1303800" y="1388675"/>
            <a:ext cx="73488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Business Scenario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What is our business / What is the problem we are trying to solve?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Data Explanation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Gathering &amp; Formatting Data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Variables Description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Machine Learning Solution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Q &amp; A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>
            <p:ph type="title"/>
          </p:nvPr>
        </p:nvSpPr>
        <p:spPr>
          <a:xfrm>
            <a:off x="1056750" y="5393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638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0" lang="en" sz="1711">
                <a:solidFill>
                  <a:schemeClr val="lt1"/>
                </a:solidFill>
                <a:highlight>
                  <a:schemeClr val="accent3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https://www.kaggle.com/datasets/irkaal/foodcom-recipes-and-reviews</a:t>
            </a:r>
            <a:endParaRPr sz="1711">
              <a:solidFill>
                <a:schemeClr val="lt1"/>
              </a:solidFill>
              <a:highlight>
                <a:schemeClr val="accent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 sz="1711">
              <a:solidFill>
                <a:schemeClr val="lt1"/>
              </a:solidFill>
              <a:highlight>
                <a:schemeClr val="accent3"/>
              </a:highlight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3506"/>
              <a:buChar char="●"/>
            </a:pPr>
            <a:r>
              <a:rPr lang="en" sz="1711">
                <a:solidFill>
                  <a:schemeClr val="lt1"/>
                </a:solidFill>
                <a:highlight>
                  <a:schemeClr val="accent3"/>
                </a:highlight>
              </a:rPr>
              <a:t>Reviews Data File:  </a:t>
            </a:r>
            <a:r>
              <a:rPr b="0" lang="en" sz="12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b="0" sz="12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7288"/>
              <a:buNone/>
            </a:pPr>
            <a:r>
              <a:rPr b="0" lang="en" sz="13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https://drive.google.com/file/d/1F0-ASQ7DJagtpugLqvQhDPggbQkwwjRm/view?usp=sharing</a:t>
            </a:r>
            <a:r>
              <a:rPr b="0" lang="en" sz="13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3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6880"/>
              <a:buNone/>
            </a:pPr>
            <a:r>
              <a:rPr b="0" lang="en" sz="12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sz="12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3506"/>
              <a:buChar char="●"/>
            </a:pPr>
            <a:r>
              <a:rPr lang="en" sz="1711">
                <a:solidFill>
                  <a:schemeClr val="lt1"/>
                </a:solidFill>
                <a:highlight>
                  <a:schemeClr val="accent3"/>
                </a:highlight>
              </a:rPr>
              <a:t>Recipes Data File:</a:t>
            </a:r>
            <a:r>
              <a:rPr b="0" lang="en" sz="12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        </a:t>
            </a:r>
            <a:endParaRPr b="0" sz="12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7288"/>
              <a:buNone/>
            </a:pPr>
            <a:r>
              <a:rPr b="0" lang="en" sz="13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https://drive.google.com/file/d/1-1VAw_qINDSeV_PBD-ylF0DnkDwL_wGt/view?usp=sharing </a:t>
            </a:r>
            <a:endParaRPr b="0" sz="13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 sz="1711"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5db7df1ed_0_5"/>
          <p:cNvSpPr txBox="1"/>
          <p:nvPr>
            <p:ph type="title"/>
          </p:nvPr>
        </p:nvSpPr>
        <p:spPr>
          <a:xfrm>
            <a:off x="835175" y="1984375"/>
            <a:ext cx="7243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Recap of Previous Presentation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/>
          <p:nvPr>
            <p:ph type="title"/>
          </p:nvPr>
        </p:nvSpPr>
        <p:spPr>
          <a:xfrm>
            <a:off x="1303800" y="598575"/>
            <a:ext cx="4139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 Scenario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3"/>
          <p:cNvSpPr txBox="1"/>
          <p:nvPr>
            <p:ph idx="1" type="body"/>
          </p:nvPr>
        </p:nvSpPr>
        <p:spPr>
          <a:xfrm>
            <a:off x="300050" y="1209300"/>
            <a:ext cx="63114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88700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Recipe Subscription Service: Ex. Blue Apron,  Hello Fresh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Weekly delivery of ingredients that are ordered by customers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How can we improve our subscriber retention rate? (ie. keep subscribers from leaving)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To increase profits we need to keep our subscribers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We can use Machine Learning!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97" name="Google Shape;2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400" y="1367275"/>
            <a:ext cx="2838600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>
            <p:ph type="title"/>
          </p:nvPr>
        </p:nvSpPr>
        <p:spPr>
          <a:xfrm>
            <a:off x="1303800" y="214325"/>
            <a:ext cx="4171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Data Explanation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1303800" y="761650"/>
            <a:ext cx="73134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</a:rPr>
              <a:t>1.Source of Data and Context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</a:rPr>
              <a:t>We have two data sets which are collected from Kaggle (Food.com - Recipes and Reviews)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Recipes Dataset</a:t>
            </a:r>
            <a:endParaRPr sz="1800">
              <a:solidFill>
                <a:schemeClr val="lt1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From the data obtained online there are 522,517 recipes. The data set gives multiple descriptive variables about each type of recipe, i.e ingredients, health related variables, etc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Reviews Dataset</a:t>
            </a:r>
            <a:endParaRPr sz="1800">
              <a:solidFill>
                <a:schemeClr val="lt1"/>
              </a:solidFill>
            </a:endParaRPr>
          </a:p>
          <a:p>
            <a:pPr indent="-50800" lvl="1" marL="1111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There is about 1.4 Million reviews left by a total of 271,907 different users. The data set has info on rating, author, review text, etc.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type="title"/>
          </p:nvPr>
        </p:nvSpPr>
        <p:spPr>
          <a:xfrm>
            <a:off x="1303800" y="300050"/>
            <a:ext cx="7030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Format and Data Description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5"/>
          <p:cNvSpPr txBox="1"/>
          <p:nvPr>
            <p:ph idx="1" type="body"/>
          </p:nvPr>
        </p:nvSpPr>
        <p:spPr>
          <a:xfrm>
            <a:off x="1167300" y="975050"/>
            <a:ext cx="7167000" cy="3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chemeClr val="lt1"/>
                </a:solidFill>
              </a:rPr>
              <a:t>These datasets are in two different formats: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We will be using CSV formatted files because it is easier to work with in python.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From reviews dataset we have reviews and ratings that come from different authors for different recipes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From recipes dataset we can get detail recipes description and time taken to prepare food.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We will be using a joined dataframe of the recipes and reviews file for our data analysis.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7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"/>
          <p:cNvSpPr txBox="1"/>
          <p:nvPr>
            <p:ph type="title"/>
          </p:nvPr>
        </p:nvSpPr>
        <p:spPr>
          <a:xfrm>
            <a:off x="1056750" y="496500"/>
            <a:ext cx="7030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Exploration of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9"/>
          <p:cNvSpPr txBox="1"/>
          <p:nvPr>
            <p:ph idx="1" type="body"/>
          </p:nvPr>
        </p:nvSpPr>
        <p:spPr>
          <a:xfrm>
            <a:off x="1056750" y="1307300"/>
            <a:ext cx="70305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</a:rPr>
              <a:t>In our combined dataframe, there are: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798,270 reviews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157,500 reviewers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229,665 recipes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9853 ingredients used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285 recipe categories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>
            <p:ph type="title"/>
          </p:nvPr>
        </p:nvSpPr>
        <p:spPr>
          <a:xfrm>
            <a:off x="1303800" y="545900"/>
            <a:ext cx="70305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Variable Description</a:t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2201825" y="1829275"/>
            <a:ext cx="67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1303800" y="1245950"/>
            <a:ext cx="73038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Variables used in Modeling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ReviewerId  (To indicate the user)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RecipeId       (To indicate the recipe)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Rating           (Rating provided by specific Reviewer for a given Recipe)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title"/>
          </p:nvPr>
        </p:nvSpPr>
        <p:spPr>
          <a:xfrm>
            <a:off x="1650200" y="1968500"/>
            <a:ext cx="6486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lang="en" sz="3400">
                <a:solidFill>
                  <a:schemeClr val="lt1"/>
                </a:solidFill>
              </a:rPr>
              <a:t>   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Recommendation Model</a:t>
            </a:r>
            <a:r>
              <a:rPr lang="en" sz="3400">
                <a:solidFill>
                  <a:schemeClr val="lt1"/>
                </a:solidFill>
              </a:rPr>
              <a:t> 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