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303" r:id="rId4"/>
    <p:sldId id="261" r:id="rId5"/>
    <p:sldId id="259" r:id="rId6"/>
    <p:sldId id="291" r:id="rId7"/>
    <p:sldId id="295" r:id="rId8"/>
    <p:sldId id="301" r:id="rId9"/>
    <p:sldId id="302"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346" userDrawn="1">
          <p15:clr>
            <a:srgbClr val="A4A3A4"/>
          </p15:clr>
        </p15:guide>
        <p15:guide id="3" pos="7333"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FC3"/>
    <a:srgbClr val="282937"/>
    <a:srgbClr val="FFBB00"/>
    <a:srgbClr val="FCA524"/>
    <a:srgbClr val="EF6223"/>
    <a:srgbClr val="79E5FF"/>
    <a:srgbClr val="3A78DE"/>
    <a:srgbClr val="82AAEA"/>
    <a:srgbClr val="BBEFE9"/>
    <a:srgbClr val="EFF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94674" autoAdjust="0"/>
  </p:normalViewPr>
  <p:slideViewPr>
    <p:cSldViewPr snapToGrid="0">
      <p:cViewPr>
        <p:scale>
          <a:sx n="66" d="100"/>
          <a:sy n="66" d="100"/>
        </p:scale>
        <p:origin x="328" y="-128"/>
      </p:cViewPr>
      <p:guideLst>
        <p:guide pos="347"/>
        <p:guide orient="horz" pos="346"/>
        <p:guide pos="733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55705-75C1-41AD-9542-C5A631F83B5E}" type="datetimeFigureOut">
              <a:rPr lang="en-IN" smtClean="0"/>
              <a:t>08-04-2023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34E0A-BD69-40C2-AC45-79BF18FDF174}" type="slidenum">
              <a:rPr lang="en-IN" smtClean="0"/>
              <a:t>‹#›</a:t>
            </a:fld>
            <a:endParaRPr lang="en-IN"/>
          </a:p>
        </p:txBody>
      </p:sp>
    </p:spTree>
    <p:extLst>
      <p:ext uri="{BB962C8B-B14F-4D97-AF65-F5344CB8AC3E}">
        <p14:creationId xmlns:p14="http://schemas.microsoft.com/office/powerpoint/2010/main" val="2280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534E0A-BD69-40C2-AC45-79BF18FDF174}" type="slidenum">
              <a:rPr lang="en-IN" smtClean="0"/>
              <a:t>4</a:t>
            </a:fld>
            <a:endParaRPr lang="en-IN"/>
          </a:p>
        </p:txBody>
      </p:sp>
    </p:spTree>
    <p:extLst>
      <p:ext uri="{BB962C8B-B14F-4D97-AF65-F5344CB8AC3E}">
        <p14:creationId xmlns:p14="http://schemas.microsoft.com/office/powerpoint/2010/main" val="3403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534E0A-BD69-40C2-AC45-79BF18FDF174}" type="slidenum">
              <a:rPr lang="en-IN" smtClean="0"/>
              <a:t>7</a:t>
            </a:fld>
            <a:endParaRPr lang="en-IN"/>
          </a:p>
        </p:txBody>
      </p:sp>
    </p:spTree>
    <p:extLst>
      <p:ext uri="{BB962C8B-B14F-4D97-AF65-F5344CB8AC3E}">
        <p14:creationId xmlns:p14="http://schemas.microsoft.com/office/powerpoint/2010/main" val="716094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536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26628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8633400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4" name="Picture Placeholder 2">
            <a:extLst>
              <a:ext uri="{FF2B5EF4-FFF2-40B4-BE49-F238E27FC236}">
                <a16:creationId xmlns:a16="http://schemas.microsoft.com/office/drawing/2014/main" id="{84881095-6AE6-4C0F-A868-93F5540ECD20}"/>
              </a:ext>
            </a:extLst>
          </p:cNvPr>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21159606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496A05F-6D55-0761-3EBE-3DFB4761B27D}"/>
              </a:ext>
            </a:extLst>
          </p:cNvPr>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432714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5DDF025E-C9C9-ED02-87F6-44D5F1F4621F}"/>
              </a:ext>
            </a:extLst>
          </p:cNvPr>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4" name="Picture Placeholder 2">
            <a:extLst>
              <a:ext uri="{FF2B5EF4-FFF2-40B4-BE49-F238E27FC236}">
                <a16:creationId xmlns:a16="http://schemas.microsoft.com/office/drawing/2014/main" id="{834710BB-11BC-D22A-EB39-2A00C82832C9}"/>
              </a:ext>
            </a:extLst>
          </p:cNvPr>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085B0E36-039F-E2E7-7F38-710E93404FB5}"/>
              </a:ext>
            </a:extLst>
          </p:cNvPr>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7071190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3D948DDB-4F72-D658-484F-6553763E69E2}"/>
              </a:ext>
            </a:extLst>
          </p:cNvPr>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FA9720CF-AAE3-3675-B700-8F20793560E1}"/>
              </a:ext>
            </a:extLst>
          </p:cNvPr>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6" name="Picture Placeholder 2">
            <a:extLst>
              <a:ext uri="{FF2B5EF4-FFF2-40B4-BE49-F238E27FC236}">
                <a16:creationId xmlns:a16="http://schemas.microsoft.com/office/drawing/2014/main" id="{1DCDE73E-F5C9-8405-63FD-14E965EB2641}"/>
              </a:ext>
            </a:extLst>
          </p:cNvPr>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529165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2E85B1-FC4C-12F7-7F1D-7CFB337F6541}"/>
              </a:ext>
            </a:extLst>
          </p:cNvPr>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F4B2FC16-4FDB-C0E4-A3B6-DD58D5B08A4D}"/>
              </a:ext>
            </a:extLst>
          </p:cNvPr>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D35F19EA-ACC4-ED0E-A1E1-93CAF8CBE043}"/>
              </a:ext>
            </a:extLst>
          </p:cNvPr>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176751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9AC7C0A4-0F4B-357C-0314-066A2B3500B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47235619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B0A71D5E-DF9C-1C4F-399E-B4A5CB221038}"/>
              </a:ext>
            </a:extLst>
          </p:cNvPr>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79773882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B26F5AA-2916-3C87-D81C-06878BE5D7A8}"/>
              </a:ext>
            </a:extLst>
          </p:cNvPr>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D1F6AD19-6061-353F-A13C-900416AEF97A}"/>
              </a:ext>
            </a:extLst>
          </p:cNvPr>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134693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4906942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4A5A3C6-65CF-5582-9C2A-88A9B9309A7A}"/>
              </a:ext>
            </a:extLst>
          </p:cNvPr>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8118847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E8956EC-B5BC-B788-A6F3-0B6B8C138844}"/>
              </a:ext>
            </a:extLst>
          </p:cNvPr>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2760775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671529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932159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91080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0614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7561200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0345364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44458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5CE469F-9AD8-41F4-E0D3-11FD6AA36D44}"/>
              </a:ext>
            </a:extLst>
          </p:cNvPr>
          <p:cNvSpPr/>
          <p:nvPr/>
        </p:nvSpPr>
        <p:spPr>
          <a:xfrm>
            <a:off x="0" y="3644537"/>
            <a:ext cx="12192000" cy="3239588"/>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B9F81B97-6FA1-4837-B4FA-09FEEDF43770}"/>
              </a:ext>
            </a:extLst>
          </p:cNvPr>
          <p:cNvSpPr txBox="1"/>
          <p:nvPr/>
        </p:nvSpPr>
        <p:spPr>
          <a:xfrm>
            <a:off x="816729" y="1056514"/>
            <a:ext cx="10558542" cy="1569660"/>
          </a:xfrm>
          <a:prstGeom prst="rect">
            <a:avLst/>
          </a:prstGeom>
          <a:noFill/>
        </p:spPr>
        <p:txBody>
          <a:bodyPr wrap="square" rtlCol="0">
            <a:spAutoFit/>
          </a:bodyPr>
          <a:lstStyle>
            <a:defPPr>
              <a:defRPr lang="en-US"/>
            </a:defPPr>
            <a:lvl1pPr algn="ctr">
              <a:defRPr sz="2400">
                <a:latin typeface="Albert Sans SemiBold" pitchFamily="2" charset="0"/>
              </a:defRPr>
            </a:lvl1pPr>
          </a:lstStyle>
          <a:p>
            <a:r>
              <a:rPr lang="en-ID" sz="9600" dirty="0">
                <a:solidFill>
                  <a:schemeClr val="bg1"/>
                </a:solidFill>
                <a:latin typeface="+mn-lt"/>
                <a:ea typeface="Urbanist SemiBold" panose="020B0A04040200000203" pitchFamily="34" charset="0"/>
                <a:cs typeface="Urbanist SemiBold" panose="020B0A04040200000203" pitchFamily="34" charset="0"/>
              </a:rPr>
              <a:t>Hastily ALERT!</a:t>
            </a:r>
          </a:p>
        </p:txBody>
      </p:sp>
      <p:sp>
        <p:nvSpPr>
          <p:cNvPr id="46" name="TextBox 45">
            <a:extLst>
              <a:ext uri="{FF2B5EF4-FFF2-40B4-BE49-F238E27FC236}">
                <a16:creationId xmlns:a16="http://schemas.microsoft.com/office/drawing/2014/main" id="{B8458D9C-F58C-44B9-52CA-25CA6825D38E}"/>
              </a:ext>
            </a:extLst>
          </p:cNvPr>
          <p:cNvSpPr txBox="1"/>
          <p:nvPr/>
        </p:nvSpPr>
        <p:spPr>
          <a:xfrm>
            <a:off x="8936850" y="4139282"/>
            <a:ext cx="1500732" cy="1015663"/>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TEAM</a:t>
            </a:r>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a:t>
            </a:r>
          </a:p>
          <a:p>
            <a:pPr algn="l"/>
            <a:r>
              <a:rPr lang="en-US" sz="3200" b="1" dirty="0">
                <a:solidFill>
                  <a:schemeClr val="tx1">
                    <a:lumMod val="85000"/>
                    <a:lumOff val="15000"/>
                  </a:schemeClr>
                </a:solidFill>
                <a:effectLst>
                  <a:outerShdw blurRad="38100" dist="38100" dir="2700000" algn="tl">
                    <a:srgbClr val="000000">
                      <a:alpha val="43137"/>
                    </a:srgbClr>
                  </a:outerShdw>
                </a:effectLst>
                <a:latin typeface="Albert Sans Medium" pitchFamily="2" charset="0"/>
                <a:ea typeface="Urbanist SemiBold" panose="020B0A04040200000203" pitchFamily="34" charset="0"/>
                <a:cs typeface="Urbanist SemiBold" panose="020B0A04040200000203" pitchFamily="34" charset="0"/>
              </a:rPr>
              <a:t>SUGS_S</a:t>
            </a:r>
          </a:p>
        </p:txBody>
      </p:sp>
      <p:sp>
        <p:nvSpPr>
          <p:cNvPr id="48" name="TextBox 47">
            <a:extLst>
              <a:ext uri="{FF2B5EF4-FFF2-40B4-BE49-F238E27FC236}">
                <a16:creationId xmlns:a16="http://schemas.microsoft.com/office/drawing/2014/main" id="{1C7B835B-4B72-74E4-A5E3-8D4D0DEEB9CC}"/>
              </a:ext>
            </a:extLst>
          </p:cNvPr>
          <p:cNvSpPr txBox="1"/>
          <p:nvPr/>
        </p:nvSpPr>
        <p:spPr>
          <a:xfrm>
            <a:off x="816729" y="4139282"/>
            <a:ext cx="4716616" cy="2308324"/>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ID" dirty="0">
                <a:solidFill>
                  <a:schemeClr val="tx1">
                    <a:lumMod val="85000"/>
                    <a:lumOff val="15000"/>
                  </a:schemeClr>
                </a:solidFill>
                <a:latin typeface="Comic Sans MS" pitchFamily="66" charset="0"/>
                <a:ea typeface="Urbanist SemiBold" panose="020B0A04040200000203" pitchFamily="34" charset="0"/>
                <a:cs typeface="Urbanist SemiBold" panose="020B0A04040200000203" pitchFamily="34" charset="0"/>
              </a:rPr>
              <a:t>TEAM MEMBERS:</a:t>
            </a:r>
          </a:p>
          <a:p>
            <a:pPr algn="l"/>
            <a:r>
              <a:rPr lang="en-ID" dirty="0" err="1">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Sandhya</a:t>
            </a:r>
            <a:endPar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endParaRPr>
          </a:p>
          <a:p>
            <a:pPr algn="l"/>
            <a:r>
              <a:rPr lang="en-ID" dirty="0" err="1">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Suryakala</a:t>
            </a:r>
            <a:endPar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endParaRPr>
          </a:p>
          <a:p>
            <a:pPr algn="l"/>
            <a:r>
              <a:rPr lang="en-ID" dirty="0" err="1">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Gowri</a:t>
            </a:r>
            <a:r>
              <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 </a:t>
            </a:r>
            <a:r>
              <a:rPr lang="en-ID" dirty="0" err="1">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Alekya</a:t>
            </a:r>
            <a:endPar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endParaRPr>
          </a:p>
          <a:p>
            <a:pPr algn="l"/>
            <a:r>
              <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Sanjay</a:t>
            </a:r>
          </a:p>
          <a:p>
            <a:pPr algn="l"/>
            <a:r>
              <a:rPr lang="en-ID" dirty="0" err="1">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rPr>
              <a:t>Umaparvathidevi</a:t>
            </a:r>
            <a:endParaRPr lang="en-ID" dirty="0">
              <a:solidFill>
                <a:schemeClr val="tx1">
                  <a:lumMod val="85000"/>
                  <a:lumOff val="15000"/>
                </a:schemeClr>
              </a:solidFill>
              <a:latin typeface="Monotype Corsiva" pitchFamily="66"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167087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481533-CC9A-0847-ECDE-DC1F1EC001B9}"/>
              </a:ext>
            </a:extLst>
          </p:cNvPr>
          <p:cNvSpPr/>
          <p:nvPr/>
        </p:nvSpPr>
        <p:spPr>
          <a:xfrm>
            <a:off x="0" y="2067449"/>
            <a:ext cx="12192000" cy="2566765"/>
          </a:xfrm>
          <a:prstGeom prst="rect">
            <a:avLst/>
          </a:prstGeom>
          <a:solidFill>
            <a:srgbClr val="FFBB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EEEE05BA-502C-CA33-29B3-75CF78BCB46E}"/>
              </a:ext>
            </a:extLst>
          </p:cNvPr>
          <p:cNvSpPr txBox="1"/>
          <p:nvPr/>
        </p:nvSpPr>
        <p:spPr>
          <a:xfrm>
            <a:off x="728761" y="2400757"/>
            <a:ext cx="7577039" cy="1862048"/>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11500" dirty="0">
                <a:solidFill>
                  <a:srgbClr val="282937"/>
                </a:solidFill>
                <a:latin typeface="Albert Sans Medium" pitchFamily="2" charset="0"/>
                <a:ea typeface="Urbanist SemiBold" panose="020B0A04040200000203" pitchFamily="34" charset="0"/>
                <a:cs typeface="Urbanist SemiBold" panose="020B0A04040200000203" pitchFamily="34" charset="0"/>
              </a:rPr>
              <a:t>Thank You</a:t>
            </a:r>
            <a:endParaRPr lang="en-ID" sz="11500" dirty="0">
              <a:solidFill>
                <a:srgbClr val="282937"/>
              </a:solidFill>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14047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0" y="0"/>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pic>
        <p:nvPicPr>
          <p:cNvPr id="4" name="Picture 3">
            <a:extLst>
              <a:ext uri="{FF2B5EF4-FFF2-40B4-BE49-F238E27FC236}">
                <a16:creationId xmlns:a16="http://schemas.microsoft.com/office/drawing/2014/main" id="{C81634FC-FD4E-E6DF-A706-8AC62E460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51" y="1861960"/>
            <a:ext cx="3063241" cy="2133503"/>
          </a:xfrm>
          <a:prstGeom prst="rect">
            <a:avLst/>
          </a:prstGeom>
          <a:ln>
            <a:noFill/>
          </a:ln>
          <a:effectLst>
            <a:outerShdw blurRad="190500" algn="tl" rotWithShape="0">
              <a:srgbClr val="000000">
                <a:alpha val="70000"/>
              </a:srgbClr>
            </a:outerShdw>
          </a:effectLst>
        </p:spPr>
      </p:pic>
      <p:pic>
        <p:nvPicPr>
          <p:cNvPr id="1026" name="Picture 2" descr="Premium Vector | Student lecture hall conference auditorium with teacher  and young learners listeners on seminar professor woman and young people in  university and college education vector flat cartoon concept">
            <a:extLst>
              <a:ext uri="{FF2B5EF4-FFF2-40B4-BE49-F238E27FC236}">
                <a16:creationId xmlns:a16="http://schemas.microsoft.com/office/drawing/2014/main" id="{7673C950-6B30-52A4-E90D-ED7211CED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085" y="4605268"/>
            <a:ext cx="3063241" cy="20801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Students Computers Stock Illustrations – 243 Students Computers Stock  Illustrations, Vectors &amp; Clipart - Dreamstime">
            <a:extLst>
              <a:ext uri="{FF2B5EF4-FFF2-40B4-BE49-F238E27FC236}">
                <a16:creationId xmlns:a16="http://schemas.microsoft.com/office/drawing/2014/main" id="{28239513-8E8C-3FD2-B3DE-AAB36D6B6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221" y="1865912"/>
            <a:ext cx="3063241" cy="21352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98EDF2-D7C7-2C81-FD14-DFBA3E7D130D}"/>
              </a:ext>
            </a:extLst>
          </p:cNvPr>
          <p:cNvSpPr txBox="1"/>
          <p:nvPr/>
        </p:nvSpPr>
        <p:spPr>
          <a:xfrm flipH="1">
            <a:off x="2019690" y="1413415"/>
            <a:ext cx="3063241"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latin typeface="Berlin Sans FB" panose="020E0602020502020306" pitchFamily="34" charset="0"/>
              </a:rPr>
              <a:t>Attended ADITYA</a:t>
            </a:r>
          </a:p>
        </p:txBody>
      </p:sp>
      <p:sp>
        <p:nvSpPr>
          <p:cNvPr id="6" name="TextBox 5">
            <a:extLst>
              <a:ext uri="{FF2B5EF4-FFF2-40B4-BE49-F238E27FC236}">
                <a16:creationId xmlns:a16="http://schemas.microsoft.com/office/drawing/2014/main" id="{4047EC58-C1F1-7697-8C0E-C3DF2C858762}"/>
              </a:ext>
            </a:extLst>
          </p:cNvPr>
          <p:cNvSpPr txBox="1"/>
          <p:nvPr/>
        </p:nvSpPr>
        <p:spPr>
          <a:xfrm flipH="1">
            <a:off x="6870309" y="1413415"/>
            <a:ext cx="3063241"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latin typeface="Berlin Sans FB" panose="020E0602020502020306" pitchFamily="34" charset="0"/>
              </a:rPr>
              <a:t>Attended Thub</a:t>
            </a:r>
          </a:p>
        </p:txBody>
      </p:sp>
      <p:sp>
        <p:nvSpPr>
          <p:cNvPr id="7" name="TextBox 6">
            <a:extLst>
              <a:ext uri="{FF2B5EF4-FFF2-40B4-BE49-F238E27FC236}">
                <a16:creationId xmlns:a16="http://schemas.microsoft.com/office/drawing/2014/main" id="{97098161-5180-C466-27D6-796F9BA89DA1}"/>
              </a:ext>
            </a:extLst>
          </p:cNvPr>
          <p:cNvSpPr txBox="1"/>
          <p:nvPr/>
        </p:nvSpPr>
        <p:spPr>
          <a:xfrm flipH="1">
            <a:off x="1848174" y="4117037"/>
            <a:ext cx="3063241"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latin typeface="Berlin Sans FB" panose="020E0602020502020306" pitchFamily="34" charset="0"/>
              </a:rPr>
              <a:t>Attended College classes</a:t>
            </a:r>
          </a:p>
        </p:txBody>
      </p:sp>
      <p:sp>
        <p:nvSpPr>
          <p:cNvPr id="9" name="Rectangle 8">
            <a:extLst>
              <a:ext uri="{FF2B5EF4-FFF2-40B4-BE49-F238E27FC236}">
                <a16:creationId xmlns:a16="http://schemas.microsoft.com/office/drawing/2014/main" id="{8223299A-3AD0-200D-F56C-F0C42761D425}"/>
              </a:ext>
            </a:extLst>
          </p:cNvPr>
          <p:cNvSpPr/>
          <p:nvPr/>
        </p:nvSpPr>
        <p:spPr>
          <a:xfrm>
            <a:off x="6608840" y="4967531"/>
            <a:ext cx="1901098" cy="954107"/>
          </a:xfrm>
          <a:prstGeom prst="rect">
            <a:avLst/>
          </a:prstGeom>
          <a:noFill/>
        </p:spPr>
        <p:txBody>
          <a:bodyPr wrap="none" lIns="91440" tIns="45720" rIns="91440" bIns="45720">
            <a:spAutoFit/>
          </a:bodyPr>
          <a:lstStyle/>
          <a:p>
            <a:pPr algn="r"/>
            <a:r>
              <a:rPr lang="en-IN" sz="2800" b="1" cap="none" spc="0" dirty="0">
                <a:ln w="9525">
                  <a:solidFill>
                    <a:schemeClr val="bg1"/>
                  </a:solidFill>
                  <a:prstDash val="solid"/>
                </a:ln>
                <a:effectLst>
                  <a:outerShdw blurRad="12700" dist="38100" dir="2700000" algn="tl" rotWithShape="0">
                    <a:schemeClr val="accent5">
                      <a:lumMod val="60000"/>
                      <a:lumOff val="40000"/>
                    </a:schemeClr>
                  </a:outerShdw>
                </a:effectLst>
              </a:rPr>
              <a:t>Attendance</a:t>
            </a:r>
          </a:p>
          <a:p>
            <a:pPr algn="r"/>
            <a:r>
              <a:rPr lang="en-IN" sz="2800" b="1" cap="none" spc="0" dirty="0">
                <a:ln w="9525">
                  <a:solidFill>
                    <a:schemeClr val="bg1"/>
                  </a:solidFill>
                  <a:prstDash val="solid"/>
                </a:ln>
                <a:effectLst>
                  <a:outerShdw blurRad="12700" dist="38100" dir="2700000" algn="tl" rotWithShape="0">
                    <a:schemeClr val="accent5">
                      <a:lumMod val="60000"/>
                      <a:lumOff val="40000"/>
                    </a:schemeClr>
                  </a:outerShdw>
                </a:effectLst>
              </a:rPr>
              <a:t>status</a:t>
            </a:r>
          </a:p>
        </p:txBody>
      </p:sp>
      <p:pic>
        <p:nvPicPr>
          <p:cNvPr id="11" name="Picture 10">
            <a:extLst>
              <a:ext uri="{FF2B5EF4-FFF2-40B4-BE49-F238E27FC236}">
                <a16:creationId xmlns:a16="http://schemas.microsoft.com/office/drawing/2014/main" id="{907855FE-AC86-FBF7-51DF-46A85B594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1215" y="4640514"/>
            <a:ext cx="1777097" cy="1663020"/>
          </a:xfrm>
          <a:prstGeom prst="rect">
            <a:avLst/>
          </a:prstGeom>
        </p:spPr>
      </p:pic>
      <p:pic>
        <p:nvPicPr>
          <p:cNvPr id="15" name="Picture 14">
            <a:extLst>
              <a:ext uri="{FF2B5EF4-FFF2-40B4-BE49-F238E27FC236}">
                <a16:creationId xmlns:a16="http://schemas.microsoft.com/office/drawing/2014/main" id="{B84AAEF6-BDF0-B9CF-CA82-6361FD2444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6845" y="2263320"/>
            <a:ext cx="1021484" cy="1021484"/>
          </a:xfrm>
          <a:prstGeom prst="rect">
            <a:avLst/>
          </a:prstGeom>
        </p:spPr>
      </p:pic>
      <p:pic>
        <p:nvPicPr>
          <p:cNvPr id="16" name="Picture 15">
            <a:extLst>
              <a:ext uri="{FF2B5EF4-FFF2-40B4-BE49-F238E27FC236}">
                <a16:creationId xmlns:a16="http://schemas.microsoft.com/office/drawing/2014/main" id="{5D6B3D06-7028-A3BC-06F9-29D811716B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9161" y="2263320"/>
            <a:ext cx="1021484" cy="1021484"/>
          </a:xfrm>
          <a:prstGeom prst="rect">
            <a:avLst/>
          </a:prstGeom>
        </p:spPr>
      </p:pic>
      <p:pic>
        <p:nvPicPr>
          <p:cNvPr id="17" name="Picture 16">
            <a:extLst>
              <a:ext uri="{FF2B5EF4-FFF2-40B4-BE49-F238E27FC236}">
                <a16:creationId xmlns:a16="http://schemas.microsoft.com/office/drawing/2014/main" id="{57A4C20D-80A7-A560-0FD5-E5C397D3A7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4534" y="5101780"/>
            <a:ext cx="1021484" cy="1021484"/>
          </a:xfrm>
          <a:prstGeom prst="rect">
            <a:avLst/>
          </a:prstGeom>
        </p:spPr>
      </p:pic>
      <p:pic>
        <p:nvPicPr>
          <p:cNvPr id="23" name="Picture 22">
            <a:extLst>
              <a:ext uri="{FF2B5EF4-FFF2-40B4-BE49-F238E27FC236}">
                <a16:creationId xmlns:a16="http://schemas.microsoft.com/office/drawing/2014/main" id="{54A33AD3-0155-6057-022C-C254AE877E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05361" y="4517147"/>
            <a:ext cx="689083" cy="779794"/>
          </a:xfrm>
          <a:prstGeom prst="rect">
            <a:avLst/>
          </a:prstGeom>
        </p:spPr>
      </p:pic>
    </p:spTree>
    <p:extLst>
      <p:ext uri="{BB962C8B-B14F-4D97-AF65-F5344CB8AC3E}">
        <p14:creationId xmlns:p14="http://schemas.microsoft.com/office/powerpoint/2010/main" val="125867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708076" y="3806891"/>
            <a:ext cx="11483924" cy="2501834"/>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13" name="TextBox 12">
            <a:extLst>
              <a:ext uri="{FF2B5EF4-FFF2-40B4-BE49-F238E27FC236}">
                <a16:creationId xmlns:a16="http://schemas.microsoft.com/office/drawing/2014/main" id="{19E2FF48-DA33-1C47-9EE2-FB1D5DE5EF26}"/>
              </a:ext>
            </a:extLst>
          </p:cNvPr>
          <p:cNvSpPr txBox="1"/>
          <p:nvPr/>
        </p:nvSpPr>
        <p:spPr>
          <a:xfrm>
            <a:off x="579410" y="1947062"/>
            <a:ext cx="5375189"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Introduction</a:t>
            </a:r>
            <a:endParaRPr lang="en-ID" sz="72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cxnSp>
        <p:nvCxnSpPr>
          <p:cNvPr id="30" name="Straight Connector 29">
            <a:extLst>
              <a:ext uri="{FF2B5EF4-FFF2-40B4-BE49-F238E27FC236}">
                <a16:creationId xmlns:a16="http://schemas.microsoft.com/office/drawing/2014/main" id="{AAD1FB3C-896C-D256-0403-21D0D0DD3BA3}"/>
              </a:ext>
            </a:extLst>
          </p:cNvPr>
          <p:cNvCxnSpPr/>
          <p:nvPr/>
        </p:nvCxnSpPr>
        <p:spPr>
          <a:xfrm flipH="1">
            <a:off x="708075" y="3652553"/>
            <a:ext cx="7495767"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554480" y="3806891"/>
            <a:ext cx="9763760" cy="1569660"/>
          </a:xfrm>
          <a:prstGeom prst="rect">
            <a:avLst/>
          </a:prstGeom>
          <a:noFill/>
        </p:spPr>
        <p:txBody>
          <a:bodyPr wrap="square" rtlCol="0">
            <a:spAutoFit/>
          </a:bodyPr>
          <a:lstStyle/>
          <a:p>
            <a:r>
              <a:rPr lang="en-US" sz="2400" dirty="0">
                <a:latin typeface="Monotype Corsiva" pitchFamily="66" charset="0"/>
              </a:rPr>
              <a:t>This project is about sending an alert through email after tapping attendance for the trainees. As we are </a:t>
            </a:r>
            <a:r>
              <a:rPr lang="en-US" sz="2400" dirty="0" err="1">
                <a:latin typeface="Monotype Corsiva" pitchFamily="66" charset="0"/>
              </a:rPr>
              <a:t>DevOps</a:t>
            </a:r>
            <a:r>
              <a:rPr lang="en-US" sz="2400" dirty="0">
                <a:latin typeface="Monotype Corsiva" pitchFamily="66" charset="0"/>
              </a:rPr>
              <a:t> team we developed an 2-tier desktop application which is designed to run on a computer and use the system resources to perform. The application has been deployed in the </a:t>
            </a:r>
            <a:r>
              <a:rPr lang="en-US" sz="2400" dirty="0" err="1">
                <a:latin typeface="Monotype Corsiva" pitchFamily="66" charset="0"/>
              </a:rPr>
              <a:t>Docker</a:t>
            </a:r>
            <a:r>
              <a:rPr lang="en-US" sz="2400" dirty="0">
                <a:latin typeface="Monotype Corsiva" pitchFamily="66" charset="0"/>
              </a:rPr>
              <a:t> Containers.   </a:t>
            </a:r>
          </a:p>
        </p:txBody>
      </p:sp>
    </p:spTree>
    <p:extLst>
      <p:ext uri="{BB962C8B-B14F-4D97-AF65-F5344CB8AC3E}">
        <p14:creationId xmlns:p14="http://schemas.microsoft.com/office/powerpoint/2010/main" val="32891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6284E15-3A4A-1DC7-72F8-E5C43DA17605}"/>
              </a:ext>
            </a:extLst>
          </p:cNvPr>
          <p:cNvSpPr/>
          <p:nvPr/>
        </p:nvSpPr>
        <p:spPr>
          <a:xfrm>
            <a:off x="5852160" y="9331"/>
            <a:ext cx="6339839" cy="68580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2400" dirty="0">
              <a:latin typeface="Monotype Corsiva" pitchFamily="66" charset="0"/>
            </a:endParaRPr>
          </a:p>
        </p:txBody>
      </p:sp>
      <p:sp>
        <p:nvSpPr>
          <p:cNvPr id="15" name="TextBox 14">
            <a:extLst>
              <a:ext uri="{FF2B5EF4-FFF2-40B4-BE49-F238E27FC236}">
                <a16:creationId xmlns:a16="http://schemas.microsoft.com/office/drawing/2014/main" id="{3962E135-FC69-8E3F-DE88-2EE2DAA35E51}"/>
              </a:ext>
            </a:extLst>
          </p:cNvPr>
          <p:cNvSpPr txBox="1"/>
          <p:nvPr/>
        </p:nvSpPr>
        <p:spPr>
          <a:xfrm>
            <a:off x="10001469" y="466990"/>
            <a:ext cx="1726755"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bg1"/>
                </a:solidFill>
                <a:latin typeface="Albert Sans" pitchFamily="2" charset="0"/>
              </a:rPr>
              <a:t>Project Space 4.0</a:t>
            </a:r>
            <a:endParaRPr lang="en-ID" sz="1600" dirty="0">
              <a:solidFill>
                <a:schemeClr val="bg1"/>
              </a:solidFill>
              <a:latin typeface="Albert Sans" pitchFamily="2" charset="0"/>
            </a:endParaRPr>
          </a:p>
        </p:txBody>
      </p:sp>
      <p:pic>
        <p:nvPicPr>
          <p:cNvPr id="2050" name="Picture 2" descr="https://img.freepik.com/premium-vector/having-idea-yellow-emoticon-cartoon-emoji-character_106878-262.jpg?w=2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06" y="773382"/>
            <a:ext cx="4743228" cy="486913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6284E15-3A4A-1DC7-72F8-E5C43DA17605}"/>
              </a:ext>
            </a:extLst>
          </p:cNvPr>
          <p:cNvSpPr/>
          <p:nvPr/>
        </p:nvSpPr>
        <p:spPr>
          <a:xfrm>
            <a:off x="6217919" y="369596"/>
            <a:ext cx="5608319" cy="6137469"/>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2800" dirty="0">
                <a:latin typeface="Monotype Corsiva" pitchFamily="66" charset="0"/>
              </a:rPr>
              <a:t>The main idea of this project is to send an alert through email notification so that the trainee can immediately check their attendance status. Along with that segregated data of attended trainees is also sent to their respective colleges with just a click. The trainer can also create an event and can take the attendance of the trainees and just by tapping on the send button he can send the data to the colleges of their respective students.</a:t>
            </a:r>
            <a:endParaRPr lang="en-IN" sz="2800" dirty="0">
              <a:effectLst/>
              <a:latin typeface="Monotype Corsiva" pitchFamily="66" charset="0"/>
            </a:endParaRPr>
          </a:p>
        </p:txBody>
      </p:sp>
    </p:spTree>
    <p:extLst>
      <p:ext uri="{BB962C8B-B14F-4D97-AF65-F5344CB8AC3E}">
        <p14:creationId xmlns:p14="http://schemas.microsoft.com/office/powerpoint/2010/main" val="401771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ABD257DE-84CF-F52F-97AD-C2B9A4CF6AFE}"/>
              </a:ext>
            </a:extLst>
          </p:cNvPr>
          <p:cNvSpPr/>
          <p:nvPr/>
        </p:nvSpPr>
        <p:spPr>
          <a:xfrm>
            <a:off x="611525" y="3975652"/>
            <a:ext cx="5136133" cy="2333072"/>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2000" dirty="0">
                <a:solidFill>
                  <a:schemeClr val="tx1"/>
                </a:solidFill>
              </a:rPr>
              <a:t>This is a desktop application which we was built using python programming, </a:t>
            </a:r>
            <a:r>
              <a:rPr lang="en-ID" sz="2000" dirty="0" err="1">
                <a:solidFill>
                  <a:schemeClr val="tx1"/>
                </a:solidFill>
              </a:rPr>
              <a:t>Tkinter</a:t>
            </a:r>
            <a:r>
              <a:rPr lang="en-ID" sz="2000" dirty="0">
                <a:solidFill>
                  <a:schemeClr val="tx1"/>
                </a:solidFill>
              </a:rPr>
              <a:t> and SMTP libraries for development. We have used </a:t>
            </a:r>
            <a:r>
              <a:rPr lang="en-ID" sz="2000" dirty="0" err="1">
                <a:solidFill>
                  <a:schemeClr val="tx1"/>
                </a:solidFill>
              </a:rPr>
              <a:t>docker</a:t>
            </a:r>
            <a:r>
              <a:rPr lang="en-ID" sz="2000" dirty="0">
                <a:solidFill>
                  <a:schemeClr val="tx1"/>
                </a:solidFill>
              </a:rPr>
              <a:t> tool for deployment of the application. </a:t>
            </a:r>
          </a:p>
        </p:txBody>
      </p:sp>
      <p:sp>
        <p:nvSpPr>
          <p:cNvPr id="17" name="Rectangle 16">
            <a:extLst>
              <a:ext uri="{FF2B5EF4-FFF2-40B4-BE49-F238E27FC236}">
                <a16:creationId xmlns:a16="http://schemas.microsoft.com/office/drawing/2014/main" id="{F5949B8A-3CF5-611A-891B-AD4F81194274}"/>
              </a:ext>
            </a:extLst>
          </p:cNvPr>
          <p:cNvSpPr/>
          <p:nvPr/>
        </p:nvSpPr>
        <p:spPr>
          <a:xfrm>
            <a:off x="0" y="1305420"/>
            <a:ext cx="6444344" cy="2018351"/>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E9AE414-4614-C877-81F2-A1023A2633BF}"/>
              </a:ext>
            </a:extLst>
          </p:cNvPr>
          <p:cNvSpPr txBox="1"/>
          <p:nvPr/>
        </p:nvSpPr>
        <p:spPr>
          <a:xfrm>
            <a:off x="10001469" y="466990"/>
            <a:ext cx="1726755"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1600" dirty="0">
                <a:solidFill>
                  <a:schemeClr val="tx2"/>
                </a:solidFill>
                <a:latin typeface="Albert Sans" pitchFamily="2" charset="0"/>
              </a:rPr>
              <a:t>Project Space 4.0</a:t>
            </a:r>
            <a:endParaRPr lang="en-ID" sz="1600" dirty="0">
              <a:solidFill>
                <a:schemeClr val="tx2"/>
              </a:solidFill>
              <a:latin typeface="Albert Sans" pitchFamily="2" charset="0"/>
            </a:endParaRPr>
          </a:p>
        </p:txBody>
      </p:sp>
      <p:sp>
        <p:nvSpPr>
          <p:cNvPr id="16" name="TextBox 15">
            <a:extLst>
              <a:ext uri="{FF2B5EF4-FFF2-40B4-BE49-F238E27FC236}">
                <a16:creationId xmlns:a16="http://schemas.microsoft.com/office/drawing/2014/main" id="{A7D037D3-AB33-D65F-9CA2-31382DEA826C}"/>
              </a:ext>
            </a:extLst>
          </p:cNvPr>
          <p:cNvSpPr txBox="1"/>
          <p:nvPr/>
        </p:nvSpPr>
        <p:spPr>
          <a:xfrm>
            <a:off x="882681" y="1701178"/>
            <a:ext cx="3815468" cy="1200329"/>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7200" dirty="0">
                <a:solidFill>
                  <a:schemeClr val="bg1"/>
                </a:solidFill>
                <a:latin typeface="Albert Sans Medium" pitchFamily="2" charset="0"/>
                <a:ea typeface="Urbanist SemiBold" panose="020B0A04040200000203" pitchFamily="34" charset="0"/>
                <a:cs typeface="Urbanist SemiBold" panose="020B0A04040200000203" pitchFamily="34" charset="0"/>
              </a:rPr>
              <a:t>Abstract</a:t>
            </a:r>
            <a:endParaRPr lang="en-ID" sz="72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18" name="Rectangle 17">
            <a:extLst>
              <a:ext uri="{FF2B5EF4-FFF2-40B4-BE49-F238E27FC236}">
                <a16:creationId xmlns:a16="http://schemas.microsoft.com/office/drawing/2014/main" id="{9E09A232-5923-3302-D128-68239DA5F1D8}"/>
              </a:ext>
            </a:extLst>
          </p:cNvPr>
          <p:cNvSpPr/>
          <p:nvPr/>
        </p:nvSpPr>
        <p:spPr>
          <a:xfrm>
            <a:off x="6444344" y="1305420"/>
            <a:ext cx="5747656" cy="2018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9" name="TextBox 18">
            <a:extLst>
              <a:ext uri="{FF2B5EF4-FFF2-40B4-BE49-F238E27FC236}">
                <a16:creationId xmlns:a16="http://schemas.microsoft.com/office/drawing/2014/main" id="{118AB615-DB59-2710-7864-177CA6517766}"/>
              </a:ext>
            </a:extLst>
          </p:cNvPr>
          <p:cNvSpPr txBox="1"/>
          <p:nvPr/>
        </p:nvSpPr>
        <p:spPr>
          <a:xfrm>
            <a:off x="6991627" y="1725249"/>
            <a:ext cx="2701998" cy="1323439"/>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dirty="0">
                <a:solidFill>
                  <a:schemeClr val="tx1">
                    <a:lumMod val="85000"/>
                    <a:lumOff val="15000"/>
                  </a:schemeClr>
                </a:solidFill>
                <a:latin typeface="Eras Demi ITC" panose="020B0805030504020804" pitchFamily="34" charset="0"/>
                <a:ea typeface="Cambria" panose="02040503050406030204" pitchFamily="18" charset="0"/>
                <a:cs typeface="Courier New" panose="02070309020205020404" pitchFamily="49" charset="0"/>
              </a:rPr>
              <a:t>Mentors</a:t>
            </a:r>
            <a:r>
              <a:rPr lang="en-US" sz="2000" dirty="0">
                <a:solidFill>
                  <a:schemeClr val="tx1">
                    <a:lumMod val="85000"/>
                    <a:lumOff val="15000"/>
                  </a:schemeClr>
                </a:solidFill>
                <a:latin typeface="Eras Demi ITC" panose="020B0805030504020804" pitchFamily="34" charset="0"/>
                <a:ea typeface="Cambria" panose="02040503050406030204" pitchFamily="18" charset="0"/>
                <a:cs typeface="Courier New" panose="02070309020205020404" pitchFamily="49" charset="0"/>
              </a:rPr>
              <a:t>:</a:t>
            </a:r>
          </a:p>
          <a:p>
            <a:pPr algn="l"/>
            <a:r>
              <a:rPr lang="en-US" sz="2800"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rPr>
              <a:t>Bobby </a:t>
            </a:r>
            <a:r>
              <a:rPr lang="en-US" sz="2000"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rPr>
              <a:t>sir</a:t>
            </a:r>
            <a:endParaRPr lang="en-US" sz="2800"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endParaRPr>
          </a:p>
          <a:p>
            <a:pPr algn="l"/>
            <a:r>
              <a:rPr lang="en-US" sz="2800"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rPr>
              <a:t>Surya Ashok </a:t>
            </a:r>
            <a:r>
              <a:rPr lang="en-US" sz="2000"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rPr>
              <a:t>sir</a:t>
            </a:r>
            <a:endParaRPr lang="en-ID" dirty="0">
              <a:solidFill>
                <a:schemeClr val="tx1">
                  <a:lumMod val="85000"/>
                  <a:lumOff val="15000"/>
                </a:schemeClr>
              </a:solidFill>
              <a:effectLst>
                <a:outerShdw blurRad="38100" dist="38100" dir="2700000" algn="tl">
                  <a:srgbClr val="000000">
                    <a:alpha val="43137"/>
                  </a:srgbClr>
                </a:outerShdw>
              </a:effectLst>
              <a:latin typeface="Berlin Sans FB" panose="020E0602020502020306" pitchFamily="34" charset="0"/>
              <a:ea typeface="Urbanist SemiBold" panose="020B0A04040200000203" pitchFamily="34" charset="0"/>
              <a:cs typeface="Urbanist SemiBold" panose="020B0A04040200000203" pitchFamily="34" charset="0"/>
            </a:endParaRPr>
          </a:p>
        </p:txBody>
      </p:sp>
      <p:sp>
        <p:nvSpPr>
          <p:cNvPr id="22" name="Rectangle: Rounded Corners 37">
            <a:extLst>
              <a:ext uri="{FF2B5EF4-FFF2-40B4-BE49-F238E27FC236}">
                <a16:creationId xmlns:a16="http://schemas.microsoft.com/office/drawing/2014/main" id="{ABD257DE-84CF-F52F-97AD-C2B9A4CF6AFE}"/>
              </a:ext>
            </a:extLst>
          </p:cNvPr>
          <p:cNvSpPr/>
          <p:nvPr/>
        </p:nvSpPr>
        <p:spPr>
          <a:xfrm>
            <a:off x="6592091" y="3957802"/>
            <a:ext cx="5136133" cy="2333072"/>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2000" dirty="0">
                <a:solidFill>
                  <a:schemeClr val="tx1"/>
                </a:solidFill>
              </a:rPr>
              <a:t>The result of this application sends a notification to the email of the trainee and a segregated data will be sent to their respective colleges.</a:t>
            </a:r>
          </a:p>
        </p:txBody>
      </p:sp>
    </p:spTree>
    <p:extLst>
      <p:ext uri="{BB962C8B-B14F-4D97-AF65-F5344CB8AC3E}">
        <p14:creationId xmlns:p14="http://schemas.microsoft.com/office/powerpoint/2010/main" val="39521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0" y="0"/>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pic>
        <p:nvPicPr>
          <p:cNvPr id="7" name="Picture 6">
            <a:extLst>
              <a:ext uri="{FF2B5EF4-FFF2-40B4-BE49-F238E27FC236}">
                <a16:creationId xmlns:a16="http://schemas.microsoft.com/office/drawing/2014/main" id="{94113F57-6A72-7567-2C19-A30F55DA7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499" y="1850832"/>
            <a:ext cx="3297769" cy="3297769"/>
          </a:xfrm>
          <a:prstGeom prst="rect">
            <a:avLst/>
          </a:prstGeom>
        </p:spPr>
      </p:pic>
      <p:pic>
        <p:nvPicPr>
          <p:cNvPr id="9" name="Picture 8">
            <a:extLst>
              <a:ext uri="{FF2B5EF4-FFF2-40B4-BE49-F238E27FC236}">
                <a16:creationId xmlns:a16="http://schemas.microsoft.com/office/drawing/2014/main" id="{A32EE158-9A33-2EAB-EDF0-530C4F78B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36" y="2037177"/>
            <a:ext cx="2100454" cy="2100454"/>
          </a:xfrm>
          <a:prstGeom prst="rect">
            <a:avLst/>
          </a:prstGeom>
        </p:spPr>
      </p:pic>
      <p:sp>
        <p:nvSpPr>
          <p:cNvPr id="10" name="TextBox 9">
            <a:extLst>
              <a:ext uri="{FF2B5EF4-FFF2-40B4-BE49-F238E27FC236}">
                <a16:creationId xmlns:a16="http://schemas.microsoft.com/office/drawing/2014/main" id="{A11D11E0-A0A6-B153-6DA3-2A14D7E60D88}"/>
              </a:ext>
            </a:extLst>
          </p:cNvPr>
          <p:cNvSpPr txBox="1"/>
          <p:nvPr/>
        </p:nvSpPr>
        <p:spPr>
          <a:xfrm flipH="1">
            <a:off x="1391957" y="4379160"/>
            <a:ext cx="2475412" cy="769441"/>
          </a:xfrm>
          <a:prstGeom prst="rect">
            <a:avLst/>
          </a:prstGeom>
          <a:noFill/>
        </p:spPr>
        <p:txBody>
          <a:bodyPr wrap="square" rtlCol="0">
            <a:spAutoFit/>
          </a:bodyPr>
          <a:lstStyle/>
          <a:p>
            <a:pPr algn="ctr"/>
            <a:r>
              <a:rPr lang="en-IN" sz="4400" b="1" dirty="0">
                <a:solidFill>
                  <a:srgbClr val="0070C0"/>
                </a:solidFill>
                <a:latin typeface="Book Antiqua" panose="02040602050305030304" pitchFamily="18" charset="0"/>
              </a:rPr>
              <a:t>Python</a:t>
            </a:r>
            <a:endParaRPr lang="en-IN" b="1" dirty="0">
              <a:solidFill>
                <a:srgbClr val="0070C0"/>
              </a:solidFill>
              <a:latin typeface="Book Antiqua" panose="02040602050305030304" pitchFamily="18" charset="0"/>
            </a:endParaRPr>
          </a:p>
        </p:txBody>
      </p:sp>
      <p:sp>
        <p:nvSpPr>
          <p:cNvPr id="11" name="TextBox 10">
            <a:extLst>
              <a:ext uri="{FF2B5EF4-FFF2-40B4-BE49-F238E27FC236}">
                <a16:creationId xmlns:a16="http://schemas.microsoft.com/office/drawing/2014/main" id="{C7FB186E-7E8D-B7B4-C47A-737E71F580AD}"/>
              </a:ext>
            </a:extLst>
          </p:cNvPr>
          <p:cNvSpPr txBox="1"/>
          <p:nvPr/>
        </p:nvSpPr>
        <p:spPr>
          <a:xfrm>
            <a:off x="4843306" y="476091"/>
            <a:ext cx="3056708" cy="707886"/>
          </a:xfrm>
          <a:prstGeom prst="rect">
            <a:avLst/>
          </a:prstGeom>
          <a:noFill/>
        </p:spPr>
        <p:txBody>
          <a:bodyPr wrap="square" rtlCol="0">
            <a:spAutoFit/>
          </a:bodyPr>
          <a:lstStyle/>
          <a:p>
            <a:pPr algn="ctr"/>
            <a:r>
              <a:rPr lang="en-IN" sz="4000" b="1" dirty="0">
                <a:latin typeface="Bahnschrift" panose="020B0502040204020203" pitchFamily="34" charset="0"/>
              </a:rPr>
              <a:t>Tools used</a:t>
            </a:r>
          </a:p>
        </p:txBody>
      </p:sp>
      <p:pic>
        <p:nvPicPr>
          <p:cNvPr id="3" name="Picture 2">
            <a:extLst>
              <a:ext uri="{FF2B5EF4-FFF2-40B4-BE49-F238E27FC236}">
                <a16:creationId xmlns:a16="http://schemas.microsoft.com/office/drawing/2014/main" id="{FA3161FD-2DF8-2E37-28FB-FDC7043CD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5759" y="2177118"/>
            <a:ext cx="3211756" cy="2586763"/>
          </a:xfrm>
          <a:prstGeom prst="rect">
            <a:avLst/>
          </a:prstGeom>
        </p:spPr>
      </p:pic>
    </p:spTree>
    <p:extLst>
      <p:ext uri="{BB962C8B-B14F-4D97-AF65-F5344CB8AC3E}">
        <p14:creationId xmlns:p14="http://schemas.microsoft.com/office/powerpoint/2010/main" val="272399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2F6CB87-A8D3-5DE9-54A1-D2E43CF5D856}"/>
              </a:ext>
            </a:extLst>
          </p:cNvPr>
          <p:cNvSpPr/>
          <p:nvPr/>
        </p:nvSpPr>
        <p:spPr>
          <a:xfrm>
            <a:off x="5953653" y="1985632"/>
            <a:ext cx="5409764" cy="3766986"/>
          </a:xfrm>
          <a:prstGeom prst="roundRect">
            <a:avLst>
              <a:gd name="adj" fmla="val 6870"/>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6E43019B-E613-7E1D-B0C9-DB5E62D82508}"/>
              </a:ext>
            </a:extLst>
          </p:cNvPr>
          <p:cNvSpPr/>
          <p:nvPr/>
        </p:nvSpPr>
        <p:spPr>
          <a:xfrm>
            <a:off x="0" y="0"/>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sp>
        <p:nvSpPr>
          <p:cNvPr id="4" name="TextBox 3">
            <a:extLst>
              <a:ext uri="{FF2B5EF4-FFF2-40B4-BE49-F238E27FC236}">
                <a16:creationId xmlns:a16="http://schemas.microsoft.com/office/drawing/2014/main" id="{135F7CE8-A59C-92F0-55C6-A84DDDB45C89}"/>
              </a:ext>
            </a:extLst>
          </p:cNvPr>
          <p:cNvSpPr txBox="1"/>
          <p:nvPr/>
        </p:nvSpPr>
        <p:spPr>
          <a:xfrm>
            <a:off x="6130090" y="2430934"/>
            <a:ext cx="5143652" cy="3046988"/>
          </a:xfrm>
          <a:prstGeom prst="rect">
            <a:avLst/>
          </a:prstGeom>
          <a:noFill/>
        </p:spPr>
        <p:txBody>
          <a:bodyPr wrap="square" rtlCol="0">
            <a:spAutoFit/>
          </a:bodyPr>
          <a:lstStyle/>
          <a:p>
            <a:pPr marL="514350" indent="-514350">
              <a:buFont typeface="Wingdings" panose="05000000000000000000" pitchFamily="2" charset="2"/>
              <a:buChar char="ü"/>
            </a:pPr>
            <a:r>
              <a:rPr lang="en-IN" sz="2400" dirty="0">
                <a:latin typeface="Arial Rounded MT Bold" panose="020F0704030504030204" pitchFamily="34" charset="0"/>
              </a:rPr>
              <a:t>Instant notification through Email</a:t>
            </a:r>
          </a:p>
          <a:p>
            <a:pPr marL="514350" indent="-514350">
              <a:buFont typeface="Wingdings" panose="05000000000000000000" pitchFamily="2" charset="2"/>
              <a:buChar char="ü"/>
            </a:pPr>
            <a:r>
              <a:rPr lang="en-IN" sz="2400" dirty="0">
                <a:latin typeface="Arial Rounded MT Bold" panose="020F0704030504030204" pitchFamily="34" charset="0"/>
              </a:rPr>
              <a:t>Auto data segregation and emailing to respective colleges</a:t>
            </a:r>
          </a:p>
          <a:p>
            <a:pPr marL="514350" indent="-514350">
              <a:buFont typeface="Wingdings" panose="05000000000000000000" pitchFamily="2" charset="2"/>
              <a:buChar char="ü"/>
            </a:pPr>
            <a:r>
              <a:rPr lang="en-IN" sz="2400" dirty="0">
                <a:latin typeface="Arial Rounded MT Bold" panose="020F0704030504030204" pitchFamily="34" charset="0"/>
              </a:rPr>
              <a:t>Instantaneous event addition</a:t>
            </a:r>
          </a:p>
          <a:p>
            <a:pPr marL="514350" indent="-514350">
              <a:buFont typeface="Wingdings" panose="05000000000000000000" pitchFamily="2" charset="2"/>
              <a:buChar char="ü"/>
            </a:pPr>
            <a:r>
              <a:rPr lang="en-IN" sz="2400" dirty="0">
                <a:latin typeface="Arial Rounded MT Bold" panose="020F0704030504030204" pitchFamily="34" charset="0"/>
              </a:rPr>
              <a:t>Eliminated the manual attendance tracking</a:t>
            </a:r>
          </a:p>
        </p:txBody>
      </p:sp>
      <p:pic>
        <p:nvPicPr>
          <p:cNvPr id="6" name="Picture 5">
            <a:extLst>
              <a:ext uri="{FF2B5EF4-FFF2-40B4-BE49-F238E27FC236}">
                <a16:creationId xmlns:a16="http://schemas.microsoft.com/office/drawing/2014/main" id="{213D0A53-428F-BE1A-21CC-C7D2EB25226E}"/>
              </a:ext>
            </a:extLst>
          </p:cNvPr>
          <p:cNvPicPr>
            <a:picLocks noChangeAspect="1"/>
          </p:cNvPicPr>
          <p:nvPr/>
        </p:nvPicPr>
        <p:blipFill rotWithShape="1">
          <a:blip r:embed="rId3">
            <a:extLst>
              <a:ext uri="{28A0092B-C50C-407E-A947-70E740481C1C}">
                <a14:useLocalDpi xmlns:a14="http://schemas.microsoft.com/office/drawing/2010/main" val="0"/>
              </a:ext>
            </a:extLst>
          </a:blip>
          <a:srcRect t="10432" b="22642"/>
          <a:stretch/>
        </p:blipFill>
        <p:spPr>
          <a:xfrm>
            <a:off x="1735784" y="1651315"/>
            <a:ext cx="3064669" cy="4589756"/>
          </a:xfrm>
          <a:prstGeom prst="rect">
            <a:avLst/>
          </a:prstGeom>
        </p:spPr>
      </p:pic>
      <p:pic>
        <p:nvPicPr>
          <p:cNvPr id="8" name="Picture 7">
            <a:extLst>
              <a:ext uri="{FF2B5EF4-FFF2-40B4-BE49-F238E27FC236}">
                <a16:creationId xmlns:a16="http://schemas.microsoft.com/office/drawing/2014/main" id="{96432D79-D896-2971-5AD4-E88ACC48FA40}"/>
              </a:ext>
            </a:extLst>
          </p:cNvPr>
          <p:cNvPicPr>
            <a:picLocks noChangeAspect="1"/>
          </p:cNvPicPr>
          <p:nvPr/>
        </p:nvPicPr>
        <p:blipFill rotWithShape="1">
          <a:blip r:embed="rId4"/>
          <a:srcRect l="45071" t="39735" b="57050"/>
          <a:stretch/>
        </p:blipFill>
        <p:spPr>
          <a:xfrm>
            <a:off x="2399267" y="3455406"/>
            <a:ext cx="1684434" cy="147597"/>
          </a:xfrm>
          <a:prstGeom prst="rect">
            <a:avLst/>
          </a:prstGeom>
        </p:spPr>
      </p:pic>
      <p:pic>
        <p:nvPicPr>
          <p:cNvPr id="9" name="Picture 8">
            <a:extLst>
              <a:ext uri="{FF2B5EF4-FFF2-40B4-BE49-F238E27FC236}">
                <a16:creationId xmlns:a16="http://schemas.microsoft.com/office/drawing/2014/main" id="{2CC106FE-ECD6-A40D-3569-3CFDE5342BFF}"/>
              </a:ext>
            </a:extLst>
          </p:cNvPr>
          <p:cNvPicPr>
            <a:picLocks noChangeAspect="1"/>
          </p:cNvPicPr>
          <p:nvPr/>
        </p:nvPicPr>
        <p:blipFill rotWithShape="1">
          <a:blip r:embed="rId4"/>
          <a:srcRect l="45071" t="39735" r="36743" b="58596"/>
          <a:stretch/>
        </p:blipFill>
        <p:spPr>
          <a:xfrm>
            <a:off x="4232628" y="2280921"/>
            <a:ext cx="557665" cy="195734"/>
          </a:xfrm>
          <a:prstGeom prst="rect">
            <a:avLst/>
          </a:prstGeom>
        </p:spPr>
      </p:pic>
      <p:sp>
        <p:nvSpPr>
          <p:cNvPr id="10" name="TextBox 9">
            <a:extLst>
              <a:ext uri="{FF2B5EF4-FFF2-40B4-BE49-F238E27FC236}">
                <a16:creationId xmlns:a16="http://schemas.microsoft.com/office/drawing/2014/main" id="{DE205025-A06C-D857-1C9E-5E5A3F7376BC}"/>
              </a:ext>
            </a:extLst>
          </p:cNvPr>
          <p:cNvSpPr txBox="1"/>
          <p:nvPr/>
        </p:nvSpPr>
        <p:spPr>
          <a:xfrm>
            <a:off x="977036" y="315934"/>
            <a:ext cx="6583680" cy="830997"/>
          </a:xfrm>
          <a:prstGeom prst="rect">
            <a:avLst/>
          </a:prstGeom>
          <a:noFill/>
        </p:spPr>
        <p:txBody>
          <a:bodyPr wrap="square" rtlCol="0">
            <a:spAutoFit/>
          </a:bodyPr>
          <a:lstStyle/>
          <a:p>
            <a:r>
              <a:rPr lang="en-US" sz="4800" dirty="0">
                <a:latin typeface="Monotype Corsiva" pitchFamily="66" charset="0"/>
              </a:rPr>
              <a:t>Main Features:</a:t>
            </a:r>
            <a:endParaRPr lang="en-IN" sz="4800" dirty="0">
              <a:latin typeface="Monotype Corsiva" pitchFamily="66" charset="0"/>
            </a:endParaRPr>
          </a:p>
        </p:txBody>
      </p:sp>
    </p:spTree>
    <p:extLst>
      <p:ext uri="{BB962C8B-B14F-4D97-AF65-F5344CB8AC3E}">
        <p14:creationId xmlns:p14="http://schemas.microsoft.com/office/powerpoint/2010/main" val="356208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0" y="-65315"/>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pic>
        <p:nvPicPr>
          <p:cNvPr id="3" name="Picture 2">
            <a:extLst>
              <a:ext uri="{FF2B5EF4-FFF2-40B4-BE49-F238E27FC236}">
                <a16:creationId xmlns:a16="http://schemas.microsoft.com/office/drawing/2014/main" id="{1A3F8B2D-2473-FFBB-AE04-BD9E36267078}"/>
              </a:ext>
            </a:extLst>
          </p:cNvPr>
          <p:cNvPicPr>
            <a:picLocks noChangeAspect="1"/>
          </p:cNvPicPr>
          <p:nvPr/>
        </p:nvPicPr>
        <p:blipFill rotWithShape="1">
          <a:blip r:embed="rId2">
            <a:extLst>
              <a:ext uri="{28A0092B-C50C-407E-A947-70E740481C1C}">
                <a14:useLocalDpi xmlns:a14="http://schemas.microsoft.com/office/drawing/2010/main" val="0"/>
              </a:ext>
            </a:extLst>
          </a:blip>
          <a:srcRect t="7238"/>
          <a:stretch/>
        </p:blipFill>
        <p:spPr>
          <a:xfrm>
            <a:off x="282844" y="1318085"/>
            <a:ext cx="5630091" cy="245353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D2451D3F-55C7-A430-A8C9-2349254709C9}"/>
              </a:ext>
            </a:extLst>
          </p:cNvPr>
          <p:cNvPicPr>
            <a:picLocks noChangeAspect="1"/>
          </p:cNvPicPr>
          <p:nvPr/>
        </p:nvPicPr>
        <p:blipFill rotWithShape="1">
          <a:blip r:embed="rId3">
            <a:extLst>
              <a:ext uri="{28A0092B-C50C-407E-A947-70E740481C1C}">
                <a14:useLocalDpi xmlns:a14="http://schemas.microsoft.com/office/drawing/2010/main" val="0"/>
              </a:ext>
            </a:extLst>
          </a:blip>
          <a:srcRect t="6860"/>
          <a:stretch/>
        </p:blipFill>
        <p:spPr>
          <a:xfrm>
            <a:off x="6138384" y="1318085"/>
            <a:ext cx="5801069" cy="245353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8666904-7744-94AA-5895-26D8201A4DE0}"/>
              </a:ext>
            </a:extLst>
          </p:cNvPr>
          <p:cNvPicPr>
            <a:picLocks noChangeAspect="1"/>
          </p:cNvPicPr>
          <p:nvPr/>
        </p:nvPicPr>
        <p:blipFill rotWithShape="1">
          <a:blip r:embed="rId4">
            <a:extLst>
              <a:ext uri="{28A0092B-C50C-407E-A947-70E740481C1C}">
                <a14:useLocalDpi xmlns:a14="http://schemas.microsoft.com/office/drawing/2010/main" val="0"/>
              </a:ext>
            </a:extLst>
          </a:blip>
          <a:srcRect t="7238"/>
          <a:stretch/>
        </p:blipFill>
        <p:spPr>
          <a:xfrm>
            <a:off x="308710" y="4139519"/>
            <a:ext cx="5615655" cy="2490464"/>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EF7603EA-F3D7-C9E5-A6DB-4A0C55C88BF9}"/>
              </a:ext>
            </a:extLst>
          </p:cNvPr>
          <p:cNvPicPr>
            <a:picLocks noChangeAspect="1"/>
          </p:cNvPicPr>
          <p:nvPr/>
        </p:nvPicPr>
        <p:blipFill rotWithShape="1">
          <a:blip r:embed="rId5">
            <a:extLst>
              <a:ext uri="{28A0092B-C50C-407E-A947-70E740481C1C}">
                <a14:useLocalDpi xmlns:a14="http://schemas.microsoft.com/office/drawing/2010/main" val="0"/>
              </a:ext>
            </a:extLst>
          </a:blip>
          <a:srcRect t="7922"/>
          <a:stretch/>
        </p:blipFill>
        <p:spPr>
          <a:xfrm>
            <a:off x="6160264" y="4128089"/>
            <a:ext cx="5757308" cy="2490464"/>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D0EA6662-B785-E267-60E2-30A60648B568}"/>
              </a:ext>
            </a:extLst>
          </p:cNvPr>
          <p:cNvSpPr/>
          <p:nvPr/>
        </p:nvSpPr>
        <p:spPr>
          <a:xfrm>
            <a:off x="0" y="0"/>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9EA4EBE6-01F4-781B-0C22-37AD2162EB55}"/>
              </a:ext>
            </a:extLst>
          </p:cNvPr>
          <p:cNvSpPr txBox="1"/>
          <p:nvPr/>
        </p:nvSpPr>
        <p:spPr>
          <a:xfrm>
            <a:off x="297280" y="313658"/>
            <a:ext cx="6583680" cy="830997"/>
          </a:xfrm>
          <a:prstGeom prst="rect">
            <a:avLst/>
          </a:prstGeom>
          <a:noFill/>
        </p:spPr>
        <p:txBody>
          <a:bodyPr wrap="square" rtlCol="0">
            <a:spAutoFit/>
          </a:bodyPr>
          <a:lstStyle/>
          <a:p>
            <a:r>
              <a:rPr lang="en-US" sz="4800" dirty="0">
                <a:latin typeface="Monotype Corsiva" pitchFamily="66" charset="0"/>
              </a:rPr>
              <a:t>Proof of project:</a:t>
            </a:r>
            <a:endParaRPr lang="en-IN" sz="4800" dirty="0">
              <a:latin typeface="Monotype Corsiva" pitchFamily="66" charset="0"/>
            </a:endParaRPr>
          </a:p>
        </p:txBody>
      </p:sp>
    </p:spTree>
    <p:extLst>
      <p:ext uri="{BB962C8B-B14F-4D97-AF65-F5344CB8AC3E}">
        <p14:creationId xmlns:p14="http://schemas.microsoft.com/office/powerpoint/2010/main" val="248566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17418" y="-47897"/>
            <a:ext cx="12192000" cy="128211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34BEDAD-64B8-DA3E-70AA-5D9CFBB11911}"/>
              </a:ext>
            </a:extLst>
          </p:cNvPr>
          <p:cNvSpPr txBox="1"/>
          <p:nvPr/>
        </p:nvSpPr>
        <p:spPr>
          <a:xfrm>
            <a:off x="9613543" y="466990"/>
            <a:ext cx="2114681" cy="40011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r>
              <a:rPr lang="en-US" sz="2000" dirty="0">
                <a:solidFill>
                  <a:schemeClr val="tx2"/>
                </a:solidFill>
                <a:latin typeface="Albert Sans" pitchFamily="2" charset="0"/>
              </a:rPr>
              <a:t>Project Space 4.0</a:t>
            </a:r>
            <a:endParaRPr lang="en-ID" sz="2000" dirty="0">
              <a:solidFill>
                <a:schemeClr val="tx2"/>
              </a:solidFill>
              <a:latin typeface="Albert Sans" pitchFamily="2"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5953653" y="1985631"/>
            <a:ext cx="18473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8" name="object 10">
            <a:extLst>
              <a:ext uri="{FF2B5EF4-FFF2-40B4-BE49-F238E27FC236}">
                <a16:creationId xmlns:a16="http://schemas.microsoft.com/office/drawing/2014/main" id="{A4AC3B78-25C2-7911-6254-558D39C82823}"/>
              </a:ext>
            </a:extLst>
          </p:cNvPr>
          <p:cNvSpPr txBox="1"/>
          <p:nvPr/>
        </p:nvSpPr>
        <p:spPr>
          <a:xfrm>
            <a:off x="7032224" y="4517147"/>
            <a:ext cx="2739413" cy="246734"/>
          </a:xfrm>
          <a:prstGeom prst="rect">
            <a:avLst/>
          </a:prstGeom>
        </p:spPr>
        <p:txBody>
          <a:bodyPr vert="horz" wrap="square" lIns="0" tIns="12700" rIns="0" bIns="0" rtlCol="0">
            <a:spAutoFit/>
          </a:bodyPr>
          <a:lstStyle/>
          <a:p>
            <a:pPr marL="12700">
              <a:lnSpc>
                <a:spcPct val="200000"/>
              </a:lnSpc>
              <a:spcBef>
                <a:spcPts val="100"/>
              </a:spcBef>
            </a:pPr>
            <a:endParaRPr sz="900" dirty="0">
              <a:latin typeface="Open Sans" pitchFamily="2" charset="0"/>
              <a:ea typeface="Open Sans" pitchFamily="2" charset="0"/>
              <a:cs typeface="Open Sans" pitchFamily="2" charset="0"/>
            </a:endParaRPr>
          </a:p>
        </p:txBody>
      </p:sp>
      <p:pic>
        <p:nvPicPr>
          <p:cNvPr id="3" name="Picture 2">
            <a:extLst>
              <a:ext uri="{FF2B5EF4-FFF2-40B4-BE49-F238E27FC236}">
                <a16:creationId xmlns:a16="http://schemas.microsoft.com/office/drawing/2014/main" id="{1A3F8B2D-2473-FFBB-AE04-BD9E36267078}"/>
              </a:ext>
            </a:extLst>
          </p:cNvPr>
          <p:cNvPicPr>
            <a:picLocks noChangeAspect="1"/>
          </p:cNvPicPr>
          <p:nvPr/>
        </p:nvPicPr>
        <p:blipFill rotWithShape="1">
          <a:blip r:embed="rId2">
            <a:extLst>
              <a:ext uri="{28A0092B-C50C-407E-A947-70E740481C1C}">
                <a14:useLocalDpi xmlns:a14="http://schemas.microsoft.com/office/drawing/2010/main" val="0"/>
              </a:ext>
            </a:extLst>
          </a:blip>
          <a:srcRect t="7124" b="3619"/>
          <a:stretch/>
        </p:blipFill>
        <p:spPr>
          <a:xfrm>
            <a:off x="252547" y="2508851"/>
            <a:ext cx="5630091" cy="272290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D2451D3F-55C7-A430-A8C9-2349254709C9}"/>
              </a:ext>
            </a:extLst>
          </p:cNvPr>
          <p:cNvPicPr>
            <a:picLocks noChangeAspect="1"/>
          </p:cNvPicPr>
          <p:nvPr/>
        </p:nvPicPr>
        <p:blipFill rotWithShape="1">
          <a:blip r:embed="rId3">
            <a:extLst>
              <a:ext uri="{28A0092B-C50C-407E-A947-70E740481C1C}">
                <a14:useLocalDpi xmlns:a14="http://schemas.microsoft.com/office/drawing/2010/main" val="0"/>
              </a:ext>
            </a:extLst>
          </a:blip>
          <a:srcRect t="8085" b="5101"/>
          <a:stretch/>
        </p:blipFill>
        <p:spPr>
          <a:xfrm>
            <a:off x="6096000" y="2508851"/>
            <a:ext cx="5801069" cy="2722906"/>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012F8DE-1A31-E5F5-A53E-87E5B6F3C317}"/>
              </a:ext>
            </a:extLst>
          </p:cNvPr>
          <p:cNvSpPr txBox="1"/>
          <p:nvPr/>
        </p:nvSpPr>
        <p:spPr>
          <a:xfrm>
            <a:off x="297280" y="313658"/>
            <a:ext cx="6583680" cy="830997"/>
          </a:xfrm>
          <a:prstGeom prst="rect">
            <a:avLst/>
          </a:prstGeom>
          <a:noFill/>
        </p:spPr>
        <p:txBody>
          <a:bodyPr wrap="square" rtlCol="0">
            <a:spAutoFit/>
          </a:bodyPr>
          <a:lstStyle/>
          <a:p>
            <a:r>
              <a:rPr lang="en-US" sz="4800" dirty="0">
                <a:latin typeface="Monotype Corsiva" pitchFamily="66" charset="0"/>
              </a:rPr>
              <a:t>Proof of project:</a:t>
            </a:r>
            <a:endParaRPr lang="en-IN" sz="4800" dirty="0">
              <a:latin typeface="Monotype Corsiva" pitchFamily="66" charset="0"/>
            </a:endParaRPr>
          </a:p>
        </p:txBody>
      </p:sp>
    </p:spTree>
    <p:extLst>
      <p:ext uri="{BB962C8B-B14F-4D97-AF65-F5344CB8AC3E}">
        <p14:creationId xmlns:p14="http://schemas.microsoft.com/office/powerpoint/2010/main" val="920659344"/>
      </p:ext>
    </p:extLst>
  </p:cSld>
  <p:clrMapOvr>
    <a:masterClrMapping/>
  </p:clrMapOvr>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9189</TotalTime>
  <Words>288</Words>
  <Application>Microsoft Office PowerPoint</Application>
  <PresentationFormat>Widescreen</PresentationFormat>
  <Paragraphs>43</Paragraphs>
  <Slides>10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Albert Sans</vt:lpstr>
      <vt:lpstr>Albert Sans Medium</vt:lpstr>
      <vt:lpstr>Arial</vt:lpstr>
      <vt:lpstr>Arial Rounded MT Bold</vt:lpstr>
      <vt:lpstr>Bahnschrift</vt:lpstr>
      <vt:lpstr>Berlin Sans FB</vt:lpstr>
      <vt:lpstr>Book Antiqua</vt:lpstr>
      <vt:lpstr>Calibri</vt:lpstr>
      <vt:lpstr>Comic Sans MS</vt:lpstr>
      <vt:lpstr>Eras Demi ITC</vt:lpstr>
      <vt:lpstr>Monotype Corsiva</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Sanjay Jupakula</cp:lastModifiedBy>
  <cp:revision>80</cp:revision>
  <dcterms:created xsi:type="dcterms:W3CDTF">2019-08-12T03:52:24Z</dcterms:created>
  <dcterms:modified xsi:type="dcterms:W3CDTF">2023-04-10T05:12:48Z</dcterms:modified>
</cp:coreProperties>
</file>