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2262426"/>
            <a:ext cx="7477601" cy="1666399"/>
          </a:xfrm>
          <a:prstGeom prst="rect">
            <a:avLst/>
          </a:prstGeom>
          <a:noFill/>
          <a:ln/>
        </p:spPr>
        <p:txBody>
          <a:bodyPr wrap="square" rtlCol="0" anchor="t"/>
          <a:lstStyle/>
          <a:p>
            <a:pPr indent="0" marL="0">
              <a:lnSpc>
                <a:spcPts val="6561"/>
              </a:lnSpc>
              <a:buNone/>
            </a:pPr>
            <a:r>
              <a:rPr lang="en-US" sz="5249" dirty="0">
                <a:solidFill>
                  <a:srgbClr val="EBCCBB"/>
                </a:solidFill>
                <a:latin typeface="Gelasio" pitchFamily="34" charset="0"/>
                <a:ea typeface="Gelasio" pitchFamily="34" charset="-122"/>
                <a:cs typeface="Gelasio" pitchFamily="34" charset="-120"/>
              </a:rPr>
              <a:t>Product Demand Prediction</a:t>
            </a:r>
            <a:endParaRPr lang="en-US" sz="5249" dirty="0"/>
          </a:p>
        </p:txBody>
      </p:sp>
      <p:sp>
        <p:nvSpPr>
          <p:cNvPr id="5" name="Text 3"/>
          <p:cNvSpPr/>
          <p:nvPr/>
        </p:nvSpPr>
        <p:spPr>
          <a:xfrm>
            <a:off x="833199" y="4262080"/>
            <a:ext cx="7477601" cy="1066205"/>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Predicting product demand is crucial for any business. In this presentation, we'll cover the methods, factors, and benefits of demand prediction, as well as the challenges and best practices for successful prediction.</a:t>
            </a:r>
            <a:endParaRPr lang="en-US" sz="1750" dirty="0"/>
          </a:p>
        </p:txBody>
      </p:sp>
      <p:sp>
        <p:nvSpPr>
          <p:cNvPr id="6" name="Shape 4"/>
          <p:cNvSpPr/>
          <p:nvPr/>
        </p:nvSpPr>
        <p:spPr>
          <a:xfrm>
            <a:off x="833199" y="5594866"/>
            <a:ext cx="355402" cy="355402"/>
          </a:xfrm>
          <a:prstGeom prst="roundRect">
            <a:avLst>
              <a:gd name="adj" fmla="val 25726039"/>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840819" y="5602486"/>
            <a:ext cx="340162" cy="340162"/>
          </a:xfrm>
          <a:prstGeom prst="rect">
            <a:avLst/>
          </a:prstGeom>
        </p:spPr>
      </p:pic>
      <p:sp>
        <p:nvSpPr>
          <p:cNvPr id="8" name="Text 5"/>
          <p:cNvSpPr/>
          <p:nvPr/>
        </p:nvSpPr>
        <p:spPr>
          <a:xfrm>
            <a:off x="1299686" y="5578197"/>
            <a:ext cx="4419600" cy="388858"/>
          </a:xfrm>
          <a:prstGeom prst="rect">
            <a:avLst/>
          </a:prstGeom>
          <a:noFill/>
          <a:ln/>
        </p:spPr>
        <p:txBody>
          <a:bodyPr wrap="none" rtlCol="0" anchor="t"/>
          <a:lstStyle/>
          <a:p>
            <a:pPr algn="l" indent="0" marL="0">
              <a:lnSpc>
                <a:spcPts val="3062"/>
              </a:lnSpc>
              <a:buNone/>
            </a:pPr>
            <a:r>
              <a:rPr lang="en-US" sz="2187" b="1" dirty="0">
                <a:solidFill>
                  <a:srgbClr val="C9C2C0"/>
                </a:solidFill>
                <a:latin typeface="Gelasio" pitchFamily="34" charset="0"/>
                <a:ea typeface="Gelasio" pitchFamily="34" charset="-122"/>
                <a:cs typeface="Gelasio" pitchFamily="34" charset="-120"/>
              </a:rPr>
              <a:t>by Rohith Vaasan Marududurai</a:t>
            </a:r>
            <a:endParaRPr lang="en-US" sz="2187" dirty="0"/>
          </a:p>
        </p:txBody>
      </p:sp>
      <p:pic>
        <p:nvPicPr>
          <p:cNvPr id="9"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656987"/>
            <a:ext cx="10012680"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Methods for Product Demand Prediction</a:t>
            </a:r>
            <a:endParaRPr lang="en-US" sz="4374" dirty="0"/>
          </a:p>
        </p:txBody>
      </p:sp>
      <p:sp>
        <p:nvSpPr>
          <p:cNvPr id="5" name="Shape 3"/>
          <p:cNvSpPr/>
          <p:nvPr/>
        </p:nvSpPr>
        <p:spPr>
          <a:xfrm>
            <a:off x="2349103" y="1795701"/>
            <a:ext cx="44410" cy="5776793"/>
          </a:xfrm>
          <a:prstGeom prst="rect">
            <a:avLst/>
          </a:prstGeom>
          <a:solidFill>
            <a:srgbClr val="393636"/>
          </a:solidFill>
          <a:ln/>
        </p:spPr>
      </p:sp>
      <p:sp>
        <p:nvSpPr>
          <p:cNvPr id="6" name="Shape 4"/>
          <p:cNvSpPr/>
          <p:nvPr/>
        </p:nvSpPr>
        <p:spPr>
          <a:xfrm>
            <a:off x="2621220" y="2197001"/>
            <a:ext cx="777597" cy="44410"/>
          </a:xfrm>
          <a:prstGeom prst="rect">
            <a:avLst/>
          </a:prstGeom>
          <a:solidFill>
            <a:srgbClr val="393636"/>
          </a:solidFill>
          <a:ln/>
        </p:spPr>
      </p:sp>
      <p:sp>
        <p:nvSpPr>
          <p:cNvPr id="7" name="Shape 5"/>
          <p:cNvSpPr/>
          <p:nvPr/>
        </p:nvSpPr>
        <p:spPr>
          <a:xfrm>
            <a:off x="2121277" y="1969294"/>
            <a:ext cx="499943" cy="499943"/>
          </a:xfrm>
          <a:prstGeom prst="roundRect">
            <a:avLst>
              <a:gd name="adj" fmla="val 26667"/>
            </a:avLst>
          </a:prstGeom>
          <a:solidFill>
            <a:srgbClr val="393636"/>
          </a:solidFill>
          <a:ln/>
        </p:spPr>
      </p:sp>
      <p:sp>
        <p:nvSpPr>
          <p:cNvPr id="8" name="Text 6"/>
          <p:cNvSpPr/>
          <p:nvPr/>
        </p:nvSpPr>
        <p:spPr>
          <a:xfrm>
            <a:off x="2298799" y="2010966"/>
            <a:ext cx="144780"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9" name="Text 7"/>
          <p:cNvSpPr/>
          <p:nvPr/>
        </p:nvSpPr>
        <p:spPr>
          <a:xfrm>
            <a:off x="3593306" y="2017871"/>
            <a:ext cx="292608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Historical Data Analysis</a:t>
            </a:r>
            <a:endParaRPr lang="en-US" sz="2187" dirty="0"/>
          </a:p>
        </p:txBody>
      </p:sp>
      <p:sp>
        <p:nvSpPr>
          <p:cNvPr id="10" name="Text 8"/>
          <p:cNvSpPr/>
          <p:nvPr/>
        </p:nvSpPr>
        <p:spPr>
          <a:xfrm>
            <a:off x="3593306" y="2587228"/>
            <a:ext cx="8999101" cy="710803"/>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Explore past sales data to identify trends and patterns, and use that information to predict future demand.</a:t>
            </a:r>
            <a:endParaRPr lang="en-US" sz="1750" dirty="0"/>
          </a:p>
        </p:txBody>
      </p:sp>
      <p:sp>
        <p:nvSpPr>
          <p:cNvPr id="11" name="Shape 9"/>
          <p:cNvSpPr/>
          <p:nvPr/>
        </p:nvSpPr>
        <p:spPr>
          <a:xfrm>
            <a:off x="2621220" y="4196655"/>
            <a:ext cx="777597" cy="44410"/>
          </a:xfrm>
          <a:prstGeom prst="rect">
            <a:avLst/>
          </a:prstGeom>
          <a:solidFill>
            <a:srgbClr val="393636"/>
          </a:solidFill>
          <a:ln/>
        </p:spPr>
      </p:sp>
      <p:sp>
        <p:nvSpPr>
          <p:cNvPr id="12" name="Shape 10"/>
          <p:cNvSpPr/>
          <p:nvPr/>
        </p:nvSpPr>
        <p:spPr>
          <a:xfrm>
            <a:off x="2121277" y="3968948"/>
            <a:ext cx="499943" cy="499943"/>
          </a:xfrm>
          <a:prstGeom prst="roundRect">
            <a:avLst>
              <a:gd name="adj" fmla="val 26667"/>
            </a:avLst>
          </a:prstGeom>
          <a:solidFill>
            <a:srgbClr val="393636"/>
          </a:solidFill>
          <a:ln/>
        </p:spPr>
      </p:sp>
      <p:sp>
        <p:nvSpPr>
          <p:cNvPr id="13" name="Text 11"/>
          <p:cNvSpPr/>
          <p:nvPr/>
        </p:nvSpPr>
        <p:spPr>
          <a:xfrm>
            <a:off x="2275939" y="4010620"/>
            <a:ext cx="190500"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4" name="Text 12"/>
          <p:cNvSpPr/>
          <p:nvPr/>
        </p:nvSpPr>
        <p:spPr>
          <a:xfrm>
            <a:off x="3593306" y="4017526"/>
            <a:ext cx="483870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Market Research and Customer Surveys</a:t>
            </a:r>
            <a:endParaRPr lang="en-US" sz="2187" dirty="0"/>
          </a:p>
        </p:txBody>
      </p:sp>
      <p:sp>
        <p:nvSpPr>
          <p:cNvPr id="15" name="Text 13"/>
          <p:cNvSpPr/>
          <p:nvPr/>
        </p:nvSpPr>
        <p:spPr>
          <a:xfrm>
            <a:off x="3593306" y="4586883"/>
            <a:ext cx="8999101" cy="710803"/>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Collect data on customers' needs and preferences, as well as market conditions, to better understand demand and make more accurate predictions.</a:t>
            </a:r>
            <a:endParaRPr lang="en-US" sz="1750" dirty="0"/>
          </a:p>
        </p:txBody>
      </p:sp>
      <p:sp>
        <p:nvSpPr>
          <p:cNvPr id="16" name="Shape 14"/>
          <p:cNvSpPr/>
          <p:nvPr/>
        </p:nvSpPr>
        <p:spPr>
          <a:xfrm>
            <a:off x="2621220" y="6196310"/>
            <a:ext cx="777597" cy="44410"/>
          </a:xfrm>
          <a:prstGeom prst="rect">
            <a:avLst/>
          </a:prstGeom>
          <a:solidFill>
            <a:srgbClr val="393636"/>
          </a:solidFill>
          <a:ln/>
        </p:spPr>
      </p:sp>
      <p:sp>
        <p:nvSpPr>
          <p:cNvPr id="17" name="Shape 15"/>
          <p:cNvSpPr/>
          <p:nvPr/>
        </p:nvSpPr>
        <p:spPr>
          <a:xfrm>
            <a:off x="2121277" y="5968603"/>
            <a:ext cx="499943" cy="499943"/>
          </a:xfrm>
          <a:prstGeom prst="roundRect">
            <a:avLst>
              <a:gd name="adj" fmla="val 26667"/>
            </a:avLst>
          </a:prstGeom>
          <a:solidFill>
            <a:srgbClr val="393636"/>
          </a:solidFill>
          <a:ln/>
        </p:spPr>
      </p:sp>
      <p:sp>
        <p:nvSpPr>
          <p:cNvPr id="18" name="Text 16"/>
          <p:cNvSpPr/>
          <p:nvPr/>
        </p:nvSpPr>
        <p:spPr>
          <a:xfrm>
            <a:off x="2279749" y="6010275"/>
            <a:ext cx="182880"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9" name="Text 17"/>
          <p:cNvSpPr/>
          <p:nvPr/>
        </p:nvSpPr>
        <p:spPr>
          <a:xfrm>
            <a:off x="3593306" y="6017181"/>
            <a:ext cx="522732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Machine Learning and Predictive Modeling</a:t>
            </a:r>
            <a:endParaRPr lang="en-US" sz="2187" dirty="0"/>
          </a:p>
        </p:txBody>
      </p:sp>
      <p:sp>
        <p:nvSpPr>
          <p:cNvPr id="20" name="Text 18"/>
          <p:cNvSpPr/>
          <p:nvPr/>
        </p:nvSpPr>
        <p:spPr>
          <a:xfrm>
            <a:off x="3593306" y="6586538"/>
            <a:ext cx="8999101" cy="710803"/>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Use advanced algorithms and techniques to analyze data and make predictions based on patterns and correlations.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214914"/>
            <a:ext cx="9113520"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Factors Influencing Product Demand</a:t>
            </a:r>
            <a:endParaRPr lang="en-US" sz="4374" dirty="0"/>
          </a:p>
        </p:txBody>
      </p:sp>
      <p:pic>
        <p:nvPicPr>
          <p:cNvPr id="5" name="Image 0" descr="preencoded.png">    </p:cNvPr>
          <p:cNvPicPr>
            <a:picLocks noChangeAspect="1"/>
          </p:cNvPicPr>
          <p:nvPr/>
        </p:nvPicPr>
        <p:blipFill>
          <a:blip r:embed="rId1"/>
          <a:stretch>
            <a:fillRect/>
          </a:stretch>
        </p:blipFill>
        <p:spPr>
          <a:xfrm>
            <a:off x="2037993" y="2353628"/>
            <a:ext cx="3295888" cy="2036921"/>
          </a:xfrm>
          <a:prstGeom prst="rect">
            <a:avLst/>
          </a:prstGeom>
        </p:spPr>
      </p:pic>
      <p:sp>
        <p:nvSpPr>
          <p:cNvPr id="6" name="Text 3"/>
          <p:cNvSpPr/>
          <p:nvPr/>
        </p:nvSpPr>
        <p:spPr>
          <a:xfrm>
            <a:off x="2037993" y="4668203"/>
            <a:ext cx="2221944"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Economic Factors</a:t>
            </a:r>
            <a:endParaRPr lang="en-US" sz="2187" dirty="0"/>
          </a:p>
        </p:txBody>
      </p:sp>
      <p:sp>
        <p:nvSpPr>
          <p:cNvPr id="7" name="Text 4"/>
          <p:cNvSpPr/>
          <p:nvPr/>
        </p:nvSpPr>
        <p:spPr>
          <a:xfrm>
            <a:off x="2037993" y="5237559"/>
            <a:ext cx="3295888" cy="1421606"/>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Changes in the economy, such as inflation or recession, can greatly impact consumer behavior and demand for certain products.</a:t>
            </a:r>
            <a:endParaRPr lang="en-US" sz="1750" dirty="0"/>
          </a:p>
        </p:txBody>
      </p:sp>
      <p:pic>
        <p:nvPicPr>
          <p:cNvPr id="8" name="Image 1" descr="preencoded.png">    </p:cNvPr>
          <p:cNvPicPr>
            <a:picLocks noChangeAspect="1"/>
          </p:cNvPicPr>
          <p:nvPr/>
        </p:nvPicPr>
        <p:blipFill>
          <a:blip r:embed="rId2"/>
          <a:stretch>
            <a:fillRect/>
          </a:stretch>
        </p:blipFill>
        <p:spPr>
          <a:xfrm>
            <a:off x="5667137" y="2353628"/>
            <a:ext cx="3296007" cy="2037040"/>
          </a:xfrm>
          <a:prstGeom prst="rect">
            <a:avLst/>
          </a:prstGeom>
        </p:spPr>
      </p:pic>
      <p:sp>
        <p:nvSpPr>
          <p:cNvPr id="9" name="Text 5"/>
          <p:cNvSpPr/>
          <p:nvPr/>
        </p:nvSpPr>
        <p:spPr>
          <a:xfrm>
            <a:off x="5667137" y="4668322"/>
            <a:ext cx="3296007" cy="694373"/>
          </a:xfrm>
          <a:prstGeom prst="rect">
            <a:avLst/>
          </a:prstGeom>
          <a:noFill/>
          <a:ln/>
        </p:spPr>
        <p:txBody>
          <a:bodyPr wrap="squar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Consumer Behavior and Trends</a:t>
            </a:r>
            <a:endParaRPr lang="en-US" sz="2187" dirty="0"/>
          </a:p>
        </p:txBody>
      </p:sp>
      <p:sp>
        <p:nvSpPr>
          <p:cNvPr id="10" name="Text 6"/>
          <p:cNvSpPr/>
          <p:nvPr/>
        </p:nvSpPr>
        <p:spPr>
          <a:xfrm>
            <a:off x="5667137" y="5584865"/>
            <a:ext cx="3296007" cy="1421606"/>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Shifting consumer preferences and trends can significantly alter demand and sales patterns for a product.</a:t>
            </a:r>
            <a:endParaRPr lang="en-US" sz="1750" dirty="0"/>
          </a:p>
        </p:txBody>
      </p:sp>
      <p:pic>
        <p:nvPicPr>
          <p:cNvPr id="11" name="Image 2" descr="preencoded.png">    </p:cNvPr>
          <p:cNvPicPr>
            <a:picLocks noChangeAspect="1"/>
          </p:cNvPicPr>
          <p:nvPr/>
        </p:nvPicPr>
        <p:blipFill>
          <a:blip r:embed="rId3"/>
          <a:stretch>
            <a:fillRect/>
          </a:stretch>
        </p:blipFill>
        <p:spPr>
          <a:xfrm>
            <a:off x="9296400" y="2353628"/>
            <a:ext cx="3296007" cy="2037040"/>
          </a:xfrm>
          <a:prstGeom prst="rect">
            <a:avLst/>
          </a:prstGeom>
        </p:spPr>
      </p:pic>
      <p:sp>
        <p:nvSpPr>
          <p:cNvPr id="12" name="Text 7"/>
          <p:cNvSpPr/>
          <p:nvPr/>
        </p:nvSpPr>
        <p:spPr>
          <a:xfrm>
            <a:off x="9296400" y="4668322"/>
            <a:ext cx="246888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Competitor Analysis</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Understanding the actions and strategies of competitors in the market can help to predict shifts in demand and stay ahead of the competition.</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976438"/>
            <a:ext cx="9845040"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Benefits of Accurate Demand Prediction</a:t>
            </a:r>
            <a:endParaRPr lang="en-US" sz="4374" dirty="0"/>
          </a:p>
        </p:txBody>
      </p:sp>
      <p:sp>
        <p:nvSpPr>
          <p:cNvPr id="5" name="Shape 3"/>
          <p:cNvSpPr/>
          <p:nvPr/>
        </p:nvSpPr>
        <p:spPr>
          <a:xfrm>
            <a:off x="2037993" y="3115151"/>
            <a:ext cx="3370064" cy="3137892"/>
          </a:xfrm>
          <a:prstGeom prst="roundRect">
            <a:avLst>
              <a:gd name="adj" fmla="val 4249"/>
            </a:avLst>
          </a:prstGeom>
          <a:solidFill>
            <a:srgbClr val="393636"/>
          </a:solidFill>
          <a:ln/>
        </p:spPr>
      </p:sp>
      <p:sp>
        <p:nvSpPr>
          <p:cNvPr id="6" name="Text 4"/>
          <p:cNvSpPr/>
          <p:nvPr/>
        </p:nvSpPr>
        <p:spPr>
          <a:xfrm>
            <a:off x="2260163" y="3337322"/>
            <a:ext cx="2925723" cy="694373"/>
          </a:xfrm>
          <a:prstGeom prst="rect">
            <a:avLst/>
          </a:prstGeom>
          <a:noFill/>
          <a:ln/>
        </p:spPr>
        <p:txBody>
          <a:bodyPr wrap="squar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Optimized Inventory Management</a:t>
            </a:r>
            <a:endParaRPr lang="en-US" sz="2187" dirty="0"/>
          </a:p>
        </p:txBody>
      </p:sp>
      <p:sp>
        <p:nvSpPr>
          <p:cNvPr id="7" name="Text 5"/>
          <p:cNvSpPr/>
          <p:nvPr/>
        </p:nvSpPr>
        <p:spPr>
          <a:xfrm>
            <a:off x="2260163" y="4253865"/>
            <a:ext cx="2925723" cy="1777008"/>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By predicting demand, businesses can manage their inventory more efficiently and prevent overstocking or stock shortages.</a:t>
            </a:r>
            <a:endParaRPr lang="en-US" sz="1750" dirty="0"/>
          </a:p>
        </p:txBody>
      </p:sp>
      <p:sp>
        <p:nvSpPr>
          <p:cNvPr id="8" name="Shape 6"/>
          <p:cNvSpPr/>
          <p:nvPr/>
        </p:nvSpPr>
        <p:spPr>
          <a:xfrm>
            <a:off x="5630228" y="3115151"/>
            <a:ext cx="3370064" cy="3137892"/>
          </a:xfrm>
          <a:prstGeom prst="roundRect">
            <a:avLst>
              <a:gd name="adj" fmla="val 4249"/>
            </a:avLst>
          </a:prstGeom>
          <a:solidFill>
            <a:srgbClr val="393636"/>
          </a:solidFill>
          <a:ln/>
        </p:spPr>
      </p:sp>
      <p:sp>
        <p:nvSpPr>
          <p:cNvPr id="9" name="Text 7"/>
          <p:cNvSpPr/>
          <p:nvPr/>
        </p:nvSpPr>
        <p:spPr>
          <a:xfrm>
            <a:off x="5852398" y="3337322"/>
            <a:ext cx="2925723" cy="694373"/>
          </a:xfrm>
          <a:prstGeom prst="rect">
            <a:avLst/>
          </a:prstGeom>
          <a:noFill/>
          <a:ln/>
        </p:spPr>
        <p:txBody>
          <a:bodyPr wrap="squar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Enhanced Production Planning</a:t>
            </a:r>
            <a:endParaRPr lang="en-US" sz="2187" dirty="0"/>
          </a:p>
        </p:txBody>
      </p:sp>
      <p:sp>
        <p:nvSpPr>
          <p:cNvPr id="10" name="Text 8"/>
          <p:cNvSpPr/>
          <p:nvPr/>
        </p:nvSpPr>
        <p:spPr>
          <a:xfrm>
            <a:off x="5852398" y="4253865"/>
            <a:ext cx="2925723" cy="1777008"/>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Accurate demand prediction can assist in production planning, ensuring that the right amount of products are produced at the right time.</a:t>
            </a:r>
            <a:endParaRPr lang="en-US" sz="1750" dirty="0"/>
          </a:p>
        </p:txBody>
      </p:sp>
      <p:sp>
        <p:nvSpPr>
          <p:cNvPr id="11" name="Shape 9"/>
          <p:cNvSpPr/>
          <p:nvPr/>
        </p:nvSpPr>
        <p:spPr>
          <a:xfrm>
            <a:off x="9222462" y="3115151"/>
            <a:ext cx="3370064" cy="3137892"/>
          </a:xfrm>
          <a:prstGeom prst="roundRect">
            <a:avLst>
              <a:gd name="adj" fmla="val 4249"/>
            </a:avLst>
          </a:prstGeom>
          <a:solidFill>
            <a:srgbClr val="393636"/>
          </a:solidFill>
          <a:ln/>
        </p:spPr>
      </p:sp>
      <p:sp>
        <p:nvSpPr>
          <p:cNvPr id="12" name="Text 10"/>
          <p:cNvSpPr/>
          <p:nvPr/>
        </p:nvSpPr>
        <p:spPr>
          <a:xfrm>
            <a:off x="9444633" y="3337322"/>
            <a:ext cx="2925723" cy="694373"/>
          </a:xfrm>
          <a:prstGeom prst="rect">
            <a:avLst/>
          </a:prstGeom>
          <a:noFill/>
          <a:ln/>
        </p:spPr>
        <p:txBody>
          <a:bodyPr wrap="squar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Customer Satisfaction and Retention</a:t>
            </a:r>
            <a:endParaRPr lang="en-US" sz="2187" dirty="0"/>
          </a:p>
        </p:txBody>
      </p:sp>
      <p:sp>
        <p:nvSpPr>
          <p:cNvPr id="13" name="Text 11"/>
          <p:cNvSpPr/>
          <p:nvPr/>
        </p:nvSpPr>
        <p:spPr>
          <a:xfrm>
            <a:off x="9444633" y="4253865"/>
            <a:ext cx="2925723" cy="1777008"/>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Meeting customer demand and ensuring that products are in stock when customers need them leads to greater satisfaction and retention.</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2631877"/>
            <a:ext cx="7477601" cy="1388745"/>
          </a:xfrm>
          <a:prstGeom prst="rect">
            <a:avLst/>
          </a:prstGeom>
          <a:noFill/>
          <a:ln/>
        </p:spPr>
        <p:txBody>
          <a:bodyPr wrap="squar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Challenges in Product Demand Prediction</a:t>
            </a:r>
            <a:endParaRPr lang="en-US" sz="4374" dirty="0"/>
          </a:p>
        </p:txBody>
      </p:sp>
      <p:sp>
        <p:nvSpPr>
          <p:cNvPr id="5" name="Text 3"/>
          <p:cNvSpPr/>
          <p:nvPr/>
        </p:nvSpPr>
        <p:spPr>
          <a:xfrm>
            <a:off x="1188601" y="4353878"/>
            <a:ext cx="7122200"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Data Quality and Availability</a:t>
            </a:r>
            <a:endParaRPr lang="en-US" sz="1750" dirty="0"/>
          </a:p>
        </p:txBody>
      </p:sp>
      <p:sp>
        <p:nvSpPr>
          <p:cNvPr id="6" name="Text 4"/>
          <p:cNvSpPr/>
          <p:nvPr/>
        </p:nvSpPr>
        <p:spPr>
          <a:xfrm>
            <a:off x="1188601" y="4798100"/>
            <a:ext cx="7122200"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Uncertainty and Volatility in Market Conditions</a:t>
            </a:r>
            <a:endParaRPr lang="en-US" sz="1750" dirty="0"/>
          </a:p>
        </p:txBody>
      </p:sp>
      <p:sp>
        <p:nvSpPr>
          <p:cNvPr id="7" name="Text 5"/>
          <p:cNvSpPr/>
          <p:nvPr/>
        </p:nvSpPr>
        <p:spPr>
          <a:xfrm>
            <a:off x="1188601" y="5242322"/>
            <a:ext cx="7122200"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Accuracy and Reliability of Prediction Models</a:t>
            </a:r>
            <a:endParaRPr lang="en-US" sz="1750" dirty="0"/>
          </a:p>
        </p:txBody>
      </p:sp>
      <p:pic>
        <p:nvPicPr>
          <p:cNvPr id="8"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062990"/>
            <a:ext cx="10554414" cy="1388745"/>
          </a:xfrm>
          <a:prstGeom prst="rect">
            <a:avLst/>
          </a:prstGeom>
          <a:noFill/>
          <a:ln/>
        </p:spPr>
        <p:txBody>
          <a:bodyPr wrap="squar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Best Practices for Successful Demand Prediction</a:t>
            </a:r>
            <a:endParaRPr lang="en-US" sz="4374" dirty="0"/>
          </a:p>
        </p:txBody>
      </p:sp>
      <p:sp>
        <p:nvSpPr>
          <p:cNvPr id="5" name="Text 3"/>
          <p:cNvSpPr/>
          <p:nvPr/>
        </p:nvSpPr>
        <p:spPr>
          <a:xfrm>
            <a:off x="2037993" y="3007162"/>
            <a:ext cx="3156347" cy="832961"/>
          </a:xfrm>
          <a:prstGeom prst="rect">
            <a:avLst/>
          </a:prstGeom>
          <a:noFill/>
          <a:ln/>
        </p:spPr>
        <p:txBody>
          <a:bodyPr wrap="square" rtlCol="0" anchor="t"/>
          <a:lstStyle/>
          <a:p>
            <a:pPr indent="0" marL="0">
              <a:lnSpc>
                <a:spcPts val="3281"/>
              </a:lnSpc>
              <a:buNone/>
            </a:pPr>
            <a:r>
              <a:rPr lang="en-US" sz="2624" dirty="0">
                <a:solidFill>
                  <a:srgbClr val="EBCCBB"/>
                </a:solidFill>
                <a:latin typeface="Gelasio" pitchFamily="34" charset="0"/>
                <a:ea typeface="Gelasio" pitchFamily="34" charset="-122"/>
                <a:cs typeface="Gelasio" pitchFamily="34" charset="-120"/>
              </a:rPr>
              <a:t>Use of Multiple Prediction Methods</a:t>
            </a:r>
            <a:endParaRPr lang="en-US" sz="2624" dirty="0"/>
          </a:p>
        </p:txBody>
      </p:sp>
      <p:sp>
        <p:nvSpPr>
          <p:cNvPr id="6" name="Text 4"/>
          <p:cNvSpPr/>
          <p:nvPr/>
        </p:nvSpPr>
        <p:spPr>
          <a:xfrm>
            <a:off x="2037993" y="4062293"/>
            <a:ext cx="3156347" cy="1777008"/>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Using multiple methods of predicting demand can improve accuracy and ensure that a variety of factors are considered.</a:t>
            </a:r>
            <a:endParaRPr lang="en-US" sz="1750" dirty="0"/>
          </a:p>
        </p:txBody>
      </p:sp>
      <p:sp>
        <p:nvSpPr>
          <p:cNvPr id="7" name="Text 5"/>
          <p:cNvSpPr/>
          <p:nvPr/>
        </p:nvSpPr>
        <p:spPr>
          <a:xfrm>
            <a:off x="5743932" y="3007162"/>
            <a:ext cx="3156347" cy="1665923"/>
          </a:xfrm>
          <a:prstGeom prst="rect">
            <a:avLst/>
          </a:prstGeom>
          <a:noFill/>
          <a:ln/>
        </p:spPr>
        <p:txBody>
          <a:bodyPr wrap="square" rtlCol="0" anchor="t"/>
          <a:lstStyle/>
          <a:p>
            <a:pPr indent="0" marL="0">
              <a:lnSpc>
                <a:spcPts val="3281"/>
              </a:lnSpc>
              <a:buNone/>
            </a:pPr>
            <a:r>
              <a:rPr lang="en-US" sz="2624" dirty="0">
                <a:solidFill>
                  <a:srgbClr val="EBCCBB"/>
                </a:solidFill>
                <a:latin typeface="Gelasio" pitchFamily="34" charset="0"/>
                <a:ea typeface="Gelasio" pitchFamily="34" charset="-122"/>
                <a:cs typeface="Gelasio" pitchFamily="34" charset="-120"/>
              </a:rPr>
              <a:t>Continual Monitoring and Adjustment of Models</a:t>
            </a:r>
            <a:endParaRPr lang="en-US" sz="2624" dirty="0"/>
          </a:p>
        </p:txBody>
      </p:sp>
      <p:sp>
        <p:nvSpPr>
          <p:cNvPr id="8" name="Text 6"/>
          <p:cNvSpPr/>
          <p:nvPr/>
        </p:nvSpPr>
        <p:spPr>
          <a:xfrm>
            <a:off x="5743932" y="4895255"/>
            <a:ext cx="3156347" cy="1421606"/>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Staying on top of changes in demand and adjusting models accordingly is key to staying ahead of the curve.</a:t>
            </a:r>
            <a:endParaRPr lang="en-US" sz="1750" dirty="0"/>
          </a:p>
        </p:txBody>
      </p:sp>
      <p:sp>
        <p:nvSpPr>
          <p:cNvPr id="9" name="Text 7"/>
          <p:cNvSpPr/>
          <p:nvPr/>
        </p:nvSpPr>
        <p:spPr>
          <a:xfrm>
            <a:off x="9449872" y="3007162"/>
            <a:ext cx="3156347" cy="1249442"/>
          </a:xfrm>
          <a:prstGeom prst="rect">
            <a:avLst/>
          </a:prstGeom>
          <a:noFill/>
          <a:ln/>
        </p:spPr>
        <p:txBody>
          <a:bodyPr wrap="square" rtlCol="0" anchor="t"/>
          <a:lstStyle/>
          <a:p>
            <a:pPr indent="0" marL="0">
              <a:lnSpc>
                <a:spcPts val="3281"/>
              </a:lnSpc>
              <a:buNone/>
            </a:pPr>
            <a:r>
              <a:rPr lang="en-US" sz="2624" dirty="0">
                <a:solidFill>
                  <a:srgbClr val="EBCCBB"/>
                </a:solidFill>
                <a:latin typeface="Gelasio" pitchFamily="34" charset="0"/>
                <a:ea typeface="Gelasio" pitchFamily="34" charset="-122"/>
                <a:cs typeface="Gelasio" pitchFamily="34" charset="-120"/>
              </a:rPr>
              <a:t>Collaboration Between Different Departments</a:t>
            </a:r>
            <a:endParaRPr lang="en-US" sz="2624" dirty="0"/>
          </a:p>
        </p:txBody>
      </p:sp>
      <p:sp>
        <p:nvSpPr>
          <p:cNvPr id="10" name="Text 8"/>
          <p:cNvSpPr/>
          <p:nvPr/>
        </p:nvSpPr>
        <p:spPr>
          <a:xfrm>
            <a:off x="9449872" y="4478774"/>
            <a:ext cx="3156347" cy="2487811"/>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Effective communication and collaboration between departments can ensure that all aspects of demand are considered and that all stakeholders are on the same page.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3513892"/>
            <a:ext cx="4443889"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Conclusion</a:t>
            </a:r>
            <a:endParaRPr lang="en-US" sz="4374" dirty="0"/>
          </a:p>
        </p:txBody>
      </p:sp>
      <p:sp>
        <p:nvSpPr>
          <p:cNvPr id="5" name="Shape 3"/>
          <p:cNvSpPr/>
          <p:nvPr/>
        </p:nvSpPr>
        <p:spPr>
          <a:xfrm>
            <a:off x="2037993" y="4715113"/>
            <a:ext cx="499943" cy="499943"/>
          </a:xfrm>
          <a:prstGeom prst="roundRect">
            <a:avLst>
              <a:gd name="adj" fmla="val 26667"/>
            </a:avLst>
          </a:prstGeom>
          <a:solidFill>
            <a:srgbClr val="393636"/>
          </a:solidFill>
          <a:ln/>
        </p:spPr>
      </p:sp>
      <p:sp>
        <p:nvSpPr>
          <p:cNvPr id="6" name="Text 4"/>
          <p:cNvSpPr/>
          <p:nvPr/>
        </p:nvSpPr>
        <p:spPr>
          <a:xfrm>
            <a:off x="2215515" y="4756785"/>
            <a:ext cx="144780"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4791432"/>
            <a:ext cx="285750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Summary of Key Points</a:t>
            </a:r>
            <a:endParaRPr lang="en-US" sz="2187" dirty="0"/>
          </a:p>
        </p:txBody>
      </p:sp>
      <p:sp>
        <p:nvSpPr>
          <p:cNvPr id="8" name="Text 6"/>
          <p:cNvSpPr/>
          <p:nvPr/>
        </p:nvSpPr>
        <p:spPr>
          <a:xfrm>
            <a:off x="2760107" y="5360789"/>
            <a:ext cx="4444008" cy="2132409"/>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Predicting product demand is crucial for optimizing business operations and meeting customer needs. Methods include historical data analysis, market research, and machine learning techniques, while challenges include data quality and model accuracy.</a:t>
            </a:r>
            <a:endParaRPr lang="en-US" sz="1750" dirty="0"/>
          </a:p>
        </p:txBody>
      </p:sp>
      <p:sp>
        <p:nvSpPr>
          <p:cNvPr id="9" name="Shape 7"/>
          <p:cNvSpPr/>
          <p:nvPr/>
        </p:nvSpPr>
        <p:spPr>
          <a:xfrm>
            <a:off x="7426285" y="4715113"/>
            <a:ext cx="499943" cy="499943"/>
          </a:xfrm>
          <a:prstGeom prst="roundRect">
            <a:avLst>
              <a:gd name="adj" fmla="val 26667"/>
            </a:avLst>
          </a:prstGeom>
          <a:solidFill>
            <a:srgbClr val="393636"/>
          </a:solidFill>
          <a:ln/>
        </p:spPr>
      </p:sp>
      <p:sp>
        <p:nvSpPr>
          <p:cNvPr id="10" name="Text 8"/>
          <p:cNvSpPr/>
          <p:nvPr/>
        </p:nvSpPr>
        <p:spPr>
          <a:xfrm>
            <a:off x="7580948" y="4756785"/>
            <a:ext cx="190500"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4791432"/>
            <a:ext cx="4444008" cy="694373"/>
          </a:xfrm>
          <a:prstGeom prst="rect">
            <a:avLst/>
          </a:prstGeom>
          <a:noFill/>
          <a:ln/>
        </p:spPr>
        <p:txBody>
          <a:bodyPr wrap="squar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Importance of Demand Prediction for Business Success</a:t>
            </a:r>
            <a:endParaRPr lang="en-US" sz="2187" dirty="0"/>
          </a:p>
        </p:txBody>
      </p:sp>
      <p:sp>
        <p:nvSpPr>
          <p:cNvPr id="12" name="Text 10"/>
          <p:cNvSpPr/>
          <p:nvPr/>
        </p:nvSpPr>
        <p:spPr>
          <a:xfrm>
            <a:off x="8148399" y="5707975"/>
            <a:ext cx="4444008" cy="1777008"/>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Accurate demand prediction can lead to optimized inventory management, enhanced production planning, and greater customer satisfaction, all of which contribute to overall business success.</a:t>
            </a:r>
            <a:endParaRPr lang="en-US" sz="1750" dirty="0"/>
          </a:p>
        </p:txBody>
      </p:sp>
      <p:pic>
        <p:nvPicPr>
          <p:cNvPr id="13" name="Image 0" descr="preencoded.png">    </p:cNvPr>
          <p:cNvPicPr>
            <a:picLocks noChangeAspect="1"/>
          </p:cNvPicPr>
          <p:nvPr/>
        </p:nvPicPr>
        <p:blipFill>
          <a:blip r:embed="rId1"/>
          <a:stretch>
            <a:fillRect/>
          </a:stretch>
        </p:blipFill>
        <p:spPr>
          <a:xfrm>
            <a:off x="0" y="0"/>
            <a:ext cx="14630400" cy="2777490"/>
          </a:xfrm>
          <a:prstGeom prst="rect">
            <a:avLst/>
          </a:prstGeom>
        </p:spPr>
      </p:pic>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2023-10-11T04:36:22Z</dcterms:created>
  <dcterms:modified xsi:type="dcterms:W3CDTF">2023-10-11T04:36:22Z</dcterms:modified>
</cp:coreProperties>
</file>