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3" d="100"/>
          <a:sy n="63"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07-12-2024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07-12-2024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07-12-2024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07-12-2024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07-12-2024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18</a:t>
            </a: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07.12.2024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fontScale="90000"/>
          </a:bodyPr>
          <a:lstStyle/>
          <a:p>
            <a:pPr algn="ctr"/>
            <a:b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98580" y="1937593"/>
            <a:ext cx="11475097" cy="4351338"/>
          </a:xfrm>
        </p:spPr>
        <p:txBody>
          <a:bodyPr>
            <a:normAutofit/>
          </a:bodyPr>
          <a:lstStyle/>
          <a:p>
            <a:pPr marL="0" indent="0" algn="just">
              <a:buClr>
                <a:srgbClr val="FF0000"/>
              </a:buClr>
              <a:buNone/>
            </a:pPr>
            <a:r>
              <a:rPr lang="en-US" sz="2600" dirty="0">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ACQUISITION MODULE</a:t>
            </a:r>
          </a:p>
          <a:p>
            <a:pPr marL="0" indent="0" algn="just">
              <a:buClr>
                <a:srgbClr val="FF0000"/>
              </a:buClr>
              <a:buNone/>
            </a:pPr>
            <a:r>
              <a:rPr lang="en-US" sz="2600" dirty="0">
                <a:latin typeface="Times New Roman" panose="02020603050405020304" pitchFamily="18" charset="0"/>
                <a:cs typeface="Times New Roman" panose="02020603050405020304" pitchFamily="18" charset="0"/>
              </a:rPr>
              <a:t>This module is responsible for obtaining the input data from various sources, such as video files, image files, or live camera feeds. The data may come from online platforms, surveillance footage, or uploaded user media. It ensures that the system has access to the relevant media that needs to be tested for morphing or deepfake manipulation.</a:t>
            </a:r>
            <a:endParaRPr lang="en-US" sz="26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Tree>
    <p:extLst>
      <p:ext uri="{BB962C8B-B14F-4D97-AF65-F5344CB8AC3E}">
        <p14:creationId xmlns:p14="http://schemas.microsoft.com/office/powerpoint/2010/main" val="278578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331"/>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9250" y="1797633"/>
            <a:ext cx="11719248" cy="4351338"/>
          </a:xfrm>
        </p:spPr>
        <p:txBody>
          <a:bodyPr>
            <a:normAutofit/>
          </a:bodyPr>
          <a:lstStyle/>
          <a:p>
            <a:pPr marL="0" indent="0" algn="just">
              <a:buClr>
                <a:srgbClr val="FF0000"/>
              </a:buClr>
              <a:buNone/>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PREPROCESSING MODULE</a:t>
            </a:r>
            <a:endParaRPr lang="en-US" sz="2600" b="1" dirty="0">
              <a:latin typeface="Times New Roman" panose="02020603050405020304" pitchFamily="18" charset="0"/>
              <a:cs typeface="Times New Roman" panose="02020603050405020304" pitchFamily="18" charset="0"/>
            </a:endParaRPr>
          </a:p>
          <a:p>
            <a:pPr marL="0" indent="0" algn="just">
              <a:buClr>
                <a:srgbClr val="FF0000"/>
              </a:buClr>
              <a:buNone/>
            </a:pPr>
            <a:r>
              <a:rPr lang="en-US" sz="2600" dirty="0">
                <a:latin typeface="Times New Roman" panose="02020603050405020304" pitchFamily="18" charset="0"/>
                <a:cs typeface="Times New Roman" panose="02020603050405020304" pitchFamily="18" charset="0"/>
              </a:rPr>
              <a:t>This module handles the necessary preprocessing steps to make the data suitable for analysis. It involves operations such as resizing images or frames, normalizing pixel values, removing noise, and sometimes detecting and aligning faces in images. Preprocessing is critical to ensure consistency and quality of the input data.</a:t>
            </a:r>
            <a:endParaRPr lang="en-US" sz="2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dirty="0">
              <a:solidFill>
                <a:schemeClr val="tx1"/>
              </a:solidFill>
            </a:endParaRPr>
          </a:p>
        </p:txBody>
      </p:sp>
    </p:spTree>
    <p:extLst>
      <p:ext uri="{BB962C8B-B14F-4D97-AF65-F5344CB8AC3E}">
        <p14:creationId xmlns:p14="http://schemas.microsoft.com/office/powerpoint/2010/main" val="27801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943E6-05D1-A13E-8F7B-9F4C77FB10EE}"/>
              </a:ext>
            </a:extLst>
          </p:cNvPr>
          <p:cNvSpPr>
            <a:spLocks noGrp="1"/>
          </p:cNvSpPr>
          <p:nvPr>
            <p:ph idx="1"/>
          </p:nvPr>
        </p:nvSpPr>
        <p:spPr>
          <a:xfrm>
            <a:off x="363895" y="1825625"/>
            <a:ext cx="11476652" cy="4351338"/>
          </a:xfrm>
        </p:spPr>
        <p:txBody>
          <a:bodyPr>
            <a:normAutofit/>
          </a:bodyPr>
          <a:lstStyle/>
          <a:p>
            <a:pPr marL="0" indent="0" algn="just">
              <a:buClr>
                <a:srgbClr val="FF0000"/>
              </a:buClr>
              <a:buNone/>
            </a:pPr>
            <a:r>
              <a:rPr lang="en-US" sz="2600" dirty="0">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FEATURE EXTRACTION MODULE</a:t>
            </a:r>
            <a:endParaRPr lang="en-US" sz="2600" b="1" dirty="0">
              <a:latin typeface="Times New Roman" panose="02020603050405020304" pitchFamily="18" charset="0"/>
              <a:cs typeface="Times New Roman" panose="02020603050405020304" pitchFamily="18" charset="0"/>
            </a:endParaRPr>
          </a:p>
          <a:p>
            <a:pPr marL="0" indent="0" algn="just">
              <a:buClr>
                <a:srgbClr val="FF0000"/>
              </a:buClr>
              <a:buNone/>
            </a:pPr>
            <a:r>
              <a:rPr lang="en-US" sz="2600" dirty="0">
                <a:latin typeface="Times New Roman" panose="02020603050405020304" pitchFamily="18" charset="0"/>
                <a:cs typeface="Times New Roman" panose="02020603050405020304" pitchFamily="18" charset="0"/>
              </a:rPr>
              <a:t>This module applies machine learning or deep learning techniques to extract relevant features from the data. Feature extraction helps the system identify patterns, textures, and facial structures that can indicate if an image or video has been morphed. Convolutional Neural Networks (CNNs) or other deep learning models are often used in this module to perform feature extraction.</a:t>
            </a:r>
            <a:endParaRPr lang="en-US" sz="2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dirty="0">
              <a:solidFill>
                <a:schemeClr val="tx1"/>
              </a:solidFill>
            </a:endParaRPr>
          </a:p>
        </p:txBody>
      </p:sp>
    </p:spTree>
    <p:extLst>
      <p:ext uri="{BB962C8B-B14F-4D97-AF65-F5344CB8AC3E}">
        <p14:creationId xmlns:p14="http://schemas.microsoft.com/office/powerpoint/2010/main" val="252196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874F-381A-C207-B399-45B338633622}"/>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59FCB8-D3B7-9E06-FB2B-B78B0EE52522}"/>
              </a:ext>
            </a:extLst>
          </p:cNvPr>
          <p:cNvSpPr>
            <a:spLocks noGrp="1"/>
          </p:cNvSpPr>
          <p:nvPr>
            <p:ph idx="1"/>
          </p:nvPr>
        </p:nvSpPr>
        <p:spPr>
          <a:xfrm>
            <a:off x="307910" y="1825625"/>
            <a:ext cx="11513976" cy="4351338"/>
          </a:xfrm>
        </p:spPr>
        <p:txBody>
          <a:bodyPr>
            <a:normAutofit/>
          </a:bodyPr>
          <a:lstStyle/>
          <a:p>
            <a:pPr marL="0" indent="0" algn="just">
              <a:buClr>
                <a:srgbClr val="FF0000"/>
              </a:buClr>
              <a:buNone/>
            </a:pPr>
            <a:r>
              <a:rPr lang="en-US" sz="2600" dirty="0">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MORPH DETECTION MODULE</a:t>
            </a:r>
            <a:endParaRPr lang="en-US" sz="2600" b="1" dirty="0">
              <a:latin typeface="Times New Roman" panose="02020603050405020304" pitchFamily="18" charset="0"/>
              <a:cs typeface="Times New Roman" panose="02020603050405020304" pitchFamily="18" charset="0"/>
            </a:endParaRPr>
          </a:p>
          <a:p>
            <a:pPr marL="0" indent="0" algn="just">
              <a:buClr>
                <a:srgbClr val="FF0000"/>
              </a:buClr>
              <a:buNone/>
            </a:pPr>
            <a:r>
              <a:rPr lang="en-US" sz="2600" dirty="0">
                <a:latin typeface="Times New Roman" panose="02020603050405020304" pitchFamily="18" charset="0"/>
                <a:cs typeface="Times New Roman" panose="02020603050405020304" pitchFamily="18" charset="0"/>
              </a:rPr>
              <a:t>This is the core module for detecting morphing artifacts. The morph detection algorithm analyzes the features extracted from the previous module to identify signs of morphing. It could look for discrepancies such as inconsistent facial features, unnatural blending, or pixel-level inconsistencies that are characteristic of deepfake or morphing techniques.</a:t>
            </a:r>
            <a:endParaRPr lang="en-US" sz="2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Tree>
    <p:extLst>
      <p:ext uri="{BB962C8B-B14F-4D97-AF65-F5344CB8AC3E}">
        <p14:creationId xmlns:p14="http://schemas.microsoft.com/office/powerpoint/2010/main" val="285598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7302D-DA4B-9D23-3059-458992115FE1}"/>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
        <p:nvSpPr>
          <p:cNvPr id="4" name="Rectangle 1">
            <a:extLst>
              <a:ext uri="{FF2B5EF4-FFF2-40B4-BE49-F238E27FC236}">
                <a16:creationId xmlns:a16="http://schemas.microsoft.com/office/drawing/2014/main" id="{7CEF8F2A-8206-19CE-4335-B47CE2984A82}"/>
              </a:ext>
            </a:extLst>
          </p:cNvPr>
          <p:cNvSpPr>
            <a:spLocks noGrp="1" noChangeArrowheads="1"/>
          </p:cNvSpPr>
          <p:nvPr>
            <p:ph idx="1"/>
          </p:nvPr>
        </p:nvSpPr>
        <p:spPr bwMode="auto">
          <a:xfrm>
            <a:off x="399661" y="1713461"/>
            <a:ext cx="1139267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lnSpc>
                <a:spcPct val="100000"/>
              </a:lnSpc>
              <a:spcBef>
                <a:spcPct val="0"/>
              </a:spcBef>
              <a:spcAft>
                <a:spcPct val="0"/>
              </a:spcAft>
              <a:buNone/>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AUTHENTICATION AND REPORTING MODULE </a:t>
            </a:r>
            <a:endParaRPr lang="en-US" sz="2600" b="1" dirty="0">
              <a:latin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None/>
            </a:pPr>
            <a:r>
              <a:rPr lang="en-US" sz="2600" dirty="0">
                <a:latin typeface="Times New Roman" panose="02020603050405020304" pitchFamily="18" charset="0"/>
                <a:cs typeface="Times New Roman" panose="02020603050405020304" pitchFamily="18" charset="0"/>
              </a:rPr>
              <a:t>This module is responsible for verifying whether the media is authentic or has been tampered with. It may include a reporting feature that provides detailed results about the analysis, including the detected manipulations and their severity. Additionally, the authentication results might be integrated with a user interface for easier interpretation.</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589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pic>
        <p:nvPicPr>
          <p:cNvPr id="6" name="Picture 5">
            <a:extLst>
              <a:ext uri="{FF2B5EF4-FFF2-40B4-BE49-F238E27FC236}">
                <a16:creationId xmlns:a16="http://schemas.microsoft.com/office/drawing/2014/main" id="{3225AAFC-75AF-F7E3-0ADC-A6F62A37E1CC}"/>
              </a:ext>
            </a:extLst>
          </p:cNvPr>
          <p:cNvPicPr>
            <a:picLocks noChangeAspect="1"/>
          </p:cNvPicPr>
          <p:nvPr/>
        </p:nvPicPr>
        <p:blipFill>
          <a:blip r:embed="rId2"/>
          <a:stretch>
            <a:fillRect/>
          </a:stretch>
        </p:blipFill>
        <p:spPr>
          <a:xfrm>
            <a:off x="2992120" y="681037"/>
            <a:ext cx="5481320" cy="3083243"/>
          </a:xfrm>
          <a:prstGeom prst="rect">
            <a:avLst/>
          </a:prstGeom>
        </p:spPr>
      </p:pic>
      <p:pic>
        <p:nvPicPr>
          <p:cNvPr id="8" name="Picture 7">
            <a:extLst>
              <a:ext uri="{FF2B5EF4-FFF2-40B4-BE49-F238E27FC236}">
                <a16:creationId xmlns:a16="http://schemas.microsoft.com/office/drawing/2014/main" id="{D6240B3C-5EE8-F384-F275-1DA6400B738C}"/>
              </a:ext>
            </a:extLst>
          </p:cNvPr>
          <p:cNvPicPr>
            <a:picLocks noChangeAspect="1"/>
          </p:cNvPicPr>
          <p:nvPr/>
        </p:nvPicPr>
        <p:blipFill>
          <a:blip r:embed="rId3"/>
          <a:stretch>
            <a:fillRect/>
          </a:stretch>
        </p:blipFill>
        <p:spPr>
          <a:xfrm>
            <a:off x="2992120" y="3861752"/>
            <a:ext cx="5481320" cy="3083243"/>
          </a:xfrm>
          <a:prstGeom prst="rect">
            <a:avLst/>
          </a:prstGeom>
        </p:spPr>
      </p:pic>
    </p:spTree>
    <p:extLst>
      <p:ext uri="{BB962C8B-B14F-4D97-AF65-F5344CB8AC3E}">
        <p14:creationId xmlns:p14="http://schemas.microsoft.com/office/powerpoint/2010/main" val="421411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5"/>
            <a:ext cx="12192000" cy="91962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66235"/>
            <a:ext cx="10515600" cy="4351338"/>
          </a:xfrm>
        </p:spPr>
        <p:txBody>
          <a:bodyPr>
            <a:normAutofit/>
          </a:bodyPr>
          <a:lstStyle/>
          <a:p>
            <a:pPr marL="0" indent="0" algn="just">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lgn="just">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lgn="just">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lgn="just">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lgn="just">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16</a:t>
            </a:fld>
            <a:endParaRPr lang="en-IN" b="1" dirty="0">
              <a:solidFill>
                <a:schemeClr val="tx1"/>
              </a:solidFill>
            </a:endParaRPr>
          </a:p>
        </p:txBody>
      </p:sp>
      <p:sp>
        <p:nvSpPr>
          <p:cNvPr id="6" name="TextBox 5">
            <a:extLst>
              <a:ext uri="{FF2B5EF4-FFF2-40B4-BE49-F238E27FC236}">
                <a16:creationId xmlns:a16="http://schemas.microsoft.com/office/drawing/2014/main" id="{7C4159EF-0774-4918-EE41-354D6BA9876D}"/>
              </a:ext>
            </a:extLst>
          </p:cNvPr>
          <p:cNvSpPr txBox="1"/>
          <p:nvPr/>
        </p:nvSpPr>
        <p:spPr>
          <a:xfrm>
            <a:off x="944880" y="1330960"/>
            <a:ext cx="10515600" cy="4493538"/>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Key Points:</a:t>
            </a:r>
          </a:p>
          <a:p>
            <a:pPr lvl="1"/>
            <a:r>
              <a:rPr lang="en-US" sz="2600" b="1" dirty="0">
                <a:latin typeface="Times New Roman" panose="02020603050405020304" pitchFamily="18" charset="0"/>
                <a:cs typeface="Times New Roman" panose="02020603050405020304" pitchFamily="18" charset="0"/>
              </a:rPr>
              <a:t>Objective:</a:t>
            </a:r>
            <a:r>
              <a:rPr lang="en-US" sz="2600" dirty="0">
                <a:latin typeface="Times New Roman" panose="02020603050405020304" pitchFamily="18" charset="0"/>
                <a:cs typeface="Times New Roman" panose="02020603050405020304" pitchFamily="18" charset="0"/>
              </a:rPr>
              <a:t> Detect and classify morphed facial images to secure biometric systems.</a:t>
            </a:r>
          </a:p>
          <a:p>
            <a:pPr lvl="1"/>
            <a:r>
              <a:rPr lang="en-US" sz="2600" b="1" dirty="0">
                <a:latin typeface="Times New Roman" panose="02020603050405020304" pitchFamily="18" charset="0"/>
                <a:cs typeface="Times New Roman" panose="02020603050405020304" pitchFamily="18" charset="0"/>
              </a:rPr>
              <a:t>Approach</a:t>
            </a:r>
            <a:r>
              <a:rPr lang="en-US" sz="2600" dirty="0">
                <a:latin typeface="Times New Roman" panose="02020603050405020304" pitchFamily="18" charset="0"/>
                <a:cs typeface="Times New Roman" panose="02020603050405020304" pitchFamily="18" charset="0"/>
              </a:rPr>
              <a:t>:</a:t>
            </a:r>
          </a:p>
          <a:p>
            <a:pPr lvl="1"/>
            <a:r>
              <a:rPr lang="en-US" sz="2600" dirty="0">
                <a:latin typeface="Times New Roman" panose="02020603050405020304" pitchFamily="18" charset="0"/>
                <a:cs typeface="Times New Roman" panose="02020603050405020304" pitchFamily="18" charset="0"/>
              </a:rPr>
              <a:t>Data acquisition via live feeds or media files.</a:t>
            </a:r>
          </a:p>
          <a:p>
            <a:pPr lvl="1"/>
            <a:r>
              <a:rPr lang="en-US" sz="2600" dirty="0">
                <a:latin typeface="Times New Roman" panose="02020603050405020304" pitchFamily="18" charset="0"/>
                <a:cs typeface="Times New Roman" panose="02020603050405020304" pitchFamily="18" charset="0"/>
              </a:rPr>
              <a:t>Preprocessing for image quality and consistency.</a:t>
            </a:r>
          </a:p>
          <a:p>
            <a:pPr lvl="1"/>
            <a:r>
              <a:rPr lang="en-US" sz="2600" dirty="0">
                <a:latin typeface="Times New Roman" panose="02020603050405020304" pitchFamily="18" charset="0"/>
                <a:cs typeface="Times New Roman" panose="02020603050405020304" pitchFamily="18" charset="0"/>
              </a:rPr>
              <a:t>Feature extraction using deep learning techniques like CNNs.</a:t>
            </a:r>
          </a:p>
          <a:p>
            <a:pPr lvl="1"/>
            <a:r>
              <a:rPr lang="en-US" sz="2600" dirty="0">
                <a:latin typeface="Times New Roman" panose="02020603050405020304" pitchFamily="18" charset="0"/>
                <a:cs typeface="Times New Roman" panose="02020603050405020304" pitchFamily="18" charset="0"/>
              </a:rPr>
              <a:t>Morph detection via SVM classifier to identify tampering.</a:t>
            </a:r>
          </a:p>
          <a:p>
            <a:pPr lvl="1"/>
            <a:r>
              <a:rPr lang="en-US" sz="2600" dirty="0">
                <a:latin typeface="Times New Roman" panose="02020603050405020304" pitchFamily="18" charset="0"/>
                <a:cs typeface="Times New Roman" panose="02020603050405020304" pitchFamily="18" charset="0"/>
              </a:rPr>
              <a:t>Authentication and reporting for actionable insights.</a:t>
            </a:r>
          </a:p>
          <a:p>
            <a:pPr lvl="1"/>
            <a:r>
              <a:rPr lang="en-US" sz="2600" dirty="0">
                <a:latin typeface="Times New Roman" panose="02020603050405020304" pitchFamily="18" charset="0"/>
                <a:cs typeface="Times New Roman" panose="02020603050405020304" pitchFamily="18" charset="0"/>
              </a:rPr>
              <a:t>Applications: High-security areas like passport verification, secure access, and identity authentication.</a:t>
            </a:r>
          </a:p>
        </p:txBody>
      </p:sp>
    </p:spTree>
    <p:extLst>
      <p:ext uri="{BB962C8B-B14F-4D97-AF65-F5344CB8AC3E}">
        <p14:creationId xmlns:p14="http://schemas.microsoft.com/office/powerpoint/2010/main" val="231521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17</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 Members</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Ms. M PAVITHRA                           SANJAY RAMAJAYAM M(811722104131)</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SUDEESH B (811722104160)</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SUNDAR B (811722104161)</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MORPH DETECTION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4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206477" y="1290320"/>
            <a:ext cx="11720052" cy="3931940"/>
          </a:xfrm>
        </p:spPr>
        <p:txBody>
          <a:bodyPr>
            <a:noAutofit/>
          </a:bodyPr>
          <a:lstStyle/>
          <a:p>
            <a:pPr algn="just">
              <a:buClr>
                <a:srgbClr val="FF0000"/>
              </a:buClr>
            </a:pPr>
            <a:r>
              <a:rPr lang="en-US" sz="2600" dirty="0">
                <a:latin typeface="Times New Roman" panose="02020603050405020304" pitchFamily="18" charset="0"/>
                <a:cs typeface="Times New Roman" panose="02020603050405020304" pitchFamily="18" charset="0"/>
              </a:rPr>
              <a:t>The primary objective of the system is to develop a robust and efficient solution for detecting and classifying morphed facial images to enhance the security and reliability of biometric authentication systems.</a:t>
            </a:r>
          </a:p>
          <a:p>
            <a:pPr algn="just">
              <a:buClr>
                <a:srgbClr val="FF0000"/>
              </a:buClr>
            </a:pPr>
            <a:r>
              <a:rPr lang="en-US" sz="2600" dirty="0">
                <a:latin typeface="Times New Roman" panose="02020603050405020304" pitchFamily="18" charset="0"/>
                <a:cs typeface="Times New Roman" panose="02020603050405020304" pitchFamily="18" charset="0"/>
              </a:rPr>
              <a:t>By leveraging advanced deep learning techniques and machine learning classifiers, the system aims to accurately differentiate between live-captured (original) images and morphed (manipulated) images.</a:t>
            </a:r>
            <a:endParaRPr lang="en-IN" sz="2600" dirty="0">
              <a:latin typeface="Times New Roman" panose="02020603050405020304" pitchFamily="18" charset="0"/>
              <a:cs typeface="Times New Roman" panose="02020603050405020304" pitchFamily="18" charset="0"/>
            </a:endParaRPr>
          </a:p>
          <a:p>
            <a:pPr algn="just">
              <a:buClr>
                <a:srgbClr val="FF0000"/>
              </a:buClr>
            </a:pPr>
            <a:r>
              <a:rPr lang="en-IN"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This ensures the integrity of facial recognition systems and prevents unauthorized access or identity spoofing.</a:t>
            </a:r>
          </a:p>
          <a:p>
            <a:pPr algn="just">
              <a:buClr>
                <a:srgbClr val="FF0000"/>
              </a:buClr>
            </a:pPr>
            <a:r>
              <a:rPr lang="en-US" sz="2600" dirty="0">
                <a:latin typeface="Times New Roman" panose="02020603050405020304" pitchFamily="18" charset="0"/>
                <a:cs typeface="Times New Roman" panose="02020603050405020304" pitchFamily="18" charset="0"/>
              </a:rPr>
              <a:t>The solution is designed to strengthen high-security applications, such as identity verification, passport authentication, and secure access control, while mitigating risks associated with facial data manipulation and ensuring trust in biometric systems.</a:t>
            </a:r>
            <a:endParaRPr lang="en-IN" sz="2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title"/>
          </p:nvPr>
        </p:nvSpPr>
        <p:spPr>
          <a:xfrm>
            <a:off x="0" y="1"/>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
        <p:nvSpPr>
          <p:cNvPr id="3" name="TextBox 2">
            <a:extLst>
              <a:ext uri="{FF2B5EF4-FFF2-40B4-BE49-F238E27FC236}">
                <a16:creationId xmlns:a16="http://schemas.microsoft.com/office/drawing/2014/main" id="{795E1825-5BB8-1604-3C27-E828B07D43A7}"/>
              </a:ext>
            </a:extLst>
          </p:cNvPr>
          <p:cNvSpPr txBox="1"/>
          <p:nvPr/>
        </p:nvSpPr>
        <p:spPr>
          <a:xfrm>
            <a:off x="314632" y="1376515"/>
            <a:ext cx="11602065" cy="4493538"/>
          </a:xfrm>
          <a:prstGeom prst="rect">
            <a:avLst/>
          </a:prstGeom>
          <a:noFill/>
        </p:spPr>
        <p:txBody>
          <a:bodyPr wrap="square" rtlCol="0">
            <a:spAutoFit/>
          </a:bodyPr>
          <a:lstStyle/>
          <a:p>
            <a:pPr algn="just"/>
            <a:r>
              <a:rPr lang="en-US" sz="2600" dirty="0">
                <a:latin typeface="Times New Roman" panose="02020603050405020304" pitchFamily="18" charset="0"/>
                <a:cs typeface="Times New Roman" panose="02020603050405020304" pitchFamily="18" charset="0"/>
              </a:rPr>
              <a:t>This system addresses the critical challenge of detecting morphed facial images, which pose a significant threat to the security and reliability of biometric authentication systems. Morphing attacks, where facial images are manipulated to combine features from multiple individuals, can deceive facial recognition technologies and compromise identity verification processes. The proposed solution employs a multi-step approach, beginning with face extraction, followed by deep learning-based feature extraction and further refinement. A Support Vector Machine (SVM) classifier is then used to accurately classify images as either original or morphed. By effectively mitigating the risks associated with facial image manipulation, this approach enhances trust and reliability in critical identity-based systems.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a:extLst>
              <a:ext uri="{FF2B5EF4-FFF2-40B4-BE49-F238E27FC236}">
                <a16:creationId xmlns:a16="http://schemas.microsoft.com/office/drawing/2014/main"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91E44D4C-0BF0-DCBC-B59B-935575E417E9}"/>
              </a:ext>
            </a:extLst>
          </p:cNvPr>
          <p:cNvGraphicFramePr>
            <a:graphicFrameLocks noGrp="1"/>
          </p:cNvGraphicFramePr>
          <p:nvPr>
            <p:extLst>
              <p:ext uri="{D42A27DB-BD31-4B8C-83A1-F6EECF244321}">
                <p14:modId xmlns:p14="http://schemas.microsoft.com/office/powerpoint/2010/main" val="376136889"/>
              </p:ext>
            </p:extLst>
          </p:nvPr>
        </p:nvGraphicFramePr>
        <p:xfrm>
          <a:off x="0" y="719665"/>
          <a:ext cx="12192000" cy="7525104"/>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val="1458285663"/>
                    </a:ext>
                  </a:extLst>
                </a:gridCol>
                <a:gridCol w="2438400">
                  <a:extLst>
                    <a:ext uri="{9D8B030D-6E8A-4147-A177-3AD203B41FA5}">
                      <a16:colId xmlns:a16="http://schemas.microsoft.com/office/drawing/2014/main" val="109330403"/>
                    </a:ext>
                  </a:extLst>
                </a:gridCol>
                <a:gridCol w="2438400">
                  <a:extLst>
                    <a:ext uri="{9D8B030D-6E8A-4147-A177-3AD203B41FA5}">
                      <a16:colId xmlns:a16="http://schemas.microsoft.com/office/drawing/2014/main" val="3321216741"/>
                    </a:ext>
                  </a:extLst>
                </a:gridCol>
                <a:gridCol w="2438400">
                  <a:extLst>
                    <a:ext uri="{9D8B030D-6E8A-4147-A177-3AD203B41FA5}">
                      <a16:colId xmlns:a16="http://schemas.microsoft.com/office/drawing/2014/main" val="2877018546"/>
                    </a:ext>
                  </a:extLst>
                </a:gridCol>
                <a:gridCol w="2438400">
                  <a:extLst>
                    <a:ext uri="{9D8B030D-6E8A-4147-A177-3AD203B41FA5}">
                      <a16:colId xmlns:a16="http://schemas.microsoft.com/office/drawing/2014/main" val="1421465586"/>
                    </a:ext>
                  </a:extLst>
                </a:gridCol>
              </a:tblGrid>
              <a:tr h="1019352">
                <a:tc>
                  <a:txBody>
                    <a:bodyPr/>
                    <a:lstStyle/>
                    <a:p>
                      <a:pPr algn="ctr"/>
                      <a:r>
                        <a:rPr lang="en-US" sz="1400" dirty="0"/>
                        <a:t>TITLE OF THE PAPER</a:t>
                      </a:r>
                    </a:p>
                  </a:txBody>
                  <a:tcPr anchor="ctr"/>
                </a:tc>
                <a:tc>
                  <a:txBody>
                    <a:bodyPr/>
                    <a:lstStyle/>
                    <a:p>
                      <a:pPr algn="ctr"/>
                      <a:r>
                        <a:rPr lang="en-US" sz="1400" dirty="0"/>
                        <a:t>AUTHOR (S)</a:t>
                      </a:r>
                    </a:p>
                  </a:txBody>
                  <a:tcPr anchor="ctr"/>
                </a:tc>
                <a:tc>
                  <a:txBody>
                    <a:bodyPr/>
                    <a:lstStyle/>
                    <a:p>
                      <a:pPr algn="ctr"/>
                      <a:r>
                        <a:rPr lang="en-US" sz="1400" dirty="0"/>
                        <a:t>PUBLISHER</a:t>
                      </a:r>
                    </a:p>
                  </a:txBody>
                  <a:tcPr anchor="ctr"/>
                </a:tc>
                <a:tc>
                  <a:txBody>
                    <a:bodyPr/>
                    <a:lstStyle/>
                    <a:p>
                      <a:pPr algn="ctr"/>
                      <a:r>
                        <a:rPr lang="en-US" sz="1400" dirty="0"/>
                        <a:t>PAPER GIST</a:t>
                      </a:r>
                    </a:p>
                  </a:txBody>
                  <a:tcPr anchor="ctr"/>
                </a:tc>
                <a:tc>
                  <a:txBody>
                    <a:bodyPr/>
                    <a:lstStyle/>
                    <a:p>
                      <a:pPr algn="ctr"/>
                      <a:r>
                        <a:rPr lang="en-US" sz="1400" dirty="0"/>
                        <a:t>TECHNOLOGY USED</a:t>
                      </a:r>
                    </a:p>
                  </a:txBody>
                  <a:tcPr anchor="ctr"/>
                </a:tc>
                <a:extLst>
                  <a:ext uri="{0D108BD9-81ED-4DB2-BD59-A6C34878D82A}">
                    <a16:rowId xmlns:a16="http://schemas.microsoft.com/office/drawing/2014/main" val="583417673"/>
                  </a:ext>
                </a:extLst>
              </a:tr>
              <a:tr h="1019352">
                <a:tc>
                  <a:txBody>
                    <a:bodyPr/>
                    <a:lstStyle/>
                    <a:p>
                      <a:r>
                        <a:rPr lang="en-US" sz="1400" b="0" kern="1200" dirty="0">
                          <a:solidFill>
                            <a:schemeClr val="dk1"/>
                          </a:solidFill>
                          <a:effectLst/>
                          <a:latin typeface="+mn-lt"/>
                          <a:ea typeface="+mn-ea"/>
                          <a:cs typeface="+mn-cs"/>
                        </a:rPr>
                        <a:t>DEEPFAKE DETECTION WITH CNN </a:t>
                      </a:r>
                      <a:endParaRPr lang="en-US" sz="1400" b="0" dirty="0"/>
                    </a:p>
                  </a:txBody>
                  <a:tcPr/>
                </a:tc>
                <a:tc>
                  <a:txBody>
                    <a:bodyPr/>
                    <a:lstStyle/>
                    <a:p>
                      <a:r>
                        <a:rPr lang="en-US" sz="1400" b="0" kern="1200" dirty="0" err="1">
                          <a:solidFill>
                            <a:schemeClr val="dk1"/>
                          </a:solidFill>
                          <a:effectLst/>
                          <a:latin typeface="+mn-lt"/>
                          <a:ea typeface="+mn-ea"/>
                          <a:cs typeface="+mn-cs"/>
                        </a:rPr>
                        <a:t>Yuezum</a:t>
                      </a:r>
                      <a:r>
                        <a:rPr lang="en-US" sz="1400" b="0" kern="1200" dirty="0">
                          <a:solidFill>
                            <a:schemeClr val="dk1"/>
                          </a:solidFill>
                          <a:effectLst/>
                          <a:latin typeface="+mn-lt"/>
                          <a:ea typeface="+mn-ea"/>
                          <a:cs typeface="+mn-cs"/>
                        </a:rPr>
                        <a:t> Li and </a:t>
                      </a:r>
                      <a:r>
                        <a:rPr lang="en-US" sz="1400" b="0" kern="1200" dirty="0" err="1">
                          <a:solidFill>
                            <a:schemeClr val="dk1"/>
                          </a:solidFill>
                          <a:effectLst/>
                          <a:latin typeface="+mn-lt"/>
                          <a:ea typeface="+mn-ea"/>
                          <a:cs typeface="+mn-cs"/>
                        </a:rPr>
                        <a:t>Siwei</a:t>
                      </a:r>
                      <a:r>
                        <a:rPr lang="en-US" sz="1400" b="0" kern="1200" dirty="0">
                          <a:solidFill>
                            <a:schemeClr val="dk1"/>
                          </a:solidFill>
                          <a:effectLst/>
                          <a:latin typeface="+mn-lt"/>
                          <a:ea typeface="+mn-ea"/>
                          <a:cs typeface="+mn-cs"/>
                        </a:rPr>
                        <a:t> Lyu</a:t>
                      </a:r>
                      <a:endParaRPr lang="en-US" sz="1400" b="0" dirty="0"/>
                    </a:p>
                  </a:txBody>
                  <a:tcPr/>
                </a:tc>
                <a:tc>
                  <a:txBody>
                    <a:bodyPr/>
                    <a:lstStyle/>
                    <a:p>
                      <a:r>
                        <a:rPr lang="en-US" sz="1400" b="0" dirty="0"/>
                        <a:t>EEE/CVF Conference on Computer Vision and Pattern Recognition (CVPR) </a:t>
                      </a:r>
                    </a:p>
                  </a:txBody>
                  <a:tcPr/>
                </a:tc>
                <a:tc>
                  <a:txBody>
                    <a:bodyPr/>
                    <a:lstStyle/>
                    <a:p>
                      <a:r>
                        <a:rPr lang="en-US" sz="1400" kern="1200" dirty="0">
                          <a:solidFill>
                            <a:schemeClr val="dk1"/>
                          </a:solidFill>
                          <a:effectLst/>
                          <a:latin typeface="+mn-lt"/>
                          <a:ea typeface="+mn-ea"/>
                          <a:cs typeface="+mn-cs"/>
                        </a:rPr>
                        <a:t>This approach utilizes CNNs to analyze facial inconsistencies that are commonly present in synthetic media, making it effective for detecting deepfake videos.</a:t>
                      </a:r>
                      <a:endParaRPr lang="en-IN" sz="1400" kern="1200" dirty="0">
                        <a:solidFill>
                          <a:schemeClr val="dk1"/>
                        </a:solidFill>
                        <a:effectLst/>
                        <a:latin typeface="+mn-lt"/>
                        <a:ea typeface="+mn-ea"/>
                        <a:cs typeface="+mn-cs"/>
                      </a:endParaRPr>
                    </a:p>
                  </a:txBody>
                  <a:tcPr/>
                </a:tc>
                <a:tc>
                  <a:txBody>
                    <a:bodyPr/>
                    <a:lstStyle/>
                    <a:p>
                      <a:r>
                        <a:rPr lang="en-US" sz="1400" kern="1200" dirty="0">
                          <a:solidFill>
                            <a:schemeClr val="dk1"/>
                          </a:solidFill>
                          <a:effectLst/>
                          <a:latin typeface="+mn-lt"/>
                          <a:ea typeface="+mn-ea"/>
                          <a:cs typeface="+mn-cs"/>
                        </a:rPr>
                        <a:t>Convolutional Neural Networks </a:t>
                      </a:r>
                      <a:endParaRPr lang="en-US" sz="1400" dirty="0"/>
                    </a:p>
                  </a:txBody>
                  <a:tcPr/>
                </a:tc>
                <a:extLst>
                  <a:ext uri="{0D108BD9-81ED-4DB2-BD59-A6C34878D82A}">
                    <a16:rowId xmlns:a16="http://schemas.microsoft.com/office/drawing/2014/main" val="1168724830"/>
                  </a:ext>
                </a:extLst>
              </a:tr>
              <a:tr h="1019352">
                <a:tc>
                  <a:txBody>
                    <a:bodyPr/>
                    <a:lstStyle/>
                    <a:p>
                      <a:r>
                        <a:rPr lang="en-US" sz="1400" b="0" kern="1200" dirty="0">
                          <a:solidFill>
                            <a:schemeClr val="dk1"/>
                          </a:solidFill>
                          <a:effectLst/>
                          <a:latin typeface="+mn-lt"/>
                          <a:ea typeface="+mn-ea"/>
                          <a:cs typeface="+mn-cs"/>
                        </a:rPr>
                        <a:t>EXPOSING DEEPFAKE VIDEOS BY DETECTING FACE WRAPPING ARTIFACTS</a:t>
                      </a:r>
                      <a:endParaRPr lang="en-US" sz="1400" b="0" dirty="0"/>
                    </a:p>
                  </a:txBody>
                  <a:tcPr/>
                </a:tc>
                <a:tc>
                  <a:txBody>
                    <a:bodyPr/>
                    <a:lstStyle/>
                    <a:p>
                      <a:r>
                        <a:rPr lang="en-US" sz="1400" b="0" kern="1200" dirty="0">
                          <a:solidFill>
                            <a:schemeClr val="dk1"/>
                          </a:solidFill>
                          <a:effectLst/>
                          <a:latin typeface="+mn-lt"/>
                          <a:ea typeface="+mn-ea"/>
                          <a:cs typeface="+mn-cs"/>
                        </a:rPr>
                        <a:t>Hany Farid and Shruthi Agarwal </a:t>
                      </a:r>
                      <a:endParaRPr lang="en-US" sz="1400" b="0" dirty="0"/>
                    </a:p>
                  </a:txBody>
                  <a:tcPr/>
                </a:tc>
                <a:tc>
                  <a:txBody>
                    <a:bodyPr/>
                    <a:lstStyle/>
                    <a:p>
                      <a:r>
                        <a:rPr lang="en-US" sz="1400" b="0" dirty="0"/>
                        <a:t>IEEE Transactions on Information Forensics and Security (TIFS)</a:t>
                      </a:r>
                    </a:p>
                  </a:txBody>
                  <a:tcPr/>
                </a:tc>
                <a:tc>
                  <a:txBody>
                    <a:bodyPr/>
                    <a:lstStyle/>
                    <a:p>
                      <a:r>
                        <a:rPr lang="en-US" sz="1400" kern="1200" dirty="0">
                          <a:solidFill>
                            <a:schemeClr val="dk1"/>
                          </a:solidFill>
                          <a:effectLst/>
                          <a:latin typeface="+mn-lt"/>
                          <a:ea typeface="+mn-ea"/>
                          <a:cs typeface="+mn-cs"/>
                        </a:rPr>
                        <a:t>This study introduces a deepfake detection approach that focuses on detecting face warping artifacts, a common indicator of manipulation </a:t>
                      </a:r>
                      <a:endParaRPr lang="en-US" sz="1400" b="0" dirty="0"/>
                    </a:p>
                  </a:txBody>
                  <a:tcPr/>
                </a:tc>
                <a:tc>
                  <a:txBody>
                    <a:bodyPr/>
                    <a:lstStyle/>
                    <a:p>
                      <a:r>
                        <a:rPr lang="en-IN" sz="1400" b="0" dirty="0"/>
                        <a:t>Convolutional Neural Networks  , Recurrent Neural Networks </a:t>
                      </a:r>
                      <a:endParaRPr lang="en-US" sz="1400" b="0" dirty="0"/>
                    </a:p>
                  </a:txBody>
                  <a:tcPr/>
                </a:tc>
                <a:extLst>
                  <a:ext uri="{0D108BD9-81ED-4DB2-BD59-A6C34878D82A}">
                    <a16:rowId xmlns:a16="http://schemas.microsoft.com/office/drawing/2014/main" val="1660361405"/>
                  </a:ext>
                </a:extLst>
              </a:tr>
              <a:tr h="1019352">
                <a:tc>
                  <a:txBody>
                    <a:bodyPr/>
                    <a:lstStyle/>
                    <a:p>
                      <a:r>
                        <a:rPr lang="en-US" sz="1400" b="0" kern="1200" dirty="0">
                          <a:solidFill>
                            <a:schemeClr val="dk1"/>
                          </a:solidFill>
                          <a:effectLst/>
                          <a:latin typeface="+mn-lt"/>
                          <a:ea typeface="+mn-ea"/>
                          <a:cs typeface="+mn-cs"/>
                        </a:rPr>
                        <a:t>A SURVEY ON DEEPFAKE DETECTION METHODS: CHALLENGES AND FUTURE DIRECTIONS</a:t>
                      </a:r>
                      <a:endParaRPr lang="en-US" sz="1400" b="0" dirty="0"/>
                    </a:p>
                  </a:txBody>
                  <a:tcPr/>
                </a:tc>
                <a:tc>
                  <a:txBody>
                    <a:bodyPr/>
                    <a:lstStyle/>
                    <a:p>
                      <a:r>
                        <a:rPr lang="en-US" sz="1400" b="0" kern="1200" dirty="0">
                          <a:solidFill>
                            <a:schemeClr val="dk1"/>
                          </a:solidFill>
                          <a:effectLst/>
                          <a:latin typeface="+mn-lt"/>
                          <a:ea typeface="+mn-ea"/>
                          <a:cs typeface="+mn-cs"/>
                        </a:rPr>
                        <a:t>Shu Hu, </a:t>
                      </a:r>
                      <a:r>
                        <a:rPr lang="en-US" sz="1400" b="0" kern="1200" dirty="0" err="1">
                          <a:solidFill>
                            <a:schemeClr val="dk1"/>
                          </a:solidFill>
                          <a:effectLst/>
                          <a:latin typeface="+mn-lt"/>
                          <a:ea typeface="+mn-ea"/>
                          <a:cs typeface="+mn-cs"/>
                        </a:rPr>
                        <a:t>Siqi</a:t>
                      </a:r>
                      <a:r>
                        <a:rPr lang="en-US" sz="1400" b="0" kern="1200" dirty="0">
                          <a:solidFill>
                            <a:schemeClr val="dk1"/>
                          </a:solidFill>
                          <a:effectLst/>
                          <a:latin typeface="+mn-lt"/>
                          <a:ea typeface="+mn-ea"/>
                          <a:cs typeface="+mn-cs"/>
                        </a:rPr>
                        <a:t> Zheng, and Rajesh Gupta </a:t>
                      </a:r>
                      <a:endParaRPr lang="en-US" sz="1400" b="0" dirty="0"/>
                    </a:p>
                  </a:txBody>
                  <a:tcPr/>
                </a:tc>
                <a:tc>
                  <a:txBody>
                    <a:bodyPr/>
                    <a:lstStyle/>
                    <a:p>
                      <a:r>
                        <a:rPr lang="en-IN" sz="1400" dirty="0"/>
                        <a:t>IEEE Access</a:t>
                      </a:r>
                      <a:endParaRPr lang="en-US" sz="1400" b="0" dirty="0"/>
                    </a:p>
                  </a:txBody>
                  <a:tcPr/>
                </a:tc>
                <a:tc>
                  <a:txBody>
                    <a:bodyPr/>
                    <a:lstStyle/>
                    <a:p>
                      <a:r>
                        <a:rPr lang="en-US" sz="1400" b="0" kern="1200" dirty="0">
                          <a:solidFill>
                            <a:schemeClr val="dk1"/>
                          </a:solidFill>
                          <a:effectLst/>
                          <a:latin typeface="+mn-lt"/>
                          <a:ea typeface="+mn-ea"/>
                          <a:cs typeface="+mn-cs"/>
                        </a:rPr>
                        <a:t> It examines both manual and automated approaches, discussing the adaptability of detection methods in response </a:t>
                      </a:r>
                      <a:endParaRPr lang="en-US" sz="1400" b="0" dirty="0"/>
                    </a:p>
                  </a:txBody>
                  <a:tcPr/>
                </a:tc>
                <a:tc>
                  <a:txBody>
                    <a:bodyPr/>
                    <a:lstStyle/>
                    <a:p>
                      <a:r>
                        <a:rPr lang="en-US" sz="1400" b="0" dirty="0"/>
                        <a:t>deep learning models (CNNs, RNNs, GANs), and temporal analysis methods.</a:t>
                      </a:r>
                    </a:p>
                  </a:txBody>
                  <a:tcPr/>
                </a:tc>
                <a:extLst>
                  <a:ext uri="{0D108BD9-81ED-4DB2-BD59-A6C34878D82A}">
                    <a16:rowId xmlns:a16="http://schemas.microsoft.com/office/drawing/2014/main" val="2827881711"/>
                  </a:ext>
                </a:extLst>
              </a:tr>
              <a:tr h="1019352">
                <a:tc>
                  <a:txBody>
                    <a:bodyPr/>
                    <a:lstStyle/>
                    <a:p>
                      <a:r>
                        <a:rPr lang="en-US" sz="1400" dirty="0" err="1"/>
                        <a:t>DeepFake</a:t>
                      </a:r>
                      <a:r>
                        <a:rPr lang="en-US" sz="1400" dirty="0"/>
                        <a:t> Video Detection through Visual and Audio Information</a:t>
                      </a:r>
                    </a:p>
                  </a:txBody>
                  <a:tcPr/>
                </a:tc>
                <a:tc>
                  <a:txBody>
                    <a:bodyPr/>
                    <a:lstStyle/>
                    <a:p>
                      <a:r>
                        <a:rPr lang="en-IN" sz="1400" dirty="0"/>
                        <a:t>Ng, E., &amp; Teoh, A</a:t>
                      </a:r>
                      <a:endParaRPr lang="en-US" sz="1400" dirty="0"/>
                    </a:p>
                  </a:txBody>
                  <a:tcPr/>
                </a:tc>
                <a:tc>
                  <a:txBody>
                    <a:bodyPr/>
                    <a:lstStyle/>
                    <a:p>
                      <a:r>
                        <a:rPr lang="en-IN" sz="1400" dirty="0"/>
                        <a:t>IEEE Access</a:t>
                      </a:r>
                      <a:endParaRPr lang="en-US" sz="1400" dirty="0"/>
                    </a:p>
                  </a:txBody>
                  <a:tcPr/>
                </a:tc>
                <a:tc>
                  <a:txBody>
                    <a:bodyPr/>
                    <a:lstStyle/>
                    <a:p>
                      <a:r>
                        <a:rPr lang="en-US" sz="1400" dirty="0"/>
                        <a:t>This paper addresses the combination of visual and audio cues to improve the detection of </a:t>
                      </a:r>
                      <a:r>
                        <a:rPr lang="en-US" sz="1400" dirty="0" err="1"/>
                        <a:t>DeepFake</a:t>
                      </a:r>
                      <a:r>
                        <a:rPr lang="en-US" sz="1400" dirty="0"/>
                        <a:t> videos, highlighting the importance of multisensory analysis for effective detection.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SVM , </a:t>
                      </a:r>
                      <a:r>
                        <a:rPr lang="en-IN" sz="1400" b="0" dirty="0"/>
                        <a:t>Convolutional Neural Networks  , Recurrent Neural Networks </a:t>
                      </a:r>
                      <a:endParaRPr lang="en-US" sz="1400" b="0" dirty="0"/>
                    </a:p>
                    <a:p>
                      <a:endParaRPr lang="en-US" dirty="0"/>
                    </a:p>
                  </a:txBody>
                  <a:tcPr/>
                </a:tc>
                <a:extLst>
                  <a:ext uri="{0D108BD9-81ED-4DB2-BD59-A6C34878D82A}">
                    <a16:rowId xmlns:a16="http://schemas.microsoft.com/office/drawing/2014/main" val="2351027274"/>
                  </a:ext>
                </a:extLst>
              </a:tr>
              <a:tr h="1019352">
                <a:tc>
                  <a:txBody>
                    <a:bodyPr/>
                    <a:lstStyle/>
                    <a:p>
                      <a:r>
                        <a:rPr lang="en-US" sz="1400" b="0" dirty="0"/>
                        <a:t>Morph Detection: A Novel Approach for Detecting Fake Faces Using Deep Learning</a:t>
                      </a:r>
                    </a:p>
                  </a:txBody>
                  <a:tcPr/>
                </a:tc>
                <a:tc>
                  <a:txBody>
                    <a:bodyPr/>
                    <a:lstStyle/>
                    <a:p>
                      <a:r>
                        <a:rPr lang="en-IN" sz="1400" b="0" dirty="0"/>
                        <a:t>Y. Zhang, Y. Xu, M. Wang, W. Li, J. Yang, Z. Liu</a:t>
                      </a:r>
                      <a:endParaRPr lang="en-US" sz="1400" b="0" dirty="0"/>
                    </a:p>
                  </a:txBody>
                  <a:tcPr/>
                </a:tc>
                <a:tc>
                  <a:txBody>
                    <a:bodyPr/>
                    <a:lstStyle/>
                    <a:p>
                      <a:r>
                        <a:rPr lang="en-IN" sz="1400" b="0" dirty="0"/>
                        <a:t>IEEE Access</a:t>
                      </a:r>
                      <a:endParaRPr lang="en-US" sz="1400" b="0" dirty="0"/>
                    </a:p>
                  </a:txBody>
                  <a:tcPr/>
                </a:tc>
                <a:tc>
                  <a:txBody>
                    <a:bodyPr/>
                    <a:lstStyle/>
                    <a:p>
                      <a:r>
                        <a:rPr lang="en-US" sz="1400" b="0" dirty="0"/>
                        <a:t>This paper proposes a new method for deepfake face detection specifically focused on detecting manipulated facial images using deep learning.</a:t>
                      </a:r>
                    </a:p>
                  </a:txBody>
                  <a:tcPr/>
                </a:tc>
                <a:tc>
                  <a:txBody>
                    <a:bodyPr/>
                    <a:lstStyle/>
                    <a:p>
                      <a:r>
                        <a:rPr lang="en-IN" sz="1400" b="0" dirty="0"/>
                        <a:t>Convolutional Neural Networks , Image Preprocessing</a:t>
                      </a:r>
                      <a:endParaRPr lang="en-US" sz="1400" b="0" dirty="0"/>
                    </a:p>
                  </a:txBody>
                  <a:tcPr/>
                </a:tc>
                <a:extLst>
                  <a:ext uri="{0D108BD9-81ED-4DB2-BD59-A6C34878D82A}">
                    <a16:rowId xmlns:a16="http://schemas.microsoft.com/office/drawing/2014/main" val="3334554171"/>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6</a:t>
            </a:fld>
            <a:endParaRPr lang="en-IN" b="1">
              <a:solidFill>
                <a:schemeClr val="tx1"/>
              </a:solidFill>
            </a:endParaRPr>
          </a:p>
        </p:txBody>
      </p:sp>
      <p:pic>
        <p:nvPicPr>
          <p:cNvPr id="4" name="Picture 3">
            <a:extLst>
              <a:ext uri="{FF2B5EF4-FFF2-40B4-BE49-F238E27FC236}">
                <a16:creationId xmlns:a16="http://schemas.microsoft.com/office/drawing/2014/main" id="{214E93CC-E933-1B89-D31C-E03977D17CB3}"/>
              </a:ext>
            </a:extLst>
          </p:cNvPr>
          <p:cNvPicPr>
            <a:picLocks noChangeAspect="1"/>
          </p:cNvPicPr>
          <p:nvPr/>
        </p:nvPicPr>
        <p:blipFill>
          <a:blip r:embed="rId2"/>
          <a:stretch>
            <a:fillRect/>
          </a:stretch>
        </p:blipFill>
        <p:spPr>
          <a:xfrm>
            <a:off x="1424297" y="939439"/>
            <a:ext cx="9343406" cy="5123803"/>
          </a:xfrm>
          <a:prstGeom prst="rect">
            <a:avLst/>
          </a:prstGeom>
        </p:spPr>
      </p:pic>
    </p:spTree>
    <p:extLst>
      <p:ext uri="{BB962C8B-B14F-4D97-AF65-F5344CB8AC3E}">
        <p14:creationId xmlns:p14="http://schemas.microsoft.com/office/powerpoint/2010/main" val="3182798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a:solidFill>
                <a:schemeClr val="tx1"/>
              </a:solidFill>
            </a:endParaRPr>
          </a:p>
        </p:txBody>
      </p:sp>
      <p:sp>
        <p:nvSpPr>
          <p:cNvPr id="4" name="Rectangle 3">
            <a:extLst>
              <a:ext uri="{FF2B5EF4-FFF2-40B4-BE49-F238E27FC236}">
                <a16:creationId xmlns:a16="http://schemas.microsoft.com/office/drawing/2014/main"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image2.jpeg">
            <a:extLst>
              <a:ext uri="{FF2B5EF4-FFF2-40B4-BE49-F238E27FC236}">
                <a16:creationId xmlns:a16="http://schemas.microsoft.com/office/drawing/2014/main" id="{7856743F-B486-7FE1-68A4-FC3047B5C807}"/>
              </a:ext>
            </a:extLst>
          </p:cNvPr>
          <p:cNvPicPr>
            <a:picLocks noChangeAspect="1"/>
          </p:cNvPicPr>
          <p:nvPr/>
        </p:nvPicPr>
        <p:blipFill>
          <a:blip r:embed="rId2" cstate="print"/>
          <a:stretch>
            <a:fillRect/>
          </a:stretch>
        </p:blipFill>
        <p:spPr>
          <a:xfrm>
            <a:off x="373240" y="1551748"/>
            <a:ext cx="11517983" cy="3954317"/>
          </a:xfrm>
          <a:prstGeom prst="rect">
            <a:avLst/>
          </a:prstGeom>
        </p:spPr>
      </p:pic>
    </p:spTree>
    <p:extLst>
      <p:ext uri="{BB962C8B-B14F-4D97-AF65-F5344CB8AC3E}">
        <p14:creationId xmlns:p14="http://schemas.microsoft.com/office/powerpoint/2010/main" val="68747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3" y="2671762"/>
            <a:ext cx="5157787" cy="3684588"/>
          </a:xfrm>
        </p:spPr>
        <p:txBody>
          <a:bodyPr/>
          <a:lstStyle/>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Camera </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8GB RAM</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Power Supply(DC Power)</a:t>
            </a: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390606" y="2556770"/>
            <a:ext cx="5183188" cy="3684588"/>
          </a:xfrm>
        </p:spPr>
        <p:txBody>
          <a:bodyPr>
            <a:normAutofit/>
          </a:bodyPr>
          <a:lstStyle/>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Window OS</a:t>
            </a: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Python</a:t>
            </a:r>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spTree>
    <p:extLst>
      <p:ext uri="{BB962C8B-B14F-4D97-AF65-F5344CB8AC3E}">
        <p14:creationId xmlns:p14="http://schemas.microsoft.com/office/powerpoint/2010/main" val="62787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a:xfrm>
            <a:off x="631721" y="1343024"/>
            <a:ext cx="11147323" cy="4821801"/>
          </a:xfrm>
        </p:spPr>
        <p:txBody>
          <a:bodyPr/>
          <a:lstStyle/>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ACQUISITION MODULE</a:t>
            </a: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PREPROCESSING MODULE</a:t>
            </a: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FEATURE EXTRACTION MODULE</a:t>
            </a: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MORPH DETECTION MODULE</a:t>
            </a: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AUTHENTICATION AND REPORTING MODULE </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1071</Words>
  <Application>Microsoft Office PowerPoint</Application>
  <PresentationFormat>Widescreen</PresentationFormat>
  <Paragraphs>119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Narrow</vt:lpstr>
      <vt:lpstr>Calibri</vt:lpstr>
      <vt:lpstr>Calibri Light</vt:lpstr>
      <vt:lpstr>Times New Roman</vt:lpstr>
      <vt:lpstr>Office Theme</vt:lpstr>
      <vt:lpstr>PowerPoint Presentation</vt:lpstr>
      <vt:lpstr>PowerPoint Presentation</vt:lpstr>
      <vt:lpstr>OBJECTIVE OF THE PROJECT</vt:lpstr>
      <vt:lpstr>ABSTRACT</vt:lpstr>
      <vt:lpstr>PowerPoint Presentation</vt:lpstr>
      <vt:lpstr>PowerPoint Presentation</vt:lpstr>
      <vt:lpstr>PowerPoint Presentation</vt:lpstr>
      <vt:lpstr>SOFTWARE AND HARDWARE REQUIREMENTS </vt:lpstr>
      <vt:lpstr>MODULES </vt:lpstr>
      <vt:lpstr>  SUMMARY OF MODULE-1</vt:lpstr>
      <vt:lpstr>SUMMARY OF MODULE-2</vt:lpstr>
      <vt:lpstr>SUMMARY OF MODULE-3</vt:lpstr>
      <vt:lpstr>SUMMARY OF MODULE-4</vt:lpstr>
      <vt:lpstr>SUMMARY OF MODULE-5</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RAMA Kishnan</cp:lastModifiedBy>
  <cp:revision>3</cp:revision>
  <dcterms:modified xsi:type="dcterms:W3CDTF">2024-12-07T05:54:33Z</dcterms:modified>
</cp:coreProperties>
</file>