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8" r:id="rId2"/>
    <p:sldId id="257" r:id="rId3"/>
    <p:sldId id="259" r:id="rId4"/>
    <p:sldId id="260" r:id="rId5"/>
    <p:sldId id="267" r:id="rId6"/>
    <p:sldId id="302" r:id="rId7"/>
    <p:sldId id="261" r:id="rId8"/>
    <p:sldId id="263" r:id="rId9"/>
    <p:sldId id="266" r:id="rId10"/>
    <p:sldId id="284" r:id="rId11"/>
    <p:sldId id="285" r:id="rId12"/>
    <p:sldId id="270" r:id="rId13"/>
    <p:sldId id="286" r:id="rId14"/>
    <p:sldId id="271" r:id="rId15"/>
    <p:sldId id="290" r:id="rId16"/>
    <p:sldId id="272" r:id="rId17"/>
    <p:sldId id="291" r:id="rId18"/>
    <p:sldId id="281" r:id="rId19"/>
    <p:sldId id="278" r:id="rId20"/>
    <p:sldId id="279" r:id="rId21"/>
    <p:sldId id="282" r:id="rId22"/>
    <p:sldId id="288" r:id="rId23"/>
    <p:sldId id="289" r:id="rId24"/>
    <p:sldId id="294" r:id="rId25"/>
    <p:sldId id="295" r:id="rId26"/>
    <p:sldId id="296" r:id="rId27"/>
    <p:sldId id="293" r:id="rId28"/>
    <p:sldId id="297" r:id="rId29"/>
    <p:sldId id="298" r:id="rId30"/>
    <p:sldId id="299" r:id="rId31"/>
    <p:sldId id="300" r:id="rId32"/>
    <p:sldId id="301" r:id="rId33"/>
    <p:sldId id="26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 dany" initials="sd" lastIdx="1" clrIdx="0">
    <p:extLst>
      <p:ext uri="{19B8F6BF-5375-455C-9EA6-DF929625EA0E}">
        <p15:presenceInfo xmlns:p15="http://schemas.microsoft.com/office/powerpoint/2012/main" userId="56e1e791546f19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138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6/8/2020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6/8/2020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6/8/2020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uipath.com/blog/use-cases-it-transformation-rpa?hs_amp=true" TargetMode="External"/><Relationship Id="rId2" Type="http://schemas.openxmlformats.org/officeDocument/2006/relationships/hyperlink" Target="https://help.teamsupport.com/1/en/topic/ticket-automation" TargetMode="External"/><Relationship Id="rId1" Type="http://schemas.openxmlformats.org/officeDocument/2006/relationships/slideLayout" Target="../slideLayouts/slideLayout2.xml"/><Relationship Id="rId5" Type="http://schemas.openxmlformats.org/officeDocument/2006/relationships/hyperlink" Target="https://github.com/sanjaysanju618/Ticket-Assignment-Automation" TargetMode="External"/><Relationship Id="rId4" Type="http://schemas.openxmlformats.org/officeDocument/2006/relationships/hyperlink" Target="https://www.nltk.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Autofit/>
          </a:bodyPr>
          <a:lstStyle/>
          <a:p>
            <a:pPr algn="ctr"/>
            <a:r>
              <a:rPr lang="en-US" sz="3200" dirty="0">
                <a:solidFill>
                  <a:schemeClr val="tx1"/>
                </a:solidFill>
                <a:latin typeface="Cambria" pitchFamily="18" charset="0"/>
              </a:rPr>
              <a:t>Customer Support </a:t>
            </a:r>
            <a:r>
              <a:rPr lang="en-US" sz="3200" b="0" dirty="0">
                <a:solidFill>
                  <a:schemeClr val="tx1"/>
                </a:solidFill>
                <a:latin typeface="Cambria" pitchFamily="18" charset="0"/>
              </a:rPr>
              <a:t>–</a:t>
            </a:r>
            <a:r>
              <a:rPr lang="en-US" sz="3200" dirty="0">
                <a:solidFill>
                  <a:schemeClr val="tx1"/>
                </a:solidFill>
                <a:latin typeface="Cambria" pitchFamily="18" charset="0"/>
              </a:rPr>
              <a:t> </a:t>
            </a:r>
            <a:r>
              <a:rPr lang="en-US" sz="3200" b="0" i="1" dirty="0">
                <a:solidFill>
                  <a:schemeClr val="tx1"/>
                </a:solidFill>
                <a:latin typeface="Cambria" pitchFamily="18" charset="0"/>
              </a:rPr>
              <a:t>Automation of ticket creation and response based on the mail </a:t>
            </a:r>
            <a:r>
              <a:rPr lang="en-US" sz="3200" dirty="0">
                <a:solidFill>
                  <a:schemeClr val="tx1"/>
                </a:solidFill>
                <a:latin typeface="Cambria" pitchFamily="18" charset="0"/>
              </a:rPr>
              <a:t>(RPA)</a:t>
            </a:r>
          </a:p>
        </p:txBody>
      </p:sp>
      <p:sp>
        <p:nvSpPr>
          <p:cNvPr id="7" name="Title 3"/>
          <p:cNvSpPr txBox="1">
            <a:spLocks/>
          </p:cNvSpPr>
          <p:nvPr/>
        </p:nvSpPr>
        <p:spPr>
          <a:xfrm>
            <a:off x="457200" y="3200400"/>
            <a:ext cx="3810000" cy="243840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Team members: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Sam Dany R</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Ramshankaran Y</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Prathvik 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Sanjay R B</a:t>
            </a: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3"/>
          <p:cNvSpPr txBox="1">
            <a:spLocks/>
          </p:cNvSpPr>
          <p:nvPr/>
        </p:nvSpPr>
        <p:spPr>
          <a:xfrm>
            <a:off x="4724400" y="3200400"/>
            <a:ext cx="39624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a:ln>
                  <a:noFill/>
                </a:ln>
                <a:solidFill>
                  <a:schemeClr val="tx1"/>
                </a:solidFill>
                <a:effectLst/>
                <a:uLnTx/>
                <a:uFillTx/>
                <a:latin typeface="Cambria"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noProof="0" dirty="0">
                <a:latin typeface="Cambria" pitchFamily="18" charset="0"/>
                <a:ea typeface="+mj-ea"/>
                <a:cs typeface="+mj-cs"/>
              </a:rPr>
              <a:t>Ms. R Jayashree</a:t>
            </a:r>
            <a:endPar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EF1466-35E1-4A92-9595-5180D18FA1FE}"/>
              </a:ext>
            </a:extLst>
          </p:cNvPr>
          <p:cNvSpPr/>
          <p:nvPr/>
        </p:nvSpPr>
        <p:spPr>
          <a:xfrm>
            <a:off x="1600200" y="863234"/>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0</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6" name="Oval 5">
            <a:extLst>
              <a:ext uri="{FF2B5EF4-FFF2-40B4-BE49-F238E27FC236}">
                <a16:creationId xmlns:a16="http://schemas.microsoft.com/office/drawing/2014/main" id="{CC6262A9-06F0-4EBB-8BBD-F697815B0CD3}"/>
              </a:ext>
            </a:extLst>
          </p:cNvPr>
          <p:cNvSpPr/>
          <p:nvPr/>
        </p:nvSpPr>
        <p:spPr>
          <a:xfrm>
            <a:off x="3074351" y="1995686"/>
            <a:ext cx="151216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solidFill>
                  <a:srgbClr val="000000"/>
                </a:solidFill>
                <a:latin typeface="Constantia"/>
                <a:ea typeface="Constantia"/>
                <a:cs typeface="Constantia"/>
                <a:sym typeface="Constantia"/>
              </a:rPr>
              <a:t>Raise Tickets</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 name="Frame 6">
            <a:extLst>
              <a:ext uri="{FF2B5EF4-FFF2-40B4-BE49-F238E27FC236}">
                <a16:creationId xmlns:a16="http://schemas.microsoft.com/office/drawing/2014/main" id="{DA8D5A8C-DE7E-48C8-9BED-1C44341522AB}"/>
              </a:ext>
            </a:extLst>
          </p:cNvPr>
          <p:cNvSpPr/>
          <p:nvPr/>
        </p:nvSpPr>
        <p:spPr>
          <a:xfrm>
            <a:off x="5742116" y="1946060"/>
            <a:ext cx="2718316"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8" name="TextBox 7">
            <a:extLst>
              <a:ext uri="{FF2B5EF4-FFF2-40B4-BE49-F238E27FC236}">
                <a16:creationId xmlns:a16="http://schemas.microsoft.com/office/drawing/2014/main" id="{9B4F2905-5123-43F1-8D36-99C15F893979}"/>
              </a:ext>
            </a:extLst>
          </p:cNvPr>
          <p:cNvSpPr txBox="1"/>
          <p:nvPr/>
        </p:nvSpPr>
        <p:spPr>
          <a:xfrm>
            <a:off x="6150213" y="2217422"/>
            <a:ext cx="19021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Notification to </a:t>
            </a:r>
          </a:p>
          <a:p>
            <a:pPr marL="0" marR="0" indent="0" algn="l" defTabSz="914400" rtl="0" fontAlgn="auto" latinLnBrk="0" hangingPunct="0">
              <a:lnSpc>
                <a:spcPct val="100000"/>
              </a:lnSpc>
              <a:spcBef>
                <a:spcPts val="0"/>
              </a:spcBef>
              <a:spcAft>
                <a:spcPts val="0"/>
              </a:spcAft>
              <a:buClrTx/>
              <a:buSzTx/>
              <a:buFontTx/>
              <a:buNone/>
              <a:tabLst/>
            </a:pPr>
            <a:r>
              <a:rPr lang="en-IN" dirty="0"/>
              <a:t>authorised person</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9" name="Straight Arrow Connector 8">
            <a:extLst>
              <a:ext uri="{FF2B5EF4-FFF2-40B4-BE49-F238E27FC236}">
                <a16:creationId xmlns:a16="http://schemas.microsoft.com/office/drawing/2014/main" id="{7BD4BBBD-8479-4C08-9E17-C9EFE4699349}"/>
              </a:ext>
            </a:extLst>
          </p:cNvPr>
          <p:cNvCxnSpPr>
            <a:endCxn id="6" idx="2"/>
          </p:cNvCxnSpPr>
          <p:nvPr/>
        </p:nvCxnSpPr>
        <p:spPr>
          <a:xfrm>
            <a:off x="1918754"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D0D6361A-53C2-4820-A7BB-8CF6073E78D6}"/>
              </a:ext>
            </a:extLst>
          </p:cNvPr>
          <p:cNvCxnSpPr>
            <a:stCxn id="6" idx="6"/>
            <a:endCxn id="7" idx="1"/>
          </p:cNvCxnSpPr>
          <p:nvPr/>
        </p:nvCxnSpPr>
        <p:spPr>
          <a:xfrm flipV="1">
            <a:off x="4586519"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E09A28BB-C2AE-4DEE-A8E4-3F57A33C4261}"/>
              </a:ext>
            </a:extLst>
          </p:cNvPr>
          <p:cNvCxnSpPr/>
          <p:nvPr/>
        </p:nvCxnSpPr>
        <p:spPr>
          <a:xfrm>
            <a:off x="2987824" y="4227934"/>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38ED5334-CB21-4560-8570-D27251454850}"/>
              </a:ext>
            </a:extLst>
          </p:cNvPr>
          <p:cNvCxnSpPr>
            <a:cxnSpLocks/>
          </p:cNvCxnSpPr>
          <p:nvPr/>
        </p:nvCxnSpPr>
        <p:spPr>
          <a:xfrm>
            <a:off x="2987824" y="4227934"/>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2B272F0D-D553-4AC0-AA85-F9F1622EA84D}"/>
              </a:ext>
            </a:extLst>
          </p:cNvPr>
          <p:cNvCxnSpPr>
            <a:cxnSpLocks/>
          </p:cNvCxnSpPr>
          <p:nvPr/>
        </p:nvCxnSpPr>
        <p:spPr>
          <a:xfrm>
            <a:off x="2987824" y="4803998"/>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BC82F786-D26F-4E9D-BB91-99BA0AECD405}"/>
              </a:ext>
            </a:extLst>
          </p:cNvPr>
          <p:cNvSpPr txBox="1"/>
          <p:nvPr/>
        </p:nvSpPr>
        <p:spPr>
          <a:xfrm>
            <a:off x="3275856" y="4371950"/>
            <a:ext cx="194431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Keyword Database</a:t>
            </a:r>
          </a:p>
        </p:txBody>
      </p:sp>
      <p:cxnSp>
        <p:nvCxnSpPr>
          <p:cNvPr id="15" name="Straight Arrow Connector 14">
            <a:extLst>
              <a:ext uri="{FF2B5EF4-FFF2-40B4-BE49-F238E27FC236}">
                <a16:creationId xmlns:a16="http://schemas.microsoft.com/office/drawing/2014/main" id="{200984AF-C21C-4593-B087-1EEAC6F78692}"/>
              </a:ext>
            </a:extLst>
          </p:cNvPr>
          <p:cNvCxnSpPr/>
          <p:nvPr/>
        </p:nvCxnSpPr>
        <p:spPr>
          <a:xfrm>
            <a:off x="1378694" y="2954172"/>
            <a:ext cx="1609130" cy="1602443"/>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DD29FB4D-BFC6-4F44-BB95-EAD3733DD8F8}"/>
              </a:ext>
            </a:extLst>
          </p:cNvPr>
          <p:cNvCxnSpPr>
            <a:endCxn id="6" idx="4"/>
          </p:cNvCxnSpPr>
          <p:nvPr/>
        </p:nvCxnSpPr>
        <p:spPr>
          <a:xfrm flipV="1">
            <a:off x="3830435" y="2904547"/>
            <a:ext cx="0" cy="132338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7" name="Frame 16">
            <a:extLst>
              <a:ext uri="{FF2B5EF4-FFF2-40B4-BE49-F238E27FC236}">
                <a16:creationId xmlns:a16="http://schemas.microsoft.com/office/drawing/2014/main" id="{7CDE5C7C-F863-4E77-915A-559F3A29680C}"/>
              </a:ext>
            </a:extLst>
          </p:cNvPr>
          <p:cNvSpPr/>
          <p:nvPr/>
        </p:nvSpPr>
        <p:spPr>
          <a:xfrm>
            <a:off x="838634" y="1946060"/>
            <a:ext cx="1080120"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18" name="TextBox 17">
            <a:extLst>
              <a:ext uri="{FF2B5EF4-FFF2-40B4-BE49-F238E27FC236}">
                <a16:creationId xmlns:a16="http://schemas.microsoft.com/office/drawing/2014/main" id="{4894E485-08DC-494C-B0C7-B00ADA0BBF31}"/>
              </a:ext>
            </a:extLst>
          </p:cNvPr>
          <p:cNvSpPr txBox="1"/>
          <p:nvPr/>
        </p:nvSpPr>
        <p:spPr>
          <a:xfrm>
            <a:off x="1007604" y="2355921"/>
            <a:ext cx="7200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User</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Tree>
    <p:extLst>
      <p:ext uri="{BB962C8B-B14F-4D97-AF65-F5344CB8AC3E}">
        <p14:creationId xmlns:p14="http://schemas.microsoft.com/office/powerpoint/2010/main" val="719056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ame 26">
            <a:extLst>
              <a:ext uri="{FF2B5EF4-FFF2-40B4-BE49-F238E27FC236}">
                <a16:creationId xmlns:a16="http://schemas.microsoft.com/office/drawing/2014/main" id="{D2F9FAF2-8357-4698-A3DD-30FB4A421171}"/>
              </a:ext>
            </a:extLst>
          </p:cNvPr>
          <p:cNvSpPr/>
          <p:nvPr/>
        </p:nvSpPr>
        <p:spPr>
          <a:xfrm>
            <a:off x="185416" y="2552089"/>
            <a:ext cx="1008112" cy="720080"/>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28" name="Oval 27">
            <a:extLst>
              <a:ext uri="{FF2B5EF4-FFF2-40B4-BE49-F238E27FC236}">
                <a16:creationId xmlns:a16="http://schemas.microsoft.com/office/drawing/2014/main" id="{5695E43C-E3B4-42F6-BFFC-4C86A8148418}"/>
              </a:ext>
            </a:extLst>
          </p:cNvPr>
          <p:cNvSpPr/>
          <p:nvPr/>
        </p:nvSpPr>
        <p:spPr>
          <a:xfrm>
            <a:off x="1618741" y="2457698"/>
            <a:ext cx="115212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a:t>
            </a:r>
            <a:r>
              <a:rPr lang="en-IN" dirty="0">
                <a:solidFill>
                  <a:srgbClr val="000000"/>
                </a:solidFill>
                <a:latin typeface="Constantia"/>
                <a:ea typeface="Constantia"/>
                <a:cs typeface="Constantia"/>
                <a:sym typeface="Constantia"/>
              </a:rPr>
              <a:t>send mail</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30" name="Oval 29">
            <a:extLst>
              <a:ext uri="{FF2B5EF4-FFF2-40B4-BE49-F238E27FC236}">
                <a16:creationId xmlns:a16="http://schemas.microsoft.com/office/drawing/2014/main" id="{AA735D48-AD65-49B9-BBA2-951E53ECE2C7}"/>
              </a:ext>
            </a:extLst>
          </p:cNvPr>
          <p:cNvSpPr/>
          <p:nvPr/>
        </p:nvSpPr>
        <p:spPr>
          <a:xfrm>
            <a:off x="5114249" y="3926848"/>
            <a:ext cx="1813500" cy="476069"/>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1600" dirty="0">
                <a:solidFill>
                  <a:srgbClr val="000000"/>
                </a:solidFill>
                <a:latin typeface="Constantia"/>
                <a:ea typeface="Constantia"/>
                <a:cs typeface="Constantia"/>
                <a:sym typeface="Constantia"/>
              </a:rPr>
              <a:t>Support team</a:t>
            </a:r>
            <a:endParaRPr kumimoji="0" lang="en-IN" sz="16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32" name="Straight Connector 31">
            <a:extLst>
              <a:ext uri="{FF2B5EF4-FFF2-40B4-BE49-F238E27FC236}">
                <a16:creationId xmlns:a16="http://schemas.microsoft.com/office/drawing/2014/main" id="{043EF93E-3958-4706-9C2B-404A524EA2A2}"/>
              </a:ext>
            </a:extLst>
          </p:cNvPr>
          <p:cNvCxnSpPr/>
          <p:nvPr/>
        </p:nvCxnSpPr>
        <p:spPr>
          <a:xfrm>
            <a:off x="5238364" y="2644870"/>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672A5DA9-26A4-40E3-8B52-2427B59FBEFC}"/>
              </a:ext>
            </a:extLst>
          </p:cNvPr>
          <p:cNvCxnSpPr>
            <a:cxnSpLocks/>
          </p:cNvCxnSpPr>
          <p:nvPr/>
        </p:nvCxnSpPr>
        <p:spPr>
          <a:xfrm>
            <a:off x="5226222" y="2630761"/>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80C26420-79D7-4790-8D8B-B00BC1886E93}"/>
              </a:ext>
            </a:extLst>
          </p:cNvPr>
          <p:cNvCxnSpPr>
            <a:cxnSpLocks/>
          </p:cNvCxnSpPr>
          <p:nvPr/>
        </p:nvCxnSpPr>
        <p:spPr>
          <a:xfrm>
            <a:off x="5226222" y="3220934"/>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35" name="TextBox 34">
            <a:extLst>
              <a:ext uri="{FF2B5EF4-FFF2-40B4-BE49-F238E27FC236}">
                <a16:creationId xmlns:a16="http://schemas.microsoft.com/office/drawing/2014/main" id="{6358845E-7D81-4996-8D04-806657505476}"/>
              </a:ext>
            </a:extLst>
          </p:cNvPr>
          <p:cNvSpPr txBox="1"/>
          <p:nvPr/>
        </p:nvSpPr>
        <p:spPr>
          <a:xfrm>
            <a:off x="401770" y="2727464"/>
            <a:ext cx="55559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User</a:t>
            </a:r>
          </a:p>
        </p:txBody>
      </p:sp>
      <p:sp>
        <p:nvSpPr>
          <p:cNvPr id="37" name="TextBox 36">
            <a:extLst>
              <a:ext uri="{FF2B5EF4-FFF2-40B4-BE49-F238E27FC236}">
                <a16:creationId xmlns:a16="http://schemas.microsoft.com/office/drawing/2014/main" id="{C668A4AC-4B9A-4E31-8C9C-10E6718AC1A6}"/>
              </a:ext>
            </a:extLst>
          </p:cNvPr>
          <p:cNvSpPr txBox="1"/>
          <p:nvPr/>
        </p:nvSpPr>
        <p:spPr>
          <a:xfrm>
            <a:off x="5295257" y="2749623"/>
            <a:ext cx="10212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database</a:t>
            </a:r>
          </a:p>
        </p:txBody>
      </p:sp>
      <p:cxnSp>
        <p:nvCxnSpPr>
          <p:cNvPr id="38" name="Straight Arrow Connector 37">
            <a:extLst>
              <a:ext uri="{FF2B5EF4-FFF2-40B4-BE49-F238E27FC236}">
                <a16:creationId xmlns:a16="http://schemas.microsoft.com/office/drawing/2014/main" id="{E011A7B6-1679-495B-B56D-A53899F6E4D4}"/>
              </a:ext>
            </a:extLst>
          </p:cNvPr>
          <p:cNvCxnSpPr>
            <a:stCxn id="27" idx="3"/>
            <a:endCxn id="28" idx="2"/>
          </p:cNvCxnSpPr>
          <p:nvPr/>
        </p:nvCxnSpPr>
        <p:spPr>
          <a:xfrm>
            <a:off x="1193528" y="2912129"/>
            <a:ext cx="425213" cy="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69C1B8B8-F84C-4489-B932-02A77674F78E}"/>
              </a:ext>
            </a:extLst>
          </p:cNvPr>
          <p:cNvCxnSpPr>
            <a:cxnSpLocks/>
            <a:stCxn id="78" idx="2"/>
          </p:cNvCxnSpPr>
          <p:nvPr/>
        </p:nvCxnSpPr>
        <p:spPr>
          <a:xfrm>
            <a:off x="4029752" y="3476674"/>
            <a:ext cx="0" cy="49996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64930058-73A7-4B2D-8DAA-EC09B72113BA}"/>
              </a:ext>
            </a:extLst>
          </p:cNvPr>
          <p:cNvCxnSpPr>
            <a:cxnSpLocks/>
            <a:endCxn id="90" idx="4"/>
          </p:cNvCxnSpPr>
          <p:nvPr/>
        </p:nvCxnSpPr>
        <p:spPr>
          <a:xfrm flipV="1">
            <a:off x="6896078" y="2749623"/>
            <a:ext cx="1269777" cy="141526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77C57ADA-6874-4C3F-BD5D-B24F24CAE4B1}"/>
              </a:ext>
            </a:extLst>
          </p:cNvPr>
          <p:cNvCxnSpPr>
            <a:cxnSpLocks/>
          </p:cNvCxnSpPr>
          <p:nvPr/>
        </p:nvCxnSpPr>
        <p:spPr>
          <a:xfrm>
            <a:off x="4648200" y="2910846"/>
            <a:ext cx="578022" cy="1282"/>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86578585-92A1-41AD-8F7C-518E1D401D4A}"/>
              </a:ext>
            </a:extLst>
          </p:cNvPr>
          <p:cNvCxnSpPr>
            <a:cxnSpLocks/>
          </p:cNvCxnSpPr>
          <p:nvPr/>
        </p:nvCxnSpPr>
        <p:spPr>
          <a:xfrm flipV="1">
            <a:off x="2770869" y="2912128"/>
            <a:ext cx="581931" cy="4678"/>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1E1D7D46-6114-4D21-9EBF-0461190B207D}"/>
              </a:ext>
            </a:extLst>
          </p:cNvPr>
          <p:cNvCxnSpPr>
            <a:cxnSpLocks/>
          </p:cNvCxnSpPr>
          <p:nvPr/>
        </p:nvCxnSpPr>
        <p:spPr>
          <a:xfrm flipV="1">
            <a:off x="6785407" y="2552089"/>
            <a:ext cx="682193" cy="358757"/>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A5AD961A-C626-474C-995B-347A79875B4E}"/>
              </a:ext>
            </a:extLst>
          </p:cNvPr>
          <p:cNvCxnSpPr>
            <a:cxnSpLocks/>
          </p:cNvCxnSpPr>
          <p:nvPr/>
        </p:nvCxnSpPr>
        <p:spPr>
          <a:xfrm flipV="1">
            <a:off x="4559968" y="4202936"/>
            <a:ext cx="545449" cy="11549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46" name="Rectangle 45">
            <a:extLst>
              <a:ext uri="{FF2B5EF4-FFF2-40B4-BE49-F238E27FC236}">
                <a16:creationId xmlns:a16="http://schemas.microsoft.com/office/drawing/2014/main" id="{BDB34DB1-75B7-490E-BE58-65A18BB0CAB2}"/>
              </a:ext>
            </a:extLst>
          </p:cNvPr>
          <p:cNvSpPr/>
          <p:nvPr/>
        </p:nvSpPr>
        <p:spPr>
          <a:xfrm>
            <a:off x="1899104" y="1143000"/>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1</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8" name="Diamond 77">
            <a:extLst>
              <a:ext uri="{FF2B5EF4-FFF2-40B4-BE49-F238E27FC236}">
                <a16:creationId xmlns:a16="http://schemas.microsoft.com/office/drawing/2014/main" id="{0184642A-8257-4171-927A-EFD7DC0659C8}"/>
              </a:ext>
            </a:extLst>
          </p:cNvPr>
          <p:cNvSpPr/>
          <p:nvPr/>
        </p:nvSpPr>
        <p:spPr>
          <a:xfrm>
            <a:off x="3352799" y="2385892"/>
            <a:ext cx="1353906" cy="1090782"/>
          </a:xfrm>
          <a:prstGeom prst="diamon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If exist</a:t>
            </a:r>
          </a:p>
        </p:txBody>
      </p:sp>
      <p:sp>
        <p:nvSpPr>
          <p:cNvPr id="90" name="Oval 89">
            <a:extLst>
              <a:ext uri="{FF2B5EF4-FFF2-40B4-BE49-F238E27FC236}">
                <a16:creationId xmlns:a16="http://schemas.microsoft.com/office/drawing/2014/main" id="{6967184B-D678-4551-A93D-04361525BFE3}"/>
              </a:ext>
            </a:extLst>
          </p:cNvPr>
          <p:cNvSpPr/>
          <p:nvPr/>
        </p:nvSpPr>
        <p:spPr>
          <a:xfrm>
            <a:off x="7467600" y="2209800"/>
            <a:ext cx="1396509" cy="53982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End-User</a:t>
            </a:r>
          </a:p>
        </p:txBody>
      </p:sp>
      <p:sp>
        <p:nvSpPr>
          <p:cNvPr id="91" name="TextBox 90">
            <a:extLst>
              <a:ext uri="{FF2B5EF4-FFF2-40B4-BE49-F238E27FC236}">
                <a16:creationId xmlns:a16="http://schemas.microsoft.com/office/drawing/2014/main" id="{815FE15C-83EA-4EFC-86EE-FBCA6FF1A75C}"/>
              </a:ext>
            </a:extLst>
          </p:cNvPr>
          <p:cNvSpPr txBox="1"/>
          <p:nvPr/>
        </p:nvSpPr>
        <p:spPr>
          <a:xfrm>
            <a:off x="4527396" y="2385892"/>
            <a:ext cx="578021" cy="369332"/>
          </a:xfrm>
          <a:prstGeom prst="rect">
            <a:avLst/>
          </a:prstGeom>
          <a:noFill/>
        </p:spPr>
        <p:txBody>
          <a:bodyPr wrap="square" rtlCol="0">
            <a:spAutoFit/>
          </a:bodyPr>
          <a:lstStyle/>
          <a:p>
            <a:r>
              <a:rPr lang="en-IN" dirty="0"/>
              <a:t>yes</a:t>
            </a:r>
          </a:p>
        </p:txBody>
      </p:sp>
      <p:sp>
        <p:nvSpPr>
          <p:cNvPr id="94" name="TextBox 93">
            <a:extLst>
              <a:ext uri="{FF2B5EF4-FFF2-40B4-BE49-F238E27FC236}">
                <a16:creationId xmlns:a16="http://schemas.microsoft.com/office/drawing/2014/main" id="{3186DD70-9B3F-4979-95DA-29D5F995DC20}"/>
              </a:ext>
            </a:extLst>
          </p:cNvPr>
          <p:cNvSpPr txBox="1"/>
          <p:nvPr/>
        </p:nvSpPr>
        <p:spPr>
          <a:xfrm>
            <a:off x="3505200" y="3429000"/>
            <a:ext cx="524547" cy="381000"/>
          </a:xfrm>
          <a:prstGeom prst="rect">
            <a:avLst/>
          </a:prstGeom>
          <a:noFill/>
        </p:spPr>
        <p:txBody>
          <a:bodyPr wrap="square" rtlCol="0">
            <a:spAutoFit/>
          </a:bodyPr>
          <a:lstStyle/>
          <a:p>
            <a:r>
              <a:rPr lang="en-IN" dirty="0"/>
              <a:t>no</a:t>
            </a:r>
          </a:p>
        </p:txBody>
      </p:sp>
      <p:sp>
        <p:nvSpPr>
          <p:cNvPr id="95" name="Oval 94">
            <a:extLst>
              <a:ext uri="{FF2B5EF4-FFF2-40B4-BE49-F238E27FC236}">
                <a16:creationId xmlns:a16="http://schemas.microsoft.com/office/drawing/2014/main" id="{256D813D-4AC1-406B-9757-9A57C21EC3C6}"/>
              </a:ext>
            </a:extLst>
          </p:cNvPr>
          <p:cNvSpPr/>
          <p:nvPr/>
        </p:nvSpPr>
        <p:spPr>
          <a:xfrm>
            <a:off x="3508378" y="3991170"/>
            <a:ext cx="1063622" cy="64515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ticket</a:t>
            </a:r>
          </a:p>
        </p:txBody>
      </p:sp>
      <p:cxnSp>
        <p:nvCxnSpPr>
          <p:cNvPr id="23" name="Straight Arrow Connector 22">
            <a:extLst>
              <a:ext uri="{FF2B5EF4-FFF2-40B4-BE49-F238E27FC236}">
                <a16:creationId xmlns:a16="http://schemas.microsoft.com/office/drawing/2014/main" id="{7F80DB19-5CAD-4770-B66E-10F8FEF1F75C}"/>
              </a:ext>
            </a:extLst>
          </p:cNvPr>
          <p:cNvCxnSpPr>
            <a:cxnSpLocks/>
            <a:stCxn id="30" idx="0"/>
          </p:cNvCxnSpPr>
          <p:nvPr/>
        </p:nvCxnSpPr>
        <p:spPr>
          <a:xfrm flipH="1" flipV="1">
            <a:off x="6019801" y="3220936"/>
            <a:ext cx="1198" cy="705912"/>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67182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0F5E-F797-4D9C-9BD3-93A9189B8084}"/>
              </a:ext>
            </a:extLst>
          </p:cNvPr>
          <p:cNvSpPr>
            <a:spLocks noGrp="1"/>
          </p:cNvSpPr>
          <p:nvPr>
            <p:ph type="title"/>
          </p:nvPr>
        </p:nvSpPr>
        <p:spPr>
          <a:xfrm>
            <a:off x="457200" y="152400"/>
            <a:ext cx="8229600" cy="1143000"/>
          </a:xfrm>
        </p:spPr>
        <p:txBody>
          <a:bodyPr/>
          <a:lstStyle/>
          <a:p>
            <a:r>
              <a:rPr lang="en-IN" dirty="0"/>
              <a:t>Mail Sequence:</a:t>
            </a:r>
          </a:p>
        </p:txBody>
      </p:sp>
      <p:sp>
        <p:nvSpPr>
          <p:cNvPr id="5" name="TextBox 4">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id="{8A304AB0-3D58-431A-9626-9434F59677CB}"/>
              </a:ext>
            </a:extLst>
          </p:cNvPr>
          <p:cNvPicPr>
            <a:picLocks noChangeAspect="1"/>
          </p:cNvPicPr>
          <p:nvPr/>
        </p:nvPicPr>
        <p:blipFill>
          <a:blip r:embed="rId2"/>
          <a:stretch>
            <a:fillRect/>
          </a:stretch>
        </p:blipFill>
        <p:spPr>
          <a:xfrm>
            <a:off x="381000" y="1371599"/>
            <a:ext cx="8382000" cy="4800601"/>
          </a:xfrm>
          <a:prstGeom prst="rect">
            <a:avLst/>
          </a:prstGeom>
        </p:spPr>
      </p:pic>
    </p:spTree>
    <p:extLst>
      <p:ext uri="{BB962C8B-B14F-4D97-AF65-F5344CB8AC3E}">
        <p14:creationId xmlns:p14="http://schemas.microsoft.com/office/powerpoint/2010/main" val="214985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B757-8386-414F-986A-2A206620C5F5}"/>
              </a:ext>
            </a:extLst>
          </p:cNvPr>
          <p:cNvSpPr>
            <a:spLocks noGrp="1"/>
          </p:cNvSpPr>
          <p:nvPr>
            <p:ph type="title"/>
          </p:nvPr>
        </p:nvSpPr>
        <p:spPr>
          <a:xfrm>
            <a:off x="20053" y="152400"/>
            <a:ext cx="8229600" cy="1143000"/>
          </a:xfrm>
        </p:spPr>
        <p:txBody>
          <a:bodyPr/>
          <a:lstStyle/>
          <a:p>
            <a:r>
              <a:rPr lang="en-IN" dirty="0"/>
              <a:t>Read one mail</a:t>
            </a:r>
          </a:p>
        </p:txBody>
      </p:sp>
      <p:pic>
        <p:nvPicPr>
          <p:cNvPr id="4" name="Picture 3">
            <a:extLst>
              <a:ext uri="{FF2B5EF4-FFF2-40B4-BE49-F238E27FC236}">
                <a16:creationId xmlns:a16="http://schemas.microsoft.com/office/drawing/2014/main" id="{085A2AE6-F262-48ED-8918-9F2834D6C07A}"/>
              </a:ext>
            </a:extLst>
          </p:cNvPr>
          <p:cNvPicPr>
            <a:picLocks noChangeAspect="1"/>
          </p:cNvPicPr>
          <p:nvPr/>
        </p:nvPicPr>
        <p:blipFill>
          <a:blip r:embed="rId2"/>
          <a:stretch>
            <a:fillRect/>
          </a:stretch>
        </p:blipFill>
        <p:spPr>
          <a:xfrm>
            <a:off x="1746377" y="1371600"/>
            <a:ext cx="4776952" cy="5181600"/>
          </a:xfrm>
          <a:prstGeom prst="rect">
            <a:avLst/>
          </a:prstGeom>
        </p:spPr>
      </p:pic>
    </p:spTree>
    <p:extLst>
      <p:ext uri="{BB962C8B-B14F-4D97-AF65-F5344CB8AC3E}">
        <p14:creationId xmlns:p14="http://schemas.microsoft.com/office/powerpoint/2010/main" val="135585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C92C-E641-4C46-894C-43CD30DADB96}"/>
              </a:ext>
            </a:extLst>
          </p:cNvPr>
          <p:cNvSpPr>
            <a:spLocks noGrp="1"/>
          </p:cNvSpPr>
          <p:nvPr>
            <p:ph type="title"/>
          </p:nvPr>
        </p:nvSpPr>
        <p:spPr>
          <a:xfrm>
            <a:off x="533400" y="76200"/>
            <a:ext cx="8229600" cy="1143000"/>
          </a:xfrm>
        </p:spPr>
        <p:txBody>
          <a:bodyPr/>
          <a:lstStyle/>
          <a:p>
            <a:r>
              <a:rPr lang="en-IN" dirty="0"/>
              <a:t>Activities</a:t>
            </a:r>
          </a:p>
        </p:txBody>
      </p:sp>
      <p:pic>
        <p:nvPicPr>
          <p:cNvPr id="5" name="Content Placeholder 4">
            <a:extLst>
              <a:ext uri="{FF2B5EF4-FFF2-40B4-BE49-F238E27FC236}">
                <a16:creationId xmlns:a16="http://schemas.microsoft.com/office/drawing/2014/main" id="{BC57A0F2-0EB4-42EC-A77D-43165DA0FB95}"/>
              </a:ext>
            </a:extLst>
          </p:cNvPr>
          <p:cNvPicPr>
            <a:picLocks noGrp="1" noChangeAspect="1"/>
          </p:cNvPicPr>
          <p:nvPr>
            <p:ph idx="1"/>
          </p:nvPr>
        </p:nvPicPr>
        <p:blipFill>
          <a:blip r:embed="rId2"/>
          <a:stretch>
            <a:fillRect/>
          </a:stretch>
        </p:blipFill>
        <p:spPr>
          <a:xfrm>
            <a:off x="2362200" y="1219200"/>
            <a:ext cx="4188574" cy="5105400"/>
          </a:xfrm>
          <a:prstGeom prst="rect">
            <a:avLst/>
          </a:prstGeom>
        </p:spPr>
      </p:pic>
      <p:sp>
        <p:nvSpPr>
          <p:cNvPr id="8" name="TextBox 7">
            <a:extLst>
              <a:ext uri="{FF2B5EF4-FFF2-40B4-BE49-F238E27FC236}">
                <a16:creationId xmlns:a16="http://schemas.microsoft.com/office/drawing/2014/main" id="{68388DA4-14D3-42BE-8F2A-E041ED7001CB}"/>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Rectangle 2">
            <a:extLst>
              <a:ext uri="{FF2B5EF4-FFF2-40B4-BE49-F238E27FC236}">
                <a16:creationId xmlns:a16="http://schemas.microsoft.com/office/drawing/2014/main" id="{1A6E236F-1279-467A-B913-947F161691DA}"/>
              </a:ext>
            </a:extLst>
          </p:cNvPr>
          <p:cNvSpPr/>
          <p:nvPr/>
        </p:nvSpPr>
        <p:spPr>
          <a:xfrm>
            <a:off x="5029200" y="5486400"/>
            <a:ext cx="76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662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D1D3-2D4A-48A5-B273-A1FA0E15B134}"/>
              </a:ext>
            </a:extLst>
          </p:cNvPr>
          <p:cNvSpPr>
            <a:spLocks noGrp="1"/>
          </p:cNvSpPr>
          <p:nvPr>
            <p:ph type="title"/>
          </p:nvPr>
        </p:nvSpPr>
        <p:spPr>
          <a:xfrm>
            <a:off x="396479" y="304800"/>
            <a:ext cx="8229600" cy="1143000"/>
          </a:xfrm>
        </p:spPr>
        <p:txBody>
          <a:bodyPr/>
          <a:lstStyle/>
          <a:p>
            <a:r>
              <a:rPr lang="en-IN" dirty="0"/>
              <a:t>Query to customer support</a:t>
            </a:r>
          </a:p>
        </p:txBody>
      </p:sp>
      <p:pic>
        <p:nvPicPr>
          <p:cNvPr id="5" name="Picture 4">
            <a:extLst>
              <a:ext uri="{FF2B5EF4-FFF2-40B4-BE49-F238E27FC236}">
                <a16:creationId xmlns:a16="http://schemas.microsoft.com/office/drawing/2014/main" id="{79134595-FC69-4237-B92D-D240519B7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796680"/>
            <a:ext cx="5517358" cy="5037257"/>
          </a:xfrm>
          <a:prstGeom prst="rect">
            <a:avLst/>
          </a:prstGeom>
        </p:spPr>
      </p:pic>
    </p:spTree>
    <p:extLst>
      <p:ext uri="{BB962C8B-B14F-4D97-AF65-F5344CB8AC3E}">
        <p14:creationId xmlns:p14="http://schemas.microsoft.com/office/powerpoint/2010/main" val="402653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BDB2-A7D1-41BD-91CE-16A7A001A14B}"/>
              </a:ext>
            </a:extLst>
          </p:cNvPr>
          <p:cNvSpPr>
            <a:spLocks noGrp="1"/>
          </p:cNvSpPr>
          <p:nvPr>
            <p:ph type="title"/>
          </p:nvPr>
        </p:nvSpPr>
        <p:spPr/>
        <p:txBody>
          <a:bodyPr/>
          <a:lstStyle/>
          <a:p>
            <a:r>
              <a:rPr lang="en-IN" dirty="0"/>
              <a:t>Output</a:t>
            </a:r>
          </a:p>
        </p:txBody>
      </p:sp>
      <p:pic>
        <p:nvPicPr>
          <p:cNvPr id="5" name="Picture 4">
            <a:extLst>
              <a:ext uri="{FF2B5EF4-FFF2-40B4-BE49-F238E27FC236}">
                <a16:creationId xmlns:a16="http://schemas.microsoft.com/office/drawing/2014/main" id="{A25D7CB6-5800-44A1-9E51-257E046D1EB1}"/>
              </a:ext>
            </a:extLst>
          </p:cNvPr>
          <p:cNvPicPr>
            <a:picLocks noChangeAspect="1"/>
          </p:cNvPicPr>
          <p:nvPr/>
        </p:nvPicPr>
        <p:blipFill>
          <a:blip r:embed="rId2"/>
          <a:stretch>
            <a:fillRect/>
          </a:stretch>
        </p:blipFill>
        <p:spPr>
          <a:xfrm>
            <a:off x="0" y="1981200"/>
            <a:ext cx="9067800" cy="3657600"/>
          </a:xfrm>
          <a:prstGeom prst="rect">
            <a:avLst/>
          </a:prstGeom>
        </p:spPr>
      </p:pic>
      <p:sp>
        <p:nvSpPr>
          <p:cNvPr id="7" name="TextBox 6">
            <a:extLst>
              <a:ext uri="{FF2B5EF4-FFF2-40B4-BE49-F238E27FC236}">
                <a16:creationId xmlns:a16="http://schemas.microsoft.com/office/drawing/2014/main" id="{EC6BB3D3-B343-4D81-9BF0-C5E1EB042275}"/>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8" name="Right Brace 7">
            <a:extLst>
              <a:ext uri="{FF2B5EF4-FFF2-40B4-BE49-F238E27FC236}">
                <a16:creationId xmlns:a16="http://schemas.microsoft.com/office/drawing/2014/main" id="{39F89F60-44EB-4D4B-A79F-9B0B72925EF5}"/>
              </a:ext>
            </a:extLst>
          </p:cNvPr>
          <p:cNvSpPr/>
          <p:nvPr/>
        </p:nvSpPr>
        <p:spPr>
          <a:xfrm>
            <a:off x="3733800" y="2819400"/>
            <a:ext cx="1143000" cy="2590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49470054-32A8-4618-AF92-284166F77FD5}"/>
              </a:ext>
            </a:extLst>
          </p:cNvPr>
          <p:cNvSpPr txBox="1"/>
          <p:nvPr/>
        </p:nvSpPr>
        <p:spPr>
          <a:xfrm>
            <a:off x="5132773" y="3843291"/>
            <a:ext cx="3581400" cy="369332"/>
          </a:xfrm>
          <a:prstGeom prst="rect">
            <a:avLst/>
          </a:prstGeom>
          <a:noFill/>
        </p:spPr>
        <p:txBody>
          <a:bodyPr wrap="square" rtlCol="0">
            <a:spAutoFit/>
          </a:bodyPr>
          <a:lstStyle/>
          <a:p>
            <a:r>
              <a:rPr lang="en-IN" dirty="0"/>
              <a:t>10 Mail subjects </a:t>
            </a:r>
          </a:p>
        </p:txBody>
      </p:sp>
    </p:spTree>
    <p:extLst>
      <p:ext uri="{BB962C8B-B14F-4D97-AF65-F5344CB8AC3E}">
        <p14:creationId xmlns:p14="http://schemas.microsoft.com/office/powerpoint/2010/main" val="272919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14600" y="1295400"/>
            <a:ext cx="4267200" cy="5410200"/>
          </a:xfrm>
          <a:prstGeom prst="rect">
            <a:avLst/>
          </a:prstGeom>
          <a:noFill/>
          <a:ln w="9525">
            <a:noFill/>
            <a:miter lim="800000"/>
            <a:headEnd/>
            <a:tailEnd/>
          </a:ln>
          <a:effectLst/>
        </p:spPr>
      </p:pic>
      <p:sp>
        <p:nvSpPr>
          <p:cNvPr id="3" name="Title 1">
            <a:extLst>
              <a:ext uri="{FF2B5EF4-FFF2-40B4-BE49-F238E27FC236}">
                <a16:creationId xmlns:a16="http://schemas.microsoft.com/office/drawing/2014/main" id="{A1AAEB42-5882-4AB5-9457-81A4564B3272}"/>
              </a:ext>
            </a:extLst>
          </p:cNvPr>
          <p:cNvSpPr>
            <a:spLocks noGrp="1"/>
          </p:cNvSpPr>
          <p:nvPr>
            <p:ph type="title"/>
          </p:nvPr>
        </p:nvSpPr>
        <p:spPr>
          <a:xfrm>
            <a:off x="457200" y="152400"/>
            <a:ext cx="8229600" cy="1143000"/>
          </a:xfrm>
        </p:spPr>
        <p:txBody>
          <a:bodyPr/>
          <a:lstStyle/>
          <a:p>
            <a:r>
              <a:rPr lang="en-IN" dirty="0"/>
              <a:t>Process Mail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B187-EE23-4AB8-A7E7-EF16C803E828}"/>
              </a:ext>
            </a:extLst>
          </p:cNvPr>
          <p:cNvSpPr>
            <a:spLocks noGrp="1"/>
          </p:cNvSpPr>
          <p:nvPr>
            <p:ph type="title"/>
          </p:nvPr>
        </p:nvSpPr>
        <p:spPr>
          <a:xfrm>
            <a:off x="457200" y="1143000"/>
            <a:ext cx="8229600" cy="1048512"/>
          </a:xfrm>
        </p:spPr>
        <p:txBody>
          <a:bodyPr>
            <a:normAutofit fontScale="90000"/>
          </a:bodyPr>
          <a:lstStyle/>
          <a:p>
            <a:r>
              <a:rPr lang="en-IN" b="1" dirty="0"/>
              <a:t>Text Summarization Steps</a:t>
            </a:r>
            <a:br>
              <a:rPr lang="en-IN" b="1" dirty="0"/>
            </a:br>
            <a:endParaRPr lang="en-IN" dirty="0"/>
          </a:p>
        </p:txBody>
      </p:sp>
      <p:sp>
        <p:nvSpPr>
          <p:cNvPr id="3" name="Content Placeholder 2">
            <a:extLst>
              <a:ext uri="{FF2B5EF4-FFF2-40B4-BE49-F238E27FC236}">
                <a16:creationId xmlns:a16="http://schemas.microsoft.com/office/drawing/2014/main" id="{A4B93C9F-4B26-4EC8-BA17-D18CCC4C3AA3}"/>
              </a:ext>
            </a:extLst>
          </p:cNvPr>
          <p:cNvSpPr>
            <a:spLocks noGrp="1"/>
          </p:cNvSpPr>
          <p:nvPr>
            <p:ph idx="1"/>
          </p:nvPr>
        </p:nvSpPr>
        <p:spPr>
          <a:xfrm>
            <a:off x="457200" y="1748161"/>
            <a:ext cx="8229600" cy="4389120"/>
          </a:xfrm>
        </p:spPr>
        <p:txBody>
          <a:bodyPr/>
          <a:lstStyle/>
          <a:p>
            <a:r>
              <a:rPr lang="en-IN" b="1" dirty="0"/>
              <a:t>Convert Paragraphs to Sentences</a:t>
            </a:r>
          </a:p>
          <a:p>
            <a:r>
              <a:rPr lang="en-IN" b="1" dirty="0"/>
              <a:t>Text Pre-processing</a:t>
            </a:r>
          </a:p>
          <a:p>
            <a:r>
              <a:rPr lang="en-IN" b="1" dirty="0"/>
              <a:t>Tokenizing the Sentences</a:t>
            </a:r>
          </a:p>
          <a:p>
            <a:r>
              <a:rPr lang="en-US" b="1" dirty="0"/>
              <a:t>Find Weighted Frequency of Occurrence</a:t>
            </a:r>
          </a:p>
          <a:p>
            <a:r>
              <a:rPr lang="en-US" b="1" dirty="0"/>
              <a:t>Replace Words by Weighted Frequency in Original Sentences</a:t>
            </a:r>
          </a:p>
          <a:p>
            <a:r>
              <a:rPr lang="en-US" b="1" dirty="0"/>
              <a:t>Sort Sentences in Descending Order of Sum</a:t>
            </a:r>
          </a:p>
          <a:p>
            <a:endParaRPr lang="en-IN" dirty="0"/>
          </a:p>
        </p:txBody>
      </p:sp>
      <p:sp>
        <p:nvSpPr>
          <p:cNvPr id="4" name="TextBox 3">
            <a:extLst>
              <a:ext uri="{FF2B5EF4-FFF2-40B4-BE49-F238E27FC236}">
                <a16:creationId xmlns:a16="http://schemas.microsoft.com/office/drawing/2014/main" id="{177FD2E5-5CAE-4245-8878-765BA07608D6}"/>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817985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A80383-99F5-43C0-A714-7EB2DF94D6B7}"/>
              </a:ext>
            </a:extLst>
          </p:cNvPr>
          <p:cNvPicPr>
            <a:picLocks noGrp="1" noChangeAspect="1"/>
          </p:cNvPicPr>
          <p:nvPr>
            <p:ph idx="1"/>
          </p:nvPr>
        </p:nvPicPr>
        <p:blipFill>
          <a:blip r:embed="rId2"/>
          <a:stretch>
            <a:fillRect/>
          </a:stretch>
        </p:blipFill>
        <p:spPr>
          <a:xfrm>
            <a:off x="114300" y="1760510"/>
            <a:ext cx="8915400" cy="4335490"/>
          </a:xfrm>
          <a:prstGeom prst="rect">
            <a:avLst/>
          </a:prstGeom>
        </p:spPr>
      </p:pic>
      <p:sp>
        <p:nvSpPr>
          <p:cNvPr id="5" name="Arrow: Right 4">
            <a:extLst>
              <a:ext uri="{FF2B5EF4-FFF2-40B4-BE49-F238E27FC236}">
                <a16:creationId xmlns:a16="http://schemas.microsoft.com/office/drawing/2014/main" id="{70FE7A6D-9A35-45FD-94EC-9358031247D1}"/>
              </a:ext>
            </a:extLst>
          </p:cNvPr>
          <p:cNvSpPr/>
          <p:nvPr/>
        </p:nvSpPr>
        <p:spPr>
          <a:xfrm rot="10800000">
            <a:off x="4290874" y="5073134"/>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2C5FB49-6232-48C4-A96E-DD4791103182}"/>
              </a:ext>
            </a:extLst>
          </p:cNvPr>
          <p:cNvSpPr/>
          <p:nvPr/>
        </p:nvSpPr>
        <p:spPr>
          <a:xfrm rot="10800000">
            <a:off x="4724400" y="2546866"/>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A2D91BC-D4C9-407F-9961-90C5C20A29FC}"/>
              </a:ext>
            </a:extLst>
          </p:cNvPr>
          <p:cNvSpPr txBox="1"/>
          <p:nvPr/>
        </p:nvSpPr>
        <p:spPr>
          <a:xfrm>
            <a:off x="5197876" y="2438400"/>
            <a:ext cx="228600" cy="369332"/>
          </a:xfrm>
          <a:prstGeom prst="rect">
            <a:avLst/>
          </a:prstGeom>
          <a:noFill/>
        </p:spPr>
        <p:txBody>
          <a:bodyPr wrap="square" rtlCol="0">
            <a:spAutoFit/>
          </a:bodyPr>
          <a:lstStyle/>
          <a:p>
            <a:r>
              <a:rPr lang="en-IN" dirty="0"/>
              <a:t>3</a:t>
            </a:r>
          </a:p>
        </p:txBody>
      </p:sp>
      <p:sp>
        <p:nvSpPr>
          <p:cNvPr id="9" name="Arrow: Right 8">
            <a:extLst>
              <a:ext uri="{FF2B5EF4-FFF2-40B4-BE49-F238E27FC236}">
                <a16:creationId xmlns:a16="http://schemas.microsoft.com/office/drawing/2014/main" id="{64C0BA35-1D4F-404B-AE41-E13B003AD8A0}"/>
              </a:ext>
            </a:extLst>
          </p:cNvPr>
          <p:cNvSpPr/>
          <p:nvPr/>
        </p:nvSpPr>
        <p:spPr>
          <a:xfrm rot="10800000">
            <a:off x="3810000" y="12192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Bent 9">
            <a:extLst>
              <a:ext uri="{FF2B5EF4-FFF2-40B4-BE49-F238E27FC236}">
                <a16:creationId xmlns:a16="http://schemas.microsoft.com/office/drawing/2014/main" id="{AEC70B12-FB68-4D2F-A3B5-57A4AF77BD23}"/>
              </a:ext>
            </a:extLst>
          </p:cNvPr>
          <p:cNvSpPr/>
          <p:nvPr/>
        </p:nvSpPr>
        <p:spPr>
          <a:xfrm rot="10800000" flipH="1" flipV="1">
            <a:off x="4572000" y="1600199"/>
            <a:ext cx="342900" cy="276687"/>
          </a:xfrm>
          <a:prstGeom prst="bentArrow">
            <a:avLst>
              <a:gd name="adj1" fmla="val 25000"/>
              <a:gd name="adj2" fmla="val 25000"/>
              <a:gd name="adj3" fmla="val 25000"/>
              <a:gd name="adj4" fmla="val 46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30AB2B55-6945-4FC2-A9C7-5DBA2E1DC766}"/>
              </a:ext>
            </a:extLst>
          </p:cNvPr>
          <p:cNvSpPr txBox="1"/>
          <p:nvPr/>
        </p:nvSpPr>
        <p:spPr>
          <a:xfrm>
            <a:off x="4232799" y="1078468"/>
            <a:ext cx="228600" cy="369332"/>
          </a:xfrm>
          <a:prstGeom prst="rect">
            <a:avLst/>
          </a:prstGeom>
          <a:noFill/>
        </p:spPr>
        <p:txBody>
          <a:bodyPr wrap="square" rtlCol="0">
            <a:spAutoFit/>
          </a:bodyPr>
          <a:lstStyle/>
          <a:p>
            <a:r>
              <a:rPr lang="en-IN" dirty="0"/>
              <a:t>1</a:t>
            </a:r>
          </a:p>
        </p:txBody>
      </p:sp>
      <p:sp>
        <p:nvSpPr>
          <p:cNvPr id="12" name="TextBox 11">
            <a:extLst>
              <a:ext uri="{FF2B5EF4-FFF2-40B4-BE49-F238E27FC236}">
                <a16:creationId xmlns:a16="http://schemas.microsoft.com/office/drawing/2014/main" id="{1C7AA885-556D-4D37-827F-0039056C2A2C}"/>
              </a:ext>
            </a:extLst>
          </p:cNvPr>
          <p:cNvSpPr txBox="1"/>
          <p:nvPr/>
        </p:nvSpPr>
        <p:spPr>
          <a:xfrm>
            <a:off x="5112709" y="1460238"/>
            <a:ext cx="304800" cy="369332"/>
          </a:xfrm>
          <a:prstGeom prst="rect">
            <a:avLst/>
          </a:prstGeom>
          <a:noFill/>
        </p:spPr>
        <p:txBody>
          <a:bodyPr wrap="square" rtlCol="0">
            <a:spAutoFit/>
          </a:bodyPr>
          <a:lstStyle/>
          <a:p>
            <a:r>
              <a:rPr lang="en-IN" dirty="0"/>
              <a:t>2</a:t>
            </a:r>
          </a:p>
        </p:txBody>
      </p:sp>
      <p:sp>
        <p:nvSpPr>
          <p:cNvPr id="13" name="TextBox 12">
            <a:extLst>
              <a:ext uri="{FF2B5EF4-FFF2-40B4-BE49-F238E27FC236}">
                <a16:creationId xmlns:a16="http://schemas.microsoft.com/office/drawing/2014/main" id="{A3216D3B-E2D4-40FE-9160-538EB1A9D981}"/>
              </a:ext>
            </a:extLst>
          </p:cNvPr>
          <p:cNvSpPr txBox="1"/>
          <p:nvPr/>
        </p:nvSpPr>
        <p:spPr>
          <a:xfrm>
            <a:off x="4800600" y="4964668"/>
            <a:ext cx="228600" cy="369332"/>
          </a:xfrm>
          <a:prstGeom prst="rect">
            <a:avLst/>
          </a:prstGeom>
          <a:noFill/>
        </p:spPr>
        <p:txBody>
          <a:bodyPr wrap="square" rtlCol="0">
            <a:spAutoFit/>
          </a:bodyPr>
          <a:lstStyle/>
          <a:p>
            <a:r>
              <a:rPr lang="en-IN" dirty="0"/>
              <a:t>4</a:t>
            </a:r>
          </a:p>
        </p:txBody>
      </p:sp>
      <p:sp>
        <p:nvSpPr>
          <p:cNvPr id="14" name="TextBox 13">
            <a:extLst>
              <a:ext uri="{FF2B5EF4-FFF2-40B4-BE49-F238E27FC236}">
                <a16:creationId xmlns:a16="http://schemas.microsoft.com/office/drawing/2014/main" id="{0160E533-2041-44E9-AF29-C06F8CD5B782}"/>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6C252792-E6AB-4B05-9AF5-FF9C44AF25E1}"/>
              </a:ext>
            </a:extLst>
          </p:cNvPr>
          <p:cNvPicPr>
            <a:picLocks noChangeAspect="1"/>
          </p:cNvPicPr>
          <p:nvPr/>
        </p:nvPicPr>
        <p:blipFill>
          <a:blip r:embed="rId3"/>
          <a:stretch>
            <a:fillRect/>
          </a:stretch>
        </p:blipFill>
        <p:spPr>
          <a:xfrm>
            <a:off x="114300" y="1234382"/>
            <a:ext cx="3612193" cy="670618"/>
          </a:xfrm>
          <a:prstGeom prst="rect">
            <a:avLst/>
          </a:prstGeom>
          <a:noFill/>
          <a:ln>
            <a:noFill/>
          </a:ln>
        </p:spPr>
      </p:pic>
    </p:spTree>
    <p:extLst>
      <p:ext uri="{BB962C8B-B14F-4D97-AF65-F5344CB8AC3E}">
        <p14:creationId xmlns:p14="http://schemas.microsoft.com/office/powerpoint/2010/main" val="64549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229600" cy="4800600"/>
          </a:xfrm>
        </p:spPr>
        <p:txBody>
          <a:bodyPr>
            <a:normAutofit fontScale="90000"/>
          </a:bodyPr>
          <a:lstStyle/>
          <a:p>
            <a:r>
              <a:rPr lang="en-US" sz="4400" dirty="0"/>
              <a:t>Abstract</a:t>
            </a:r>
            <a:br>
              <a:rPr lang="en-US" sz="4400" dirty="0"/>
            </a:br>
            <a:r>
              <a:rPr lang="en-US" sz="3600" dirty="0">
                <a:solidFill>
                  <a:schemeClr val="tx1"/>
                </a:solidFill>
                <a:latin typeface="Cambria" panose="02040503050406030204" pitchFamily="18" charset="0"/>
              </a:rPr>
              <a:t>	</a:t>
            </a:r>
            <a:r>
              <a:rPr lang="en-US" sz="3100" dirty="0">
                <a:solidFill>
                  <a:schemeClr val="tx1"/>
                </a:solidFill>
                <a:latin typeface="Cambria" panose="02040503050406030204" pitchFamily="18" charset="0"/>
              </a:rPr>
              <a:t>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a:t>
            </a:r>
            <a:endParaRPr lang="en-US" sz="40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8C4464-5A17-4992-A843-C539AFA00D6D}"/>
              </a:ext>
            </a:extLst>
          </p:cNvPr>
          <p:cNvPicPr>
            <a:picLocks noGrp="1" noChangeAspect="1"/>
          </p:cNvPicPr>
          <p:nvPr>
            <p:ph idx="1"/>
          </p:nvPr>
        </p:nvPicPr>
        <p:blipFill>
          <a:blip r:embed="rId2"/>
          <a:stretch>
            <a:fillRect/>
          </a:stretch>
        </p:blipFill>
        <p:spPr>
          <a:xfrm>
            <a:off x="481012" y="914400"/>
            <a:ext cx="8181975" cy="1333500"/>
          </a:xfrm>
          <a:prstGeom prst="rect">
            <a:avLst/>
          </a:prstGeom>
        </p:spPr>
      </p:pic>
      <p:pic>
        <p:nvPicPr>
          <p:cNvPr id="5" name="Picture 4">
            <a:extLst>
              <a:ext uri="{FF2B5EF4-FFF2-40B4-BE49-F238E27FC236}">
                <a16:creationId xmlns:a16="http://schemas.microsoft.com/office/drawing/2014/main" id="{573D3088-7BD8-4A9A-8C53-BE398771D6AC}"/>
              </a:ext>
            </a:extLst>
          </p:cNvPr>
          <p:cNvPicPr>
            <a:picLocks noChangeAspect="1"/>
          </p:cNvPicPr>
          <p:nvPr/>
        </p:nvPicPr>
        <p:blipFill>
          <a:blip r:embed="rId3"/>
          <a:stretch>
            <a:fillRect/>
          </a:stretch>
        </p:blipFill>
        <p:spPr>
          <a:xfrm>
            <a:off x="490629" y="3733800"/>
            <a:ext cx="8305800" cy="2028585"/>
          </a:xfrm>
          <a:prstGeom prst="rect">
            <a:avLst/>
          </a:prstGeom>
        </p:spPr>
      </p:pic>
    </p:spTree>
    <p:extLst>
      <p:ext uri="{BB962C8B-B14F-4D97-AF65-F5344CB8AC3E}">
        <p14:creationId xmlns:p14="http://schemas.microsoft.com/office/powerpoint/2010/main" val="3053189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42C915-9125-4D34-8417-D782BB39F7F8}"/>
              </a:ext>
            </a:extLst>
          </p:cNvPr>
          <p:cNvPicPr>
            <a:picLocks noGrp="1" noChangeAspect="1"/>
          </p:cNvPicPr>
          <p:nvPr>
            <p:ph idx="1"/>
          </p:nvPr>
        </p:nvPicPr>
        <p:blipFill>
          <a:blip r:embed="rId2"/>
          <a:stretch>
            <a:fillRect/>
          </a:stretch>
        </p:blipFill>
        <p:spPr>
          <a:xfrm>
            <a:off x="609600" y="2057400"/>
            <a:ext cx="8229600" cy="2057400"/>
          </a:xfrm>
          <a:prstGeom prst="rect">
            <a:avLst/>
          </a:prstGeom>
        </p:spPr>
      </p:pic>
    </p:spTree>
    <p:extLst>
      <p:ext uri="{BB962C8B-B14F-4D97-AF65-F5344CB8AC3E}">
        <p14:creationId xmlns:p14="http://schemas.microsoft.com/office/powerpoint/2010/main" val="251186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C2C0-5E4E-47DA-BC76-7A849BFED320}"/>
              </a:ext>
            </a:extLst>
          </p:cNvPr>
          <p:cNvSpPr>
            <a:spLocks noGrp="1"/>
          </p:cNvSpPr>
          <p:nvPr>
            <p:ph type="title"/>
          </p:nvPr>
        </p:nvSpPr>
        <p:spPr/>
        <p:txBody>
          <a:bodyPr/>
          <a:lstStyle/>
          <a:p>
            <a:r>
              <a:rPr lang="en-IN" dirty="0"/>
              <a:t>Text summary</a:t>
            </a:r>
          </a:p>
        </p:txBody>
      </p:sp>
      <p:pic>
        <p:nvPicPr>
          <p:cNvPr id="5" name="Picture 4">
            <a:extLst>
              <a:ext uri="{FF2B5EF4-FFF2-40B4-BE49-F238E27FC236}">
                <a16:creationId xmlns:a16="http://schemas.microsoft.com/office/drawing/2014/main" id="{2F2A8307-806B-4A7A-8FAE-E3DEB805D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128" y="2743200"/>
            <a:ext cx="4183743" cy="1996613"/>
          </a:xfrm>
          <a:prstGeom prst="rect">
            <a:avLst/>
          </a:prstGeom>
        </p:spPr>
      </p:pic>
    </p:spTree>
    <p:extLst>
      <p:ext uri="{BB962C8B-B14F-4D97-AF65-F5344CB8AC3E}">
        <p14:creationId xmlns:p14="http://schemas.microsoft.com/office/powerpoint/2010/main" val="3596542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1546-3561-4BE4-9923-6E77F7DE959D}"/>
              </a:ext>
            </a:extLst>
          </p:cNvPr>
          <p:cNvSpPr>
            <a:spLocks noGrp="1"/>
          </p:cNvSpPr>
          <p:nvPr>
            <p:ph type="title"/>
          </p:nvPr>
        </p:nvSpPr>
        <p:spPr/>
        <p:txBody>
          <a:bodyPr/>
          <a:lstStyle/>
          <a:p>
            <a:r>
              <a:rPr lang="en-IN" dirty="0"/>
              <a:t>Extract summary</a:t>
            </a:r>
          </a:p>
        </p:txBody>
      </p:sp>
      <p:pic>
        <p:nvPicPr>
          <p:cNvPr id="5" name="Picture 4">
            <a:extLst>
              <a:ext uri="{FF2B5EF4-FFF2-40B4-BE49-F238E27FC236}">
                <a16:creationId xmlns:a16="http://schemas.microsoft.com/office/drawing/2014/main" id="{54A4189A-28CC-4678-9376-2F8E3DD60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499279"/>
            <a:ext cx="4206605" cy="1859441"/>
          </a:xfrm>
          <a:prstGeom prst="rect">
            <a:avLst/>
          </a:prstGeom>
        </p:spPr>
      </p:pic>
    </p:spTree>
    <p:extLst>
      <p:ext uri="{BB962C8B-B14F-4D97-AF65-F5344CB8AC3E}">
        <p14:creationId xmlns:p14="http://schemas.microsoft.com/office/powerpoint/2010/main" val="521704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srcRect/>
          <a:stretch>
            <a:fillRect/>
          </a:stretch>
        </p:blipFill>
        <p:spPr bwMode="auto">
          <a:xfrm>
            <a:off x="381000" y="1423988"/>
            <a:ext cx="8305800" cy="5053012"/>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1">
            <a:extLst>
              <a:ext uri="{FF2B5EF4-FFF2-40B4-BE49-F238E27FC236}">
                <a16:creationId xmlns:a16="http://schemas.microsoft.com/office/drawing/2014/main" id="{839C2941-8813-446E-B4D6-7A38CABED91D}"/>
              </a:ext>
            </a:extLst>
          </p:cNvPr>
          <p:cNvSpPr>
            <a:spLocks noGrp="1"/>
          </p:cNvSpPr>
          <p:nvPr>
            <p:ph type="title"/>
          </p:nvPr>
        </p:nvSpPr>
        <p:spPr>
          <a:xfrm>
            <a:off x="457200" y="381000"/>
            <a:ext cx="8229600" cy="990600"/>
          </a:xfrm>
        </p:spPr>
        <p:txBody>
          <a:bodyPr/>
          <a:lstStyle/>
          <a:p>
            <a:r>
              <a:rPr lang="en-IN" dirty="0"/>
              <a:t>Check Mail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C8A318-5D71-4B6C-8442-B8835063124A}"/>
              </a:ext>
            </a:extLst>
          </p:cNvPr>
          <p:cNvPicPr>
            <a:picLocks noChangeAspect="1"/>
          </p:cNvPicPr>
          <p:nvPr/>
        </p:nvPicPr>
        <p:blipFill>
          <a:blip r:embed="rId2"/>
          <a:stretch>
            <a:fillRect/>
          </a:stretch>
        </p:blipFill>
        <p:spPr>
          <a:xfrm>
            <a:off x="0" y="1714500"/>
            <a:ext cx="9144000" cy="5143500"/>
          </a:xfrm>
          <a:prstGeom prst="rect">
            <a:avLst/>
          </a:prstGeom>
        </p:spPr>
      </p:pic>
      <p:sp>
        <p:nvSpPr>
          <p:cNvPr id="5" name="Title 1">
            <a:extLst>
              <a:ext uri="{FF2B5EF4-FFF2-40B4-BE49-F238E27FC236}">
                <a16:creationId xmlns:a16="http://schemas.microsoft.com/office/drawing/2014/main" id="{58B3D98B-AC6D-45B9-B573-1B0ADEEA554F}"/>
              </a:ext>
            </a:extLst>
          </p:cNvPr>
          <p:cNvSpPr>
            <a:spLocks noGrp="1"/>
          </p:cNvSpPr>
          <p:nvPr>
            <p:ph type="title"/>
          </p:nvPr>
        </p:nvSpPr>
        <p:spPr>
          <a:xfrm>
            <a:off x="304800" y="457200"/>
            <a:ext cx="8229600" cy="990600"/>
          </a:xfrm>
        </p:spPr>
        <p:txBody>
          <a:bodyPr/>
          <a:lstStyle/>
          <a:p>
            <a:r>
              <a:rPr lang="en-IN" dirty="0"/>
              <a:t>Keyword to keyword match:</a:t>
            </a:r>
          </a:p>
        </p:txBody>
      </p:sp>
    </p:spTree>
    <p:extLst>
      <p:ext uri="{BB962C8B-B14F-4D97-AF65-F5344CB8AC3E}">
        <p14:creationId xmlns:p14="http://schemas.microsoft.com/office/powerpoint/2010/main" val="3661938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475283-4743-4B83-A942-64E4BDCE6D56}"/>
              </a:ext>
            </a:extLst>
          </p:cNvPr>
          <p:cNvPicPr>
            <a:picLocks noChangeAspect="1"/>
          </p:cNvPicPr>
          <p:nvPr/>
        </p:nvPicPr>
        <p:blipFill>
          <a:blip r:embed="rId2"/>
          <a:stretch>
            <a:fillRect/>
          </a:stretch>
        </p:blipFill>
        <p:spPr>
          <a:xfrm>
            <a:off x="0" y="1714500"/>
            <a:ext cx="9144000" cy="5143500"/>
          </a:xfrm>
          <a:prstGeom prst="rect">
            <a:avLst/>
          </a:prstGeom>
        </p:spPr>
      </p:pic>
      <p:sp>
        <p:nvSpPr>
          <p:cNvPr id="3" name="Title 1">
            <a:extLst>
              <a:ext uri="{FF2B5EF4-FFF2-40B4-BE49-F238E27FC236}">
                <a16:creationId xmlns:a16="http://schemas.microsoft.com/office/drawing/2014/main" id="{F826BD5E-BE8A-45EB-B779-850FE00B0DBE}"/>
              </a:ext>
            </a:extLst>
          </p:cNvPr>
          <p:cNvSpPr>
            <a:spLocks noGrp="1"/>
          </p:cNvSpPr>
          <p:nvPr>
            <p:ph type="title"/>
          </p:nvPr>
        </p:nvSpPr>
        <p:spPr>
          <a:xfrm>
            <a:off x="304800" y="609600"/>
            <a:ext cx="8229600" cy="990600"/>
          </a:xfrm>
        </p:spPr>
        <p:txBody>
          <a:bodyPr/>
          <a:lstStyle/>
          <a:p>
            <a:r>
              <a:rPr lang="en-IN" dirty="0"/>
              <a:t>Keyword to summary match:</a:t>
            </a:r>
          </a:p>
        </p:txBody>
      </p:sp>
    </p:spTree>
    <p:extLst>
      <p:ext uri="{BB962C8B-B14F-4D97-AF65-F5344CB8AC3E}">
        <p14:creationId xmlns:p14="http://schemas.microsoft.com/office/powerpoint/2010/main" val="1617675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D16B1DC2-9415-4DB8-BFEB-444399357266}"/>
              </a:ext>
            </a:extLst>
          </p:cNvPr>
          <p:cNvPicPr>
            <a:picLocks noChangeAspect="1"/>
          </p:cNvPicPr>
          <p:nvPr/>
        </p:nvPicPr>
        <p:blipFill>
          <a:blip r:embed="rId2"/>
          <a:stretch>
            <a:fillRect/>
          </a:stretch>
        </p:blipFill>
        <p:spPr>
          <a:xfrm>
            <a:off x="838200" y="1436138"/>
            <a:ext cx="6942422" cy="5040862"/>
          </a:xfrm>
          <a:prstGeom prst="rect">
            <a:avLst/>
          </a:prstGeom>
        </p:spPr>
      </p:pic>
      <p:sp>
        <p:nvSpPr>
          <p:cNvPr id="4" name="Title 1">
            <a:extLst>
              <a:ext uri="{FF2B5EF4-FFF2-40B4-BE49-F238E27FC236}">
                <a16:creationId xmlns:a16="http://schemas.microsoft.com/office/drawing/2014/main" id="{1709A645-819A-44B7-A006-AFB56182C7AB}"/>
              </a:ext>
            </a:extLst>
          </p:cNvPr>
          <p:cNvSpPr>
            <a:spLocks noGrp="1"/>
          </p:cNvSpPr>
          <p:nvPr>
            <p:ph type="title"/>
          </p:nvPr>
        </p:nvSpPr>
        <p:spPr>
          <a:xfrm>
            <a:off x="457200" y="381000"/>
            <a:ext cx="8229600" cy="990600"/>
          </a:xfrm>
        </p:spPr>
        <p:txBody>
          <a:bodyPr/>
          <a:lstStyle/>
          <a:p>
            <a:r>
              <a:rPr lang="en-IN" dirty="0"/>
              <a:t>Data Store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id="{5A89C988-B681-4EA5-A53F-5CFDC6FAE6DA}"/>
              </a:ext>
            </a:extLst>
          </p:cNvPr>
          <p:cNvPicPr>
            <a:picLocks noChangeAspect="1"/>
          </p:cNvPicPr>
          <p:nvPr/>
        </p:nvPicPr>
        <p:blipFill>
          <a:blip r:embed="rId2"/>
          <a:stretch>
            <a:fillRect/>
          </a:stretch>
        </p:blipFill>
        <p:spPr>
          <a:xfrm>
            <a:off x="780721" y="1851523"/>
            <a:ext cx="7582557" cy="3154953"/>
          </a:xfrm>
          <a:prstGeom prst="rect">
            <a:avLst/>
          </a:prstGeom>
        </p:spPr>
      </p:pic>
      <p:sp>
        <p:nvSpPr>
          <p:cNvPr id="4" name="Title 1">
            <a:extLst>
              <a:ext uri="{FF2B5EF4-FFF2-40B4-BE49-F238E27FC236}">
                <a16:creationId xmlns:a16="http://schemas.microsoft.com/office/drawing/2014/main" id="{777BBF5B-25E5-4810-855F-4E3490FCBCF2}"/>
              </a:ext>
            </a:extLst>
          </p:cNvPr>
          <p:cNvSpPr>
            <a:spLocks noGrp="1"/>
          </p:cNvSpPr>
          <p:nvPr>
            <p:ph type="title"/>
          </p:nvPr>
        </p:nvSpPr>
        <p:spPr>
          <a:xfrm>
            <a:off x="457200" y="381000"/>
            <a:ext cx="8229600" cy="990600"/>
          </a:xfrm>
        </p:spPr>
        <p:txBody>
          <a:bodyPr/>
          <a:lstStyle/>
          <a:p>
            <a:r>
              <a:rPr lang="en-IN" dirty="0"/>
              <a:t>Database (Excel)</a:t>
            </a:r>
          </a:p>
        </p:txBody>
      </p:sp>
    </p:spTree>
    <p:extLst>
      <p:ext uri="{BB962C8B-B14F-4D97-AF65-F5344CB8AC3E}">
        <p14:creationId xmlns:p14="http://schemas.microsoft.com/office/powerpoint/2010/main" val="2525070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B72CE973-F9C4-4D5A-81C4-C8A0FE4B311C}"/>
              </a:ext>
            </a:extLst>
          </p:cNvPr>
          <p:cNvPicPr>
            <a:picLocks noChangeAspect="1"/>
          </p:cNvPicPr>
          <p:nvPr/>
        </p:nvPicPr>
        <p:blipFill>
          <a:blip r:embed="rId2"/>
          <a:stretch>
            <a:fillRect/>
          </a:stretch>
        </p:blipFill>
        <p:spPr>
          <a:xfrm>
            <a:off x="0" y="1295400"/>
            <a:ext cx="9144000" cy="3581400"/>
          </a:xfrm>
          <a:prstGeom prst="rect">
            <a:avLst/>
          </a:prstGeom>
        </p:spPr>
      </p:pic>
      <p:sp>
        <p:nvSpPr>
          <p:cNvPr id="4" name="Title 1">
            <a:extLst>
              <a:ext uri="{FF2B5EF4-FFF2-40B4-BE49-F238E27FC236}">
                <a16:creationId xmlns:a16="http://schemas.microsoft.com/office/drawing/2014/main" id="{CA00E430-22BB-4BF8-8090-246E564E9D11}"/>
              </a:ext>
            </a:extLst>
          </p:cNvPr>
          <p:cNvSpPr>
            <a:spLocks noGrp="1"/>
          </p:cNvSpPr>
          <p:nvPr>
            <p:ph type="title"/>
          </p:nvPr>
        </p:nvSpPr>
        <p:spPr>
          <a:xfrm>
            <a:off x="457200" y="381000"/>
            <a:ext cx="8229600" cy="990600"/>
          </a:xfrm>
        </p:spPr>
        <p:txBody>
          <a:bodyPr/>
          <a:lstStyle/>
          <a:p>
            <a:r>
              <a:rPr lang="en-IN" dirty="0"/>
              <a:t>Template Mail</a:t>
            </a:r>
          </a:p>
        </p:txBody>
      </p:sp>
    </p:spTree>
    <p:extLst>
      <p:ext uri="{BB962C8B-B14F-4D97-AF65-F5344CB8AC3E}">
        <p14:creationId xmlns:p14="http://schemas.microsoft.com/office/powerpoint/2010/main" val="81248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685800"/>
          </a:xfrm>
        </p:spPr>
        <p:txBody>
          <a:bodyPr>
            <a:normAutofit fontScale="90000"/>
          </a:bodyPr>
          <a:lstStyle/>
          <a:p>
            <a:br>
              <a:rPr lang="en-US" sz="4000" dirty="0">
                <a:latin typeface="Cambria" pitchFamily="18" charset="0"/>
              </a:rPr>
            </a:br>
            <a:br>
              <a:rPr lang="en-US" sz="4000" dirty="0">
                <a:latin typeface="Cambria" pitchFamily="18" charset="0"/>
              </a:rPr>
            </a:br>
            <a:br>
              <a:rPr lang="en-US" sz="4000" dirty="0">
                <a:latin typeface="Cambria" pitchFamily="18" charset="0"/>
              </a:rPr>
            </a:br>
            <a:br>
              <a:rPr lang="en-US" sz="4000" dirty="0">
                <a:latin typeface="Cambria" pitchFamily="18" charset="0"/>
              </a:rPr>
            </a:br>
            <a:r>
              <a:rPr lang="en-US" sz="4000" dirty="0">
                <a:latin typeface="Cambria" pitchFamily="18" charset="0"/>
              </a:rPr>
              <a:t>Area Introduction-Existing system </a:t>
            </a:r>
            <a:endParaRPr lang="en-US" sz="4000" dirty="0">
              <a:solidFill>
                <a:schemeClr val="tx1"/>
              </a:solidFill>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5697D840-102C-47CA-A474-EE20064BD814}"/>
              </a:ext>
            </a:extLst>
          </p:cNvPr>
          <p:cNvSpPr txBox="1"/>
          <p:nvPr/>
        </p:nvSpPr>
        <p:spPr>
          <a:xfrm>
            <a:off x="457200" y="1993880"/>
            <a:ext cx="8153400" cy="4293483"/>
          </a:xfrm>
          <a:prstGeom prst="rect">
            <a:avLst/>
          </a:prstGeom>
          <a:noFill/>
        </p:spPr>
        <p:txBody>
          <a:bodyPr wrap="square" rtlCol="0">
            <a:spAutoFit/>
          </a:bodyPr>
          <a:lstStyle/>
          <a:p>
            <a:pPr marL="742950" lvl="1" indent="-285750">
              <a:buSzPct val="70000"/>
              <a:buFont typeface="Wingdings" panose="05000000000000000000" pitchFamily="2" charset="2"/>
              <a:buChar char="§"/>
            </a:pPr>
            <a:r>
              <a:rPr lang="en-US" sz="2100" dirty="0">
                <a:latin typeface="Cambria" pitchFamily="18" charset="0"/>
              </a:rPr>
              <a:t>User needs specific solutions to the problem arise.</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send to the system for processing it.</a:t>
            </a:r>
          </a:p>
          <a:p>
            <a:pPr lvl="1">
              <a:buSzPct val="70000"/>
            </a:pPr>
            <a:r>
              <a:rPr lang="en-US" sz="2100" dirty="0">
                <a:latin typeface="Cambria" pitchFamily="18" charset="0"/>
              </a:rPr>
              <a:t> </a:t>
            </a:r>
          </a:p>
          <a:p>
            <a:pPr marL="742950" lvl="1" indent="-285750">
              <a:buSzPct val="70000"/>
              <a:buFont typeface="Wingdings" panose="05000000000000000000" pitchFamily="2" charset="2"/>
              <a:buChar char="§"/>
            </a:pPr>
            <a:r>
              <a:rPr lang="en-US" sz="2100" dirty="0">
                <a:latin typeface="Cambria" pitchFamily="18" charset="0"/>
              </a:rPr>
              <a:t>Each queries arrived assigns a unique ticket.</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 A big support team available to solve the problems.</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stored in queues which are equally partitioned and assigned to each members in the team.</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Team has a great stress when solving the same queries repeatedly.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5FFB55B5-2D9D-4C7C-9D75-7C612FE90887}"/>
              </a:ext>
            </a:extLst>
          </p:cNvPr>
          <p:cNvPicPr>
            <a:picLocks noChangeAspect="1"/>
          </p:cNvPicPr>
          <p:nvPr/>
        </p:nvPicPr>
        <p:blipFill>
          <a:blip r:embed="rId2"/>
          <a:stretch>
            <a:fillRect/>
          </a:stretch>
        </p:blipFill>
        <p:spPr>
          <a:xfrm>
            <a:off x="0" y="1371600"/>
            <a:ext cx="9144000" cy="5143500"/>
          </a:xfrm>
          <a:prstGeom prst="rect">
            <a:avLst/>
          </a:prstGeom>
        </p:spPr>
      </p:pic>
      <p:sp>
        <p:nvSpPr>
          <p:cNvPr id="7" name="Title 1">
            <a:extLst>
              <a:ext uri="{FF2B5EF4-FFF2-40B4-BE49-F238E27FC236}">
                <a16:creationId xmlns:a16="http://schemas.microsoft.com/office/drawing/2014/main" id="{11E1FCA2-44ED-4EE9-BA31-DFEA3CDC6CE0}"/>
              </a:ext>
            </a:extLst>
          </p:cNvPr>
          <p:cNvSpPr>
            <a:spLocks noGrp="1"/>
          </p:cNvSpPr>
          <p:nvPr>
            <p:ph type="title"/>
          </p:nvPr>
        </p:nvSpPr>
        <p:spPr>
          <a:xfrm>
            <a:off x="457200" y="381000"/>
            <a:ext cx="8229600" cy="990600"/>
          </a:xfrm>
        </p:spPr>
        <p:txBody>
          <a:bodyPr/>
          <a:lstStyle/>
          <a:p>
            <a:r>
              <a:rPr lang="en-IN" dirty="0"/>
              <a:t>Ticket Raising</a:t>
            </a:r>
          </a:p>
        </p:txBody>
      </p:sp>
    </p:spTree>
    <p:extLst>
      <p:ext uri="{BB962C8B-B14F-4D97-AF65-F5344CB8AC3E}">
        <p14:creationId xmlns:p14="http://schemas.microsoft.com/office/powerpoint/2010/main" val="526850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463C7E80-C8AA-45F0-90A3-AC8A0B11F25B}"/>
              </a:ext>
            </a:extLst>
          </p:cNvPr>
          <p:cNvPicPr>
            <a:picLocks noChangeAspect="1"/>
          </p:cNvPicPr>
          <p:nvPr/>
        </p:nvPicPr>
        <p:blipFill>
          <a:blip r:embed="rId2"/>
          <a:stretch>
            <a:fillRect/>
          </a:stretch>
        </p:blipFill>
        <p:spPr>
          <a:xfrm>
            <a:off x="152400" y="1333500"/>
            <a:ext cx="9144000" cy="5143500"/>
          </a:xfrm>
          <a:prstGeom prst="rect">
            <a:avLst/>
          </a:prstGeom>
        </p:spPr>
      </p:pic>
      <p:sp>
        <p:nvSpPr>
          <p:cNvPr id="7" name="Title 1">
            <a:extLst>
              <a:ext uri="{FF2B5EF4-FFF2-40B4-BE49-F238E27FC236}">
                <a16:creationId xmlns:a16="http://schemas.microsoft.com/office/drawing/2014/main" id="{632DA9FD-A73F-4007-B922-B5D6D681B633}"/>
              </a:ext>
            </a:extLst>
          </p:cNvPr>
          <p:cNvSpPr>
            <a:spLocks noGrp="1"/>
          </p:cNvSpPr>
          <p:nvPr>
            <p:ph type="title"/>
          </p:nvPr>
        </p:nvSpPr>
        <p:spPr>
          <a:xfrm>
            <a:off x="457200" y="381000"/>
            <a:ext cx="8229600" cy="990600"/>
          </a:xfrm>
        </p:spPr>
        <p:txBody>
          <a:bodyPr/>
          <a:lstStyle/>
          <a:p>
            <a:r>
              <a:rPr lang="en-IN" dirty="0"/>
              <a:t>Support Team</a:t>
            </a:r>
          </a:p>
        </p:txBody>
      </p:sp>
    </p:spTree>
    <p:extLst>
      <p:ext uri="{BB962C8B-B14F-4D97-AF65-F5344CB8AC3E}">
        <p14:creationId xmlns:p14="http://schemas.microsoft.com/office/powerpoint/2010/main" val="3611138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id="{024BD7ED-1AE9-4044-96DE-C783EF4E013D}"/>
              </a:ext>
            </a:extLst>
          </p:cNvPr>
          <p:cNvPicPr>
            <a:picLocks noChangeAspect="1"/>
          </p:cNvPicPr>
          <p:nvPr/>
        </p:nvPicPr>
        <p:blipFill>
          <a:blip r:embed="rId2"/>
          <a:stretch>
            <a:fillRect/>
          </a:stretch>
        </p:blipFill>
        <p:spPr>
          <a:xfrm>
            <a:off x="0" y="1371600"/>
            <a:ext cx="9144000" cy="5143500"/>
          </a:xfrm>
          <a:prstGeom prst="rect">
            <a:avLst/>
          </a:prstGeom>
        </p:spPr>
      </p:pic>
      <p:sp>
        <p:nvSpPr>
          <p:cNvPr id="5" name="Title 1">
            <a:extLst>
              <a:ext uri="{FF2B5EF4-FFF2-40B4-BE49-F238E27FC236}">
                <a16:creationId xmlns:a16="http://schemas.microsoft.com/office/drawing/2014/main" id="{EE513E19-8848-481A-A11A-B0B9DE6171CC}"/>
              </a:ext>
            </a:extLst>
          </p:cNvPr>
          <p:cNvSpPr>
            <a:spLocks noGrp="1"/>
          </p:cNvSpPr>
          <p:nvPr>
            <p:ph type="title"/>
          </p:nvPr>
        </p:nvSpPr>
        <p:spPr>
          <a:xfrm>
            <a:off x="457200" y="381000"/>
            <a:ext cx="8229600" cy="990600"/>
          </a:xfrm>
        </p:spPr>
        <p:txBody>
          <a:bodyPr/>
          <a:lstStyle/>
          <a:p>
            <a:r>
              <a:rPr lang="en-IN" dirty="0"/>
              <a:t>Ticket Closing</a:t>
            </a:r>
          </a:p>
        </p:txBody>
      </p:sp>
    </p:spTree>
    <p:extLst>
      <p:ext uri="{BB962C8B-B14F-4D97-AF65-F5344CB8AC3E}">
        <p14:creationId xmlns:p14="http://schemas.microsoft.com/office/powerpoint/2010/main" val="1910870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20093-DCF8-411A-9B2E-2B1DCD7B304E}"/>
              </a:ext>
            </a:extLst>
          </p:cNvPr>
          <p:cNvSpPr>
            <a:spLocks noGrp="1"/>
          </p:cNvSpPr>
          <p:nvPr>
            <p:ph idx="1"/>
          </p:nvPr>
        </p:nvSpPr>
        <p:spPr>
          <a:xfrm>
            <a:off x="457200" y="1097280"/>
            <a:ext cx="8229600" cy="4389120"/>
          </a:xfrm>
        </p:spPr>
        <p:txBody>
          <a:bodyPr>
            <a:normAutofit fontScale="92500" lnSpcReduction="10000"/>
          </a:bodyPr>
          <a:lstStyle/>
          <a:p>
            <a:pPr marL="0" indent="0">
              <a:buNone/>
            </a:pPr>
            <a:r>
              <a:rPr lang="en-US" sz="2800" dirty="0">
                <a:latin typeface="Cambria" pitchFamily="18" charset="0"/>
              </a:rPr>
              <a:t>References</a:t>
            </a:r>
          </a:p>
          <a:p>
            <a:pPr lvl="1">
              <a:buClrTx/>
              <a:buSzPct val="70000"/>
              <a:buFont typeface="Wingdings" panose="05000000000000000000" pitchFamily="2" charset="2"/>
              <a:buChar char="§"/>
            </a:pPr>
            <a:r>
              <a:rPr lang="en-US" dirty="0">
                <a:latin typeface="Cambria" pitchFamily="18" charset="0"/>
                <a:hlinkClick r:id="rId2"/>
              </a:rPr>
              <a:t>https://help.teamsupport.com/1/en/topic/ticket-automation</a:t>
            </a:r>
            <a:r>
              <a:rPr lang="en-US" dirty="0">
                <a:latin typeface="Cambria" pitchFamily="18" charset="0"/>
              </a:rPr>
              <a:t> - Ticket Automation</a:t>
            </a: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US" dirty="0">
                <a:latin typeface="Cambria" pitchFamily="18" charset="0"/>
                <a:hlinkClick r:id="rId3"/>
              </a:rPr>
              <a:t>https://www.uipath.com/blog/use-cases-it-transformation-rpa?hs_amp=true</a:t>
            </a:r>
            <a:r>
              <a:rPr lang="en-US" dirty="0">
                <a:latin typeface="Cambria" pitchFamily="18" charset="0"/>
              </a:rPr>
              <a:t> – </a:t>
            </a:r>
            <a:r>
              <a:rPr lang="en-US" dirty="0" err="1">
                <a:latin typeface="Cambria" pitchFamily="18" charset="0"/>
              </a:rPr>
              <a:t>Uipath</a:t>
            </a:r>
            <a:endParaRPr lang="en-US" dirty="0">
              <a:latin typeface="Cambria" pitchFamily="18" charset="0"/>
            </a:endParaRP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IN" dirty="0">
                <a:hlinkClick r:id="rId4"/>
              </a:rPr>
              <a:t>https://www.nltk.org/</a:t>
            </a:r>
            <a:r>
              <a:rPr lang="en-IN" dirty="0"/>
              <a:t> - NLP</a:t>
            </a:r>
          </a:p>
          <a:p>
            <a:pPr marL="393192" lvl="1" indent="0">
              <a:buClrTx/>
              <a:buSzPct val="70000"/>
              <a:buNone/>
            </a:pPr>
            <a:endParaRPr lang="en-IN" dirty="0">
              <a:latin typeface="Cambria" pitchFamily="18" charset="0"/>
            </a:endParaRPr>
          </a:p>
          <a:p>
            <a:pPr marL="393192" lvl="1" indent="0">
              <a:buClrTx/>
              <a:buSzPct val="70000"/>
              <a:buNone/>
            </a:pPr>
            <a:endParaRPr lang="en-IN" dirty="0">
              <a:latin typeface="Cambria" pitchFamily="18" charset="0"/>
            </a:endParaRPr>
          </a:p>
          <a:p>
            <a:pPr marL="393192" lvl="1" indent="0">
              <a:buClrTx/>
              <a:buSzPct val="70000"/>
              <a:buNone/>
            </a:pPr>
            <a:r>
              <a:rPr lang="en-IN" dirty="0">
                <a:latin typeface="Cambria" pitchFamily="18" charset="0"/>
              </a:rPr>
              <a:t>GitHub link – </a:t>
            </a:r>
            <a:r>
              <a:rPr lang="en-IN" dirty="0">
                <a:hlinkClick r:id="rId5"/>
              </a:rPr>
              <a:t>https://github.com/sanjaysanju618/Ticket-Assignment-Automation</a:t>
            </a:r>
            <a:endParaRPr lang="en-IN" dirty="0">
              <a:latin typeface="Cambria" pitchFamily="18" charset="0"/>
            </a:endParaRPr>
          </a:p>
          <a:p>
            <a:pPr marL="393192" lvl="1" indent="0">
              <a:buClrTx/>
              <a:buSzPct val="70000"/>
              <a:buNone/>
            </a:pPr>
            <a:endParaRPr lang="en-IN" dirty="0">
              <a:latin typeface="Cambria" pitchFamily="18" charset="0"/>
            </a:endParaRPr>
          </a:p>
          <a:p>
            <a:pPr marL="393192" lvl="1" indent="0">
              <a:buClrTx/>
              <a:buSzPct val="70000"/>
              <a:buNone/>
            </a:pPr>
            <a:endParaRPr lang="en-US" dirty="0">
              <a:latin typeface="Cambria" pitchFamily="18" charset="0"/>
            </a:endParaRPr>
          </a:p>
          <a:p>
            <a:endParaRPr lang="en-IN" dirty="0"/>
          </a:p>
        </p:txBody>
      </p:sp>
      <p:sp>
        <p:nvSpPr>
          <p:cNvPr id="4" name="TextBox 3">
            <a:extLst>
              <a:ext uri="{FF2B5EF4-FFF2-40B4-BE49-F238E27FC236}">
                <a16:creationId xmlns:a16="http://schemas.microsoft.com/office/drawing/2014/main" id="{70620144-CDD9-4101-9DED-F1805AA2F4CD}"/>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109558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32688"/>
            <a:ext cx="8229600" cy="515112"/>
          </a:xfrm>
        </p:spPr>
        <p:txBody>
          <a:bodyPr>
            <a:normAutofit fontScale="90000"/>
          </a:bodyPr>
          <a:lstStyle/>
          <a:p>
            <a:r>
              <a:rPr lang="en-US" sz="4400" dirty="0">
                <a:latin typeface="Cambria"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914400" y="1523286"/>
            <a:ext cx="8001000" cy="4801314"/>
          </a:xfrm>
          <a:prstGeom prst="rect">
            <a:avLst/>
          </a:prstGeom>
        </p:spPr>
        <p:txBody>
          <a:bodyPr wrap="square">
            <a:spAutoFit/>
          </a:bodyPr>
          <a:lstStyle/>
          <a:p>
            <a:r>
              <a:rPr lang="en-US" b="1" dirty="0">
                <a:latin typeface="Cambria" pitchFamily="18" charset="0"/>
              </a:rPr>
              <a:t>Advantages over existing method:- </a:t>
            </a:r>
          </a:p>
          <a:p>
            <a:pPr lvl="1">
              <a:buSzPct val="70000"/>
              <a:buFont typeface="Wingdings" pitchFamily="2" charset="2"/>
              <a:buChar char="§"/>
            </a:pPr>
            <a:r>
              <a:rPr lang="en-US" dirty="0">
                <a:latin typeface="Cambria" pitchFamily="18" charset="0"/>
              </a:rPr>
              <a:t> Effective in both Installation and Working with the Queues.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Previously solved solutions are stored in a separate Database.</a:t>
            </a:r>
          </a:p>
          <a:p>
            <a:pPr lvl="1"/>
            <a:endParaRPr lang="en-US" dirty="0">
              <a:latin typeface="Cambria" pitchFamily="18" charset="0"/>
            </a:endParaRPr>
          </a:p>
          <a:p>
            <a:pPr lvl="1">
              <a:buSzPct val="70000"/>
              <a:buFont typeface="Wingdings" pitchFamily="2" charset="2"/>
              <a:buChar char="§"/>
            </a:pPr>
            <a:r>
              <a:rPr lang="en-US" dirty="0">
                <a:latin typeface="Cambria" pitchFamily="18" charset="0"/>
              </a:rPr>
              <a:t> When same queries arise by the other users, then it match to the saved results.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This makes the Ticketing System Faster Comparatively.</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Applies certain algorithms (Sequential / Priority) to process the queries even more faster.</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Splits entire queries by word tokenization. </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Missing Details and Fraud are identified by NLP, then  Updates the information to existing tickets accordingly.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b="1" dirty="0">
                <a:latin typeface="Cambria" pitchFamily="18" charset="0"/>
              </a:rPr>
              <a:t>Advantage</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Traditional IT companies has a lag over the automation which can be overcomes by this system.</a:t>
            </a:r>
          </a:p>
          <a:p>
            <a:pPr lvl="2">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Even smaller companies can easily adopt to this ticketing system due to reduced cost and man power.</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82771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b="1" dirty="0">
                <a:latin typeface="Cambria" pitchFamily="18" charset="0"/>
              </a:rPr>
              <a:t>future enhancements</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This eliminate the process of sending the mails regarding thein complete data (e.g. customer id is missing) to the customer. </a:t>
            </a:r>
          </a:p>
          <a:p>
            <a:pPr lvl="2">
              <a:buClrTx/>
              <a:buFont typeface="Wingdings" pitchFamily="2" charset="2"/>
              <a:buChar char="§"/>
            </a:pPr>
            <a:r>
              <a:rPr lang="en-US" dirty="0">
                <a:latin typeface="Cambria" pitchFamily="18" charset="0"/>
              </a:rPr>
              <a:t>The system which has this RPA workflow can be considered as a hub system and this hub plays as a role of routing the tickets to the particular persons system(node) according to their domain. This overcomes the process of installation of this workflow in all the system.</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58783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a:xfrm>
            <a:off x="457200" y="1783080"/>
            <a:ext cx="8229600" cy="4389120"/>
          </a:xfrm>
        </p:spPr>
        <p:txBody>
          <a:bodyPr>
            <a:normAutofit/>
          </a:bodyPr>
          <a:lstStyle/>
          <a:p>
            <a:pPr marL="0" indent="0">
              <a:buSzPct val="70000"/>
              <a:buNone/>
            </a:pPr>
            <a:r>
              <a:rPr lang="en-US" sz="2800" dirty="0">
                <a:latin typeface="Cambria" pitchFamily="18" charset="0"/>
              </a:rPr>
              <a:t>Drawbacks of existing methods</a:t>
            </a:r>
          </a:p>
          <a:p>
            <a:pPr lvl="2">
              <a:buClrTx/>
              <a:buFont typeface="Wingdings" panose="05000000000000000000" pitchFamily="2" charset="2"/>
              <a:buChar char="§"/>
            </a:pPr>
            <a:r>
              <a:rPr lang="en-US" dirty="0">
                <a:latin typeface="Cambria" pitchFamily="18" charset="0"/>
              </a:rPr>
              <a:t>Inaccurate solutions provided to the customers.</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If any missing details or any fraud, system is not much effective to overcome it.</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In case the details given by the customer is insufficient, System will response with unwanted result. </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Doesn’t follow any specific methods in solving the customer request (FIFO, Round Robin, Priority Queue).</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153400" cy="3962400"/>
          </a:xfrm>
        </p:spPr>
        <p:txBody>
          <a:bodyPr>
            <a:noAutofit/>
          </a:bodyPr>
          <a:lstStyle/>
          <a:p>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r>
              <a:rPr lang="en-US" sz="3600" dirty="0">
                <a:latin typeface="Cambria" pitchFamily="18" charset="0"/>
              </a:rPr>
              <a:t>Module Split up</a:t>
            </a:r>
            <a:br>
              <a:rPr lang="en-US" sz="1050" dirty="0">
                <a:latin typeface="Cambria" pitchFamily="18" charset="0"/>
              </a:rPr>
            </a:br>
            <a:br>
              <a:rPr lang="en-US" sz="2000" dirty="0">
                <a:latin typeface="Cambria" pitchFamily="18" charset="0"/>
              </a:rPr>
            </a:br>
            <a:r>
              <a:rPr lang="en-US" sz="2000" dirty="0">
                <a:latin typeface="Cambria" pitchFamily="18" charset="0"/>
              </a:rPr>
              <a:t>	</a:t>
            </a:r>
            <a:r>
              <a:rPr lang="en-US" sz="2100" b="1" dirty="0">
                <a:solidFill>
                  <a:schemeClr val="tx1"/>
                </a:solidFill>
                <a:latin typeface="Cambria" panose="02040503050406030204" pitchFamily="18" charset="0"/>
                <a:ea typeface="Cambria" panose="02040503050406030204" pitchFamily="18" charset="0"/>
              </a:rPr>
              <a:t>Module 1</a:t>
            </a:r>
            <a:r>
              <a:rPr lang="en-US" sz="2100" dirty="0">
                <a:solidFill>
                  <a:schemeClr val="tx1"/>
                </a:solidFill>
                <a:latin typeface="Cambria" panose="02040503050406030204" pitchFamily="18" charset="0"/>
                <a:ea typeface="Cambria" panose="02040503050406030204" pitchFamily="18" charset="0"/>
              </a:rPr>
              <a:t>: Mail Trigger</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2</a:t>
            </a:r>
            <a:r>
              <a:rPr lang="en-US" sz="2100" dirty="0">
                <a:solidFill>
                  <a:schemeClr val="tx1"/>
                </a:solidFill>
                <a:latin typeface="Cambria" panose="02040503050406030204" pitchFamily="18" charset="0"/>
                <a:ea typeface="Cambria" panose="02040503050406030204" pitchFamily="18" charset="0"/>
              </a:rPr>
              <a:t>: Process Mail</a:t>
            </a:r>
            <a:br>
              <a:rPr lang="en-US" sz="2100" dirty="0">
                <a:solidFill>
                  <a:schemeClr val="tx1"/>
                </a:solidFill>
                <a:latin typeface="Cambria" panose="02040503050406030204" pitchFamily="18" charset="0"/>
                <a:ea typeface="Cambria" panose="02040503050406030204" pitchFamily="18" charset="0"/>
              </a:rPr>
            </a:br>
            <a:br>
              <a:rPr lang="en-IN" sz="2100" dirty="0">
                <a:solidFill>
                  <a:schemeClr val="tx1"/>
                </a:solidFill>
                <a:latin typeface="Cambria" panose="02040503050406030204" pitchFamily="18" charset="0"/>
                <a:ea typeface="Cambria" panose="02040503050406030204" pitchFamily="18" charset="0"/>
              </a:rPr>
            </a:br>
            <a:r>
              <a:rPr lang="en-IN"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3</a:t>
            </a:r>
            <a:r>
              <a:rPr lang="en-US" sz="2100" dirty="0">
                <a:solidFill>
                  <a:schemeClr val="tx1"/>
                </a:solidFill>
                <a:latin typeface="Cambria" panose="02040503050406030204" pitchFamily="18" charset="0"/>
                <a:ea typeface="Cambria" panose="02040503050406030204" pitchFamily="18" charset="0"/>
              </a:rPr>
              <a:t>: Check Mail</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4</a:t>
            </a:r>
            <a:r>
              <a:rPr lang="en-US" sz="2100" dirty="0">
                <a:solidFill>
                  <a:schemeClr val="tx1"/>
                </a:solidFill>
                <a:latin typeface="Cambria" panose="02040503050406030204" pitchFamily="18" charset="0"/>
                <a:ea typeface="Cambria" panose="02040503050406030204" pitchFamily="18" charset="0"/>
              </a:rPr>
              <a:t>: Database Connection</a:t>
            </a:r>
            <a:endParaRPr lang="en-US" sz="2100" dirty="0">
              <a:latin typeface="Cambria" panose="02040503050406030204" pitchFamily="18" charset="0"/>
              <a:ea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a:latin typeface="Cambria" pitchFamily="18" charset="0"/>
              </a:rPr>
              <a:t>   Project Planner / </a:t>
            </a:r>
            <a:r>
              <a:rPr lang="en-US" sz="4000" dirty="0">
                <a:latin typeface="Cambria" pitchFamily="18" charset="0"/>
              </a:rPr>
              <a:t>Timeline chart)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4626E21B-5360-43A4-9960-AD12E0AFD11F}"/>
              </a:ext>
            </a:extLst>
          </p:cNvPr>
          <p:cNvPicPr>
            <a:picLocks noChangeAspect="1"/>
          </p:cNvPicPr>
          <p:nvPr/>
        </p:nvPicPr>
        <p:blipFill>
          <a:blip r:embed="rId2"/>
          <a:stretch>
            <a:fillRect/>
          </a:stretch>
        </p:blipFill>
        <p:spPr>
          <a:xfrm>
            <a:off x="647360" y="2312573"/>
            <a:ext cx="7849280" cy="223285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2861</TotalTime>
  <Words>917</Words>
  <Application>Microsoft Office PowerPoint</Application>
  <PresentationFormat>On-screen Show (4:3)</PresentationFormat>
  <Paragraphs>133</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Cambria</vt:lpstr>
      <vt:lpstr>Constantia</vt:lpstr>
      <vt:lpstr>Times New Roman</vt:lpstr>
      <vt:lpstr>Wingdings</vt:lpstr>
      <vt:lpstr>Wingdings 2</vt:lpstr>
      <vt:lpstr>Flow</vt:lpstr>
      <vt:lpstr>Customer Support – Automation of ticket creation and response based on the mail (RPA)</vt:lpstr>
      <vt:lpstr>Abstract  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vt:lpstr>
      <vt:lpstr>    Area Introduction-Existing system </vt:lpstr>
      <vt:lpstr>Proposed System</vt:lpstr>
      <vt:lpstr>PowerPoint Presentation</vt:lpstr>
      <vt:lpstr>PowerPoint Presentation</vt:lpstr>
      <vt:lpstr>Literature Review</vt:lpstr>
      <vt:lpstr>              Module Split up   Module 1: Mail Trigger   Module 2: Process Mail   Module 3: Check Mail   Module 4: Database Connection</vt:lpstr>
      <vt:lpstr>   Project Planner / Timeline chart)    </vt:lpstr>
      <vt:lpstr>PowerPoint Presentation</vt:lpstr>
      <vt:lpstr>PowerPoint Presentation</vt:lpstr>
      <vt:lpstr>Mail Sequence:</vt:lpstr>
      <vt:lpstr>Read one mail</vt:lpstr>
      <vt:lpstr>Activities</vt:lpstr>
      <vt:lpstr>Query to customer support</vt:lpstr>
      <vt:lpstr>Output</vt:lpstr>
      <vt:lpstr>Process Mail</vt:lpstr>
      <vt:lpstr>Text Summarization Steps </vt:lpstr>
      <vt:lpstr>PowerPoint Presentation</vt:lpstr>
      <vt:lpstr>PowerPoint Presentation</vt:lpstr>
      <vt:lpstr>PowerPoint Presentation</vt:lpstr>
      <vt:lpstr>Text summary</vt:lpstr>
      <vt:lpstr>Extract summary</vt:lpstr>
      <vt:lpstr>Check Mail</vt:lpstr>
      <vt:lpstr>Keyword to keyword match:</vt:lpstr>
      <vt:lpstr>Keyword to summary match:</vt:lpstr>
      <vt:lpstr>Data Store</vt:lpstr>
      <vt:lpstr>Database (Excel)</vt:lpstr>
      <vt:lpstr>Template Mail</vt:lpstr>
      <vt:lpstr>Ticket Raising</vt:lpstr>
      <vt:lpstr>Support Team</vt:lpstr>
      <vt:lpstr>Ticket Closing</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Sanjay Babu</cp:lastModifiedBy>
  <cp:revision>171</cp:revision>
  <dcterms:created xsi:type="dcterms:W3CDTF">2011-12-09T06:36:35Z</dcterms:created>
  <dcterms:modified xsi:type="dcterms:W3CDTF">2020-06-08T06:30:43Z</dcterms:modified>
</cp:coreProperties>
</file>