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1"/>
  </p:notesMasterIdLst>
  <p:sldIdLst>
    <p:sldId id="258" r:id="rId2"/>
    <p:sldId id="257" r:id="rId3"/>
    <p:sldId id="259" r:id="rId4"/>
    <p:sldId id="260" r:id="rId5"/>
    <p:sldId id="267" r:id="rId6"/>
    <p:sldId id="261" r:id="rId7"/>
    <p:sldId id="263" r:id="rId8"/>
    <p:sldId id="266" r:id="rId9"/>
    <p:sldId id="26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86" d="100"/>
          <a:sy n="86" d="100"/>
        </p:scale>
        <p:origin x="135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pPr/>
              <a:t>1/6/2020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pPr/>
              <a:t>‹#›</a:t>
            </a:fld>
            <a:endParaRPr lang="en-US"/>
          </a:p>
        </p:txBody>
      </p:sp>
    </p:spTree>
    <p:extLst>
      <p:ext uri="{BB962C8B-B14F-4D97-AF65-F5344CB8AC3E}">
        <p14:creationId xmlns:p14="http://schemas.microsoft.com/office/powerpoint/2010/main" val="75878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82AAB8-209E-40E4-9B0A-72170986B060}" type="datetimeFigureOut">
              <a:rPr lang="en-US" smtClean="0"/>
              <a:pPr/>
              <a:t>1/6/2020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82AAB8-209E-40E4-9B0A-72170986B060}" type="datetimeFigureOut">
              <a:rPr lang="en-US" smtClean="0"/>
              <a:pPr/>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pPr/>
              <a:t>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82AAB8-209E-40E4-9B0A-72170986B060}" type="datetimeFigureOut">
              <a:rPr lang="en-US" smtClean="0"/>
              <a:pPr/>
              <a:t>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pPr/>
              <a:t>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82AAB8-209E-40E4-9B0A-72170986B060}" type="datetimeFigureOut">
              <a:rPr lang="en-US" smtClean="0"/>
              <a:pPr/>
              <a:t>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pPr/>
              <a:t>1/6/2020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uipath.com/blog/use-cases-it-transformation-rpa?hs_amp=true" TargetMode="External"/><Relationship Id="rId2" Type="http://schemas.openxmlformats.org/officeDocument/2006/relationships/hyperlink" Target="https://help.teamsupport.com/1/en/topic/ticket-automation" TargetMode="External"/><Relationship Id="rId1" Type="http://schemas.openxmlformats.org/officeDocument/2006/relationships/slideLayout" Target="../slideLayouts/slideLayout2.xml"/><Relationship Id="rId4" Type="http://schemas.openxmlformats.org/officeDocument/2006/relationships/hyperlink" Target="https://www.nltk.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43000"/>
            <a:ext cx="7772400" cy="860425"/>
          </a:xfrm>
        </p:spPr>
        <p:txBody>
          <a:bodyPr>
            <a:noAutofit/>
          </a:bodyPr>
          <a:lstStyle/>
          <a:p>
            <a:pPr algn="ctr"/>
            <a:r>
              <a:rPr lang="en-US" sz="3200" dirty="0">
                <a:solidFill>
                  <a:schemeClr val="tx1"/>
                </a:solidFill>
                <a:latin typeface="Cambria" pitchFamily="18" charset="0"/>
              </a:rPr>
              <a:t>Customer Support </a:t>
            </a:r>
            <a:r>
              <a:rPr lang="en-US" sz="3200" b="0" dirty="0">
                <a:solidFill>
                  <a:schemeClr val="tx1"/>
                </a:solidFill>
                <a:latin typeface="Cambria" pitchFamily="18" charset="0"/>
              </a:rPr>
              <a:t>–</a:t>
            </a:r>
            <a:r>
              <a:rPr lang="en-US" sz="3200" dirty="0">
                <a:solidFill>
                  <a:schemeClr val="tx1"/>
                </a:solidFill>
                <a:latin typeface="Cambria" pitchFamily="18" charset="0"/>
              </a:rPr>
              <a:t> </a:t>
            </a:r>
            <a:r>
              <a:rPr lang="en-US" sz="3200" b="0" i="1" dirty="0">
                <a:solidFill>
                  <a:schemeClr val="tx1"/>
                </a:solidFill>
                <a:latin typeface="Cambria" pitchFamily="18" charset="0"/>
              </a:rPr>
              <a:t>Automation of ticket creation and response based on the mail </a:t>
            </a:r>
            <a:r>
              <a:rPr lang="en-US" sz="3200" dirty="0">
                <a:solidFill>
                  <a:schemeClr val="tx1"/>
                </a:solidFill>
                <a:latin typeface="Cambria" pitchFamily="18" charset="0"/>
              </a:rPr>
              <a:t>(RPA)</a:t>
            </a:r>
          </a:p>
        </p:txBody>
      </p:sp>
      <p:sp>
        <p:nvSpPr>
          <p:cNvPr id="7" name="Title 3"/>
          <p:cNvSpPr txBox="1">
            <a:spLocks/>
          </p:cNvSpPr>
          <p:nvPr/>
        </p:nvSpPr>
        <p:spPr>
          <a:xfrm>
            <a:off x="457200" y="3200400"/>
            <a:ext cx="3810000" cy="2438400"/>
          </a:xfrm>
          <a:prstGeom prst="rect">
            <a:avLst/>
          </a:prstGeom>
        </p:spPr>
        <p:txBody>
          <a:bodyPr vert="horz" lIns="91440" tIns="45720" rIns="91440" bIns="45720" rtlCol="0" anchor="ctr">
            <a:normAutofit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rPr>
              <a:t>Team members:</a:t>
            </a:r>
          </a:p>
          <a:p>
            <a:pPr marL="514350" marR="0" lvl="0" indent="-514350" defTabSz="914400" rtl="0" eaLnBrk="1" fontAlgn="auto" latinLnBrk="0" hangingPunct="1">
              <a:lnSpc>
                <a:spcPct val="100000"/>
              </a:lnSpc>
              <a:spcBef>
                <a:spcPct val="0"/>
              </a:spcBef>
              <a:spcAft>
                <a:spcPts val="0"/>
              </a:spcAft>
              <a:buClrTx/>
              <a:buSzTx/>
              <a:buFontTx/>
              <a:buAutoNum type="arabicPeriod"/>
              <a:tabLst/>
              <a:defRPr/>
            </a:pPr>
            <a:r>
              <a:rPr lang="en-US" sz="3200" dirty="0">
                <a:latin typeface="Cambria" pitchFamily="18" charset="0"/>
                <a:ea typeface="+mj-ea"/>
                <a:cs typeface="+mj-cs"/>
              </a:rPr>
              <a:t>Sam Dany R</a:t>
            </a:r>
          </a:p>
          <a:p>
            <a:pPr marL="514350" marR="0" lvl="0" indent="-514350" defTabSz="914400" rtl="0" eaLnBrk="1" fontAlgn="auto" latinLnBrk="0" hangingPunct="1">
              <a:lnSpc>
                <a:spcPct val="100000"/>
              </a:lnSpc>
              <a:spcBef>
                <a:spcPct val="0"/>
              </a:spcBef>
              <a:spcAft>
                <a:spcPts val="0"/>
              </a:spcAft>
              <a:buClrTx/>
              <a:buSzTx/>
              <a:buFontTx/>
              <a:buAutoNum type="arabicPeriod"/>
              <a:tabLst/>
              <a:defRPr/>
            </a:pPr>
            <a:r>
              <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rPr>
              <a:t>Ramshankaran Y</a:t>
            </a:r>
          </a:p>
          <a:p>
            <a:pPr marL="514350" marR="0" lvl="0" indent="-514350" defTabSz="914400" rtl="0" eaLnBrk="1" fontAlgn="auto" latinLnBrk="0" hangingPunct="1">
              <a:lnSpc>
                <a:spcPct val="100000"/>
              </a:lnSpc>
              <a:spcBef>
                <a:spcPct val="0"/>
              </a:spcBef>
              <a:spcAft>
                <a:spcPts val="0"/>
              </a:spcAft>
              <a:buClrTx/>
              <a:buSzTx/>
              <a:buFontTx/>
              <a:buAutoNum type="arabicPeriod"/>
              <a:tabLst/>
              <a:defRPr/>
            </a:pPr>
            <a:r>
              <a:rPr lang="en-US" sz="3200" dirty="0">
                <a:latin typeface="Cambria" pitchFamily="18" charset="0"/>
                <a:ea typeface="+mj-ea"/>
                <a:cs typeface="+mj-cs"/>
              </a:rPr>
              <a:t>Prathvik S</a:t>
            </a:r>
          </a:p>
          <a:p>
            <a:pPr marL="514350" marR="0" lvl="0" indent="-514350" defTabSz="914400" rtl="0" eaLnBrk="1" fontAlgn="auto" latinLnBrk="0" hangingPunct="1">
              <a:lnSpc>
                <a:spcPct val="100000"/>
              </a:lnSpc>
              <a:spcBef>
                <a:spcPct val="0"/>
              </a:spcBef>
              <a:spcAft>
                <a:spcPts val="0"/>
              </a:spcAft>
              <a:buClrTx/>
              <a:buSzTx/>
              <a:buFontTx/>
              <a:buAutoNum type="arabicPeriod"/>
              <a:tabLst/>
              <a:defRPr/>
            </a:pPr>
            <a:r>
              <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rPr>
              <a:t>Sanjay R B</a:t>
            </a: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a:t>Department of CSE, KGiSL Institute of Technology, Coimbatore</a:t>
            </a:r>
          </a:p>
        </p:txBody>
      </p:sp>
      <p:sp>
        <p:nvSpPr>
          <p:cNvPr id="5" name="Title 3"/>
          <p:cNvSpPr txBox="1">
            <a:spLocks/>
          </p:cNvSpPr>
          <p:nvPr/>
        </p:nvSpPr>
        <p:spPr>
          <a:xfrm>
            <a:off x="4724400" y="3200400"/>
            <a:ext cx="3962400" cy="2438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rPr>
              <a:t>Faculty</a:t>
            </a:r>
            <a:r>
              <a:rPr kumimoji="0" lang="en-US" sz="3200" b="0" i="0" u="none" strike="noStrike" kern="1200" cap="none" spc="0" normalizeH="0" noProof="0" dirty="0">
                <a:ln>
                  <a:noFill/>
                </a:ln>
                <a:solidFill>
                  <a:schemeClr val="tx1"/>
                </a:solidFill>
                <a:effectLst/>
                <a:uLnTx/>
                <a:uFillTx/>
                <a:latin typeface="Cambria" pitchFamily="18" charset="0"/>
                <a:ea typeface="+mj-ea"/>
                <a:cs typeface="+mj-cs"/>
              </a:rPr>
              <a:t> Guide:</a:t>
            </a:r>
          </a:p>
          <a:p>
            <a:pPr marL="0" marR="0" lvl="0" indent="0" defTabSz="914400" rtl="0" eaLnBrk="1" fontAlgn="auto" latinLnBrk="0" hangingPunct="1">
              <a:lnSpc>
                <a:spcPct val="100000"/>
              </a:lnSpc>
              <a:spcBef>
                <a:spcPct val="0"/>
              </a:spcBef>
              <a:spcAft>
                <a:spcPts val="0"/>
              </a:spcAft>
              <a:buClrTx/>
              <a:buSzTx/>
              <a:buFontTx/>
              <a:buNone/>
              <a:tabLst/>
              <a:defRPr/>
            </a:pPr>
            <a:r>
              <a:rPr lang="en-US" sz="3200" noProof="0" dirty="0">
                <a:latin typeface="Cambria" pitchFamily="18" charset="0"/>
                <a:ea typeface="+mj-ea"/>
                <a:cs typeface="+mj-cs"/>
              </a:rPr>
              <a:t>Ms. R Jayashree</a:t>
            </a:r>
            <a:endPar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066800"/>
            <a:ext cx="8229600" cy="4800600"/>
          </a:xfrm>
        </p:spPr>
        <p:txBody>
          <a:bodyPr>
            <a:normAutofit fontScale="90000"/>
          </a:bodyPr>
          <a:lstStyle/>
          <a:p>
            <a:r>
              <a:rPr lang="en-US" sz="4400" dirty="0"/>
              <a:t>Abstract</a:t>
            </a:r>
            <a:br>
              <a:rPr lang="en-US" sz="4400" dirty="0"/>
            </a:br>
            <a:r>
              <a:rPr lang="en-US" sz="3600" dirty="0">
                <a:solidFill>
                  <a:schemeClr val="tx1"/>
                </a:solidFill>
                <a:latin typeface="Cambria" panose="02040503050406030204" pitchFamily="18" charset="0"/>
              </a:rPr>
              <a:t>	</a:t>
            </a:r>
            <a:r>
              <a:rPr lang="en-US" sz="3100" dirty="0">
                <a:solidFill>
                  <a:schemeClr val="tx1"/>
                </a:solidFill>
                <a:latin typeface="Cambria" panose="02040503050406030204" pitchFamily="18" charset="0"/>
              </a:rPr>
              <a:t>Eliminate manual intervention in ticket creation, so raise a ticket based on the complaint mail. If the details are incomplete (e.g. customer id is missing), send a mail to customer asking for missing details and Link the subsequent responses from the customer to the original ticket. Recognize the bounced mails and initiate appropriate action via sending auto response to template-based mails (complaints/queries) i.e. no free text.</a:t>
            </a:r>
            <a:endParaRPr lang="en-US" sz="4000" dirty="0">
              <a:latin typeface="Cambria" pitchFamily="18" charset="0"/>
            </a:endParaRPr>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685800"/>
          </a:xfrm>
        </p:spPr>
        <p:txBody>
          <a:bodyPr>
            <a:normAutofit fontScale="90000"/>
          </a:bodyPr>
          <a:lstStyle/>
          <a:p>
            <a:br>
              <a:rPr lang="en-US" sz="4000" dirty="0">
                <a:latin typeface="Cambria" pitchFamily="18" charset="0"/>
              </a:rPr>
            </a:br>
            <a:br>
              <a:rPr lang="en-US" sz="4000" dirty="0">
                <a:latin typeface="Cambria" pitchFamily="18" charset="0"/>
              </a:rPr>
            </a:br>
            <a:br>
              <a:rPr lang="en-US" sz="4000" dirty="0">
                <a:latin typeface="Cambria" pitchFamily="18" charset="0"/>
              </a:rPr>
            </a:br>
            <a:br>
              <a:rPr lang="en-US" sz="4000" dirty="0">
                <a:latin typeface="Cambria" pitchFamily="18" charset="0"/>
              </a:rPr>
            </a:br>
            <a:r>
              <a:rPr lang="en-US" sz="4000" dirty="0">
                <a:latin typeface="Cambria" pitchFamily="18" charset="0"/>
              </a:rPr>
              <a:t>Area Introduction-Existing system </a:t>
            </a:r>
            <a:endParaRPr lang="en-US" sz="4000" dirty="0">
              <a:solidFill>
                <a:schemeClr val="tx1"/>
              </a:solidFill>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3" name="TextBox 2">
            <a:extLst>
              <a:ext uri="{FF2B5EF4-FFF2-40B4-BE49-F238E27FC236}">
                <a16:creationId xmlns:a16="http://schemas.microsoft.com/office/drawing/2014/main" id="{5697D840-102C-47CA-A474-EE20064BD814}"/>
              </a:ext>
            </a:extLst>
          </p:cNvPr>
          <p:cNvSpPr txBox="1"/>
          <p:nvPr/>
        </p:nvSpPr>
        <p:spPr>
          <a:xfrm>
            <a:off x="457200" y="1993880"/>
            <a:ext cx="8153400" cy="4293483"/>
          </a:xfrm>
          <a:prstGeom prst="rect">
            <a:avLst/>
          </a:prstGeom>
          <a:noFill/>
        </p:spPr>
        <p:txBody>
          <a:bodyPr wrap="square" rtlCol="0">
            <a:spAutoFit/>
          </a:bodyPr>
          <a:lstStyle/>
          <a:p>
            <a:pPr marL="742950" lvl="1" indent="-285750">
              <a:buSzPct val="70000"/>
              <a:buFont typeface="Wingdings" panose="05000000000000000000" pitchFamily="2" charset="2"/>
              <a:buChar char="§"/>
            </a:pPr>
            <a:r>
              <a:rPr lang="en-US" sz="2100" dirty="0">
                <a:latin typeface="Cambria" pitchFamily="18" charset="0"/>
              </a:rPr>
              <a:t>User needs specific solutions to the problem arise.</a:t>
            </a:r>
          </a:p>
          <a:p>
            <a:pPr marL="742950" lvl="1" indent="-285750">
              <a:buSzPct val="70000"/>
              <a:buFont typeface="Wingdings" panose="05000000000000000000" pitchFamily="2" charset="2"/>
              <a:buChar char="§"/>
            </a:pPr>
            <a:endParaRPr lang="en-US" sz="2100" dirty="0">
              <a:latin typeface="Cambria" pitchFamily="18" charset="0"/>
            </a:endParaRPr>
          </a:p>
          <a:p>
            <a:pPr marL="742950" lvl="1" indent="-285750">
              <a:buSzPct val="70000"/>
              <a:buFont typeface="Wingdings" panose="05000000000000000000" pitchFamily="2" charset="2"/>
              <a:buChar char="§"/>
            </a:pPr>
            <a:r>
              <a:rPr lang="en-US" sz="2100" dirty="0">
                <a:latin typeface="Cambria" pitchFamily="18" charset="0"/>
              </a:rPr>
              <a:t>Queries are send to the system for processing it.</a:t>
            </a:r>
          </a:p>
          <a:p>
            <a:pPr lvl="1">
              <a:buSzPct val="70000"/>
            </a:pPr>
            <a:r>
              <a:rPr lang="en-US" sz="2100" dirty="0">
                <a:latin typeface="Cambria" pitchFamily="18" charset="0"/>
              </a:rPr>
              <a:t> </a:t>
            </a:r>
          </a:p>
          <a:p>
            <a:pPr marL="742950" lvl="1" indent="-285750">
              <a:buSzPct val="70000"/>
              <a:buFont typeface="Wingdings" panose="05000000000000000000" pitchFamily="2" charset="2"/>
              <a:buChar char="§"/>
            </a:pPr>
            <a:r>
              <a:rPr lang="en-US" sz="2100" dirty="0">
                <a:latin typeface="Cambria" pitchFamily="18" charset="0"/>
              </a:rPr>
              <a:t>Each queries arrived assigns a unique ticket.</a:t>
            </a:r>
          </a:p>
          <a:p>
            <a:pPr marL="742950" lvl="1" indent="-285750">
              <a:buSzPct val="70000"/>
              <a:buFont typeface="Wingdings" panose="05000000000000000000" pitchFamily="2" charset="2"/>
              <a:buChar char="§"/>
            </a:pPr>
            <a:endParaRPr lang="en-US" sz="2100" dirty="0">
              <a:latin typeface="Cambria" pitchFamily="18" charset="0"/>
            </a:endParaRPr>
          </a:p>
          <a:p>
            <a:pPr marL="742950" lvl="1" indent="-285750">
              <a:buSzPct val="70000"/>
              <a:buFont typeface="Wingdings" panose="05000000000000000000" pitchFamily="2" charset="2"/>
              <a:buChar char="§"/>
            </a:pPr>
            <a:r>
              <a:rPr lang="en-US" sz="2100" dirty="0">
                <a:latin typeface="Cambria" pitchFamily="18" charset="0"/>
              </a:rPr>
              <a:t> A Big Support Team available to solve the problems.</a:t>
            </a:r>
          </a:p>
          <a:p>
            <a:pPr marL="742950" lvl="1" indent="-285750">
              <a:buSzPct val="70000"/>
              <a:buFont typeface="Wingdings" panose="05000000000000000000" pitchFamily="2" charset="2"/>
              <a:buChar char="§"/>
            </a:pPr>
            <a:endParaRPr lang="en-US" sz="2100" dirty="0">
              <a:latin typeface="Cambria" pitchFamily="18" charset="0"/>
            </a:endParaRPr>
          </a:p>
          <a:p>
            <a:pPr marL="742950" lvl="1" indent="-285750">
              <a:buSzPct val="70000"/>
              <a:buFont typeface="Wingdings" panose="05000000000000000000" pitchFamily="2" charset="2"/>
              <a:buChar char="§"/>
            </a:pPr>
            <a:r>
              <a:rPr lang="en-US" sz="2100" dirty="0">
                <a:latin typeface="Cambria" pitchFamily="18" charset="0"/>
              </a:rPr>
              <a:t>Queries are stored in queues which are equally partitioned and assigned to each members in the team.</a:t>
            </a:r>
          </a:p>
          <a:p>
            <a:pPr marL="742950" lvl="1" indent="-285750">
              <a:buSzPct val="70000"/>
              <a:buFont typeface="Wingdings" panose="05000000000000000000" pitchFamily="2" charset="2"/>
              <a:buChar char="§"/>
            </a:pPr>
            <a:endParaRPr lang="en-US" sz="2100" dirty="0">
              <a:latin typeface="Cambria" pitchFamily="18" charset="0"/>
            </a:endParaRPr>
          </a:p>
          <a:p>
            <a:pPr marL="742950" lvl="1" indent="-285750">
              <a:buSzPct val="70000"/>
              <a:buFont typeface="Wingdings" panose="05000000000000000000" pitchFamily="2" charset="2"/>
              <a:buChar char="§"/>
            </a:pPr>
            <a:r>
              <a:rPr lang="en-US" sz="2100" dirty="0">
                <a:latin typeface="Cambria" pitchFamily="18" charset="0"/>
              </a:rPr>
              <a:t>Team has a great stress when solving the same queries repeatedly.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32688"/>
            <a:ext cx="8229600" cy="515112"/>
          </a:xfrm>
        </p:spPr>
        <p:txBody>
          <a:bodyPr>
            <a:normAutofit fontScale="90000"/>
          </a:bodyPr>
          <a:lstStyle/>
          <a:p>
            <a:r>
              <a:rPr lang="en-US" sz="4400" dirty="0">
                <a:latin typeface="Cambria" pitchFamily="18" charset="0"/>
              </a:rPr>
              <a:t>Proposed System</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5" name="Rectangle 4"/>
          <p:cNvSpPr/>
          <p:nvPr/>
        </p:nvSpPr>
        <p:spPr>
          <a:xfrm>
            <a:off x="914400" y="1523286"/>
            <a:ext cx="8001000" cy="4801314"/>
          </a:xfrm>
          <a:prstGeom prst="rect">
            <a:avLst/>
          </a:prstGeom>
        </p:spPr>
        <p:txBody>
          <a:bodyPr wrap="square">
            <a:spAutoFit/>
          </a:bodyPr>
          <a:lstStyle/>
          <a:p>
            <a:r>
              <a:rPr lang="en-US" b="1" dirty="0">
                <a:latin typeface="Cambria" pitchFamily="18" charset="0"/>
              </a:rPr>
              <a:t>Advantages over existing method:- </a:t>
            </a:r>
          </a:p>
          <a:p>
            <a:pPr lvl="1">
              <a:buSzPct val="70000"/>
              <a:buFont typeface="Wingdings" pitchFamily="2" charset="2"/>
              <a:buChar char="§"/>
            </a:pPr>
            <a:r>
              <a:rPr lang="en-US" dirty="0">
                <a:latin typeface="Cambria" pitchFamily="18" charset="0"/>
              </a:rPr>
              <a:t> Effective in both Installation and Working with the Queues.</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Previously solved solutions are stored in a separate Database.</a:t>
            </a:r>
          </a:p>
          <a:p>
            <a:pPr lvl="1"/>
            <a:endParaRPr lang="en-US" dirty="0">
              <a:latin typeface="Cambria" pitchFamily="18" charset="0"/>
            </a:endParaRPr>
          </a:p>
          <a:p>
            <a:pPr lvl="1">
              <a:buSzPct val="70000"/>
              <a:buFont typeface="Wingdings" pitchFamily="2" charset="2"/>
              <a:buChar char="§"/>
            </a:pPr>
            <a:r>
              <a:rPr lang="en-US" dirty="0">
                <a:latin typeface="Cambria" pitchFamily="18" charset="0"/>
              </a:rPr>
              <a:t> When same queries arise by the other users, then it match to the saved results.</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This makes the Ticketing System Faster Comparatively.</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Applies certain algorithms (Sequential / Priority) to process the queries even more faster.</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Splits entire queries by word tokenization. </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Missing Details and Fraud are identified by NLP, then  Updates the information to existing tickets accordingly.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35D8E7-5EED-424D-9752-53BB18B58EEC}"/>
              </a:ext>
            </a:extLst>
          </p:cNvPr>
          <p:cNvSpPr>
            <a:spLocks noGrp="1"/>
          </p:cNvSpPr>
          <p:nvPr>
            <p:ph idx="1"/>
          </p:nvPr>
        </p:nvSpPr>
        <p:spPr>
          <a:xfrm>
            <a:off x="457200" y="990600"/>
            <a:ext cx="8229600" cy="5562600"/>
          </a:xfrm>
        </p:spPr>
        <p:txBody>
          <a:bodyPr/>
          <a:lstStyle/>
          <a:p>
            <a:pPr marL="0" indent="0">
              <a:buNone/>
            </a:pPr>
            <a:r>
              <a:rPr lang="en-US" b="1" dirty="0">
                <a:latin typeface="Cambria" pitchFamily="18" charset="0"/>
              </a:rPr>
              <a:t>Future Enhancements</a:t>
            </a:r>
          </a:p>
          <a:p>
            <a:pPr lvl="2">
              <a:buClrTx/>
              <a:buFont typeface="Wingdings" pitchFamily="2" charset="2"/>
              <a:buChar char="§"/>
            </a:pPr>
            <a:endParaRPr lang="en-US" dirty="0">
              <a:latin typeface="Cambria" pitchFamily="18" charset="0"/>
            </a:endParaRPr>
          </a:p>
          <a:p>
            <a:pPr lvl="2">
              <a:buClrTx/>
              <a:buFont typeface="Wingdings" pitchFamily="2" charset="2"/>
              <a:buChar char="§"/>
            </a:pPr>
            <a:r>
              <a:rPr lang="en-US" dirty="0">
                <a:latin typeface="Cambria" pitchFamily="18" charset="0"/>
              </a:rPr>
              <a:t>Traditional IT companies has a lag over the automation which can be overcomes by this system.</a:t>
            </a:r>
          </a:p>
          <a:p>
            <a:pPr lvl="2">
              <a:buFont typeface="Wingdings" pitchFamily="2" charset="2"/>
              <a:buChar char="§"/>
            </a:pPr>
            <a:endParaRPr lang="en-US" dirty="0">
              <a:latin typeface="Cambria" pitchFamily="18" charset="0"/>
            </a:endParaRPr>
          </a:p>
          <a:p>
            <a:pPr lvl="2">
              <a:buClrTx/>
              <a:buFont typeface="Wingdings" pitchFamily="2" charset="2"/>
              <a:buChar char="§"/>
            </a:pPr>
            <a:r>
              <a:rPr lang="en-US" dirty="0">
                <a:latin typeface="Cambria" pitchFamily="18" charset="0"/>
              </a:rPr>
              <a:t>Even smaller companies can easily adopt to this ticketing system due to reduced cost and man power.</a:t>
            </a:r>
          </a:p>
          <a:p>
            <a:pPr lvl="2">
              <a:buFont typeface="Wingdings" pitchFamily="2" charset="2"/>
              <a:buChar char="§"/>
            </a:pPr>
            <a:endParaRPr lang="en-US" dirty="0">
              <a:latin typeface="Cambria" pitchFamily="18" charset="0"/>
            </a:endParaRPr>
          </a:p>
          <a:p>
            <a:pPr marL="667512" lvl="2" indent="0">
              <a:buNone/>
            </a:pPr>
            <a:endParaRPr lang="en-US" dirty="0">
              <a:latin typeface="Cambria" pitchFamily="18" charset="0"/>
            </a:endParaRPr>
          </a:p>
          <a:p>
            <a:endParaRPr lang="en-IN" dirty="0"/>
          </a:p>
        </p:txBody>
      </p:sp>
    </p:spTree>
    <p:extLst>
      <p:ext uri="{BB962C8B-B14F-4D97-AF65-F5344CB8AC3E}">
        <p14:creationId xmlns:p14="http://schemas.microsoft.com/office/powerpoint/2010/main" val="1827710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a:latin typeface="Cambria" pitchFamily="18" charset="0"/>
              </a:rPr>
              <a:t>Literature Review</a:t>
            </a:r>
            <a:endParaRPr lang="en-US" sz="4000" dirty="0">
              <a:latin typeface="Cambria" pitchFamily="18" charset="0"/>
            </a:endParaRPr>
          </a:p>
        </p:txBody>
      </p:sp>
      <p:sp>
        <p:nvSpPr>
          <p:cNvPr id="3" name="Content Placeholder 2"/>
          <p:cNvSpPr>
            <a:spLocks noGrp="1"/>
          </p:cNvSpPr>
          <p:nvPr>
            <p:ph idx="1"/>
          </p:nvPr>
        </p:nvSpPr>
        <p:spPr>
          <a:xfrm>
            <a:off x="457200" y="1783080"/>
            <a:ext cx="8229600" cy="4389120"/>
          </a:xfrm>
        </p:spPr>
        <p:txBody>
          <a:bodyPr>
            <a:normAutofit/>
          </a:bodyPr>
          <a:lstStyle/>
          <a:p>
            <a:pPr marL="0" indent="0">
              <a:buSzPct val="70000"/>
              <a:buNone/>
            </a:pPr>
            <a:r>
              <a:rPr lang="en-US" sz="2800" dirty="0">
                <a:latin typeface="Cambria" pitchFamily="18" charset="0"/>
              </a:rPr>
              <a:t>Drawbacks of existing methods</a:t>
            </a:r>
          </a:p>
          <a:p>
            <a:pPr lvl="2">
              <a:buClrTx/>
              <a:buFont typeface="Wingdings" panose="05000000000000000000" pitchFamily="2" charset="2"/>
              <a:buChar char="§"/>
            </a:pPr>
            <a:r>
              <a:rPr lang="en-US" dirty="0">
                <a:latin typeface="Cambria" pitchFamily="18" charset="0"/>
              </a:rPr>
              <a:t>Inaccurate solutions provided to the customers.</a:t>
            </a:r>
          </a:p>
          <a:p>
            <a:pPr lvl="2">
              <a:buClrTx/>
              <a:buFont typeface="Wingdings" panose="05000000000000000000" pitchFamily="2" charset="2"/>
              <a:buChar char="§"/>
            </a:pPr>
            <a:endParaRPr lang="en-US" dirty="0">
              <a:latin typeface="Cambria" pitchFamily="18" charset="0"/>
            </a:endParaRPr>
          </a:p>
          <a:p>
            <a:pPr lvl="2">
              <a:buClrTx/>
              <a:buFont typeface="Wingdings" panose="05000000000000000000" pitchFamily="2" charset="2"/>
              <a:buChar char="§"/>
            </a:pPr>
            <a:r>
              <a:rPr lang="en-US" dirty="0">
                <a:latin typeface="Cambria" pitchFamily="18" charset="0"/>
              </a:rPr>
              <a:t>If any missing details or any fraud, system is not much effective to overcome it.</a:t>
            </a:r>
          </a:p>
          <a:p>
            <a:pPr lvl="2">
              <a:buClrTx/>
              <a:buFont typeface="Wingdings" panose="05000000000000000000" pitchFamily="2" charset="2"/>
              <a:buChar char="§"/>
            </a:pPr>
            <a:endParaRPr lang="en-US" dirty="0">
              <a:latin typeface="Cambria" pitchFamily="18" charset="0"/>
            </a:endParaRPr>
          </a:p>
          <a:p>
            <a:pPr lvl="2">
              <a:buClrTx/>
              <a:buFont typeface="Wingdings" panose="05000000000000000000" pitchFamily="2" charset="2"/>
              <a:buChar char="§"/>
            </a:pPr>
            <a:r>
              <a:rPr lang="en-US" dirty="0">
                <a:latin typeface="Cambria" pitchFamily="18" charset="0"/>
              </a:rPr>
              <a:t>In case the details given by the customer is insufficient, System will response with unwanted result. </a:t>
            </a:r>
          </a:p>
          <a:p>
            <a:pPr lvl="2">
              <a:buClrTx/>
              <a:buFont typeface="Wingdings" panose="05000000000000000000" pitchFamily="2" charset="2"/>
              <a:buChar char="§"/>
            </a:pPr>
            <a:endParaRPr lang="en-US" dirty="0">
              <a:latin typeface="Cambria" pitchFamily="18" charset="0"/>
            </a:endParaRPr>
          </a:p>
          <a:p>
            <a:pPr lvl="2">
              <a:buClrTx/>
              <a:buFont typeface="Wingdings" panose="05000000000000000000" pitchFamily="2" charset="2"/>
              <a:buChar char="§"/>
            </a:pPr>
            <a:r>
              <a:rPr lang="en-US" dirty="0">
                <a:latin typeface="Cambria" pitchFamily="18" charset="0"/>
              </a:rPr>
              <a:t>Doesn’t follow any specific methods in solving the customer request (FIFO, Round Robin, Priority Queue).</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95400"/>
            <a:ext cx="8153400" cy="3962400"/>
          </a:xfrm>
        </p:spPr>
        <p:txBody>
          <a:bodyPr>
            <a:noAutofit/>
          </a:bodyPr>
          <a:lstStyle/>
          <a:p>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r>
              <a:rPr lang="en-US" sz="3600" dirty="0">
                <a:latin typeface="Cambria" pitchFamily="18" charset="0"/>
              </a:rPr>
              <a:t>Module Split up</a:t>
            </a:r>
            <a:br>
              <a:rPr lang="en-US" sz="1050" dirty="0">
                <a:latin typeface="Cambria" pitchFamily="18" charset="0"/>
              </a:rPr>
            </a:br>
            <a:br>
              <a:rPr lang="en-US" sz="2000" dirty="0">
                <a:latin typeface="Cambria" pitchFamily="18" charset="0"/>
              </a:rPr>
            </a:br>
            <a:r>
              <a:rPr lang="en-US" sz="2000" dirty="0">
                <a:latin typeface="Cambria" pitchFamily="18" charset="0"/>
              </a:rPr>
              <a:t>	</a:t>
            </a:r>
            <a:r>
              <a:rPr lang="en-US" sz="2100" b="1" dirty="0">
                <a:solidFill>
                  <a:schemeClr val="tx1"/>
                </a:solidFill>
                <a:latin typeface="Cambria" panose="02040503050406030204" pitchFamily="18" charset="0"/>
                <a:ea typeface="Cambria" panose="02040503050406030204" pitchFamily="18" charset="0"/>
              </a:rPr>
              <a:t>Module 1</a:t>
            </a:r>
            <a:r>
              <a:rPr lang="en-US" sz="2100" dirty="0">
                <a:solidFill>
                  <a:schemeClr val="tx1"/>
                </a:solidFill>
                <a:latin typeface="Cambria" panose="02040503050406030204" pitchFamily="18" charset="0"/>
                <a:ea typeface="Cambria" panose="02040503050406030204" pitchFamily="18" charset="0"/>
              </a:rPr>
              <a:t>:  Get the complaint mails from the users .</a:t>
            </a:r>
            <a:br>
              <a:rPr lang="en-US" sz="2100" dirty="0">
                <a:solidFill>
                  <a:schemeClr val="tx1"/>
                </a:solidFill>
                <a:latin typeface="Cambria" panose="02040503050406030204" pitchFamily="18" charset="0"/>
                <a:ea typeface="Cambria" panose="02040503050406030204" pitchFamily="18" charset="0"/>
              </a:rPr>
            </a:br>
            <a:br>
              <a:rPr lang="en-US" sz="2100" dirty="0">
                <a:solidFill>
                  <a:schemeClr val="tx1"/>
                </a:solidFill>
                <a:latin typeface="Cambria" panose="02040503050406030204" pitchFamily="18" charset="0"/>
                <a:ea typeface="Cambria" panose="02040503050406030204" pitchFamily="18" charset="0"/>
              </a:rPr>
            </a:br>
            <a:r>
              <a:rPr lang="en-US" sz="2100" dirty="0">
                <a:solidFill>
                  <a:schemeClr val="tx1"/>
                </a:solidFill>
                <a:latin typeface="Cambria" panose="02040503050406030204" pitchFamily="18" charset="0"/>
                <a:ea typeface="Cambria" panose="02040503050406030204" pitchFamily="18" charset="0"/>
              </a:rPr>
              <a:t>	</a:t>
            </a:r>
            <a:r>
              <a:rPr lang="en-US" sz="2100" b="1" dirty="0">
                <a:solidFill>
                  <a:schemeClr val="tx1"/>
                </a:solidFill>
                <a:latin typeface="Cambria" panose="02040503050406030204" pitchFamily="18" charset="0"/>
                <a:ea typeface="Cambria" panose="02040503050406030204" pitchFamily="18" charset="0"/>
              </a:rPr>
              <a:t>Module 2</a:t>
            </a:r>
            <a:r>
              <a:rPr lang="en-US" sz="2100" dirty="0">
                <a:solidFill>
                  <a:schemeClr val="tx1"/>
                </a:solidFill>
                <a:latin typeface="Cambria" panose="02040503050406030204" pitchFamily="18" charset="0"/>
                <a:ea typeface="Cambria" panose="02040503050406030204" pitchFamily="18" charset="0"/>
              </a:rPr>
              <a:t>: Segregate the mail, understands the user queries and assign the ticket to the particular complain mail</a:t>
            </a:r>
            <a:br>
              <a:rPr lang="en-US" sz="2100" dirty="0">
                <a:solidFill>
                  <a:schemeClr val="tx1"/>
                </a:solidFill>
                <a:latin typeface="Cambria" panose="02040503050406030204" pitchFamily="18" charset="0"/>
                <a:ea typeface="Cambria" panose="02040503050406030204" pitchFamily="18" charset="0"/>
              </a:rPr>
            </a:br>
            <a:br>
              <a:rPr lang="en-IN" sz="2100" dirty="0">
                <a:solidFill>
                  <a:schemeClr val="tx1"/>
                </a:solidFill>
                <a:latin typeface="Cambria" panose="02040503050406030204" pitchFamily="18" charset="0"/>
                <a:ea typeface="Cambria" panose="02040503050406030204" pitchFamily="18" charset="0"/>
              </a:rPr>
            </a:br>
            <a:r>
              <a:rPr lang="en-IN" sz="2100" dirty="0">
                <a:solidFill>
                  <a:schemeClr val="tx1"/>
                </a:solidFill>
                <a:latin typeface="Cambria" panose="02040503050406030204" pitchFamily="18" charset="0"/>
                <a:ea typeface="Cambria" panose="02040503050406030204" pitchFamily="18" charset="0"/>
              </a:rPr>
              <a:t>	</a:t>
            </a:r>
            <a:r>
              <a:rPr lang="en-US" sz="2100" b="1" dirty="0">
                <a:solidFill>
                  <a:schemeClr val="tx1"/>
                </a:solidFill>
                <a:latin typeface="Cambria" panose="02040503050406030204" pitchFamily="18" charset="0"/>
                <a:ea typeface="Cambria" panose="02040503050406030204" pitchFamily="18" charset="0"/>
              </a:rPr>
              <a:t>Module 3</a:t>
            </a:r>
            <a:r>
              <a:rPr lang="en-US" sz="2100" dirty="0">
                <a:solidFill>
                  <a:schemeClr val="tx1"/>
                </a:solidFill>
                <a:latin typeface="Cambria" panose="02040503050406030204" pitchFamily="18" charset="0"/>
                <a:ea typeface="Cambria" panose="02040503050406030204" pitchFamily="18" charset="0"/>
              </a:rPr>
              <a:t>:  If the queries already solved, then replay with the existing solution and close the ticket.</a:t>
            </a:r>
            <a:br>
              <a:rPr lang="en-US" sz="2100" dirty="0">
                <a:solidFill>
                  <a:schemeClr val="tx1"/>
                </a:solidFill>
                <a:latin typeface="Cambria" panose="02040503050406030204" pitchFamily="18" charset="0"/>
                <a:ea typeface="Cambria" panose="02040503050406030204" pitchFamily="18" charset="0"/>
              </a:rPr>
            </a:br>
            <a:br>
              <a:rPr lang="en-US" sz="2100" dirty="0">
                <a:solidFill>
                  <a:schemeClr val="tx1"/>
                </a:solidFill>
                <a:latin typeface="Cambria" panose="02040503050406030204" pitchFamily="18" charset="0"/>
                <a:ea typeface="Cambria" panose="02040503050406030204" pitchFamily="18" charset="0"/>
              </a:rPr>
            </a:br>
            <a:r>
              <a:rPr lang="en-US" sz="2100" dirty="0">
                <a:solidFill>
                  <a:schemeClr val="tx1"/>
                </a:solidFill>
                <a:latin typeface="Cambria" panose="02040503050406030204" pitchFamily="18" charset="0"/>
                <a:ea typeface="Cambria" panose="02040503050406030204" pitchFamily="18" charset="0"/>
              </a:rPr>
              <a:t>	</a:t>
            </a:r>
            <a:r>
              <a:rPr lang="en-US" sz="2100" b="1" dirty="0">
                <a:solidFill>
                  <a:schemeClr val="tx1"/>
                </a:solidFill>
                <a:latin typeface="Cambria" panose="02040503050406030204" pitchFamily="18" charset="0"/>
                <a:ea typeface="Cambria" panose="02040503050406030204" pitchFamily="18" charset="0"/>
              </a:rPr>
              <a:t>Module 4</a:t>
            </a:r>
            <a:r>
              <a:rPr lang="en-US" sz="2100" dirty="0">
                <a:solidFill>
                  <a:schemeClr val="tx1"/>
                </a:solidFill>
                <a:latin typeface="Cambria" panose="02040503050406030204" pitchFamily="18" charset="0"/>
                <a:ea typeface="Cambria" panose="02040503050406030204" pitchFamily="18" charset="0"/>
              </a:rPr>
              <a:t>:  If the problem is not solved then perform the analysis on the mail and raise the ticket to appropriate person.</a:t>
            </a:r>
            <a:endParaRPr lang="en-US" sz="2100" dirty="0">
              <a:latin typeface="Cambria" panose="02040503050406030204" pitchFamily="18" charset="0"/>
              <a:ea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67512"/>
          </a:xfrm>
        </p:spPr>
        <p:txBody>
          <a:bodyPr>
            <a:normAutofit fontScale="90000"/>
          </a:bodyPr>
          <a:lstStyle/>
          <a:p>
            <a:r>
              <a:rPr lang="en-US" sz="4400" dirty="0">
                <a:latin typeface="Cambria" pitchFamily="18" charset="0"/>
              </a:rPr>
              <a:t>   Project Planner / </a:t>
            </a:r>
            <a:r>
              <a:rPr lang="en-US" sz="4000" dirty="0">
                <a:latin typeface="Cambria" pitchFamily="18" charset="0"/>
              </a:rPr>
              <a:t>Timeline chart)    </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5" name="Picture 4">
            <a:extLst>
              <a:ext uri="{FF2B5EF4-FFF2-40B4-BE49-F238E27FC236}">
                <a16:creationId xmlns:a16="http://schemas.microsoft.com/office/drawing/2014/main" id="{4626E21B-5360-43A4-9960-AD12E0AFD11F}"/>
              </a:ext>
            </a:extLst>
          </p:cNvPr>
          <p:cNvPicPr>
            <a:picLocks noChangeAspect="1"/>
          </p:cNvPicPr>
          <p:nvPr/>
        </p:nvPicPr>
        <p:blipFill>
          <a:blip r:embed="rId2"/>
          <a:stretch>
            <a:fillRect/>
          </a:stretch>
        </p:blipFill>
        <p:spPr>
          <a:xfrm>
            <a:off x="647360" y="2312573"/>
            <a:ext cx="7849280" cy="223285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620093-DCF8-411A-9B2E-2B1DCD7B304E}"/>
              </a:ext>
            </a:extLst>
          </p:cNvPr>
          <p:cNvSpPr>
            <a:spLocks noGrp="1"/>
          </p:cNvSpPr>
          <p:nvPr>
            <p:ph idx="1"/>
          </p:nvPr>
        </p:nvSpPr>
        <p:spPr>
          <a:xfrm>
            <a:off x="457200" y="1097280"/>
            <a:ext cx="8229600" cy="4389120"/>
          </a:xfrm>
        </p:spPr>
        <p:txBody>
          <a:bodyPr/>
          <a:lstStyle/>
          <a:p>
            <a:pPr marL="0" indent="0">
              <a:buNone/>
            </a:pPr>
            <a:r>
              <a:rPr lang="en-US" sz="2800" dirty="0">
                <a:latin typeface="Cambria" pitchFamily="18" charset="0"/>
              </a:rPr>
              <a:t>References</a:t>
            </a:r>
          </a:p>
          <a:p>
            <a:pPr lvl="1">
              <a:buClrTx/>
              <a:buSzPct val="70000"/>
              <a:buFont typeface="Wingdings" panose="05000000000000000000" pitchFamily="2" charset="2"/>
              <a:buChar char="§"/>
            </a:pPr>
            <a:r>
              <a:rPr lang="en-US" dirty="0">
                <a:latin typeface="Cambria" pitchFamily="18" charset="0"/>
                <a:hlinkClick r:id="rId2"/>
              </a:rPr>
              <a:t>https://help.teamsupport.com/1/en/topic/ticket-automation</a:t>
            </a:r>
            <a:r>
              <a:rPr lang="en-US" dirty="0">
                <a:latin typeface="Cambria" pitchFamily="18" charset="0"/>
              </a:rPr>
              <a:t> - Ticket Automation</a:t>
            </a:r>
          </a:p>
          <a:p>
            <a:pPr lvl="1">
              <a:buClrTx/>
              <a:buSzPct val="70000"/>
              <a:buFont typeface="Wingdings" panose="05000000000000000000" pitchFamily="2" charset="2"/>
              <a:buChar char="§"/>
            </a:pPr>
            <a:endParaRPr lang="en-US" dirty="0">
              <a:latin typeface="Cambria" pitchFamily="18" charset="0"/>
            </a:endParaRPr>
          </a:p>
          <a:p>
            <a:pPr lvl="1">
              <a:buClrTx/>
              <a:buSzPct val="70000"/>
              <a:buFont typeface="Wingdings" panose="05000000000000000000" pitchFamily="2" charset="2"/>
              <a:buChar char="§"/>
            </a:pPr>
            <a:r>
              <a:rPr lang="en-US" dirty="0">
                <a:latin typeface="Cambria" pitchFamily="18" charset="0"/>
                <a:hlinkClick r:id="rId3"/>
              </a:rPr>
              <a:t>https://www.uipath.com/blog/use-cases-it-transformation-rpa?hs_amp=true</a:t>
            </a:r>
            <a:r>
              <a:rPr lang="en-US" dirty="0">
                <a:latin typeface="Cambria" pitchFamily="18" charset="0"/>
              </a:rPr>
              <a:t> – </a:t>
            </a:r>
            <a:r>
              <a:rPr lang="en-US" dirty="0" err="1">
                <a:latin typeface="Cambria" pitchFamily="18" charset="0"/>
              </a:rPr>
              <a:t>Uipath</a:t>
            </a:r>
            <a:endParaRPr lang="en-US" dirty="0">
              <a:latin typeface="Cambria" pitchFamily="18" charset="0"/>
            </a:endParaRPr>
          </a:p>
          <a:p>
            <a:pPr lvl="1">
              <a:buClrTx/>
              <a:buSzPct val="70000"/>
              <a:buFont typeface="Wingdings" panose="05000000000000000000" pitchFamily="2" charset="2"/>
              <a:buChar char="§"/>
            </a:pPr>
            <a:endParaRPr lang="en-US" dirty="0">
              <a:latin typeface="Cambria" pitchFamily="18" charset="0"/>
            </a:endParaRPr>
          </a:p>
          <a:p>
            <a:pPr lvl="1">
              <a:buClrTx/>
              <a:buSzPct val="70000"/>
              <a:buFont typeface="Wingdings" panose="05000000000000000000" pitchFamily="2" charset="2"/>
              <a:buChar char="§"/>
            </a:pPr>
            <a:r>
              <a:rPr lang="en-IN" dirty="0">
                <a:hlinkClick r:id="rId4"/>
              </a:rPr>
              <a:t>https://www.nltk.org/</a:t>
            </a:r>
            <a:r>
              <a:rPr lang="en-IN" dirty="0"/>
              <a:t> - NLP</a:t>
            </a:r>
            <a:endParaRPr lang="en-US" dirty="0">
              <a:latin typeface="Cambria" pitchFamily="18" charset="0"/>
            </a:endParaRPr>
          </a:p>
          <a:p>
            <a:endParaRPr lang="en-IN" dirty="0"/>
          </a:p>
        </p:txBody>
      </p:sp>
    </p:spTree>
    <p:extLst>
      <p:ext uri="{BB962C8B-B14F-4D97-AF65-F5344CB8AC3E}">
        <p14:creationId xmlns:p14="http://schemas.microsoft.com/office/powerpoint/2010/main" val="10955890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1085</TotalTime>
  <Words>630</Words>
  <Application>Microsoft Office PowerPoint</Application>
  <PresentationFormat>On-screen Show (4:3)</PresentationFormat>
  <Paragraphs>66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Cambria</vt:lpstr>
      <vt:lpstr>Constantia</vt:lpstr>
      <vt:lpstr>Wingdings</vt:lpstr>
      <vt:lpstr>Wingdings 2</vt:lpstr>
      <vt:lpstr>Flow</vt:lpstr>
      <vt:lpstr>Customer Support – Automation of ticket creation and response based on the mail (RPA)</vt:lpstr>
      <vt:lpstr>Abstract  Eliminate manual intervention in ticket creation, so raise a ticket based on the complaint mail. If the details are incomplete (e.g. customer id is missing), send a mail to customer asking for missing details and Link the subsequent responses from the customer to the original ticket. Recognize the bounced mails and initiate appropriate action via sending auto response to template-based mails (complaints/queries) i.e. no free text.</vt:lpstr>
      <vt:lpstr>    Area Introduction-Existing system </vt:lpstr>
      <vt:lpstr>Proposed System</vt:lpstr>
      <vt:lpstr>PowerPoint Presentation</vt:lpstr>
      <vt:lpstr>Literature Review</vt:lpstr>
      <vt:lpstr>              Module Split up   Module 1:  Get the complaint mails from the users .   Module 2: Segregate the mail, understands the user queries and assign the ticket to the particular complain mail   Module 3:  If the queries already solved, then replay with the existing solution and close the ticket.   Module 4:  If the problem is not solved then perform the analysis on the mail and raise the ticket to appropriate person.</vt:lpstr>
      <vt:lpstr>   Project Planner / Timeline chart)    </vt:lpstr>
      <vt:lpstr>PowerPoint Presentation</vt:lpstr>
    </vt:vector>
  </TitlesOfParts>
  <Company>kgisl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Sanjay Babu</cp:lastModifiedBy>
  <cp:revision>113</cp:revision>
  <dcterms:created xsi:type="dcterms:W3CDTF">2011-12-09T06:36:35Z</dcterms:created>
  <dcterms:modified xsi:type="dcterms:W3CDTF">2020-01-06T03:50:14Z</dcterms:modified>
</cp:coreProperties>
</file>