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8" r:id="rId2"/>
    <p:sldId id="257" r:id="rId3"/>
    <p:sldId id="259" r:id="rId4"/>
    <p:sldId id="260" r:id="rId5"/>
    <p:sldId id="267" r:id="rId6"/>
    <p:sldId id="261" r:id="rId7"/>
    <p:sldId id="263" r:id="rId8"/>
    <p:sldId id="266" r:id="rId9"/>
    <p:sldId id="269" r:id="rId10"/>
    <p:sldId id="270" r:id="rId11"/>
    <p:sldId id="271" r:id="rId12"/>
    <p:sldId id="274" r:id="rId13"/>
    <p:sldId id="273" r:id="rId14"/>
    <p:sldId id="272" r:id="rId15"/>
    <p:sldId id="281" r:id="rId16"/>
    <p:sldId id="278" r:id="rId17"/>
    <p:sldId id="279" r:id="rId18"/>
    <p:sldId id="282" r:id="rId19"/>
    <p:sldId id="283"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2/7/2020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0F5E-F797-4D9C-9BD3-93A9189B8084}"/>
              </a:ext>
            </a:extLst>
          </p:cNvPr>
          <p:cNvSpPr>
            <a:spLocks noGrp="1"/>
          </p:cNvSpPr>
          <p:nvPr>
            <p:ph type="title"/>
          </p:nvPr>
        </p:nvSpPr>
        <p:spPr>
          <a:xfrm>
            <a:off x="457200" y="152400"/>
            <a:ext cx="8229600" cy="1143000"/>
          </a:xfrm>
        </p:spPr>
        <p:txBody>
          <a:bodyPr/>
          <a:lstStyle/>
          <a:p>
            <a:r>
              <a:rPr lang="en-IN" dirty="0"/>
              <a:t>Mail Sequence:</a:t>
            </a:r>
          </a:p>
        </p:txBody>
      </p:sp>
      <p:pic>
        <p:nvPicPr>
          <p:cNvPr id="4" name="Picture 3">
            <a:extLst>
              <a:ext uri="{FF2B5EF4-FFF2-40B4-BE49-F238E27FC236}">
                <a16:creationId xmlns:a16="http://schemas.microsoft.com/office/drawing/2014/main" id="{72ACFFA4-98FA-435E-A316-78595D9AFB84}"/>
              </a:ext>
            </a:extLst>
          </p:cNvPr>
          <p:cNvPicPr>
            <a:picLocks noChangeAspect="1"/>
          </p:cNvPicPr>
          <p:nvPr/>
        </p:nvPicPr>
        <p:blipFill>
          <a:blip r:embed="rId2"/>
          <a:stretch>
            <a:fillRect/>
          </a:stretch>
        </p:blipFill>
        <p:spPr>
          <a:xfrm>
            <a:off x="8878" y="1524000"/>
            <a:ext cx="9135122" cy="4602456"/>
          </a:xfrm>
          <a:prstGeom prst="rect">
            <a:avLst/>
          </a:prstGeom>
        </p:spPr>
      </p:pic>
      <p:sp>
        <p:nvSpPr>
          <p:cNvPr id="5" name="TextBox 4">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14985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C92C-E641-4C46-894C-43CD30DADB96}"/>
              </a:ext>
            </a:extLst>
          </p:cNvPr>
          <p:cNvSpPr>
            <a:spLocks noGrp="1"/>
          </p:cNvSpPr>
          <p:nvPr>
            <p:ph type="title"/>
          </p:nvPr>
        </p:nvSpPr>
        <p:spPr>
          <a:xfrm>
            <a:off x="533400" y="76200"/>
            <a:ext cx="8229600" cy="1143000"/>
          </a:xfrm>
        </p:spPr>
        <p:txBody>
          <a:bodyPr/>
          <a:lstStyle/>
          <a:p>
            <a:r>
              <a:rPr lang="en-IN" dirty="0"/>
              <a:t>Activities</a:t>
            </a:r>
          </a:p>
        </p:txBody>
      </p:sp>
      <p:pic>
        <p:nvPicPr>
          <p:cNvPr id="5" name="Content Placeholder 4">
            <a:extLst>
              <a:ext uri="{FF2B5EF4-FFF2-40B4-BE49-F238E27FC236}">
                <a16:creationId xmlns:a16="http://schemas.microsoft.com/office/drawing/2014/main"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86662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DCED-8FBF-4E4F-8E93-57C2B35D96BA}"/>
              </a:ext>
            </a:extLst>
          </p:cNvPr>
          <p:cNvSpPr>
            <a:spLocks noGrp="1"/>
          </p:cNvSpPr>
          <p:nvPr>
            <p:ph type="title"/>
          </p:nvPr>
        </p:nvSpPr>
        <p:spPr>
          <a:xfrm>
            <a:off x="481614" y="152400"/>
            <a:ext cx="8229600" cy="1143000"/>
          </a:xfrm>
        </p:spPr>
        <p:txBody>
          <a:bodyPr/>
          <a:lstStyle/>
          <a:p>
            <a:r>
              <a:rPr lang="en-IN" dirty="0"/>
              <a:t>Setting App Key</a:t>
            </a:r>
          </a:p>
        </p:txBody>
      </p:sp>
      <p:pic>
        <p:nvPicPr>
          <p:cNvPr id="6" name="Picture 5">
            <a:extLst>
              <a:ext uri="{FF2B5EF4-FFF2-40B4-BE49-F238E27FC236}">
                <a16:creationId xmlns:a16="http://schemas.microsoft.com/office/drawing/2014/main" id="{57FBBD86-A735-4B90-975B-4BAE091B4C26}"/>
              </a:ext>
            </a:extLst>
          </p:cNvPr>
          <p:cNvPicPr>
            <a:picLocks noChangeAspect="1"/>
          </p:cNvPicPr>
          <p:nvPr/>
        </p:nvPicPr>
        <p:blipFill>
          <a:blip r:embed="rId2"/>
          <a:stretch>
            <a:fillRect/>
          </a:stretch>
        </p:blipFill>
        <p:spPr>
          <a:xfrm>
            <a:off x="184212" y="1295400"/>
            <a:ext cx="4419600" cy="4794401"/>
          </a:xfrm>
          <a:prstGeom prst="rect">
            <a:avLst/>
          </a:prstGeom>
        </p:spPr>
      </p:pic>
      <p:sp>
        <p:nvSpPr>
          <p:cNvPr id="8" name="TextBox 7">
            <a:extLst>
              <a:ext uri="{FF2B5EF4-FFF2-40B4-BE49-F238E27FC236}">
                <a16:creationId xmlns:a16="http://schemas.microsoft.com/office/drawing/2014/main" id="{62439743-E524-4BC2-BCFD-4659D725B9E7}"/>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11" name="Picture 10">
            <a:extLst>
              <a:ext uri="{FF2B5EF4-FFF2-40B4-BE49-F238E27FC236}">
                <a16:creationId xmlns:a16="http://schemas.microsoft.com/office/drawing/2014/main" id="{7E6249B0-173B-4C73-AC85-6B11362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828800"/>
            <a:ext cx="3490912" cy="3833812"/>
          </a:xfrm>
          <a:prstGeom prst="rect">
            <a:avLst/>
          </a:prstGeom>
        </p:spPr>
      </p:pic>
      <p:sp>
        <p:nvSpPr>
          <p:cNvPr id="12" name="Arrow: Right 11">
            <a:extLst>
              <a:ext uri="{FF2B5EF4-FFF2-40B4-BE49-F238E27FC236}">
                <a16:creationId xmlns:a16="http://schemas.microsoft.com/office/drawing/2014/main" id="{E54CAC05-7C8B-4CD9-BA14-6A6B3ABC976A}"/>
              </a:ext>
            </a:extLst>
          </p:cNvPr>
          <p:cNvSpPr/>
          <p:nvPr/>
        </p:nvSpPr>
        <p:spPr>
          <a:xfrm>
            <a:off x="4724400" y="3429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582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424D-F1E0-4723-9EF2-8046094EF58E}"/>
              </a:ext>
            </a:extLst>
          </p:cNvPr>
          <p:cNvSpPr>
            <a:spLocks noGrp="1"/>
          </p:cNvSpPr>
          <p:nvPr>
            <p:ph type="title"/>
          </p:nvPr>
        </p:nvSpPr>
        <p:spPr/>
        <p:txBody>
          <a:bodyPr/>
          <a:lstStyle/>
          <a:p>
            <a:r>
              <a:rPr lang="en-IN" dirty="0"/>
              <a:t>Get password</a:t>
            </a:r>
          </a:p>
        </p:txBody>
      </p:sp>
      <p:pic>
        <p:nvPicPr>
          <p:cNvPr id="5" name="Picture 4">
            <a:extLst>
              <a:ext uri="{FF2B5EF4-FFF2-40B4-BE49-F238E27FC236}">
                <a16:creationId xmlns:a16="http://schemas.microsoft.com/office/drawing/2014/main" id="{C8E15F3F-A5CA-42E9-8F07-977A1F47BC03}"/>
              </a:ext>
            </a:extLst>
          </p:cNvPr>
          <p:cNvPicPr>
            <a:picLocks noChangeAspect="1"/>
          </p:cNvPicPr>
          <p:nvPr/>
        </p:nvPicPr>
        <p:blipFill>
          <a:blip r:embed="rId2"/>
          <a:stretch>
            <a:fillRect/>
          </a:stretch>
        </p:blipFill>
        <p:spPr>
          <a:xfrm>
            <a:off x="2247900" y="2133600"/>
            <a:ext cx="4648200" cy="2381250"/>
          </a:xfrm>
          <a:prstGeom prst="rect">
            <a:avLst/>
          </a:prstGeom>
        </p:spPr>
      </p:pic>
      <p:sp>
        <p:nvSpPr>
          <p:cNvPr id="6" name="Arrow: Right 5">
            <a:extLst>
              <a:ext uri="{FF2B5EF4-FFF2-40B4-BE49-F238E27FC236}">
                <a16:creationId xmlns:a16="http://schemas.microsoft.com/office/drawing/2014/main" id="{F3061265-734C-4BD7-9599-501BE8FEE2C7}"/>
              </a:ext>
            </a:extLst>
          </p:cNvPr>
          <p:cNvSpPr/>
          <p:nvPr/>
        </p:nvSpPr>
        <p:spPr>
          <a:xfrm rot="10800000">
            <a:off x="7010400" y="33528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80740C9-7459-43F7-AB91-F1C0B744E7F3}"/>
              </a:ext>
            </a:extLst>
          </p:cNvPr>
          <p:cNvSpPr txBox="1"/>
          <p:nvPr/>
        </p:nvSpPr>
        <p:spPr>
          <a:xfrm>
            <a:off x="7612972" y="3238500"/>
            <a:ext cx="1531028" cy="381000"/>
          </a:xfrm>
          <a:prstGeom prst="rect">
            <a:avLst/>
          </a:prstGeom>
          <a:noFill/>
        </p:spPr>
        <p:txBody>
          <a:bodyPr wrap="square" rtlCol="0">
            <a:spAutoFit/>
          </a:bodyPr>
          <a:lstStyle/>
          <a:p>
            <a:r>
              <a:rPr lang="en-IN" dirty="0"/>
              <a:t>App key</a:t>
            </a:r>
          </a:p>
        </p:txBody>
      </p:sp>
      <p:sp>
        <p:nvSpPr>
          <p:cNvPr id="8" name="TextBox 7">
            <a:extLst>
              <a:ext uri="{FF2B5EF4-FFF2-40B4-BE49-F238E27FC236}">
                <a16:creationId xmlns:a16="http://schemas.microsoft.com/office/drawing/2014/main" id="{7A14D320-63B7-4DDB-8BAE-565CB9F7092E}"/>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5877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DB2-A7D1-41BD-91CE-16A7A001A14B}"/>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A25D7CB6-5800-44A1-9E51-257E046D1EB1}"/>
              </a:ext>
            </a:extLst>
          </p:cNvPr>
          <p:cNvPicPr>
            <a:picLocks noChangeAspect="1"/>
          </p:cNvPicPr>
          <p:nvPr/>
        </p:nvPicPr>
        <p:blipFill>
          <a:blip r:embed="rId2"/>
          <a:stretch>
            <a:fillRect/>
          </a:stretch>
        </p:blipFill>
        <p:spPr>
          <a:xfrm>
            <a:off x="0" y="1981200"/>
            <a:ext cx="9067800" cy="3657600"/>
          </a:xfrm>
          <a:prstGeom prst="rect">
            <a:avLst/>
          </a:prstGeom>
        </p:spPr>
      </p:pic>
      <p:sp>
        <p:nvSpPr>
          <p:cNvPr id="7" name="TextBox 6">
            <a:extLst>
              <a:ext uri="{FF2B5EF4-FFF2-40B4-BE49-F238E27FC236}">
                <a16:creationId xmlns:a16="http://schemas.microsoft.com/office/drawing/2014/main"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B187-EE23-4AB8-A7E7-EF16C803E828}"/>
              </a:ext>
            </a:extLst>
          </p:cNvPr>
          <p:cNvSpPr>
            <a:spLocks noGrp="1"/>
          </p:cNvSpPr>
          <p:nvPr>
            <p:ph type="title"/>
          </p:nvPr>
        </p:nvSpPr>
        <p:spPr>
          <a:xfrm>
            <a:off x="457200" y="1143000"/>
            <a:ext cx="8229600" cy="1048512"/>
          </a:xfrm>
        </p:spPr>
        <p:txBody>
          <a:bodyPr>
            <a:normAutofit fontScale="90000"/>
          </a:bodyPr>
          <a:lstStyle/>
          <a:p>
            <a:r>
              <a:rPr lang="en-IN" b="1" dirty="0"/>
              <a:t>Text Summarization Steps</a:t>
            </a:r>
            <a:br>
              <a:rPr lang="en-IN" b="1" dirty="0"/>
            </a:br>
            <a:endParaRPr lang="en-IN" dirty="0"/>
          </a:p>
        </p:txBody>
      </p:sp>
      <p:sp>
        <p:nvSpPr>
          <p:cNvPr id="3" name="Content Placeholder 2">
            <a:extLst>
              <a:ext uri="{FF2B5EF4-FFF2-40B4-BE49-F238E27FC236}">
                <a16:creationId xmlns:a16="http://schemas.microsoft.com/office/drawing/2014/main" id="{A4B93C9F-4B26-4EC8-BA17-D18CCC4C3AA3}"/>
              </a:ext>
            </a:extLst>
          </p:cNvPr>
          <p:cNvSpPr>
            <a:spLocks noGrp="1"/>
          </p:cNvSpPr>
          <p:nvPr>
            <p:ph idx="1"/>
          </p:nvPr>
        </p:nvSpPr>
        <p:spPr>
          <a:xfrm>
            <a:off x="457200" y="1748161"/>
            <a:ext cx="8229600" cy="4389120"/>
          </a:xfrm>
        </p:spPr>
        <p:txBody>
          <a:bodyPr/>
          <a:lstStyle/>
          <a:p>
            <a:r>
              <a:rPr lang="en-IN" b="1" dirty="0"/>
              <a:t>Convert Paragraphs to Sentences</a:t>
            </a:r>
          </a:p>
          <a:p>
            <a:r>
              <a:rPr lang="en-IN" b="1" dirty="0"/>
              <a:t>Text </a:t>
            </a:r>
            <a:r>
              <a:rPr lang="en-IN" b="1" dirty="0" err="1"/>
              <a:t>Preprocessing</a:t>
            </a:r>
            <a:endParaRPr lang="en-IN" b="1" dirty="0"/>
          </a:p>
          <a:p>
            <a:r>
              <a:rPr lang="en-IN" b="1" dirty="0"/>
              <a:t>Tokenizing the Sentences</a:t>
            </a:r>
          </a:p>
          <a:p>
            <a:r>
              <a:rPr lang="en-US" b="1" dirty="0"/>
              <a:t>Find Weighted Frequency of Occurrence</a:t>
            </a:r>
          </a:p>
          <a:p>
            <a:r>
              <a:rPr lang="en-US" b="1" dirty="0"/>
              <a:t>Replace Words by Weighted Frequency in Original Sentences</a:t>
            </a:r>
          </a:p>
          <a:p>
            <a:r>
              <a:rPr lang="en-US" b="1" dirty="0"/>
              <a:t>Sort Sentences in Descending Order of Sum</a:t>
            </a:r>
          </a:p>
          <a:p>
            <a:endParaRPr lang="en-IN" dirty="0"/>
          </a:p>
        </p:txBody>
      </p:sp>
      <p:sp>
        <p:nvSpPr>
          <p:cNvPr id="4" name="TextBox 3">
            <a:extLst>
              <a:ext uri="{FF2B5EF4-FFF2-40B4-BE49-F238E27FC236}">
                <a16:creationId xmlns:a16="http://schemas.microsoft.com/office/drawing/2014/main"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A80383-99F5-43C0-A714-7EB2DF94D6B7}"/>
              </a:ext>
            </a:extLst>
          </p:cNvPr>
          <p:cNvPicPr>
            <a:picLocks noGrp="1" noChangeAspect="1"/>
          </p:cNvPicPr>
          <p:nvPr>
            <p:ph idx="1"/>
          </p:nvPr>
        </p:nvPicPr>
        <p:blipFill>
          <a:blip r:embed="rId2"/>
          <a:stretch>
            <a:fillRect/>
          </a:stretch>
        </p:blipFill>
        <p:spPr>
          <a:xfrm>
            <a:off x="114300" y="1066800"/>
            <a:ext cx="8915400" cy="5029200"/>
          </a:xfrm>
          <a:prstGeom prst="rect">
            <a:avLst/>
          </a:prstGeom>
        </p:spPr>
      </p:pic>
      <p:sp>
        <p:nvSpPr>
          <p:cNvPr id="5" name="Arrow: Right 4">
            <a:extLst>
              <a:ext uri="{FF2B5EF4-FFF2-40B4-BE49-F238E27FC236}">
                <a16:creationId xmlns:a16="http://schemas.microsoft.com/office/drawing/2014/main" id="{70FE7A6D-9A35-45FD-94EC-9358031247D1}"/>
              </a:ext>
            </a:extLst>
          </p:cNvPr>
          <p:cNvSpPr/>
          <p:nvPr/>
        </p:nvSpPr>
        <p:spPr>
          <a:xfrm rot="10800000">
            <a:off x="1638300" y="4194245"/>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C5FB49-6232-48C4-A96E-DD4791103182}"/>
              </a:ext>
            </a:extLst>
          </p:cNvPr>
          <p:cNvSpPr/>
          <p:nvPr/>
        </p:nvSpPr>
        <p:spPr>
          <a:xfrm rot="10800000">
            <a:off x="4724400" y="2073222"/>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A2D91BC-D4C9-407F-9961-90C5C20A29FC}"/>
              </a:ext>
            </a:extLst>
          </p:cNvPr>
          <p:cNvSpPr txBox="1"/>
          <p:nvPr/>
        </p:nvSpPr>
        <p:spPr>
          <a:xfrm>
            <a:off x="5197876" y="1964756"/>
            <a:ext cx="228600" cy="369332"/>
          </a:xfrm>
          <a:prstGeom prst="rect">
            <a:avLst/>
          </a:prstGeom>
          <a:noFill/>
        </p:spPr>
        <p:txBody>
          <a:bodyPr wrap="square" rtlCol="0">
            <a:spAutoFit/>
          </a:bodyPr>
          <a:lstStyle/>
          <a:p>
            <a:r>
              <a:rPr lang="en-IN" dirty="0"/>
              <a:t>3</a:t>
            </a:r>
          </a:p>
        </p:txBody>
      </p:sp>
      <p:sp>
        <p:nvSpPr>
          <p:cNvPr id="9" name="Arrow: Right 8">
            <a:extLst>
              <a:ext uri="{FF2B5EF4-FFF2-40B4-BE49-F238E27FC236}">
                <a16:creationId xmlns:a16="http://schemas.microsoft.com/office/drawing/2014/main" id="{64C0BA35-1D4F-404B-AE41-E13B003AD8A0}"/>
              </a:ext>
            </a:extLst>
          </p:cNvPr>
          <p:cNvSpPr/>
          <p:nvPr/>
        </p:nvSpPr>
        <p:spPr>
          <a:xfrm rot="10800000">
            <a:off x="1815483" y="1044606"/>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Bent 9">
            <a:extLst>
              <a:ext uri="{FF2B5EF4-FFF2-40B4-BE49-F238E27FC236}">
                <a16:creationId xmlns:a16="http://schemas.microsoft.com/office/drawing/2014/main" id="{AEC70B12-FB68-4D2F-A3B5-57A4AF77BD23}"/>
              </a:ext>
            </a:extLst>
          </p:cNvPr>
          <p:cNvSpPr/>
          <p:nvPr/>
        </p:nvSpPr>
        <p:spPr>
          <a:xfrm rot="10800000" flipH="1">
            <a:off x="3429000" y="1379511"/>
            <a:ext cx="381000" cy="38099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0AB2B55-6945-4FC2-A9C7-5DBA2E1DC766}"/>
              </a:ext>
            </a:extLst>
          </p:cNvPr>
          <p:cNvSpPr txBox="1"/>
          <p:nvPr/>
        </p:nvSpPr>
        <p:spPr>
          <a:xfrm>
            <a:off x="2238282" y="903874"/>
            <a:ext cx="228600"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1C7AA885-556D-4D37-827F-0039056C2A2C}"/>
              </a:ext>
            </a:extLst>
          </p:cNvPr>
          <p:cNvSpPr txBox="1"/>
          <p:nvPr/>
        </p:nvSpPr>
        <p:spPr>
          <a:xfrm>
            <a:off x="3810000" y="1479612"/>
            <a:ext cx="304800"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A3216D3B-E2D4-40FE-9160-538EB1A9D981}"/>
              </a:ext>
            </a:extLst>
          </p:cNvPr>
          <p:cNvSpPr txBox="1"/>
          <p:nvPr/>
        </p:nvSpPr>
        <p:spPr>
          <a:xfrm>
            <a:off x="2148026" y="4085779"/>
            <a:ext cx="228600" cy="369332"/>
          </a:xfrm>
          <a:prstGeom prst="rect">
            <a:avLst/>
          </a:prstGeom>
          <a:noFill/>
        </p:spPr>
        <p:txBody>
          <a:bodyPr wrap="square" rtlCol="0">
            <a:spAutoFit/>
          </a:bodyPr>
          <a:lstStyle/>
          <a:p>
            <a:r>
              <a:rPr lang="en-IN" dirty="0"/>
              <a:t>4</a:t>
            </a:r>
          </a:p>
        </p:txBody>
      </p:sp>
      <p:sp>
        <p:nvSpPr>
          <p:cNvPr id="14" name="TextBox 13">
            <a:extLst>
              <a:ext uri="{FF2B5EF4-FFF2-40B4-BE49-F238E27FC236}">
                <a16:creationId xmlns:a16="http://schemas.microsoft.com/office/drawing/2014/main" id="{0160E533-2041-44E9-AF29-C06F8CD5B78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64549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8C4464-5A17-4992-A843-C539AFA00D6D}"/>
              </a:ext>
            </a:extLst>
          </p:cNvPr>
          <p:cNvPicPr>
            <a:picLocks noGrp="1" noChangeAspect="1"/>
          </p:cNvPicPr>
          <p:nvPr>
            <p:ph idx="1"/>
          </p:nvPr>
        </p:nvPicPr>
        <p:blipFill>
          <a:blip r:embed="rId2"/>
          <a:stretch>
            <a:fillRect/>
          </a:stretch>
        </p:blipFill>
        <p:spPr>
          <a:xfrm>
            <a:off x="481012" y="914400"/>
            <a:ext cx="8181975" cy="1333500"/>
          </a:xfrm>
          <a:prstGeom prst="rect">
            <a:avLst/>
          </a:prstGeom>
        </p:spPr>
      </p:pic>
      <p:pic>
        <p:nvPicPr>
          <p:cNvPr id="5" name="Picture 4">
            <a:extLst>
              <a:ext uri="{FF2B5EF4-FFF2-40B4-BE49-F238E27FC236}">
                <a16:creationId xmlns:a16="http://schemas.microsoft.com/office/drawing/2014/main" id="{573D3088-7BD8-4A9A-8C53-BE398771D6AC}"/>
              </a:ext>
            </a:extLst>
          </p:cNvPr>
          <p:cNvPicPr>
            <a:picLocks noChangeAspect="1"/>
          </p:cNvPicPr>
          <p:nvPr/>
        </p:nvPicPr>
        <p:blipFill>
          <a:blip r:embed="rId3"/>
          <a:stretch>
            <a:fillRect/>
          </a:stretch>
        </p:blipFill>
        <p:spPr>
          <a:xfrm>
            <a:off x="490629" y="3733800"/>
            <a:ext cx="8305800" cy="2028585"/>
          </a:xfrm>
          <a:prstGeom prst="rect">
            <a:avLst/>
          </a:prstGeom>
        </p:spPr>
      </p:pic>
    </p:spTree>
    <p:extLst>
      <p:ext uri="{BB962C8B-B14F-4D97-AF65-F5344CB8AC3E}">
        <p14:creationId xmlns:p14="http://schemas.microsoft.com/office/powerpoint/2010/main" val="305318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42C915-9125-4D34-8417-D782BB39F7F8}"/>
              </a:ext>
            </a:extLst>
          </p:cNvPr>
          <p:cNvPicPr>
            <a:picLocks noGrp="1" noChangeAspect="1"/>
          </p:cNvPicPr>
          <p:nvPr>
            <p:ph idx="1"/>
          </p:nvPr>
        </p:nvPicPr>
        <p:blipFill>
          <a:blip r:embed="rId2"/>
          <a:stretch>
            <a:fillRect/>
          </a:stretch>
        </p:blipFill>
        <p:spPr>
          <a:xfrm>
            <a:off x="609600" y="2057400"/>
            <a:ext cx="8229600" cy="2057400"/>
          </a:xfrm>
          <a:prstGeom prst="rect">
            <a:avLst/>
          </a:prstGeom>
        </p:spPr>
      </p:pic>
    </p:spTree>
    <p:extLst>
      <p:ext uri="{BB962C8B-B14F-4D97-AF65-F5344CB8AC3E}">
        <p14:creationId xmlns:p14="http://schemas.microsoft.com/office/powerpoint/2010/main" val="251186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F1DD-0C25-4CCC-B2AC-169826EB25C5}"/>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DEB6A594-F6FE-45EA-9719-A3858FAEBE82}"/>
              </a:ext>
            </a:extLst>
          </p:cNvPr>
          <p:cNvPicPr>
            <a:picLocks noGrp="1" noChangeAspect="1"/>
          </p:cNvPicPr>
          <p:nvPr>
            <p:ph idx="1"/>
          </p:nvPr>
        </p:nvPicPr>
        <p:blipFill>
          <a:blip r:embed="rId2"/>
          <a:stretch>
            <a:fillRect/>
          </a:stretch>
        </p:blipFill>
        <p:spPr>
          <a:xfrm>
            <a:off x="763719" y="1858925"/>
            <a:ext cx="7616562" cy="4389437"/>
          </a:xfrm>
          <a:prstGeom prst="rect">
            <a:avLst/>
          </a:prstGeom>
        </p:spPr>
      </p:pic>
    </p:spTree>
    <p:extLst>
      <p:ext uri="{BB962C8B-B14F-4D97-AF65-F5344CB8AC3E}">
        <p14:creationId xmlns:p14="http://schemas.microsoft.com/office/powerpoint/2010/main" val="159183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Get the complaint mails from the users .</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Segregate the mail, understands the user queries and assign the ticket to the particular complain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If the queries already solved, then replay with the existing solution and close the ticket.</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If the problem is not solved then perform the analysis on the mail and raise the ticket to appropriate person.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AB1D46-0DF6-410F-A59F-35C91A4AD547}"/>
              </a:ext>
            </a:extLst>
          </p:cNvPr>
          <p:cNvPicPr>
            <a:picLocks noChangeAspect="1"/>
          </p:cNvPicPr>
          <p:nvPr/>
        </p:nvPicPr>
        <p:blipFill>
          <a:blip r:embed="rId2"/>
          <a:stretch>
            <a:fillRect/>
          </a:stretch>
        </p:blipFill>
        <p:spPr>
          <a:xfrm>
            <a:off x="762000" y="1219200"/>
            <a:ext cx="7915275" cy="4724400"/>
          </a:xfrm>
          <a:prstGeom prst="rect">
            <a:avLst/>
          </a:prstGeom>
        </p:spPr>
      </p:pic>
      <p:sp>
        <p:nvSpPr>
          <p:cNvPr id="5" name="TextBox 4">
            <a:extLst>
              <a:ext uri="{FF2B5EF4-FFF2-40B4-BE49-F238E27FC236}">
                <a16:creationId xmlns:a16="http://schemas.microsoft.com/office/drawing/2014/main" id="{A1A9919B-B88A-4E6F-92CE-2A0253C69F03}"/>
              </a:ext>
            </a:extLst>
          </p:cNvPr>
          <p:cNvSpPr txBox="1"/>
          <p:nvPr/>
        </p:nvSpPr>
        <p:spPr>
          <a:xfrm>
            <a:off x="-1295400" y="457200"/>
            <a:ext cx="7391400" cy="1200329"/>
          </a:xfrm>
          <a:prstGeom prst="rect">
            <a:avLst/>
          </a:prstGeom>
          <a:noFill/>
        </p:spPr>
        <p:txBody>
          <a:bodyPr wrap="square" rtlCol="0">
            <a:spAutoFit/>
          </a:bodyPr>
          <a:lstStyle/>
          <a:p>
            <a:pPr algn="ctr"/>
            <a:r>
              <a:rPr lang="en-US" sz="3600" dirty="0">
                <a:solidFill>
                  <a:schemeClr val="tx2"/>
                </a:solidFill>
                <a:latin typeface="Cambria" pitchFamily="18" charset="0"/>
              </a:rPr>
              <a:t>Screenshots</a:t>
            </a:r>
          </a:p>
          <a:p>
            <a:pPr algn="ctr"/>
            <a:endParaRPr lang="en-IN" sz="3600" dirty="0"/>
          </a:p>
        </p:txBody>
      </p:sp>
      <p:sp>
        <p:nvSpPr>
          <p:cNvPr id="7" name="TextBox 6">
            <a:extLst>
              <a:ext uri="{FF2B5EF4-FFF2-40B4-BE49-F238E27FC236}">
                <a16:creationId xmlns:a16="http://schemas.microsoft.com/office/drawing/2014/main" id="{E80BEEF3-4F6C-44A8-87F5-9A5DC698A577}"/>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90208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2509</TotalTime>
  <Words>774</Words>
  <Application>Microsoft Office PowerPoint</Application>
  <PresentationFormat>On-screen Show (4:3)</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Cambria</vt:lpstr>
      <vt:lpstr>Constantia</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Literature Review</vt:lpstr>
      <vt:lpstr>              Module Split up   Module 1:  Get the complaint mails from the users .   Module 2: Segregate the mail, understands the user queries and assign the ticket to the particular complain mail   Module 3:  If the queries already solved, then replay with the existing solution and close the ticket.   Module 4:  If the problem is not solved then perform the analysis on the mail and raise the ticket to appropriate person.</vt:lpstr>
      <vt:lpstr>   Project Planner / Timeline chart)    </vt:lpstr>
      <vt:lpstr>PowerPoint Presentation</vt:lpstr>
      <vt:lpstr>Mail Sequence:</vt:lpstr>
      <vt:lpstr>Activities</vt:lpstr>
      <vt:lpstr>Setting App Key</vt:lpstr>
      <vt:lpstr>Get password</vt:lpstr>
      <vt:lpstr>Output</vt:lpstr>
      <vt:lpstr>Text Summarization Steps </vt:lpstr>
      <vt:lpstr>PowerPoint Presentation</vt:lpstr>
      <vt:lpstr>PowerPoint Presentation</vt:lpstr>
      <vt:lpstr>PowerPoint Presentation</vt:lpstr>
      <vt:lpstr>Output</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sam dany</cp:lastModifiedBy>
  <cp:revision>139</cp:revision>
  <dcterms:created xsi:type="dcterms:W3CDTF">2011-12-09T06:36:35Z</dcterms:created>
  <dcterms:modified xsi:type="dcterms:W3CDTF">2020-02-07T09:23:21Z</dcterms:modified>
</cp:coreProperties>
</file>