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5"/>
  </p:notesMasterIdLst>
  <p:sldIdLst>
    <p:sldId id="258" r:id="rId2"/>
    <p:sldId id="257" r:id="rId3"/>
    <p:sldId id="259" r:id="rId4"/>
    <p:sldId id="260" r:id="rId5"/>
    <p:sldId id="267" r:id="rId6"/>
    <p:sldId id="302" r:id="rId7"/>
    <p:sldId id="261" r:id="rId8"/>
    <p:sldId id="263" r:id="rId9"/>
    <p:sldId id="266" r:id="rId10"/>
    <p:sldId id="284" r:id="rId11"/>
    <p:sldId id="285" r:id="rId12"/>
    <p:sldId id="270" r:id="rId13"/>
    <p:sldId id="286" r:id="rId14"/>
    <p:sldId id="271" r:id="rId15"/>
    <p:sldId id="290" r:id="rId16"/>
    <p:sldId id="272" r:id="rId17"/>
    <p:sldId id="291" r:id="rId18"/>
    <p:sldId id="281" r:id="rId19"/>
    <p:sldId id="278" r:id="rId20"/>
    <p:sldId id="279" r:id="rId21"/>
    <p:sldId id="282" r:id="rId22"/>
    <p:sldId id="288" r:id="rId23"/>
    <p:sldId id="289" r:id="rId24"/>
    <p:sldId id="294" r:id="rId25"/>
    <p:sldId id="295" r:id="rId26"/>
    <p:sldId id="296" r:id="rId27"/>
    <p:sldId id="293" r:id="rId28"/>
    <p:sldId id="297" r:id="rId29"/>
    <p:sldId id="298" r:id="rId30"/>
    <p:sldId id="299" r:id="rId31"/>
    <p:sldId id="300" r:id="rId32"/>
    <p:sldId id="301" r:id="rId33"/>
    <p:sldId id="268"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m dany" initials="sd" lastIdx="1" clrIdx="0">
    <p:extLst>
      <p:ext uri="{19B8F6BF-5375-455C-9EA6-DF929625EA0E}">
        <p15:presenceInfo xmlns:p15="http://schemas.microsoft.com/office/powerpoint/2012/main" userId="56e1e791546f192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86" d="100"/>
          <a:sy n="86" d="100"/>
        </p:scale>
        <p:origin x="1382" y="3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B3AD4F-333B-4FA6-A95A-8834EE455EFF}" type="datetimeFigureOut">
              <a:rPr lang="en-US" smtClean="0"/>
              <a:pPr/>
              <a:t>9/17/2020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3C61A5-194D-44A2-BAC4-33515B3CF077}" type="slidenum">
              <a:rPr lang="en-US" smtClean="0"/>
              <a:pPr/>
              <a:t>‹#›</a:t>
            </a:fld>
            <a:endParaRPr lang="en-US"/>
          </a:p>
        </p:txBody>
      </p:sp>
    </p:spTree>
    <p:extLst>
      <p:ext uri="{BB962C8B-B14F-4D97-AF65-F5344CB8AC3E}">
        <p14:creationId xmlns:p14="http://schemas.microsoft.com/office/powerpoint/2010/main" val="75878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3D82AAB8-209E-40E4-9B0A-72170986B060}" type="datetimeFigureOut">
              <a:rPr lang="en-US" smtClean="0"/>
              <a:pPr/>
              <a:t>9/17/2020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05D4DAC-9686-44D4-9C67-CFBEB78F528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pPr/>
              <a:t>9/17/2020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pPr/>
              <a:t>9/17/2020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pPr/>
              <a:t>9/17/2020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D82AAB8-209E-40E4-9B0A-72170986B060}" type="datetimeFigureOut">
              <a:rPr lang="en-US" smtClean="0"/>
              <a:pPr/>
              <a:t>9/17/2020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pPr/>
              <a:t>9/17/2020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D82AAB8-209E-40E4-9B0A-72170986B060}" type="datetimeFigureOut">
              <a:rPr lang="en-US" smtClean="0"/>
              <a:pPr/>
              <a:t>9/17/2020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3D82AAB8-209E-40E4-9B0A-72170986B060}" type="datetimeFigureOut">
              <a:rPr lang="en-US" smtClean="0"/>
              <a:pPr/>
              <a:t>9/17/2020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82AAB8-209E-40E4-9B0A-72170986B060}" type="datetimeFigureOut">
              <a:rPr lang="en-US" smtClean="0"/>
              <a:pPr/>
              <a:t>9/17/2020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pPr/>
              <a:t>9/17/2020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D82AAB8-209E-40E4-9B0A-72170986B060}" type="datetimeFigureOut">
              <a:rPr lang="en-US" smtClean="0"/>
              <a:pPr/>
              <a:t>9/17/2020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05D4DAC-9686-44D4-9C67-CFBEB78F5284}"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D82AAB8-209E-40E4-9B0A-72170986B060}" type="datetimeFigureOut">
              <a:rPr lang="en-US" smtClean="0"/>
              <a:pPr/>
              <a:t>9/17/2020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05D4DAC-9686-44D4-9C67-CFBEB78F5284}"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uipath.com/blog/use-cases-it-transformation-rpa?hs_amp=true" TargetMode="External"/><Relationship Id="rId2" Type="http://schemas.openxmlformats.org/officeDocument/2006/relationships/hyperlink" Target="https://help.teamsupport.com/1/en/topic/ticket-automation" TargetMode="External"/><Relationship Id="rId1" Type="http://schemas.openxmlformats.org/officeDocument/2006/relationships/slideLayout" Target="../slideLayouts/slideLayout2.xml"/><Relationship Id="rId5" Type="http://schemas.openxmlformats.org/officeDocument/2006/relationships/hyperlink" Target="https://github.com/sanjaysanju618/Ticket-Assignment-Automation" TargetMode="External"/><Relationship Id="rId4" Type="http://schemas.openxmlformats.org/officeDocument/2006/relationships/hyperlink" Target="https://www.nltk.or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143000"/>
            <a:ext cx="7772400" cy="860425"/>
          </a:xfrm>
        </p:spPr>
        <p:txBody>
          <a:bodyPr>
            <a:noAutofit/>
          </a:bodyPr>
          <a:lstStyle/>
          <a:p>
            <a:pPr algn="ctr"/>
            <a:r>
              <a:rPr lang="en-US" sz="4000" dirty="0">
                <a:solidFill>
                  <a:schemeClr val="tx1"/>
                </a:solidFill>
              </a:rPr>
              <a:t>Customer Support </a:t>
            </a:r>
            <a:r>
              <a:rPr lang="en-US" sz="4000" b="0" dirty="0">
                <a:solidFill>
                  <a:schemeClr val="tx1"/>
                </a:solidFill>
              </a:rPr>
              <a:t>–</a:t>
            </a:r>
            <a:r>
              <a:rPr lang="en-US" sz="4000" dirty="0">
                <a:solidFill>
                  <a:schemeClr val="tx1"/>
                </a:solidFill>
              </a:rPr>
              <a:t> </a:t>
            </a:r>
            <a:r>
              <a:rPr lang="en-US" sz="4000" b="0" i="1" dirty="0">
                <a:solidFill>
                  <a:schemeClr val="tx1"/>
                </a:solidFill>
              </a:rPr>
              <a:t>Automation of ticket creation and response based on the mail </a:t>
            </a:r>
            <a:r>
              <a:rPr lang="en-US" sz="4000" dirty="0">
                <a:solidFill>
                  <a:schemeClr val="tx1"/>
                </a:solidFill>
              </a:rPr>
              <a:t>(RPA)</a:t>
            </a:r>
          </a:p>
        </p:txBody>
      </p:sp>
      <p:sp>
        <p:nvSpPr>
          <p:cNvPr id="7" name="Title 3"/>
          <p:cNvSpPr txBox="1">
            <a:spLocks/>
          </p:cNvSpPr>
          <p:nvPr/>
        </p:nvSpPr>
        <p:spPr>
          <a:xfrm>
            <a:off x="457200" y="3200400"/>
            <a:ext cx="3810000" cy="2438400"/>
          </a:xfrm>
          <a:prstGeom prst="rect">
            <a:avLst/>
          </a:prstGeom>
        </p:spPr>
        <p:txBody>
          <a:bodyPr vert="horz" lIns="91440" tIns="45720" rIns="91440" bIns="45720" rtlCol="0" anchor="ctr">
            <a:normAutofit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tx1"/>
                </a:solidFill>
                <a:effectLst/>
                <a:uLnTx/>
                <a:uFillTx/>
                <a:latin typeface="Cambria" pitchFamily="18" charset="0"/>
                <a:ea typeface="+mj-ea"/>
                <a:cs typeface="+mj-cs"/>
              </a:rPr>
              <a:t>Team members:</a:t>
            </a:r>
          </a:p>
          <a:p>
            <a:pPr marL="514350" marR="0" lvl="0" indent="-514350" defTabSz="914400" rtl="0" eaLnBrk="1" fontAlgn="auto" latinLnBrk="0" hangingPunct="1">
              <a:lnSpc>
                <a:spcPct val="100000"/>
              </a:lnSpc>
              <a:spcBef>
                <a:spcPct val="0"/>
              </a:spcBef>
              <a:spcAft>
                <a:spcPts val="0"/>
              </a:spcAft>
              <a:buClrTx/>
              <a:buSzTx/>
              <a:buFontTx/>
              <a:buAutoNum type="arabicPeriod"/>
              <a:tabLst/>
              <a:defRPr/>
            </a:pPr>
            <a:r>
              <a:rPr lang="en-US" sz="3200" dirty="0">
                <a:latin typeface="Cambria" pitchFamily="18" charset="0"/>
                <a:ea typeface="+mj-ea"/>
                <a:cs typeface="+mj-cs"/>
              </a:rPr>
              <a:t>Sam Dany R</a:t>
            </a:r>
          </a:p>
          <a:p>
            <a:pPr marL="514350" marR="0" lvl="0" indent="-514350" defTabSz="914400" rtl="0" eaLnBrk="1" fontAlgn="auto" latinLnBrk="0" hangingPunct="1">
              <a:lnSpc>
                <a:spcPct val="100000"/>
              </a:lnSpc>
              <a:spcBef>
                <a:spcPct val="0"/>
              </a:spcBef>
              <a:spcAft>
                <a:spcPts val="0"/>
              </a:spcAft>
              <a:buClrTx/>
              <a:buSzTx/>
              <a:buFontTx/>
              <a:buAutoNum type="arabicPeriod"/>
              <a:tabLst/>
              <a:defRPr/>
            </a:pPr>
            <a:r>
              <a:rPr kumimoji="0" lang="en-US" sz="3200" b="0" i="0" u="none" strike="noStrike" kern="1200" cap="none" spc="0" normalizeH="0" baseline="0" noProof="0" dirty="0">
                <a:ln>
                  <a:noFill/>
                </a:ln>
                <a:solidFill>
                  <a:schemeClr val="tx1"/>
                </a:solidFill>
                <a:effectLst/>
                <a:uLnTx/>
                <a:uFillTx/>
                <a:latin typeface="Cambria" pitchFamily="18" charset="0"/>
                <a:ea typeface="+mj-ea"/>
                <a:cs typeface="+mj-cs"/>
              </a:rPr>
              <a:t>Ramshankaran Y</a:t>
            </a:r>
          </a:p>
          <a:p>
            <a:pPr marL="514350" marR="0" lvl="0" indent="-514350" defTabSz="914400" rtl="0" eaLnBrk="1" fontAlgn="auto" latinLnBrk="0" hangingPunct="1">
              <a:lnSpc>
                <a:spcPct val="100000"/>
              </a:lnSpc>
              <a:spcBef>
                <a:spcPct val="0"/>
              </a:spcBef>
              <a:spcAft>
                <a:spcPts val="0"/>
              </a:spcAft>
              <a:buClrTx/>
              <a:buSzTx/>
              <a:buFontTx/>
              <a:buAutoNum type="arabicPeriod"/>
              <a:tabLst/>
              <a:defRPr/>
            </a:pPr>
            <a:r>
              <a:rPr lang="en-US" sz="3200" dirty="0">
                <a:latin typeface="Cambria" pitchFamily="18" charset="0"/>
                <a:ea typeface="+mj-ea"/>
                <a:cs typeface="+mj-cs"/>
              </a:rPr>
              <a:t>Prathvik S</a:t>
            </a:r>
          </a:p>
          <a:p>
            <a:pPr marL="514350" marR="0" lvl="0" indent="-514350" defTabSz="914400" rtl="0" eaLnBrk="1" fontAlgn="auto" latinLnBrk="0" hangingPunct="1">
              <a:lnSpc>
                <a:spcPct val="100000"/>
              </a:lnSpc>
              <a:spcBef>
                <a:spcPct val="0"/>
              </a:spcBef>
              <a:spcAft>
                <a:spcPts val="0"/>
              </a:spcAft>
              <a:buClrTx/>
              <a:buSzTx/>
              <a:buFontTx/>
              <a:buAutoNum type="arabicPeriod"/>
              <a:tabLst/>
              <a:defRPr/>
            </a:pPr>
            <a:r>
              <a:rPr kumimoji="0" lang="en-US" sz="3200" b="0" i="0" u="none" strike="noStrike" kern="1200" cap="none" spc="0" normalizeH="0" baseline="0" noProof="0" dirty="0">
                <a:ln>
                  <a:noFill/>
                </a:ln>
                <a:solidFill>
                  <a:schemeClr val="tx1"/>
                </a:solidFill>
                <a:effectLst/>
                <a:uLnTx/>
                <a:uFillTx/>
                <a:latin typeface="Cambria" pitchFamily="18" charset="0"/>
                <a:ea typeface="+mj-ea"/>
                <a:cs typeface="+mj-cs"/>
              </a:rPr>
              <a:t>Sanjay R B</a:t>
            </a:r>
          </a:p>
        </p:txBody>
      </p:sp>
      <p:sp>
        <p:nvSpPr>
          <p:cNvPr id="8" name="TextBox 7"/>
          <p:cNvSpPr txBox="1"/>
          <p:nvPr/>
        </p:nvSpPr>
        <p:spPr>
          <a:xfrm>
            <a:off x="0" y="6477000"/>
            <a:ext cx="9144000" cy="381000"/>
          </a:xfrm>
          <a:prstGeom prst="rect">
            <a:avLst/>
          </a:prstGeom>
          <a:noFill/>
          <a:ln>
            <a:solidFill>
              <a:schemeClr val="accent1"/>
            </a:solidFill>
          </a:ln>
        </p:spPr>
        <p:txBody>
          <a:bodyPr wrap="square" rtlCol="0">
            <a:spAutoFit/>
          </a:bodyPr>
          <a:lstStyle/>
          <a:p>
            <a:pPr algn="ctr"/>
            <a:r>
              <a:rPr lang="en-US" dirty="0"/>
              <a:t>Department of CSE, KGiSL Institute of Technology, Coimbatore</a:t>
            </a:r>
          </a:p>
        </p:txBody>
      </p:sp>
      <p:sp>
        <p:nvSpPr>
          <p:cNvPr id="5" name="Title 3"/>
          <p:cNvSpPr txBox="1">
            <a:spLocks/>
          </p:cNvSpPr>
          <p:nvPr/>
        </p:nvSpPr>
        <p:spPr>
          <a:xfrm>
            <a:off x="4724400" y="3200400"/>
            <a:ext cx="3962400" cy="2438400"/>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tx1"/>
                </a:solidFill>
                <a:effectLst/>
                <a:uLnTx/>
                <a:uFillTx/>
                <a:latin typeface="Cambria" pitchFamily="18" charset="0"/>
                <a:ea typeface="+mj-ea"/>
                <a:cs typeface="+mj-cs"/>
              </a:rPr>
              <a:t>Faculty</a:t>
            </a:r>
            <a:r>
              <a:rPr kumimoji="0" lang="en-US" sz="3200" b="0" i="0" u="none" strike="noStrike" kern="1200" cap="none" spc="0" normalizeH="0" noProof="0" dirty="0">
                <a:ln>
                  <a:noFill/>
                </a:ln>
                <a:solidFill>
                  <a:schemeClr val="tx1"/>
                </a:solidFill>
                <a:effectLst/>
                <a:uLnTx/>
                <a:uFillTx/>
                <a:latin typeface="Cambria" pitchFamily="18" charset="0"/>
                <a:ea typeface="+mj-ea"/>
                <a:cs typeface="+mj-cs"/>
              </a:rPr>
              <a:t> Guide:</a:t>
            </a:r>
          </a:p>
          <a:p>
            <a:pPr marL="0" marR="0" lvl="0" indent="0" defTabSz="914400" rtl="0" eaLnBrk="1" fontAlgn="auto" latinLnBrk="0" hangingPunct="1">
              <a:lnSpc>
                <a:spcPct val="100000"/>
              </a:lnSpc>
              <a:spcBef>
                <a:spcPct val="0"/>
              </a:spcBef>
              <a:spcAft>
                <a:spcPts val="0"/>
              </a:spcAft>
              <a:buClrTx/>
              <a:buSzTx/>
              <a:buFontTx/>
              <a:buNone/>
              <a:tabLst/>
              <a:defRPr/>
            </a:pPr>
            <a:r>
              <a:rPr lang="en-US" sz="3200" noProof="0" dirty="0">
                <a:latin typeface="Cambria" pitchFamily="18" charset="0"/>
                <a:ea typeface="+mj-ea"/>
                <a:cs typeface="+mj-cs"/>
              </a:rPr>
              <a:t>Ms. R Jayashree</a:t>
            </a:r>
            <a:endParaRPr kumimoji="0" lang="en-US" sz="3200" b="0" i="0" u="none" strike="noStrike" kern="1200" cap="none" spc="0" normalizeH="0" baseline="0" noProof="0" dirty="0">
              <a:ln>
                <a:noFill/>
              </a:ln>
              <a:solidFill>
                <a:schemeClr val="tx1"/>
              </a:solidFill>
              <a:effectLst/>
              <a:uLnTx/>
              <a:uFillTx/>
              <a:latin typeface="Cambria" pitchFamily="18" charset="0"/>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7EF1466-35E1-4A92-9595-5180D18FA1FE}"/>
              </a:ext>
            </a:extLst>
          </p:cNvPr>
          <p:cNvSpPr/>
          <p:nvPr/>
        </p:nvSpPr>
        <p:spPr>
          <a:xfrm>
            <a:off x="1600200" y="863234"/>
            <a:ext cx="5256584" cy="461663"/>
          </a:xfrm>
          <a:prstGeom prst="rect">
            <a:avLst/>
          </a:prstGeom>
          <a:solidFill>
            <a:srgbClr val="FFFFFF"/>
          </a:solidFill>
          <a:ln w="25400" cap="flat">
            <a:solidFill>
              <a:schemeClr val="accent1"/>
            </a:solidFill>
            <a:prstDash val="solid"/>
            <a:round/>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r>
              <a:rPr kumimoji="0" lang="en-IN" sz="2400" b="0" i="0" u="none" strike="noStrike" cap="none" spc="0" normalizeH="0" baseline="0" dirty="0">
                <a:ln>
                  <a:noFill/>
                </a:ln>
                <a:solidFill>
                  <a:srgbClr val="000000"/>
                </a:solidFill>
                <a:effectLst/>
                <a:uFillTx/>
                <a:latin typeface="Constantia"/>
                <a:ea typeface="Constantia"/>
                <a:cs typeface="Constantia"/>
                <a:sym typeface="Constantia"/>
              </a:rPr>
              <a:t>               Data flow Diagram – Level </a:t>
            </a:r>
            <a:r>
              <a:rPr lang="en-US" sz="2400" dirty="0">
                <a:latin typeface="Times New Roman" pitchFamily="18" charset="0"/>
                <a:cs typeface="Times New Roman" pitchFamily="18" charset="0"/>
              </a:rPr>
              <a:t>0</a:t>
            </a:r>
            <a:endParaRPr kumimoji="0" lang="en-IN" sz="2400" b="0" i="0" u="none" strike="noStrike" cap="none" spc="0" normalizeH="0" baseline="0" dirty="0">
              <a:ln>
                <a:noFill/>
              </a:ln>
              <a:solidFill>
                <a:srgbClr val="000000"/>
              </a:solidFill>
              <a:effectLst/>
              <a:uFillTx/>
              <a:latin typeface="Constantia"/>
              <a:ea typeface="Constantia"/>
              <a:cs typeface="Constantia"/>
              <a:sym typeface="Constantia"/>
            </a:endParaRPr>
          </a:p>
        </p:txBody>
      </p:sp>
      <p:sp>
        <p:nvSpPr>
          <p:cNvPr id="6" name="Oval 5">
            <a:extLst>
              <a:ext uri="{FF2B5EF4-FFF2-40B4-BE49-F238E27FC236}">
                <a16:creationId xmlns:a16="http://schemas.microsoft.com/office/drawing/2014/main" id="{CC6262A9-06F0-4EBB-8BBD-F697815B0CD3}"/>
              </a:ext>
            </a:extLst>
          </p:cNvPr>
          <p:cNvSpPr/>
          <p:nvPr/>
        </p:nvSpPr>
        <p:spPr>
          <a:xfrm>
            <a:off x="3074351" y="1995686"/>
            <a:ext cx="1512168" cy="908861"/>
          </a:xfrm>
          <a:prstGeom prst="ellipse">
            <a:avLst/>
          </a:prstGeom>
          <a:solidFill>
            <a:srgbClr val="FFFFFF"/>
          </a:solidFill>
          <a:ln w="25400" cap="flat">
            <a:solidFill>
              <a:schemeClr val="accent1"/>
            </a:solidFill>
            <a:prstDash val="solid"/>
            <a:round/>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IN" dirty="0">
                <a:solidFill>
                  <a:srgbClr val="000000"/>
                </a:solidFill>
                <a:latin typeface="Constantia"/>
                <a:ea typeface="Constantia"/>
                <a:cs typeface="Constantia"/>
                <a:sym typeface="Constantia"/>
              </a:rPr>
              <a:t>Raise Tickets</a:t>
            </a:r>
            <a:endParaRPr kumimoji="0" lang="en-IN" sz="1800" b="0" i="0" u="none" strike="noStrike" cap="none" spc="0" normalizeH="0" baseline="0" dirty="0">
              <a:ln>
                <a:noFill/>
              </a:ln>
              <a:solidFill>
                <a:srgbClr val="000000"/>
              </a:solidFill>
              <a:effectLst/>
              <a:uFillTx/>
              <a:latin typeface="Constantia"/>
              <a:ea typeface="Constantia"/>
              <a:cs typeface="Constantia"/>
              <a:sym typeface="Constantia"/>
            </a:endParaRPr>
          </a:p>
        </p:txBody>
      </p:sp>
      <p:sp>
        <p:nvSpPr>
          <p:cNvPr id="7" name="Frame 6">
            <a:extLst>
              <a:ext uri="{FF2B5EF4-FFF2-40B4-BE49-F238E27FC236}">
                <a16:creationId xmlns:a16="http://schemas.microsoft.com/office/drawing/2014/main" id="{DA8D5A8C-DE7E-48C8-9BED-1C44341522AB}"/>
              </a:ext>
            </a:extLst>
          </p:cNvPr>
          <p:cNvSpPr/>
          <p:nvPr/>
        </p:nvSpPr>
        <p:spPr>
          <a:xfrm>
            <a:off x="5742116" y="1946060"/>
            <a:ext cx="2718316" cy="1008112"/>
          </a:xfrm>
          <a:prstGeom prst="frame">
            <a:avLst/>
          </a:prstGeom>
          <a:solidFill>
            <a:srgbClr val="FFFFFF"/>
          </a:solidFill>
          <a:ln w="25400" cap="flat">
            <a:solidFill>
              <a:schemeClr val="accent1"/>
            </a:solidFill>
            <a:prstDash val="solid"/>
            <a:round/>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1800" b="0" i="0" u="none" strike="noStrike" cap="none" spc="0" normalizeH="0" baseline="0" dirty="0">
              <a:ln>
                <a:noFill/>
              </a:ln>
              <a:solidFill>
                <a:srgbClr val="000000"/>
              </a:solidFill>
              <a:effectLst/>
              <a:uFillTx/>
              <a:latin typeface="Constantia"/>
              <a:ea typeface="Constantia"/>
              <a:cs typeface="Constantia"/>
              <a:sym typeface="Constantia"/>
            </a:endParaRPr>
          </a:p>
        </p:txBody>
      </p:sp>
      <p:sp>
        <p:nvSpPr>
          <p:cNvPr id="8" name="TextBox 7">
            <a:extLst>
              <a:ext uri="{FF2B5EF4-FFF2-40B4-BE49-F238E27FC236}">
                <a16:creationId xmlns:a16="http://schemas.microsoft.com/office/drawing/2014/main" id="{9B4F2905-5123-43F1-8D36-99C15F893979}"/>
              </a:ext>
            </a:extLst>
          </p:cNvPr>
          <p:cNvSpPr txBox="1"/>
          <p:nvPr/>
        </p:nvSpPr>
        <p:spPr>
          <a:xfrm>
            <a:off x="6150213" y="2217422"/>
            <a:ext cx="1902122"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IN" dirty="0"/>
              <a:t>Notification to </a:t>
            </a:r>
          </a:p>
          <a:p>
            <a:pPr marL="0" marR="0" indent="0" algn="l" defTabSz="914400" rtl="0" fontAlgn="auto" latinLnBrk="0" hangingPunct="0">
              <a:lnSpc>
                <a:spcPct val="100000"/>
              </a:lnSpc>
              <a:spcBef>
                <a:spcPts val="0"/>
              </a:spcBef>
              <a:spcAft>
                <a:spcPts val="0"/>
              </a:spcAft>
              <a:buClrTx/>
              <a:buSzTx/>
              <a:buFontTx/>
              <a:buNone/>
              <a:tabLst/>
            </a:pPr>
            <a:r>
              <a:rPr lang="en-IN" dirty="0"/>
              <a:t>authorised person</a:t>
            </a:r>
            <a:endParaRPr kumimoji="0" lang="en-IN" sz="1800" b="0" i="0" u="none" strike="noStrike" cap="none" spc="0" normalizeH="0" baseline="0" dirty="0">
              <a:ln>
                <a:noFill/>
              </a:ln>
              <a:solidFill>
                <a:srgbClr val="000000"/>
              </a:solidFill>
              <a:effectLst/>
              <a:uFillTx/>
              <a:latin typeface="Constantia"/>
              <a:ea typeface="Constantia"/>
              <a:cs typeface="Constantia"/>
              <a:sym typeface="Constantia"/>
            </a:endParaRPr>
          </a:p>
        </p:txBody>
      </p:sp>
      <p:cxnSp>
        <p:nvCxnSpPr>
          <p:cNvPr id="9" name="Straight Arrow Connector 8">
            <a:extLst>
              <a:ext uri="{FF2B5EF4-FFF2-40B4-BE49-F238E27FC236}">
                <a16:creationId xmlns:a16="http://schemas.microsoft.com/office/drawing/2014/main" id="{7BD4BBBD-8479-4C08-9E17-C9EFE4699349}"/>
              </a:ext>
            </a:extLst>
          </p:cNvPr>
          <p:cNvCxnSpPr>
            <a:endCxn id="6" idx="2"/>
          </p:cNvCxnSpPr>
          <p:nvPr/>
        </p:nvCxnSpPr>
        <p:spPr>
          <a:xfrm>
            <a:off x="1918754" y="2450116"/>
            <a:ext cx="1155597" cy="1"/>
          </a:xfrm>
          <a:prstGeom prst="straightConnector1">
            <a:avLst/>
          </a:prstGeom>
          <a:noFill/>
          <a:ln w="25400" cap="flat">
            <a:solidFill>
              <a:schemeClr val="accent1"/>
            </a:solidFill>
            <a:prstDash val="solid"/>
            <a:round/>
            <a:tailEnd type="triangle"/>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cxnSp>
        <p:nvCxnSpPr>
          <p:cNvPr id="10" name="Straight Arrow Connector 9">
            <a:extLst>
              <a:ext uri="{FF2B5EF4-FFF2-40B4-BE49-F238E27FC236}">
                <a16:creationId xmlns:a16="http://schemas.microsoft.com/office/drawing/2014/main" id="{D0D6361A-53C2-4820-A7BB-8CF6073E78D6}"/>
              </a:ext>
            </a:extLst>
          </p:cNvPr>
          <p:cNvCxnSpPr>
            <a:stCxn id="6" idx="6"/>
            <a:endCxn id="7" idx="1"/>
          </p:cNvCxnSpPr>
          <p:nvPr/>
        </p:nvCxnSpPr>
        <p:spPr>
          <a:xfrm flipV="1">
            <a:off x="4586519" y="2450116"/>
            <a:ext cx="1155597" cy="1"/>
          </a:xfrm>
          <a:prstGeom prst="straightConnector1">
            <a:avLst/>
          </a:prstGeom>
          <a:noFill/>
          <a:ln w="25400" cap="flat">
            <a:solidFill>
              <a:schemeClr val="accent1"/>
            </a:solidFill>
            <a:prstDash val="solid"/>
            <a:round/>
            <a:tailEnd type="triangle"/>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cxnSp>
        <p:nvCxnSpPr>
          <p:cNvPr id="11" name="Straight Connector 10">
            <a:extLst>
              <a:ext uri="{FF2B5EF4-FFF2-40B4-BE49-F238E27FC236}">
                <a16:creationId xmlns:a16="http://schemas.microsoft.com/office/drawing/2014/main" id="{E09A28BB-C2AE-4DEE-A8E4-3F57A33C4261}"/>
              </a:ext>
            </a:extLst>
          </p:cNvPr>
          <p:cNvCxnSpPr/>
          <p:nvPr/>
        </p:nvCxnSpPr>
        <p:spPr>
          <a:xfrm>
            <a:off x="2987824" y="4227934"/>
            <a:ext cx="0" cy="576064"/>
          </a:xfrm>
          <a:prstGeom prst="line">
            <a:avLst/>
          </a:prstGeom>
          <a:noFill/>
          <a:ln w="25400" cap="flat">
            <a:solidFill>
              <a:schemeClr val="accent1"/>
            </a:solidFill>
            <a:prstDash val="solid"/>
            <a:round/>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cxnSp>
        <p:nvCxnSpPr>
          <p:cNvPr id="12" name="Straight Connector 11">
            <a:extLst>
              <a:ext uri="{FF2B5EF4-FFF2-40B4-BE49-F238E27FC236}">
                <a16:creationId xmlns:a16="http://schemas.microsoft.com/office/drawing/2014/main" id="{38ED5334-CB21-4560-8570-D27251454850}"/>
              </a:ext>
            </a:extLst>
          </p:cNvPr>
          <p:cNvCxnSpPr>
            <a:cxnSpLocks/>
          </p:cNvCxnSpPr>
          <p:nvPr/>
        </p:nvCxnSpPr>
        <p:spPr>
          <a:xfrm>
            <a:off x="2987824" y="4227934"/>
            <a:ext cx="2193776" cy="0"/>
          </a:xfrm>
          <a:prstGeom prst="line">
            <a:avLst/>
          </a:prstGeom>
          <a:noFill/>
          <a:ln w="25400" cap="flat">
            <a:solidFill>
              <a:schemeClr val="accent1"/>
            </a:solidFill>
            <a:prstDash val="solid"/>
            <a:round/>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cxnSp>
        <p:nvCxnSpPr>
          <p:cNvPr id="13" name="Straight Connector 12">
            <a:extLst>
              <a:ext uri="{FF2B5EF4-FFF2-40B4-BE49-F238E27FC236}">
                <a16:creationId xmlns:a16="http://schemas.microsoft.com/office/drawing/2014/main" id="{2B272F0D-D553-4AC0-AA85-F9F1622EA84D}"/>
              </a:ext>
            </a:extLst>
          </p:cNvPr>
          <p:cNvCxnSpPr>
            <a:cxnSpLocks/>
          </p:cNvCxnSpPr>
          <p:nvPr/>
        </p:nvCxnSpPr>
        <p:spPr>
          <a:xfrm>
            <a:off x="2987824" y="4803998"/>
            <a:ext cx="2193776" cy="0"/>
          </a:xfrm>
          <a:prstGeom prst="line">
            <a:avLst/>
          </a:prstGeom>
          <a:noFill/>
          <a:ln w="25400" cap="flat">
            <a:solidFill>
              <a:schemeClr val="accent1"/>
            </a:solidFill>
            <a:prstDash val="solid"/>
            <a:round/>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sp>
        <p:nvSpPr>
          <p:cNvPr id="14" name="TextBox 13">
            <a:extLst>
              <a:ext uri="{FF2B5EF4-FFF2-40B4-BE49-F238E27FC236}">
                <a16:creationId xmlns:a16="http://schemas.microsoft.com/office/drawing/2014/main" id="{BC82F786-D26F-4E9D-BB91-99BA0AECD405}"/>
              </a:ext>
            </a:extLst>
          </p:cNvPr>
          <p:cNvSpPr txBox="1"/>
          <p:nvPr/>
        </p:nvSpPr>
        <p:spPr>
          <a:xfrm>
            <a:off x="3275856" y="4371950"/>
            <a:ext cx="1944313"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800" b="0" i="0" u="none" strike="noStrike" cap="none" spc="0" normalizeH="0" baseline="0" dirty="0">
                <a:ln>
                  <a:noFill/>
                </a:ln>
                <a:solidFill>
                  <a:srgbClr val="000000"/>
                </a:solidFill>
                <a:effectLst/>
                <a:uFillTx/>
                <a:latin typeface="Constantia"/>
                <a:ea typeface="Constantia"/>
                <a:cs typeface="Constantia"/>
                <a:sym typeface="Constantia"/>
              </a:rPr>
              <a:t>Keyword Database</a:t>
            </a:r>
          </a:p>
        </p:txBody>
      </p:sp>
      <p:cxnSp>
        <p:nvCxnSpPr>
          <p:cNvPr id="15" name="Straight Arrow Connector 14">
            <a:extLst>
              <a:ext uri="{FF2B5EF4-FFF2-40B4-BE49-F238E27FC236}">
                <a16:creationId xmlns:a16="http://schemas.microsoft.com/office/drawing/2014/main" id="{200984AF-C21C-4593-B087-1EEAC6F78692}"/>
              </a:ext>
            </a:extLst>
          </p:cNvPr>
          <p:cNvCxnSpPr/>
          <p:nvPr/>
        </p:nvCxnSpPr>
        <p:spPr>
          <a:xfrm>
            <a:off x="1378694" y="2954172"/>
            <a:ext cx="1609130" cy="1602443"/>
          </a:xfrm>
          <a:prstGeom prst="straightConnector1">
            <a:avLst/>
          </a:prstGeom>
          <a:noFill/>
          <a:ln w="25400" cap="flat">
            <a:solidFill>
              <a:schemeClr val="accent1"/>
            </a:solidFill>
            <a:prstDash val="solid"/>
            <a:round/>
            <a:tailEnd type="triangle"/>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cxnSp>
        <p:nvCxnSpPr>
          <p:cNvPr id="16" name="Straight Arrow Connector 15">
            <a:extLst>
              <a:ext uri="{FF2B5EF4-FFF2-40B4-BE49-F238E27FC236}">
                <a16:creationId xmlns:a16="http://schemas.microsoft.com/office/drawing/2014/main" id="{DD29FB4D-BFC6-4F44-BB95-EAD3733DD8F8}"/>
              </a:ext>
            </a:extLst>
          </p:cNvPr>
          <p:cNvCxnSpPr>
            <a:endCxn id="6" idx="4"/>
          </p:cNvCxnSpPr>
          <p:nvPr/>
        </p:nvCxnSpPr>
        <p:spPr>
          <a:xfrm flipV="1">
            <a:off x="3830435" y="2904547"/>
            <a:ext cx="0" cy="1323389"/>
          </a:xfrm>
          <a:prstGeom prst="straightConnector1">
            <a:avLst/>
          </a:prstGeom>
          <a:noFill/>
          <a:ln w="25400" cap="flat">
            <a:solidFill>
              <a:schemeClr val="accent1"/>
            </a:solidFill>
            <a:prstDash val="solid"/>
            <a:round/>
            <a:tailEnd type="triangle"/>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sp>
        <p:nvSpPr>
          <p:cNvPr id="17" name="Frame 16">
            <a:extLst>
              <a:ext uri="{FF2B5EF4-FFF2-40B4-BE49-F238E27FC236}">
                <a16:creationId xmlns:a16="http://schemas.microsoft.com/office/drawing/2014/main" id="{7CDE5C7C-F863-4E77-915A-559F3A29680C}"/>
              </a:ext>
            </a:extLst>
          </p:cNvPr>
          <p:cNvSpPr/>
          <p:nvPr/>
        </p:nvSpPr>
        <p:spPr>
          <a:xfrm>
            <a:off x="838634" y="1946060"/>
            <a:ext cx="1080120" cy="1008112"/>
          </a:xfrm>
          <a:prstGeom prst="frame">
            <a:avLst/>
          </a:prstGeom>
          <a:solidFill>
            <a:srgbClr val="FFFFFF"/>
          </a:solidFill>
          <a:ln w="25400" cap="flat">
            <a:solidFill>
              <a:schemeClr val="accent1"/>
            </a:solidFill>
            <a:prstDash val="solid"/>
            <a:round/>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1800" b="0" i="0" u="none" strike="noStrike" cap="none" spc="0" normalizeH="0" baseline="0">
              <a:ln>
                <a:noFill/>
              </a:ln>
              <a:solidFill>
                <a:srgbClr val="000000"/>
              </a:solidFill>
              <a:effectLst/>
              <a:uFillTx/>
              <a:latin typeface="Constantia"/>
              <a:ea typeface="Constantia"/>
              <a:cs typeface="Constantia"/>
              <a:sym typeface="Constantia"/>
            </a:endParaRPr>
          </a:p>
        </p:txBody>
      </p:sp>
      <p:sp>
        <p:nvSpPr>
          <p:cNvPr id="18" name="TextBox 17">
            <a:extLst>
              <a:ext uri="{FF2B5EF4-FFF2-40B4-BE49-F238E27FC236}">
                <a16:creationId xmlns:a16="http://schemas.microsoft.com/office/drawing/2014/main" id="{4894E485-08DC-494C-B0C7-B00ADA0BBF31}"/>
              </a:ext>
            </a:extLst>
          </p:cNvPr>
          <p:cNvSpPr txBox="1"/>
          <p:nvPr/>
        </p:nvSpPr>
        <p:spPr>
          <a:xfrm>
            <a:off x="1007604" y="2355921"/>
            <a:ext cx="72008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IN" dirty="0"/>
              <a:t>User</a:t>
            </a:r>
            <a:endParaRPr kumimoji="0" lang="en-IN" sz="1800" b="0" i="0" u="none" strike="noStrike" cap="none" spc="0" normalizeH="0" baseline="0" dirty="0">
              <a:ln>
                <a:noFill/>
              </a:ln>
              <a:solidFill>
                <a:srgbClr val="000000"/>
              </a:solidFill>
              <a:effectLst/>
              <a:uFillTx/>
              <a:latin typeface="Constantia"/>
              <a:ea typeface="Constantia"/>
              <a:cs typeface="Constantia"/>
              <a:sym typeface="Constantia"/>
            </a:endParaRPr>
          </a:p>
        </p:txBody>
      </p:sp>
    </p:spTree>
    <p:extLst>
      <p:ext uri="{BB962C8B-B14F-4D97-AF65-F5344CB8AC3E}">
        <p14:creationId xmlns:p14="http://schemas.microsoft.com/office/powerpoint/2010/main" val="719056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ame 26">
            <a:extLst>
              <a:ext uri="{FF2B5EF4-FFF2-40B4-BE49-F238E27FC236}">
                <a16:creationId xmlns:a16="http://schemas.microsoft.com/office/drawing/2014/main" id="{D2F9FAF2-8357-4698-A3DD-30FB4A421171}"/>
              </a:ext>
            </a:extLst>
          </p:cNvPr>
          <p:cNvSpPr/>
          <p:nvPr/>
        </p:nvSpPr>
        <p:spPr>
          <a:xfrm>
            <a:off x="185416" y="2552089"/>
            <a:ext cx="1008112" cy="720080"/>
          </a:xfrm>
          <a:prstGeom prst="frame">
            <a:avLst/>
          </a:prstGeom>
          <a:solidFill>
            <a:srgbClr val="FFFFFF"/>
          </a:solidFill>
          <a:ln w="25400" cap="flat">
            <a:solidFill>
              <a:schemeClr val="accent1"/>
            </a:solidFill>
            <a:prstDash val="solid"/>
            <a:round/>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1800" b="0" i="0" u="none" strike="noStrike" cap="none" spc="0" normalizeH="0" baseline="0">
              <a:ln>
                <a:noFill/>
              </a:ln>
              <a:solidFill>
                <a:srgbClr val="000000"/>
              </a:solidFill>
              <a:effectLst/>
              <a:uFillTx/>
              <a:latin typeface="Constantia"/>
              <a:ea typeface="Constantia"/>
              <a:cs typeface="Constantia"/>
              <a:sym typeface="Constantia"/>
            </a:endParaRPr>
          </a:p>
        </p:txBody>
      </p:sp>
      <p:sp>
        <p:nvSpPr>
          <p:cNvPr id="28" name="Oval 27">
            <a:extLst>
              <a:ext uri="{FF2B5EF4-FFF2-40B4-BE49-F238E27FC236}">
                <a16:creationId xmlns:a16="http://schemas.microsoft.com/office/drawing/2014/main" id="{5695E43C-E3B4-42F6-BFFC-4C86A8148418}"/>
              </a:ext>
            </a:extLst>
          </p:cNvPr>
          <p:cNvSpPr/>
          <p:nvPr/>
        </p:nvSpPr>
        <p:spPr>
          <a:xfrm>
            <a:off x="1618741" y="2457698"/>
            <a:ext cx="1152128" cy="908861"/>
          </a:xfrm>
          <a:prstGeom prst="ellipse">
            <a:avLst/>
          </a:prstGeom>
          <a:solidFill>
            <a:srgbClr val="FFFFFF"/>
          </a:solidFill>
          <a:ln w="25400" cap="flat">
            <a:solidFill>
              <a:schemeClr val="accent1"/>
            </a:solidFill>
            <a:prstDash val="solid"/>
            <a:round/>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800" b="0" i="0" u="none" strike="noStrike" cap="none" spc="0" normalizeH="0" baseline="0" dirty="0">
                <a:ln>
                  <a:noFill/>
                </a:ln>
                <a:solidFill>
                  <a:srgbClr val="000000"/>
                </a:solidFill>
                <a:effectLst/>
                <a:uFillTx/>
                <a:latin typeface="Constantia"/>
                <a:ea typeface="Constantia"/>
                <a:cs typeface="Constantia"/>
                <a:sym typeface="Constantia"/>
              </a:rPr>
              <a:t>  </a:t>
            </a:r>
            <a:r>
              <a:rPr lang="en-IN" dirty="0">
                <a:solidFill>
                  <a:srgbClr val="000000"/>
                </a:solidFill>
                <a:latin typeface="Constantia"/>
                <a:ea typeface="Constantia"/>
                <a:cs typeface="Constantia"/>
                <a:sym typeface="Constantia"/>
              </a:rPr>
              <a:t>send mail</a:t>
            </a:r>
            <a:endParaRPr kumimoji="0" lang="en-IN" sz="1800" b="0" i="0" u="none" strike="noStrike" cap="none" spc="0" normalizeH="0" baseline="0" dirty="0">
              <a:ln>
                <a:noFill/>
              </a:ln>
              <a:solidFill>
                <a:srgbClr val="000000"/>
              </a:solidFill>
              <a:effectLst/>
              <a:uFillTx/>
              <a:latin typeface="Constantia"/>
              <a:ea typeface="Constantia"/>
              <a:cs typeface="Constantia"/>
              <a:sym typeface="Constantia"/>
            </a:endParaRPr>
          </a:p>
        </p:txBody>
      </p:sp>
      <p:sp>
        <p:nvSpPr>
          <p:cNvPr id="30" name="Oval 29">
            <a:extLst>
              <a:ext uri="{FF2B5EF4-FFF2-40B4-BE49-F238E27FC236}">
                <a16:creationId xmlns:a16="http://schemas.microsoft.com/office/drawing/2014/main" id="{AA735D48-AD65-49B9-BBA2-951E53ECE2C7}"/>
              </a:ext>
            </a:extLst>
          </p:cNvPr>
          <p:cNvSpPr/>
          <p:nvPr/>
        </p:nvSpPr>
        <p:spPr>
          <a:xfrm>
            <a:off x="5114249" y="3926848"/>
            <a:ext cx="1813500" cy="476069"/>
          </a:xfrm>
          <a:prstGeom prst="ellipse">
            <a:avLst/>
          </a:prstGeom>
          <a:solidFill>
            <a:srgbClr val="FFFFFF"/>
          </a:solidFill>
          <a:ln w="25400" cap="flat">
            <a:solidFill>
              <a:schemeClr val="accent1"/>
            </a:solidFill>
            <a:prstDash val="solid"/>
            <a:round/>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IN" sz="1600" dirty="0">
                <a:solidFill>
                  <a:srgbClr val="000000"/>
                </a:solidFill>
                <a:latin typeface="Constantia"/>
                <a:ea typeface="Constantia"/>
                <a:cs typeface="Constantia"/>
                <a:sym typeface="Constantia"/>
              </a:rPr>
              <a:t>Support team</a:t>
            </a:r>
            <a:endParaRPr kumimoji="0" lang="en-IN" sz="1600" b="0" i="0" u="none" strike="noStrike" cap="none" spc="0" normalizeH="0" baseline="0" dirty="0">
              <a:ln>
                <a:noFill/>
              </a:ln>
              <a:solidFill>
                <a:srgbClr val="000000"/>
              </a:solidFill>
              <a:effectLst/>
              <a:uFillTx/>
              <a:latin typeface="Constantia"/>
              <a:ea typeface="Constantia"/>
              <a:cs typeface="Constantia"/>
              <a:sym typeface="Constantia"/>
            </a:endParaRPr>
          </a:p>
        </p:txBody>
      </p:sp>
      <p:cxnSp>
        <p:nvCxnSpPr>
          <p:cNvPr id="32" name="Straight Connector 31">
            <a:extLst>
              <a:ext uri="{FF2B5EF4-FFF2-40B4-BE49-F238E27FC236}">
                <a16:creationId xmlns:a16="http://schemas.microsoft.com/office/drawing/2014/main" id="{043EF93E-3958-4706-9C2B-404A524EA2A2}"/>
              </a:ext>
            </a:extLst>
          </p:cNvPr>
          <p:cNvCxnSpPr/>
          <p:nvPr/>
        </p:nvCxnSpPr>
        <p:spPr>
          <a:xfrm>
            <a:off x="5238364" y="2644870"/>
            <a:ext cx="0" cy="576064"/>
          </a:xfrm>
          <a:prstGeom prst="line">
            <a:avLst/>
          </a:prstGeom>
          <a:noFill/>
          <a:ln w="25400" cap="flat">
            <a:solidFill>
              <a:schemeClr val="accent1"/>
            </a:solidFill>
            <a:prstDash val="solid"/>
            <a:round/>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cxnSp>
        <p:nvCxnSpPr>
          <p:cNvPr id="33" name="Straight Connector 32">
            <a:extLst>
              <a:ext uri="{FF2B5EF4-FFF2-40B4-BE49-F238E27FC236}">
                <a16:creationId xmlns:a16="http://schemas.microsoft.com/office/drawing/2014/main" id="{672A5DA9-26A4-40E3-8B52-2427B59FBEFC}"/>
              </a:ext>
            </a:extLst>
          </p:cNvPr>
          <p:cNvCxnSpPr>
            <a:cxnSpLocks/>
          </p:cNvCxnSpPr>
          <p:nvPr/>
        </p:nvCxnSpPr>
        <p:spPr>
          <a:xfrm>
            <a:off x="5226222" y="2630761"/>
            <a:ext cx="1404476" cy="0"/>
          </a:xfrm>
          <a:prstGeom prst="line">
            <a:avLst/>
          </a:prstGeom>
          <a:noFill/>
          <a:ln w="25400" cap="flat">
            <a:solidFill>
              <a:schemeClr val="accent1"/>
            </a:solidFill>
            <a:prstDash val="solid"/>
            <a:round/>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cxnSp>
        <p:nvCxnSpPr>
          <p:cNvPr id="34" name="Straight Connector 33">
            <a:extLst>
              <a:ext uri="{FF2B5EF4-FFF2-40B4-BE49-F238E27FC236}">
                <a16:creationId xmlns:a16="http://schemas.microsoft.com/office/drawing/2014/main" id="{80C26420-79D7-4790-8D8B-B00BC1886E93}"/>
              </a:ext>
            </a:extLst>
          </p:cNvPr>
          <p:cNvCxnSpPr>
            <a:cxnSpLocks/>
          </p:cNvCxnSpPr>
          <p:nvPr/>
        </p:nvCxnSpPr>
        <p:spPr>
          <a:xfrm>
            <a:off x="5226222" y="3220934"/>
            <a:ext cx="1404476" cy="0"/>
          </a:xfrm>
          <a:prstGeom prst="line">
            <a:avLst/>
          </a:prstGeom>
          <a:noFill/>
          <a:ln w="25400" cap="flat">
            <a:solidFill>
              <a:schemeClr val="accent1"/>
            </a:solidFill>
            <a:prstDash val="solid"/>
            <a:round/>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sp>
        <p:nvSpPr>
          <p:cNvPr id="35" name="TextBox 34">
            <a:extLst>
              <a:ext uri="{FF2B5EF4-FFF2-40B4-BE49-F238E27FC236}">
                <a16:creationId xmlns:a16="http://schemas.microsoft.com/office/drawing/2014/main" id="{6358845E-7D81-4996-8D04-806657505476}"/>
              </a:ext>
            </a:extLst>
          </p:cNvPr>
          <p:cNvSpPr txBox="1"/>
          <p:nvPr/>
        </p:nvSpPr>
        <p:spPr>
          <a:xfrm>
            <a:off x="401770" y="2727464"/>
            <a:ext cx="555599"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800" b="0" i="0" u="none" strike="noStrike" cap="none" spc="0" normalizeH="0" baseline="0" dirty="0">
                <a:ln>
                  <a:noFill/>
                </a:ln>
                <a:solidFill>
                  <a:srgbClr val="000000"/>
                </a:solidFill>
                <a:effectLst/>
                <a:uFillTx/>
                <a:latin typeface="Constantia"/>
                <a:ea typeface="Constantia"/>
                <a:cs typeface="Constantia"/>
                <a:sym typeface="Constantia"/>
              </a:rPr>
              <a:t>User</a:t>
            </a:r>
          </a:p>
        </p:txBody>
      </p:sp>
      <p:sp>
        <p:nvSpPr>
          <p:cNvPr id="37" name="TextBox 36">
            <a:extLst>
              <a:ext uri="{FF2B5EF4-FFF2-40B4-BE49-F238E27FC236}">
                <a16:creationId xmlns:a16="http://schemas.microsoft.com/office/drawing/2014/main" id="{C668A4AC-4B9A-4E31-8C9C-10E6718AC1A6}"/>
              </a:ext>
            </a:extLst>
          </p:cNvPr>
          <p:cNvSpPr txBox="1"/>
          <p:nvPr/>
        </p:nvSpPr>
        <p:spPr>
          <a:xfrm>
            <a:off x="5295257" y="2749623"/>
            <a:ext cx="102124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800" b="0" i="0" u="none" strike="noStrike" cap="none" spc="0" normalizeH="0" baseline="0" dirty="0">
                <a:ln>
                  <a:noFill/>
                </a:ln>
                <a:solidFill>
                  <a:srgbClr val="000000"/>
                </a:solidFill>
                <a:effectLst/>
                <a:uFillTx/>
                <a:latin typeface="Constantia"/>
                <a:ea typeface="Constantia"/>
                <a:cs typeface="Constantia"/>
                <a:sym typeface="Constantia"/>
              </a:rPr>
              <a:t> database</a:t>
            </a:r>
          </a:p>
        </p:txBody>
      </p:sp>
      <p:cxnSp>
        <p:nvCxnSpPr>
          <p:cNvPr id="38" name="Straight Arrow Connector 37">
            <a:extLst>
              <a:ext uri="{FF2B5EF4-FFF2-40B4-BE49-F238E27FC236}">
                <a16:creationId xmlns:a16="http://schemas.microsoft.com/office/drawing/2014/main" id="{E011A7B6-1679-495B-B56D-A53899F6E4D4}"/>
              </a:ext>
            </a:extLst>
          </p:cNvPr>
          <p:cNvCxnSpPr>
            <a:stCxn id="27" idx="3"/>
            <a:endCxn id="28" idx="2"/>
          </p:cNvCxnSpPr>
          <p:nvPr/>
        </p:nvCxnSpPr>
        <p:spPr>
          <a:xfrm>
            <a:off x="1193528" y="2912129"/>
            <a:ext cx="425213" cy="0"/>
          </a:xfrm>
          <a:prstGeom prst="straightConnector1">
            <a:avLst/>
          </a:prstGeom>
          <a:noFill/>
          <a:ln w="25400" cap="flat">
            <a:solidFill>
              <a:schemeClr val="accent1"/>
            </a:solidFill>
            <a:prstDash val="solid"/>
            <a:round/>
            <a:tailEnd type="triangle"/>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cxnSp>
        <p:nvCxnSpPr>
          <p:cNvPr id="40" name="Straight Arrow Connector 39">
            <a:extLst>
              <a:ext uri="{FF2B5EF4-FFF2-40B4-BE49-F238E27FC236}">
                <a16:creationId xmlns:a16="http://schemas.microsoft.com/office/drawing/2014/main" id="{69C1B8B8-F84C-4489-B932-02A77674F78E}"/>
              </a:ext>
            </a:extLst>
          </p:cNvPr>
          <p:cNvCxnSpPr>
            <a:cxnSpLocks/>
            <a:stCxn id="78" idx="2"/>
          </p:cNvCxnSpPr>
          <p:nvPr/>
        </p:nvCxnSpPr>
        <p:spPr>
          <a:xfrm>
            <a:off x="4029752" y="3476674"/>
            <a:ext cx="0" cy="499961"/>
          </a:xfrm>
          <a:prstGeom prst="straightConnector1">
            <a:avLst/>
          </a:prstGeom>
          <a:noFill/>
          <a:ln w="25400" cap="flat">
            <a:solidFill>
              <a:schemeClr val="accent1"/>
            </a:solidFill>
            <a:prstDash val="solid"/>
            <a:round/>
            <a:tailEnd type="triangle"/>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cxnSp>
        <p:nvCxnSpPr>
          <p:cNvPr id="41" name="Straight Arrow Connector 40">
            <a:extLst>
              <a:ext uri="{FF2B5EF4-FFF2-40B4-BE49-F238E27FC236}">
                <a16:creationId xmlns:a16="http://schemas.microsoft.com/office/drawing/2014/main" id="{64930058-73A7-4B2D-8DAA-EC09B72113BA}"/>
              </a:ext>
            </a:extLst>
          </p:cNvPr>
          <p:cNvCxnSpPr>
            <a:cxnSpLocks/>
            <a:endCxn id="90" idx="4"/>
          </p:cNvCxnSpPr>
          <p:nvPr/>
        </p:nvCxnSpPr>
        <p:spPr>
          <a:xfrm flipV="1">
            <a:off x="6896078" y="2749623"/>
            <a:ext cx="1269777" cy="1415260"/>
          </a:xfrm>
          <a:prstGeom prst="straightConnector1">
            <a:avLst/>
          </a:prstGeom>
          <a:noFill/>
          <a:ln w="25400" cap="flat">
            <a:solidFill>
              <a:schemeClr val="accent1"/>
            </a:solidFill>
            <a:prstDash val="solid"/>
            <a:round/>
            <a:tailEnd type="triangle"/>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cxnSp>
        <p:nvCxnSpPr>
          <p:cNvPr id="42" name="Straight Arrow Connector 41">
            <a:extLst>
              <a:ext uri="{FF2B5EF4-FFF2-40B4-BE49-F238E27FC236}">
                <a16:creationId xmlns:a16="http://schemas.microsoft.com/office/drawing/2014/main" id="{77C57ADA-6874-4C3F-BD5D-B24F24CAE4B1}"/>
              </a:ext>
            </a:extLst>
          </p:cNvPr>
          <p:cNvCxnSpPr>
            <a:cxnSpLocks/>
          </p:cNvCxnSpPr>
          <p:nvPr/>
        </p:nvCxnSpPr>
        <p:spPr>
          <a:xfrm>
            <a:off x="4648200" y="2910846"/>
            <a:ext cx="578022" cy="1282"/>
          </a:xfrm>
          <a:prstGeom prst="straightConnector1">
            <a:avLst/>
          </a:prstGeom>
          <a:noFill/>
          <a:ln w="25400" cap="flat">
            <a:solidFill>
              <a:schemeClr val="accent1"/>
            </a:solidFill>
            <a:prstDash val="solid"/>
            <a:round/>
            <a:tailEnd type="triangle"/>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cxnSp>
        <p:nvCxnSpPr>
          <p:cNvPr id="43" name="Straight Arrow Connector 42">
            <a:extLst>
              <a:ext uri="{FF2B5EF4-FFF2-40B4-BE49-F238E27FC236}">
                <a16:creationId xmlns:a16="http://schemas.microsoft.com/office/drawing/2014/main" id="{86578585-92A1-41AD-8F7C-518E1D401D4A}"/>
              </a:ext>
            </a:extLst>
          </p:cNvPr>
          <p:cNvCxnSpPr>
            <a:cxnSpLocks/>
          </p:cNvCxnSpPr>
          <p:nvPr/>
        </p:nvCxnSpPr>
        <p:spPr>
          <a:xfrm flipV="1">
            <a:off x="2770869" y="2912128"/>
            <a:ext cx="581931" cy="4678"/>
          </a:xfrm>
          <a:prstGeom prst="straightConnector1">
            <a:avLst/>
          </a:prstGeom>
          <a:noFill/>
          <a:ln w="25400" cap="flat">
            <a:solidFill>
              <a:schemeClr val="accent1"/>
            </a:solidFill>
            <a:prstDash val="solid"/>
            <a:round/>
            <a:tailEnd type="triangle"/>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cxnSp>
        <p:nvCxnSpPr>
          <p:cNvPr id="44" name="Straight Arrow Connector 43">
            <a:extLst>
              <a:ext uri="{FF2B5EF4-FFF2-40B4-BE49-F238E27FC236}">
                <a16:creationId xmlns:a16="http://schemas.microsoft.com/office/drawing/2014/main" id="{1E1D7D46-6114-4D21-9EBF-0461190B207D}"/>
              </a:ext>
            </a:extLst>
          </p:cNvPr>
          <p:cNvCxnSpPr>
            <a:cxnSpLocks/>
          </p:cNvCxnSpPr>
          <p:nvPr/>
        </p:nvCxnSpPr>
        <p:spPr>
          <a:xfrm flipV="1">
            <a:off x="6785407" y="2552089"/>
            <a:ext cx="682193" cy="358757"/>
          </a:xfrm>
          <a:prstGeom prst="straightConnector1">
            <a:avLst/>
          </a:prstGeom>
          <a:noFill/>
          <a:ln w="25400" cap="flat">
            <a:solidFill>
              <a:schemeClr val="accent1"/>
            </a:solidFill>
            <a:prstDash val="solid"/>
            <a:round/>
            <a:tailEnd type="triangle"/>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cxnSp>
        <p:nvCxnSpPr>
          <p:cNvPr id="45" name="Straight Arrow Connector 44">
            <a:extLst>
              <a:ext uri="{FF2B5EF4-FFF2-40B4-BE49-F238E27FC236}">
                <a16:creationId xmlns:a16="http://schemas.microsoft.com/office/drawing/2014/main" id="{A5AD961A-C626-474C-995B-347A79875B4E}"/>
              </a:ext>
            </a:extLst>
          </p:cNvPr>
          <p:cNvCxnSpPr>
            <a:cxnSpLocks/>
          </p:cNvCxnSpPr>
          <p:nvPr/>
        </p:nvCxnSpPr>
        <p:spPr>
          <a:xfrm flipV="1">
            <a:off x="4559968" y="4202936"/>
            <a:ext cx="545449" cy="115499"/>
          </a:xfrm>
          <a:prstGeom prst="straightConnector1">
            <a:avLst/>
          </a:prstGeom>
          <a:noFill/>
          <a:ln w="25400" cap="flat">
            <a:solidFill>
              <a:schemeClr val="accent1"/>
            </a:solidFill>
            <a:prstDash val="solid"/>
            <a:round/>
            <a:tailEnd type="triangle"/>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sp>
        <p:nvSpPr>
          <p:cNvPr id="46" name="Rectangle 45">
            <a:extLst>
              <a:ext uri="{FF2B5EF4-FFF2-40B4-BE49-F238E27FC236}">
                <a16:creationId xmlns:a16="http://schemas.microsoft.com/office/drawing/2014/main" id="{BDB34DB1-75B7-490E-BE58-65A18BB0CAB2}"/>
              </a:ext>
            </a:extLst>
          </p:cNvPr>
          <p:cNvSpPr/>
          <p:nvPr/>
        </p:nvSpPr>
        <p:spPr>
          <a:xfrm>
            <a:off x="1899104" y="1143000"/>
            <a:ext cx="5256584" cy="461663"/>
          </a:xfrm>
          <a:prstGeom prst="rect">
            <a:avLst/>
          </a:prstGeom>
          <a:solidFill>
            <a:srgbClr val="FFFFFF"/>
          </a:solidFill>
          <a:ln w="25400" cap="flat">
            <a:solidFill>
              <a:schemeClr val="accent1"/>
            </a:solidFill>
            <a:prstDash val="solid"/>
            <a:round/>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r>
              <a:rPr kumimoji="0" lang="en-IN" sz="2400" b="0" i="0" u="none" strike="noStrike" cap="none" spc="0" normalizeH="0" baseline="0" dirty="0">
                <a:ln>
                  <a:noFill/>
                </a:ln>
                <a:solidFill>
                  <a:srgbClr val="000000"/>
                </a:solidFill>
                <a:effectLst/>
                <a:uFillTx/>
                <a:latin typeface="Constantia"/>
                <a:ea typeface="Constantia"/>
                <a:cs typeface="Constantia"/>
                <a:sym typeface="Constantia"/>
              </a:rPr>
              <a:t>               Data flow Diagram – Level </a:t>
            </a:r>
            <a:r>
              <a:rPr lang="en-US" sz="2400" dirty="0">
                <a:latin typeface="Times New Roman" pitchFamily="18" charset="0"/>
                <a:cs typeface="Times New Roman" pitchFamily="18" charset="0"/>
              </a:rPr>
              <a:t>1</a:t>
            </a:r>
            <a:endParaRPr kumimoji="0" lang="en-IN" sz="2400" b="0" i="0" u="none" strike="noStrike" cap="none" spc="0" normalizeH="0" baseline="0" dirty="0">
              <a:ln>
                <a:noFill/>
              </a:ln>
              <a:solidFill>
                <a:srgbClr val="000000"/>
              </a:solidFill>
              <a:effectLst/>
              <a:uFillTx/>
              <a:latin typeface="Constantia"/>
              <a:ea typeface="Constantia"/>
              <a:cs typeface="Constantia"/>
              <a:sym typeface="Constantia"/>
            </a:endParaRPr>
          </a:p>
        </p:txBody>
      </p:sp>
      <p:sp>
        <p:nvSpPr>
          <p:cNvPr id="78" name="Diamond 77">
            <a:extLst>
              <a:ext uri="{FF2B5EF4-FFF2-40B4-BE49-F238E27FC236}">
                <a16:creationId xmlns:a16="http://schemas.microsoft.com/office/drawing/2014/main" id="{0184642A-8257-4171-927A-EFD7DC0659C8}"/>
              </a:ext>
            </a:extLst>
          </p:cNvPr>
          <p:cNvSpPr/>
          <p:nvPr/>
        </p:nvSpPr>
        <p:spPr>
          <a:xfrm>
            <a:off x="3352799" y="2385892"/>
            <a:ext cx="1353906" cy="1090782"/>
          </a:xfrm>
          <a:prstGeom prst="diamond">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If exist</a:t>
            </a:r>
          </a:p>
        </p:txBody>
      </p:sp>
      <p:sp>
        <p:nvSpPr>
          <p:cNvPr id="90" name="Oval 89">
            <a:extLst>
              <a:ext uri="{FF2B5EF4-FFF2-40B4-BE49-F238E27FC236}">
                <a16:creationId xmlns:a16="http://schemas.microsoft.com/office/drawing/2014/main" id="{6967184B-D678-4551-A93D-04361525BFE3}"/>
              </a:ext>
            </a:extLst>
          </p:cNvPr>
          <p:cNvSpPr/>
          <p:nvPr/>
        </p:nvSpPr>
        <p:spPr>
          <a:xfrm>
            <a:off x="7467600" y="2209800"/>
            <a:ext cx="1396509" cy="539823"/>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End-User</a:t>
            </a:r>
          </a:p>
        </p:txBody>
      </p:sp>
      <p:sp>
        <p:nvSpPr>
          <p:cNvPr id="91" name="TextBox 90">
            <a:extLst>
              <a:ext uri="{FF2B5EF4-FFF2-40B4-BE49-F238E27FC236}">
                <a16:creationId xmlns:a16="http://schemas.microsoft.com/office/drawing/2014/main" id="{815FE15C-83EA-4EFC-86EE-FBCA6FF1A75C}"/>
              </a:ext>
            </a:extLst>
          </p:cNvPr>
          <p:cNvSpPr txBox="1"/>
          <p:nvPr/>
        </p:nvSpPr>
        <p:spPr>
          <a:xfrm>
            <a:off x="4527396" y="2385892"/>
            <a:ext cx="578021" cy="369332"/>
          </a:xfrm>
          <a:prstGeom prst="rect">
            <a:avLst/>
          </a:prstGeom>
          <a:noFill/>
        </p:spPr>
        <p:txBody>
          <a:bodyPr wrap="square" rtlCol="0">
            <a:spAutoFit/>
          </a:bodyPr>
          <a:lstStyle/>
          <a:p>
            <a:r>
              <a:rPr lang="en-IN" dirty="0"/>
              <a:t>yes</a:t>
            </a:r>
          </a:p>
        </p:txBody>
      </p:sp>
      <p:sp>
        <p:nvSpPr>
          <p:cNvPr id="94" name="TextBox 93">
            <a:extLst>
              <a:ext uri="{FF2B5EF4-FFF2-40B4-BE49-F238E27FC236}">
                <a16:creationId xmlns:a16="http://schemas.microsoft.com/office/drawing/2014/main" id="{3186DD70-9B3F-4979-95DA-29D5F995DC20}"/>
              </a:ext>
            </a:extLst>
          </p:cNvPr>
          <p:cNvSpPr txBox="1"/>
          <p:nvPr/>
        </p:nvSpPr>
        <p:spPr>
          <a:xfrm>
            <a:off x="3505200" y="3429000"/>
            <a:ext cx="524547" cy="381000"/>
          </a:xfrm>
          <a:prstGeom prst="rect">
            <a:avLst/>
          </a:prstGeom>
          <a:noFill/>
        </p:spPr>
        <p:txBody>
          <a:bodyPr wrap="square" rtlCol="0">
            <a:spAutoFit/>
          </a:bodyPr>
          <a:lstStyle/>
          <a:p>
            <a:r>
              <a:rPr lang="en-IN" dirty="0"/>
              <a:t>no</a:t>
            </a:r>
          </a:p>
        </p:txBody>
      </p:sp>
      <p:sp>
        <p:nvSpPr>
          <p:cNvPr id="95" name="Oval 94">
            <a:extLst>
              <a:ext uri="{FF2B5EF4-FFF2-40B4-BE49-F238E27FC236}">
                <a16:creationId xmlns:a16="http://schemas.microsoft.com/office/drawing/2014/main" id="{256D813D-4AC1-406B-9757-9A57C21EC3C6}"/>
              </a:ext>
            </a:extLst>
          </p:cNvPr>
          <p:cNvSpPr/>
          <p:nvPr/>
        </p:nvSpPr>
        <p:spPr>
          <a:xfrm>
            <a:off x="3508378" y="3991170"/>
            <a:ext cx="1063622" cy="645159"/>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ticket</a:t>
            </a:r>
          </a:p>
        </p:txBody>
      </p:sp>
      <p:cxnSp>
        <p:nvCxnSpPr>
          <p:cNvPr id="23" name="Straight Arrow Connector 22">
            <a:extLst>
              <a:ext uri="{FF2B5EF4-FFF2-40B4-BE49-F238E27FC236}">
                <a16:creationId xmlns:a16="http://schemas.microsoft.com/office/drawing/2014/main" id="{7F80DB19-5CAD-4770-B66E-10F8FEF1F75C}"/>
              </a:ext>
            </a:extLst>
          </p:cNvPr>
          <p:cNvCxnSpPr>
            <a:cxnSpLocks/>
            <a:stCxn id="30" idx="0"/>
          </p:cNvCxnSpPr>
          <p:nvPr/>
        </p:nvCxnSpPr>
        <p:spPr>
          <a:xfrm flipH="1" flipV="1">
            <a:off x="6019801" y="3220936"/>
            <a:ext cx="1198" cy="705912"/>
          </a:xfrm>
          <a:prstGeom prst="straightConnector1">
            <a:avLst/>
          </a:prstGeom>
          <a:noFill/>
          <a:ln w="25400" cap="flat">
            <a:solidFill>
              <a:schemeClr val="accent1"/>
            </a:solidFill>
            <a:prstDash val="solid"/>
            <a:round/>
            <a:tailEnd type="triangle"/>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167182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80F5E-F797-4D9C-9BD3-93A9189B8084}"/>
              </a:ext>
            </a:extLst>
          </p:cNvPr>
          <p:cNvSpPr>
            <a:spLocks noGrp="1"/>
          </p:cNvSpPr>
          <p:nvPr>
            <p:ph type="title"/>
          </p:nvPr>
        </p:nvSpPr>
        <p:spPr>
          <a:xfrm>
            <a:off x="457200" y="152400"/>
            <a:ext cx="8229600" cy="1143000"/>
          </a:xfrm>
        </p:spPr>
        <p:txBody>
          <a:bodyPr>
            <a:normAutofit/>
          </a:bodyPr>
          <a:lstStyle/>
          <a:p>
            <a:r>
              <a:rPr lang="en-IN" sz="4000" dirty="0"/>
              <a:t>Mail Sequence:</a:t>
            </a:r>
          </a:p>
        </p:txBody>
      </p:sp>
      <p:sp>
        <p:nvSpPr>
          <p:cNvPr id="5" name="TextBox 4">
            <a:extLst>
              <a:ext uri="{FF2B5EF4-FFF2-40B4-BE49-F238E27FC236}">
                <a16:creationId xmlns:a16="http://schemas.microsoft.com/office/drawing/2014/main" id="{0D321512-82F9-4087-8D78-818B58162A4F}"/>
              </a:ext>
            </a:extLst>
          </p:cNvPr>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pic>
        <p:nvPicPr>
          <p:cNvPr id="3" name="Picture 2">
            <a:extLst>
              <a:ext uri="{FF2B5EF4-FFF2-40B4-BE49-F238E27FC236}">
                <a16:creationId xmlns:a16="http://schemas.microsoft.com/office/drawing/2014/main" id="{8A304AB0-3D58-431A-9626-9434F59677CB}"/>
              </a:ext>
            </a:extLst>
          </p:cNvPr>
          <p:cNvPicPr>
            <a:picLocks noChangeAspect="1"/>
          </p:cNvPicPr>
          <p:nvPr/>
        </p:nvPicPr>
        <p:blipFill>
          <a:blip r:embed="rId2"/>
          <a:stretch>
            <a:fillRect/>
          </a:stretch>
        </p:blipFill>
        <p:spPr>
          <a:xfrm>
            <a:off x="381000" y="1371599"/>
            <a:ext cx="8382000" cy="4800601"/>
          </a:xfrm>
          <a:prstGeom prst="rect">
            <a:avLst/>
          </a:prstGeom>
        </p:spPr>
      </p:pic>
    </p:spTree>
    <p:extLst>
      <p:ext uri="{BB962C8B-B14F-4D97-AF65-F5344CB8AC3E}">
        <p14:creationId xmlns:p14="http://schemas.microsoft.com/office/powerpoint/2010/main" val="2149853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7B757-8386-414F-986A-2A206620C5F5}"/>
              </a:ext>
            </a:extLst>
          </p:cNvPr>
          <p:cNvSpPr>
            <a:spLocks noGrp="1"/>
          </p:cNvSpPr>
          <p:nvPr>
            <p:ph type="title"/>
          </p:nvPr>
        </p:nvSpPr>
        <p:spPr>
          <a:xfrm>
            <a:off x="304799" y="152400"/>
            <a:ext cx="7944853" cy="1143000"/>
          </a:xfrm>
        </p:spPr>
        <p:txBody>
          <a:bodyPr>
            <a:normAutofit/>
          </a:bodyPr>
          <a:lstStyle/>
          <a:p>
            <a:r>
              <a:rPr lang="en-IN" sz="4000" dirty="0"/>
              <a:t>Read one mail</a:t>
            </a:r>
          </a:p>
        </p:txBody>
      </p:sp>
      <p:pic>
        <p:nvPicPr>
          <p:cNvPr id="4" name="Picture 3">
            <a:extLst>
              <a:ext uri="{FF2B5EF4-FFF2-40B4-BE49-F238E27FC236}">
                <a16:creationId xmlns:a16="http://schemas.microsoft.com/office/drawing/2014/main" id="{085A2AE6-F262-48ED-8918-9F2834D6C07A}"/>
              </a:ext>
            </a:extLst>
          </p:cNvPr>
          <p:cNvPicPr>
            <a:picLocks noChangeAspect="1"/>
          </p:cNvPicPr>
          <p:nvPr/>
        </p:nvPicPr>
        <p:blipFill>
          <a:blip r:embed="rId2"/>
          <a:stretch>
            <a:fillRect/>
          </a:stretch>
        </p:blipFill>
        <p:spPr>
          <a:xfrm>
            <a:off x="1746377" y="1371600"/>
            <a:ext cx="4776952" cy="5181600"/>
          </a:xfrm>
          <a:prstGeom prst="rect">
            <a:avLst/>
          </a:prstGeom>
        </p:spPr>
      </p:pic>
    </p:spTree>
    <p:extLst>
      <p:ext uri="{BB962C8B-B14F-4D97-AF65-F5344CB8AC3E}">
        <p14:creationId xmlns:p14="http://schemas.microsoft.com/office/powerpoint/2010/main" val="1355859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FC92C-E641-4C46-894C-43CD30DADB96}"/>
              </a:ext>
            </a:extLst>
          </p:cNvPr>
          <p:cNvSpPr>
            <a:spLocks noGrp="1"/>
          </p:cNvSpPr>
          <p:nvPr>
            <p:ph type="title"/>
          </p:nvPr>
        </p:nvSpPr>
        <p:spPr>
          <a:xfrm>
            <a:off x="533400" y="76200"/>
            <a:ext cx="8229600" cy="1143000"/>
          </a:xfrm>
        </p:spPr>
        <p:txBody>
          <a:bodyPr>
            <a:normAutofit/>
          </a:bodyPr>
          <a:lstStyle/>
          <a:p>
            <a:r>
              <a:rPr lang="en-IN" sz="4000" dirty="0"/>
              <a:t>Activities</a:t>
            </a:r>
          </a:p>
        </p:txBody>
      </p:sp>
      <p:pic>
        <p:nvPicPr>
          <p:cNvPr id="5" name="Content Placeholder 4">
            <a:extLst>
              <a:ext uri="{FF2B5EF4-FFF2-40B4-BE49-F238E27FC236}">
                <a16:creationId xmlns:a16="http://schemas.microsoft.com/office/drawing/2014/main" id="{BC57A0F2-0EB4-42EC-A77D-43165DA0FB95}"/>
              </a:ext>
            </a:extLst>
          </p:cNvPr>
          <p:cNvPicPr>
            <a:picLocks noGrp="1" noChangeAspect="1"/>
          </p:cNvPicPr>
          <p:nvPr>
            <p:ph idx="1"/>
          </p:nvPr>
        </p:nvPicPr>
        <p:blipFill>
          <a:blip r:embed="rId2"/>
          <a:stretch>
            <a:fillRect/>
          </a:stretch>
        </p:blipFill>
        <p:spPr>
          <a:xfrm>
            <a:off x="2362200" y="1219200"/>
            <a:ext cx="4188574" cy="5105400"/>
          </a:xfrm>
          <a:prstGeom prst="rect">
            <a:avLst/>
          </a:prstGeom>
        </p:spPr>
      </p:pic>
      <p:sp>
        <p:nvSpPr>
          <p:cNvPr id="8" name="TextBox 7">
            <a:extLst>
              <a:ext uri="{FF2B5EF4-FFF2-40B4-BE49-F238E27FC236}">
                <a16:creationId xmlns:a16="http://schemas.microsoft.com/office/drawing/2014/main" id="{68388DA4-14D3-42BE-8F2A-E041ED7001CB}"/>
              </a:ext>
            </a:extLst>
          </p:cNvPr>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
        <p:nvSpPr>
          <p:cNvPr id="3" name="Rectangle 2">
            <a:extLst>
              <a:ext uri="{FF2B5EF4-FFF2-40B4-BE49-F238E27FC236}">
                <a16:creationId xmlns:a16="http://schemas.microsoft.com/office/drawing/2014/main" id="{1A6E236F-1279-467A-B913-947F161691DA}"/>
              </a:ext>
            </a:extLst>
          </p:cNvPr>
          <p:cNvSpPr/>
          <p:nvPr/>
        </p:nvSpPr>
        <p:spPr>
          <a:xfrm>
            <a:off x="5029200" y="5486400"/>
            <a:ext cx="762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66621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2D1D3-2D4A-48A5-B273-A1FA0E15B134}"/>
              </a:ext>
            </a:extLst>
          </p:cNvPr>
          <p:cNvSpPr>
            <a:spLocks noGrp="1"/>
          </p:cNvSpPr>
          <p:nvPr>
            <p:ph type="title"/>
          </p:nvPr>
        </p:nvSpPr>
        <p:spPr>
          <a:xfrm>
            <a:off x="396479" y="304800"/>
            <a:ext cx="8229600" cy="1143000"/>
          </a:xfrm>
        </p:spPr>
        <p:txBody>
          <a:bodyPr>
            <a:normAutofit/>
          </a:bodyPr>
          <a:lstStyle/>
          <a:p>
            <a:r>
              <a:rPr lang="en-IN" sz="4000" dirty="0"/>
              <a:t>Query to customer support</a:t>
            </a:r>
          </a:p>
        </p:txBody>
      </p:sp>
      <p:pic>
        <p:nvPicPr>
          <p:cNvPr id="5" name="Picture 4">
            <a:extLst>
              <a:ext uri="{FF2B5EF4-FFF2-40B4-BE49-F238E27FC236}">
                <a16:creationId xmlns:a16="http://schemas.microsoft.com/office/drawing/2014/main" id="{79134595-FC69-4237-B92D-D240519B7B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1796680"/>
            <a:ext cx="5517358" cy="5037257"/>
          </a:xfrm>
          <a:prstGeom prst="rect">
            <a:avLst/>
          </a:prstGeom>
        </p:spPr>
      </p:pic>
    </p:spTree>
    <p:extLst>
      <p:ext uri="{BB962C8B-B14F-4D97-AF65-F5344CB8AC3E}">
        <p14:creationId xmlns:p14="http://schemas.microsoft.com/office/powerpoint/2010/main" val="40265301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DBDB2-A7D1-41BD-91CE-16A7A001A14B}"/>
              </a:ext>
            </a:extLst>
          </p:cNvPr>
          <p:cNvSpPr>
            <a:spLocks noGrp="1"/>
          </p:cNvSpPr>
          <p:nvPr>
            <p:ph type="title"/>
          </p:nvPr>
        </p:nvSpPr>
        <p:spPr>
          <a:xfrm>
            <a:off x="304800" y="225809"/>
            <a:ext cx="8229600" cy="1143000"/>
          </a:xfrm>
        </p:spPr>
        <p:txBody>
          <a:bodyPr>
            <a:normAutofit/>
          </a:bodyPr>
          <a:lstStyle/>
          <a:p>
            <a:r>
              <a:rPr lang="en-IN" sz="4000" dirty="0"/>
              <a:t>Output</a:t>
            </a:r>
          </a:p>
        </p:txBody>
      </p:sp>
      <p:pic>
        <p:nvPicPr>
          <p:cNvPr id="5" name="Picture 4">
            <a:extLst>
              <a:ext uri="{FF2B5EF4-FFF2-40B4-BE49-F238E27FC236}">
                <a16:creationId xmlns:a16="http://schemas.microsoft.com/office/drawing/2014/main" id="{A25D7CB6-5800-44A1-9E51-257E046D1EB1}"/>
              </a:ext>
            </a:extLst>
          </p:cNvPr>
          <p:cNvPicPr>
            <a:picLocks noChangeAspect="1"/>
          </p:cNvPicPr>
          <p:nvPr/>
        </p:nvPicPr>
        <p:blipFill>
          <a:blip r:embed="rId2"/>
          <a:stretch>
            <a:fillRect/>
          </a:stretch>
        </p:blipFill>
        <p:spPr>
          <a:xfrm>
            <a:off x="190500" y="1600200"/>
            <a:ext cx="8763000" cy="3657600"/>
          </a:xfrm>
          <a:prstGeom prst="rect">
            <a:avLst/>
          </a:prstGeom>
        </p:spPr>
      </p:pic>
      <p:sp>
        <p:nvSpPr>
          <p:cNvPr id="7" name="TextBox 6">
            <a:extLst>
              <a:ext uri="{FF2B5EF4-FFF2-40B4-BE49-F238E27FC236}">
                <a16:creationId xmlns:a16="http://schemas.microsoft.com/office/drawing/2014/main" id="{EC6BB3D3-B343-4D81-9BF0-C5E1EB042275}"/>
              </a:ext>
            </a:extLst>
          </p:cNvPr>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
        <p:nvSpPr>
          <p:cNvPr id="8" name="Right Brace 7">
            <a:extLst>
              <a:ext uri="{FF2B5EF4-FFF2-40B4-BE49-F238E27FC236}">
                <a16:creationId xmlns:a16="http://schemas.microsoft.com/office/drawing/2014/main" id="{39F89F60-44EB-4D4B-A79F-9B0B72925EF5}"/>
              </a:ext>
            </a:extLst>
          </p:cNvPr>
          <p:cNvSpPr/>
          <p:nvPr/>
        </p:nvSpPr>
        <p:spPr>
          <a:xfrm>
            <a:off x="3733800" y="2819400"/>
            <a:ext cx="1143000" cy="2590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9" name="TextBox 8">
            <a:extLst>
              <a:ext uri="{FF2B5EF4-FFF2-40B4-BE49-F238E27FC236}">
                <a16:creationId xmlns:a16="http://schemas.microsoft.com/office/drawing/2014/main" id="{49470054-32A8-4618-AF92-284166F77FD5}"/>
              </a:ext>
            </a:extLst>
          </p:cNvPr>
          <p:cNvSpPr txBox="1"/>
          <p:nvPr/>
        </p:nvSpPr>
        <p:spPr>
          <a:xfrm>
            <a:off x="5132773" y="3843291"/>
            <a:ext cx="3581400" cy="369332"/>
          </a:xfrm>
          <a:prstGeom prst="rect">
            <a:avLst/>
          </a:prstGeom>
          <a:noFill/>
        </p:spPr>
        <p:txBody>
          <a:bodyPr wrap="square" rtlCol="0">
            <a:spAutoFit/>
          </a:bodyPr>
          <a:lstStyle/>
          <a:p>
            <a:r>
              <a:rPr lang="en-IN" dirty="0"/>
              <a:t>10 Mail subjects </a:t>
            </a:r>
          </a:p>
        </p:txBody>
      </p:sp>
    </p:spTree>
    <p:extLst>
      <p:ext uri="{BB962C8B-B14F-4D97-AF65-F5344CB8AC3E}">
        <p14:creationId xmlns:p14="http://schemas.microsoft.com/office/powerpoint/2010/main" val="27291915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514600" y="1295400"/>
            <a:ext cx="4267200" cy="5410200"/>
          </a:xfrm>
          <a:prstGeom prst="rect">
            <a:avLst/>
          </a:prstGeom>
          <a:noFill/>
          <a:ln w="9525">
            <a:noFill/>
            <a:miter lim="800000"/>
            <a:headEnd/>
            <a:tailEnd/>
          </a:ln>
          <a:effectLst/>
        </p:spPr>
      </p:pic>
      <p:sp>
        <p:nvSpPr>
          <p:cNvPr id="3" name="Title 1">
            <a:extLst>
              <a:ext uri="{FF2B5EF4-FFF2-40B4-BE49-F238E27FC236}">
                <a16:creationId xmlns:a16="http://schemas.microsoft.com/office/drawing/2014/main" id="{A1AAEB42-5882-4AB5-9457-81A4564B3272}"/>
              </a:ext>
            </a:extLst>
          </p:cNvPr>
          <p:cNvSpPr>
            <a:spLocks noGrp="1"/>
          </p:cNvSpPr>
          <p:nvPr>
            <p:ph type="title"/>
          </p:nvPr>
        </p:nvSpPr>
        <p:spPr>
          <a:xfrm>
            <a:off x="457200" y="152400"/>
            <a:ext cx="8229600" cy="1143000"/>
          </a:xfrm>
        </p:spPr>
        <p:txBody>
          <a:bodyPr>
            <a:normAutofit/>
          </a:bodyPr>
          <a:lstStyle/>
          <a:p>
            <a:r>
              <a:rPr lang="en-IN" sz="4000" dirty="0"/>
              <a:t>Process Mail</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5B187-EE23-4AB8-A7E7-EF16C803E828}"/>
              </a:ext>
            </a:extLst>
          </p:cNvPr>
          <p:cNvSpPr>
            <a:spLocks noGrp="1"/>
          </p:cNvSpPr>
          <p:nvPr>
            <p:ph type="title"/>
          </p:nvPr>
        </p:nvSpPr>
        <p:spPr>
          <a:xfrm>
            <a:off x="457200" y="1143000"/>
            <a:ext cx="8229600" cy="1048512"/>
          </a:xfrm>
        </p:spPr>
        <p:txBody>
          <a:bodyPr>
            <a:noAutofit/>
          </a:bodyPr>
          <a:lstStyle/>
          <a:p>
            <a:r>
              <a:rPr lang="en-IN" sz="4000" dirty="0"/>
              <a:t>Text Summarization Steps</a:t>
            </a:r>
            <a:br>
              <a:rPr lang="en-IN" sz="4000" dirty="0"/>
            </a:br>
            <a:endParaRPr lang="en-IN" sz="4000" dirty="0"/>
          </a:p>
        </p:txBody>
      </p:sp>
      <p:sp>
        <p:nvSpPr>
          <p:cNvPr id="3" name="Content Placeholder 2">
            <a:extLst>
              <a:ext uri="{FF2B5EF4-FFF2-40B4-BE49-F238E27FC236}">
                <a16:creationId xmlns:a16="http://schemas.microsoft.com/office/drawing/2014/main" id="{A4B93C9F-4B26-4EC8-BA17-D18CCC4C3AA3}"/>
              </a:ext>
            </a:extLst>
          </p:cNvPr>
          <p:cNvSpPr>
            <a:spLocks noGrp="1"/>
          </p:cNvSpPr>
          <p:nvPr>
            <p:ph idx="1"/>
          </p:nvPr>
        </p:nvSpPr>
        <p:spPr>
          <a:xfrm>
            <a:off x="457200" y="1748161"/>
            <a:ext cx="8229600" cy="4389120"/>
          </a:xfrm>
        </p:spPr>
        <p:txBody>
          <a:bodyPr/>
          <a:lstStyle/>
          <a:p>
            <a:r>
              <a:rPr lang="en-IN" b="1" dirty="0"/>
              <a:t>Convert Paragraphs to Sentences</a:t>
            </a:r>
          </a:p>
          <a:p>
            <a:r>
              <a:rPr lang="en-IN" b="1" dirty="0"/>
              <a:t>Text Pre-processing</a:t>
            </a:r>
          </a:p>
          <a:p>
            <a:r>
              <a:rPr lang="en-IN" b="1" dirty="0"/>
              <a:t>Tokenizing the Sentences</a:t>
            </a:r>
          </a:p>
          <a:p>
            <a:r>
              <a:rPr lang="en-US" b="1" dirty="0"/>
              <a:t>Find Weighted Frequency of Occurrence</a:t>
            </a:r>
          </a:p>
          <a:p>
            <a:r>
              <a:rPr lang="en-US" b="1" dirty="0"/>
              <a:t>Replace Words by Weighted Frequency in Original Sentences</a:t>
            </a:r>
          </a:p>
          <a:p>
            <a:r>
              <a:rPr lang="en-US" b="1" dirty="0"/>
              <a:t>Sort Sentences in Descending Order of Sum</a:t>
            </a:r>
          </a:p>
          <a:p>
            <a:endParaRPr lang="en-IN" dirty="0"/>
          </a:p>
        </p:txBody>
      </p:sp>
      <p:sp>
        <p:nvSpPr>
          <p:cNvPr id="4" name="TextBox 3">
            <a:extLst>
              <a:ext uri="{FF2B5EF4-FFF2-40B4-BE49-F238E27FC236}">
                <a16:creationId xmlns:a16="http://schemas.microsoft.com/office/drawing/2014/main" id="{177FD2E5-5CAE-4245-8878-765BA07608D6}"/>
              </a:ext>
            </a:extLst>
          </p:cNvPr>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Tree>
    <p:extLst>
      <p:ext uri="{BB962C8B-B14F-4D97-AF65-F5344CB8AC3E}">
        <p14:creationId xmlns:p14="http://schemas.microsoft.com/office/powerpoint/2010/main" val="28179856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FA80383-99F5-43C0-A714-7EB2DF94D6B7}"/>
              </a:ext>
            </a:extLst>
          </p:cNvPr>
          <p:cNvPicPr>
            <a:picLocks noGrp="1" noChangeAspect="1"/>
          </p:cNvPicPr>
          <p:nvPr>
            <p:ph idx="1"/>
          </p:nvPr>
        </p:nvPicPr>
        <p:blipFill>
          <a:blip r:embed="rId2"/>
          <a:stretch>
            <a:fillRect/>
          </a:stretch>
        </p:blipFill>
        <p:spPr>
          <a:xfrm>
            <a:off x="114300" y="1760510"/>
            <a:ext cx="8915400" cy="4335490"/>
          </a:xfrm>
          <a:prstGeom prst="rect">
            <a:avLst/>
          </a:prstGeom>
        </p:spPr>
      </p:pic>
      <p:sp>
        <p:nvSpPr>
          <p:cNvPr id="5" name="Arrow: Right 4">
            <a:extLst>
              <a:ext uri="{FF2B5EF4-FFF2-40B4-BE49-F238E27FC236}">
                <a16:creationId xmlns:a16="http://schemas.microsoft.com/office/drawing/2014/main" id="{70FE7A6D-9A35-45FD-94EC-9358031247D1}"/>
              </a:ext>
            </a:extLst>
          </p:cNvPr>
          <p:cNvSpPr/>
          <p:nvPr/>
        </p:nvSpPr>
        <p:spPr>
          <a:xfrm rot="10800000">
            <a:off x="4290874" y="5073134"/>
            <a:ext cx="4572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Arrow: Right 5">
            <a:extLst>
              <a:ext uri="{FF2B5EF4-FFF2-40B4-BE49-F238E27FC236}">
                <a16:creationId xmlns:a16="http://schemas.microsoft.com/office/drawing/2014/main" id="{B2C5FB49-6232-48C4-A96E-DD4791103182}"/>
              </a:ext>
            </a:extLst>
          </p:cNvPr>
          <p:cNvSpPr/>
          <p:nvPr/>
        </p:nvSpPr>
        <p:spPr>
          <a:xfrm rot="10800000">
            <a:off x="4724400" y="2546866"/>
            <a:ext cx="4572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8A2D91BC-D4C9-407F-9961-90C5C20A29FC}"/>
              </a:ext>
            </a:extLst>
          </p:cNvPr>
          <p:cNvSpPr txBox="1"/>
          <p:nvPr/>
        </p:nvSpPr>
        <p:spPr>
          <a:xfrm>
            <a:off x="5197876" y="2438400"/>
            <a:ext cx="228600" cy="369332"/>
          </a:xfrm>
          <a:prstGeom prst="rect">
            <a:avLst/>
          </a:prstGeom>
          <a:noFill/>
        </p:spPr>
        <p:txBody>
          <a:bodyPr wrap="square" rtlCol="0">
            <a:spAutoFit/>
          </a:bodyPr>
          <a:lstStyle/>
          <a:p>
            <a:r>
              <a:rPr lang="en-IN" dirty="0"/>
              <a:t>3</a:t>
            </a:r>
          </a:p>
        </p:txBody>
      </p:sp>
      <p:sp>
        <p:nvSpPr>
          <p:cNvPr id="9" name="Arrow: Right 8">
            <a:extLst>
              <a:ext uri="{FF2B5EF4-FFF2-40B4-BE49-F238E27FC236}">
                <a16:creationId xmlns:a16="http://schemas.microsoft.com/office/drawing/2014/main" id="{64C0BA35-1D4F-404B-AE41-E13B003AD8A0}"/>
              </a:ext>
            </a:extLst>
          </p:cNvPr>
          <p:cNvSpPr/>
          <p:nvPr/>
        </p:nvSpPr>
        <p:spPr>
          <a:xfrm rot="10800000">
            <a:off x="3810000" y="1219200"/>
            <a:ext cx="3810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Bent 9">
            <a:extLst>
              <a:ext uri="{FF2B5EF4-FFF2-40B4-BE49-F238E27FC236}">
                <a16:creationId xmlns:a16="http://schemas.microsoft.com/office/drawing/2014/main" id="{AEC70B12-FB68-4D2F-A3B5-57A4AF77BD23}"/>
              </a:ext>
            </a:extLst>
          </p:cNvPr>
          <p:cNvSpPr/>
          <p:nvPr/>
        </p:nvSpPr>
        <p:spPr>
          <a:xfrm rot="10800000" flipH="1" flipV="1">
            <a:off x="4572000" y="1600199"/>
            <a:ext cx="342900" cy="276687"/>
          </a:xfrm>
          <a:prstGeom prst="bentArrow">
            <a:avLst>
              <a:gd name="adj1" fmla="val 25000"/>
              <a:gd name="adj2" fmla="val 25000"/>
              <a:gd name="adj3" fmla="val 25000"/>
              <a:gd name="adj4" fmla="val 4608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 name="TextBox 10">
            <a:extLst>
              <a:ext uri="{FF2B5EF4-FFF2-40B4-BE49-F238E27FC236}">
                <a16:creationId xmlns:a16="http://schemas.microsoft.com/office/drawing/2014/main" id="{30AB2B55-6945-4FC2-A9C7-5DBA2E1DC766}"/>
              </a:ext>
            </a:extLst>
          </p:cNvPr>
          <p:cNvSpPr txBox="1"/>
          <p:nvPr/>
        </p:nvSpPr>
        <p:spPr>
          <a:xfrm>
            <a:off x="4232799" y="1078468"/>
            <a:ext cx="228600" cy="369332"/>
          </a:xfrm>
          <a:prstGeom prst="rect">
            <a:avLst/>
          </a:prstGeom>
          <a:noFill/>
        </p:spPr>
        <p:txBody>
          <a:bodyPr wrap="square" rtlCol="0">
            <a:spAutoFit/>
          </a:bodyPr>
          <a:lstStyle/>
          <a:p>
            <a:r>
              <a:rPr lang="en-IN" dirty="0"/>
              <a:t>1</a:t>
            </a:r>
          </a:p>
        </p:txBody>
      </p:sp>
      <p:sp>
        <p:nvSpPr>
          <p:cNvPr id="12" name="TextBox 11">
            <a:extLst>
              <a:ext uri="{FF2B5EF4-FFF2-40B4-BE49-F238E27FC236}">
                <a16:creationId xmlns:a16="http://schemas.microsoft.com/office/drawing/2014/main" id="{1C7AA885-556D-4D37-827F-0039056C2A2C}"/>
              </a:ext>
            </a:extLst>
          </p:cNvPr>
          <p:cNvSpPr txBox="1"/>
          <p:nvPr/>
        </p:nvSpPr>
        <p:spPr>
          <a:xfrm>
            <a:off x="5112709" y="1460238"/>
            <a:ext cx="304800" cy="369332"/>
          </a:xfrm>
          <a:prstGeom prst="rect">
            <a:avLst/>
          </a:prstGeom>
          <a:noFill/>
        </p:spPr>
        <p:txBody>
          <a:bodyPr wrap="square" rtlCol="0">
            <a:spAutoFit/>
          </a:bodyPr>
          <a:lstStyle/>
          <a:p>
            <a:r>
              <a:rPr lang="en-IN" dirty="0"/>
              <a:t>2</a:t>
            </a:r>
          </a:p>
        </p:txBody>
      </p:sp>
      <p:sp>
        <p:nvSpPr>
          <p:cNvPr id="13" name="TextBox 12">
            <a:extLst>
              <a:ext uri="{FF2B5EF4-FFF2-40B4-BE49-F238E27FC236}">
                <a16:creationId xmlns:a16="http://schemas.microsoft.com/office/drawing/2014/main" id="{A3216D3B-E2D4-40FE-9160-538EB1A9D981}"/>
              </a:ext>
            </a:extLst>
          </p:cNvPr>
          <p:cNvSpPr txBox="1"/>
          <p:nvPr/>
        </p:nvSpPr>
        <p:spPr>
          <a:xfrm>
            <a:off x="4800600" y="4964668"/>
            <a:ext cx="228600" cy="369332"/>
          </a:xfrm>
          <a:prstGeom prst="rect">
            <a:avLst/>
          </a:prstGeom>
          <a:noFill/>
        </p:spPr>
        <p:txBody>
          <a:bodyPr wrap="square" rtlCol="0">
            <a:spAutoFit/>
          </a:bodyPr>
          <a:lstStyle/>
          <a:p>
            <a:r>
              <a:rPr lang="en-IN" dirty="0"/>
              <a:t>4</a:t>
            </a:r>
          </a:p>
        </p:txBody>
      </p:sp>
      <p:sp>
        <p:nvSpPr>
          <p:cNvPr id="14" name="TextBox 13">
            <a:extLst>
              <a:ext uri="{FF2B5EF4-FFF2-40B4-BE49-F238E27FC236}">
                <a16:creationId xmlns:a16="http://schemas.microsoft.com/office/drawing/2014/main" id="{0160E533-2041-44E9-AF29-C06F8CD5B782}"/>
              </a:ext>
            </a:extLst>
          </p:cNvPr>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pic>
        <p:nvPicPr>
          <p:cNvPr id="2" name="Picture 1">
            <a:extLst>
              <a:ext uri="{FF2B5EF4-FFF2-40B4-BE49-F238E27FC236}">
                <a16:creationId xmlns:a16="http://schemas.microsoft.com/office/drawing/2014/main" id="{6C252792-E6AB-4B05-9AF5-FF9C44AF25E1}"/>
              </a:ext>
            </a:extLst>
          </p:cNvPr>
          <p:cNvPicPr>
            <a:picLocks noChangeAspect="1"/>
          </p:cNvPicPr>
          <p:nvPr/>
        </p:nvPicPr>
        <p:blipFill>
          <a:blip r:embed="rId3"/>
          <a:stretch>
            <a:fillRect/>
          </a:stretch>
        </p:blipFill>
        <p:spPr>
          <a:xfrm>
            <a:off x="114300" y="1234382"/>
            <a:ext cx="3612193" cy="670618"/>
          </a:xfrm>
          <a:prstGeom prst="rect">
            <a:avLst/>
          </a:prstGeom>
          <a:noFill/>
          <a:ln>
            <a:noFill/>
          </a:ln>
        </p:spPr>
      </p:pic>
    </p:spTree>
    <p:extLst>
      <p:ext uri="{BB962C8B-B14F-4D97-AF65-F5344CB8AC3E}">
        <p14:creationId xmlns:p14="http://schemas.microsoft.com/office/powerpoint/2010/main" val="64549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85800"/>
            <a:ext cx="8229600" cy="4800600"/>
          </a:xfrm>
        </p:spPr>
        <p:txBody>
          <a:bodyPr>
            <a:normAutofit fontScale="90000"/>
          </a:bodyPr>
          <a:lstStyle/>
          <a:p>
            <a:r>
              <a:rPr lang="en-US" sz="4400" dirty="0"/>
              <a:t>Abstract</a:t>
            </a:r>
            <a:br>
              <a:rPr lang="en-US" sz="4400" dirty="0"/>
            </a:br>
            <a:r>
              <a:rPr lang="en-US" sz="3600" dirty="0">
                <a:solidFill>
                  <a:schemeClr val="tx1"/>
                </a:solidFill>
                <a:latin typeface="Cambria" panose="02040503050406030204" pitchFamily="18" charset="0"/>
              </a:rPr>
              <a:t>	</a:t>
            </a:r>
            <a:r>
              <a:rPr lang="en-US" sz="3100" dirty="0">
                <a:solidFill>
                  <a:schemeClr val="tx1"/>
                </a:solidFill>
                <a:latin typeface="Cambria" panose="02040503050406030204" pitchFamily="18" charset="0"/>
              </a:rPr>
              <a:t>Eliminate manual intervention in ticket creation, so raise a ticket based on the complaint mail. If the details are incomplete (e.g. customer id is missing), send a mail to customer asking for missing details and Link the subsequent responses from the customer to the original ticket. Recognize the bounced mails and initiate appropriate action via sending auto response to template-based mails (complaints/queries) i.e. no free text.</a:t>
            </a:r>
            <a:endParaRPr lang="en-US" sz="4000" dirty="0">
              <a:latin typeface="Cambria" pitchFamily="18" charset="0"/>
            </a:endParaRPr>
          </a:p>
        </p:txBody>
      </p:sp>
      <p:sp>
        <p:nvSpPr>
          <p:cNvPr id="5" name="TextBox 4"/>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08C4464-5A17-4992-A843-C539AFA00D6D}"/>
              </a:ext>
            </a:extLst>
          </p:cNvPr>
          <p:cNvPicPr>
            <a:picLocks noGrp="1" noChangeAspect="1"/>
          </p:cNvPicPr>
          <p:nvPr>
            <p:ph idx="1"/>
          </p:nvPr>
        </p:nvPicPr>
        <p:blipFill>
          <a:blip r:embed="rId2"/>
          <a:stretch>
            <a:fillRect/>
          </a:stretch>
        </p:blipFill>
        <p:spPr>
          <a:xfrm>
            <a:off x="481012" y="914400"/>
            <a:ext cx="8181975" cy="1333500"/>
          </a:xfrm>
          <a:prstGeom prst="rect">
            <a:avLst/>
          </a:prstGeom>
        </p:spPr>
      </p:pic>
      <p:pic>
        <p:nvPicPr>
          <p:cNvPr id="5" name="Picture 4">
            <a:extLst>
              <a:ext uri="{FF2B5EF4-FFF2-40B4-BE49-F238E27FC236}">
                <a16:creationId xmlns:a16="http://schemas.microsoft.com/office/drawing/2014/main" id="{573D3088-7BD8-4A9A-8C53-BE398771D6AC}"/>
              </a:ext>
            </a:extLst>
          </p:cNvPr>
          <p:cNvPicPr>
            <a:picLocks noChangeAspect="1"/>
          </p:cNvPicPr>
          <p:nvPr/>
        </p:nvPicPr>
        <p:blipFill>
          <a:blip r:embed="rId3"/>
          <a:stretch>
            <a:fillRect/>
          </a:stretch>
        </p:blipFill>
        <p:spPr>
          <a:xfrm>
            <a:off x="490629" y="3733800"/>
            <a:ext cx="8305800" cy="2028585"/>
          </a:xfrm>
          <a:prstGeom prst="rect">
            <a:avLst/>
          </a:prstGeom>
        </p:spPr>
      </p:pic>
    </p:spTree>
    <p:extLst>
      <p:ext uri="{BB962C8B-B14F-4D97-AF65-F5344CB8AC3E}">
        <p14:creationId xmlns:p14="http://schemas.microsoft.com/office/powerpoint/2010/main" val="30531899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242C915-9125-4D34-8417-D782BB39F7F8}"/>
              </a:ext>
            </a:extLst>
          </p:cNvPr>
          <p:cNvPicPr>
            <a:picLocks noGrp="1" noChangeAspect="1"/>
          </p:cNvPicPr>
          <p:nvPr>
            <p:ph idx="1"/>
          </p:nvPr>
        </p:nvPicPr>
        <p:blipFill>
          <a:blip r:embed="rId2"/>
          <a:stretch>
            <a:fillRect/>
          </a:stretch>
        </p:blipFill>
        <p:spPr>
          <a:xfrm>
            <a:off x="609600" y="2057400"/>
            <a:ext cx="8229600" cy="2057400"/>
          </a:xfrm>
          <a:prstGeom prst="rect">
            <a:avLst/>
          </a:prstGeom>
        </p:spPr>
      </p:pic>
    </p:spTree>
    <p:extLst>
      <p:ext uri="{BB962C8B-B14F-4D97-AF65-F5344CB8AC3E}">
        <p14:creationId xmlns:p14="http://schemas.microsoft.com/office/powerpoint/2010/main" val="25118697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5C2C0-5E4E-47DA-BC76-7A849BFED320}"/>
              </a:ext>
            </a:extLst>
          </p:cNvPr>
          <p:cNvSpPr>
            <a:spLocks noGrp="1"/>
          </p:cNvSpPr>
          <p:nvPr>
            <p:ph type="title"/>
          </p:nvPr>
        </p:nvSpPr>
        <p:spPr/>
        <p:txBody>
          <a:bodyPr>
            <a:normAutofit/>
          </a:bodyPr>
          <a:lstStyle/>
          <a:p>
            <a:r>
              <a:rPr lang="en-IN" sz="4000" dirty="0"/>
              <a:t>Text summary</a:t>
            </a:r>
          </a:p>
        </p:txBody>
      </p:sp>
      <p:pic>
        <p:nvPicPr>
          <p:cNvPr id="5" name="Picture 4">
            <a:extLst>
              <a:ext uri="{FF2B5EF4-FFF2-40B4-BE49-F238E27FC236}">
                <a16:creationId xmlns:a16="http://schemas.microsoft.com/office/drawing/2014/main" id="{2F2A8307-806B-4A7A-8FAE-E3DEB805D4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0128" y="2743200"/>
            <a:ext cx="4183743" cy="1996613"/>
          </a:xfrm>
          <a:prstGeom prst="rect">
            <a:avLst/>
          </a:prstGeom>
        </p:spPr>
      </p:pic>
    </p:spTree>
    <p:extLst>
      <p:ext uri="{BB962C8B-B14F-4D97-AF65-F5344CB8AC3E}">
        <p14:creationId xmlns:p14="http://schemas.microsoft.com/office/powerpoint/2010/main" val="35965420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E1546-3561-4BE4-9923-6E77F7DE959D}"/>
              </a:ext>
            </a:extLst>
          </p:cNvPr>
          <p:cNvSpPr>
            <a:spLocks noGrp="1"/>
          </p:cNvSpPr>
          <p:nvPr>
            <p:ph type="title"/>
          </p:nvPr>
        </p:nvSpPr>
        <p:spPr/>
        <p:txBody>
          <a:bodyPr>
            <a:normAutofit/>
          </a:bodyPr>
          <a:lstStyle/>
          <a:p>
            <a:r>
              <a:rPr lang="en-IN" sz="4000" dirty="0"/>
              <a:t>Extract summary</a:t>
            </a:r>
          </a:p>
        </p:txBody>
      </p:sp>
      <p:pic>
        <p:nvPicPr>
          <p:cNvPr id="5" name="Picture 4">
            <a:extLst>
              <a:ext uri="{FF2B5EF4-FFF2-40B4-BE49-F238E27FC236}">
                <a16:creationId xmlns:a16="http://schemas.microsoft.com/office/drawing/2014/main" id="{54A4189A-28CC-4678-9376-2F8E3DD608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2499279"/>
            <a:ext cx="4206605" cy="1859441"/>
          </a:xfrm>
          <a:prstGeom prst="rect">
            <a:avLst/>
          </a:prstGeom>
        </p:spPr>
      </p:pic>
    </p:spTree>
    <p:extLst>
      <p:ext uri="{BB962C8B-B14F-4D97-AF65-F5344CB8AC3E}">
        <p14:creationId xmlns:p14="http://schemas.microsoft.com/office/powerpoint/2010/main" val="5217048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Grp="1" noChangeAspect="1" noChangeArrowheads="1"/>
          </p:cNvPicPr>
          <p:nvPr>
            <p:ph idx="1"/>
          </p:nvPr>
        </p:nvPicPr>
        <p:blipFill>
          <a:blip r:embed="rId2"/>
          <a:srcRect/>
          <a:stretch>
            <a:fillRect/>
          </a:stretch>
        </p:blipFill>
        <p:spPr bwMode="auto">
          <a:xfrm>
            <a:off x="381000" y="1423988"/>
            <a:ext cx="8305800" cy="5053012"/>
          </a:xfrm>
          <a:prstGeom prst="rect">
            <a:avLst/>
          </a:prstGeom>
          <a:noFill/>
          <a:ln w="9525">
            <a:noFill/>
            <a:miter lim="800000"/>
            <a:headEnd/>
            <a:tailEnd/>
          </a:ln>
          <a:effectLst/>
        </p:spPr>
      </p:pic>
      <p:sp>
        <p:nvSpPr>
          <p:cNvPr id="6" name="TextBox 5">
            <a:extLst>
              <a:ext uri="{FF2B5EF4-FFF2-40B4-BE49-F238E27FC236}">
                <a16:creationId xmlns:a16="http://schemas.microsoft.com/office/drawing/2014/main" id="{0D321512-82F9-4087-8D78-818B58162A4F}"/>
              </a:ext>
            </a:extLst>
          </p:cNvPr>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
        <p:nvSpPr>
          <p:cNvPr id="5" name="Title 1">
            <a:extLst>
              <a:ext uri="{FF2B5EF4-FFF2-40B4-BE49-F238E27FC236}">
                <a16:creationId xmlns:a16="http://schemas.microsoft.com/office/drawing/2014/main" id="{839C2941-8813-446E-B4D6-7A38CABED91D}"/>
              </a:ext>
            </a:extLst>
          </p:cNvPr>
          <p:cNvSpPr>
            <a:spLocks noGrp="1"/>
          </p:cNvSpPr>
          <p:nvPr>
            <p:ph type="title"/>
          </p:nvPr>
        </p:nvSpPr>
        <p:spPr>
          <a:xfrm>
            <a:off x="457200" y="381000"/>
            <a:ext cx="8229600" cy="990600"/>
          </a:xfrm>
        </p:spPr>
        <p:txBody>
          <a:bodyPr>
            <a:normAutofit/>
          </a:bodyPr>
          <a:lstStyle/>
          <a:p>
            <a:r>
              <a:rPr lang="en-IN" sz="4000" dirty="0"/>
              <a:t>Check Mail</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FC8A318-5D71-4B6C-8442-B8835063124A}"/>
              </a:ext>
            </a:extLst>
          </p:cNvPr>
          <p:cNvPicPr>
            <a:picLocks noChangeAspect="1"/>
          </p:cNvPicPr>
          <p:nvPr/>
        </p:nvPicPr>
        <p:blipFill>
          <a:blip r:embed="rId2"/>
          <a:stretch>
            <a:fillRect/>
          </a:stretch>
        </p:blipFill>
        <p:spPr>
          <a:xfrm>
            <a:off x="0" y="1714500"/>
            <a:ext cx="9144000" cy="5143500"/>
          </a:xfrm>
          <a:prstGeom prst="rect">
            <a:avLst/>
          </a:prstGeom>
        </p:spPr>
      </p:pic>
      <p:sp>
        <p:nvSpPr>
          <p:cNvPr id="5" name="Title 1">
            <a:extLst>
              <a:ext uri="{FF2B5EF4-FFF2-40B4-BE49-F238E27FC236}">
                <a16:creationId xmlns:a16="http://schemas.microsoft.com/office/drawing/2014/main" id="{58B3D98B-AC6D-45B9-B573-1B0ADEEA554F}"/>
              </a:ext>
            </a:extLst>
          </p:cNvPr>
          <p:cNvSpPr>
            <a:spLocks noGrp="1"/>
          </p:cNvSpPr>
          <p:nvPr>
            <p:ph type="title"/>
          </p:nvPr>
        </p:nvSpPr>
        <p:spPr>
          <a:xfrm>
            <a:off x="304800" y="457200"/>
            <a:ext cx="8229600" cy="990600"/>
          </a:xfrm>
        </p:spPr>
        <p:txBody>
          <a:bodyPr>
            <a:normAutofit/>
          </a:bodyPr>
          <a:lstStyle/>
          <a:p>
            <a:r>
              <a:rPr lang="en-IN" sz="4000" dirty="0"/>
              <a:t>Keyword to keyword match:</a:t>
            </a:r>
          </a:p>
        </p:txBody>
      </p:sp>
    </p:spTree>
    <p:extLst>
      <p:ext uri="{BB962C8B-B14F-4D97-AF65-F5344CB8AC3E}">
        <p14:creationId xmlns:p14="http://schemas.microsoft.com/office/powerpoint/2010/main" val="36619387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7475283-4743-4B83-A942-64E4BDCE6D56}"/>
              </a:ext>
            </a:extLst>
          </p:cNvPr>
          <p:cNvPicPr>
            <a:picLocks noChangeAspect="1"/>
          </p:cNvPicPr>
          <p:nvPr/>
        </p:nvPicPr>
        <p:blipFill>
          <a:blip r:embed="rId2"/>
          <a:stretch>
            <a:fillRect/>
          </a:stretch>
        </p:blipFill>
        <p:spPr>
          <a:xfrm>
            <a:off x="0" y="1714500"/>
            <a:ext cx="9144000" cy="5143500"/>
          </a:xfrm>
          <a:prstGeom prst="rect">
            <a:avLst/>
          </a:prstGeom>
        </p:spPr>
      </p:pic>
      <p:sp>
        <p:nvSpPr>
          <p:cNvPr id="3" name="Title 1">
            <a:extLst>
              <a:ext uri="{FF2B5EF4-FFF2-40B4-BE49-F238E27FC236}">
                <a16:creationId xmlns:a16="http://schemas.microsoft.com/office/drawing/2014/main" id="{F826BD5E-BE8A-45EB-B779-850FE00B0DBE}"/>
              </a:ext>
            </a:extLst>
          </p:cNvPr>
          <p:cNvSpPr>
            <a:spLocks noGrp="1"/>
          </p:cNvSpPr>
          <p:nvPr>
            <p:ph type="title"/>
          </p:nvPr>
        </p:nvSpPr>
        <p:spPr>
          <a:xfrm>
            <a:off x="304800" y="609600"/>
            <a:ext cx="8229600" cy="990600"/>
          </a:xfrm>
        </p:spPr>
        <p:txBody>
          <a:bodyPr>
            <a:normAutofit/>
          </a:bodyPr>
          <a:lstStyle/>
          <a:p>
            <a:r>
              <a:rPr lang="en-IN" sz="4000" dirty="0"/>
              <a:t>Keyword to summary match:</a:t>
            </a:r>
          </a:p>
        </p:txBody>
      </p:sp>
    </p:spTree>
    <p:extLst>
      <p:ext uri="{BB962C8B-B14F-4D97-AF65-F5344CB8AC3E}">
        <p14:creationId xmlns:p14="http://schemas.microsoft.com/office/powerpoint/2010/main" val="16176754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D321512-82F9-4087-8D78-818B58162A4F}"/>
              </a:ext>
            </a:extLst>
          </p:cNvPr>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pic>
        <p:nvPicPr>
          <p:cNvPr id="2" name="Picture 1">
            <a:extLst>
              <a:ext uri="{FF2B5EF4-FFF2-40B4-BE49-F238E27FC236}">
                <a16:creationId xmlns:a16="http://schemas.microsoft.com/office/drawing/2014/main" id="{D16B1DC2-9415-4DB8-BFEB-444399357266}"/>
              </a:ext>
            </a:extLst>
          </p:cNvPr>
          <p:cNvPicPr>
            <a:picLocks noChangeAspect="1"/>
          </p:cNvPicPr>
          <p:nvPr/>
        </p:nvPicPr>
        <p:blipFill>
          <a:blip r:embed="rId2"/>
          <a:stretch>
            <a:fillRect/>
          </a:stretch>
        </p:blipFill>
        <p:spPr>
          <a:xfrm>
            <a:off x="838200" y="1436138"/>
            <a:ext cx="6942422" cy="5040862"/>
          </a:xfrm>
          <a:prstGeom prst="rect">
            <a:avLst/>
          </a:prstGeom>
        </p:spPr>
      </p:pic>
      <p:sp>
        <p:nvSpPr>
          <p:cNvPr id="4" name="Title 1">
            <a:extLst>
              <a:ext uri="{FF2B5EF4-FFF2-40B4-BE49-F238E27FC236}">
                <a16:creationId xmlns:a16="http://schemas.microsoft.com/office/drawing/2014/main" id="{1709A645-819A-44B7-A006-AFB56182C7AB}"/>
              </a:ext>
            </a:extLst>
          </p:cNvPr>
          <p:cNvSpPr>
            <a:spLocks noGrp="1"/>
          </p:cNvSpPr>
          <p:nvPr>
            <p:ph type="title"/>
          </p:nvPr>
        </p:nvSpPr>
        <p:spPr>
          <a:xfrm>
            <a:off x="457200" y="381000"/>
            <a:ext cx="8229600" cy="990600"/>
          </a:xfrm>
        </p:spPr>
        <p:txBody>
          <a:bodyPr>
            <a:normAutofit/>
          </a:bodyPr>
          <a:lstStyle/>
          <a:p>
            <a:r>
              <a:rPr lang="en-IN" sz="4000" dirty="0"/>
              <a:t>Data Store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D321512-82F9-4087-8D78-818B58162A4F}"/>
              </a:ext>
            </a:extLst>
          </p:cNvPr>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pic>
        <p:nvPicPr>
          <p:cNvPr id="3" name="Picture 2">
            <a:extLst>
              <a:ext uri="{FF2B5EF4-FFF2-40B4-BE49-F238E27FC236}">
                <a16:creationId xmlns:a16="http://schemas.microsoft.com/office/drawing/2014/main" id="{5A89C988-B681-4EA5-A53F-5CFDC6FAE6DA}"/>
              </a:ext>
            </a:extLst>
          </p:cNvPr>
          <p:cNvPicPr>
            <a:picLocks noChangeAspect="1"/>
          </p:cNvPicPr>
          <p:nvPr/>
        </p:nvPicPr>
        <p:blipFill>
          <a:blip r:embed="rId2"/>
          <a:stretch>
            <a:fillRect/>
          </a:stretch>
        </p:blipFill>
        <p:spPr>
          <a:xfrm>
            <a:off x="780721" y="1851523"/>
            <a:ext cx="7582557" cy="3154953"/>
          </a:xfrm>
          <a:prstGeom prst="rect">
            <a:avLst/>
          </a:prstGeom>
        </p:spPr>
      </p:pic>
      <p:sp>
        <p:nvSpPr>
          <p:cNvPr id="4" name="Title 1">
            <a:extLst>
              <a:ext uri="{FF2B5EF4-FFF2-40B4-BE49-F238E27FC236}">
                <a16:creationId xmlns:a16="http://schemas.microsoft.com/office/drawing/2014/main" id="{777BBF5B-25E5-4810-855F-4E3490FCBCF2}"/>
              </a:ext>
            </a:extLst>
          </p:cNvPr>
          <p:cNvSpPr>
            <a:spLocks noGrp="1"/>
          </p:cNvSpPr>
          <p:nvPr>
            <p:ph type="title"/>
          </p:nvPr>
        </p:nvSpPr>
        <p:spPr>
          <a:xfrm>
            <a:off x="457200" y="381000"/>
            <a:ext cx="8229600" cy="990600"/>
          </a:xfrm>
        </p:spPr>
        <p:txBody>
          <a:bodyPr>
            <a:normAutofit/>
          </a:bodyPr>
          <a:lstStyle/>
          <a:p>
            <a:r>
              <a:rPr lang="en-IN" sz="4000" dirty="0"/>
              <a:t>Database (Excel)</a:t>
            </a:r>
          </a:p>
        </p:txBody>
      </p:sp>
    </p:spTree>
    <p:extLst>
      <p:ext uri="{BB962C8B-B14F-4D97-AF65-F5344CB8AC3E}">
        <p14:creationId xmlns:p14="http://schemas.microsoft.com/office/powerpoint/2010/main" val="25250709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D321512-82F9-4087-8D78-818B58162A4F}"/>
              </a:ext>
            </a:extLst>
          </p:cNvPr>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pic>
        <p:nvPicPr>
          <p:cNvPr id="2" name="Picture 1">
            <a:extLst>
              <a:ext uri="{FF2B5EF4-FFF2-40B4-BE49-F238E27FC236}">
                <a16:creationId xmlns:a16="http://schemas.microsoft.com/office/drawing/2014/main" id="{B72CE973-F9C4-4D5A-81C4-C8A0FE4B311C}"/>
              </a:ext>
            </a:extLst>
          </p:cNvPr>
          <p:cNvPicPr>
            <a:picLocks noChangeAspect="1"/>
          </p:cNvPicPr>
          <p:nvPr/>
        </p:nvPicPr>
        <p:blipFill>
          <a:blip r:embed="rId2"/>
          <a:stretch>
            <a:fillRect/>
          </a:stretch>
        </p:blipFill>
        <p:spPr>
          <a:xfrm>
            <a:off x="0" y="1295400"/>
            <a:ext cx="9144000" cy="3581400"/>
          </a:xfrm>
          <a:prstGeom prst="rect">
            <a:avLst/>
          </a:prstGeom>
        </p:spPr>
      </p:pic>
      <p:sp>
        <p:nvSpPr>
          <p:cNvPr id="4" name="Title 1">
            <a:extLst>
              <a:ext uri="{FF2B5EF4-FFF2-40B4-BE49-F238E27FC236}">
                <a16:creationId xmlns:a16="http://schemas.microsoft.com/office/drawing/2014/main" id="{CA00E430-22BB-4BF8-8090-246E564E9D11}"/>
              </a:ext>
            </a:extLst>
          </p:cNvPr>
          <p:cNvSpPr>
            <a:spLocks noGrp="1"/>
          </p:cNvSpPr>
          <p:nvPr>
            <p:ph type="title"/>
          </p:nvPr>
        </p:nvSpPr>
        <p:spPr>
          <a:xfrm>
            <a:off x="457200" y="381000"/>
            <a:ext cx="8229600" cy="990600"/>
          </a:xfrm>
        </p:spPr>
        <p:txBody>
          <a:bodyPr>
            <a:normAutofit/>
          </a:bodyPr>
          <a:lstStyle/>
          <a:p>
            <a:r>
              <a:rPr lang="en-IN" sz="4000" dirty="0"/>
              <a:t>Template Mail</a:t>
            </a:r>
          </a:p>
        </p:txBody>
      </p:sp>
    </p:spTree>
    <p:extLst>
      <p:ext uri="{BB962C8B-B14F-4D97-AF65-F5344CB8AC3E}">
        <p14:creationId xmlns:p14="http://schemas.microsoft.com/office/powerpoint/2010/main" val="812482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90600"/>
            <a:ext cx="8229600" cy="685800"/>
          </a:xfrm>
        </p:spPr>
        <p:txBody>
          <a:bodyPr>
            <a:noAutofit/>
          </a:bodyPr>
          <a:lstStyle/>
          <a:p>
            <a:br>
              <a:rPr lang="en-US" sz="4000" dirty="0">
                <a:latin typeface="Calibri (Headings)"/>
              </a:rPr>
            </a:br>
            <a:br>
              <a:rPr lang="en-US" sz="4000" dirty="0">
                <a:latin typeface="Calibri (Headings)"/>
              </a:rPr>
            </a:br>
            <a:br>
              <a:rPr lang="en-US" sz="4000" dirty="0">
                <a:latin typeface="Calibri (Headings)"/>
              </a:rPr>
            </a:br>
            <a:br>
              <a:rPr lang="en-US" sz="4000" dirty="0">
                <a:latin typeface="Calibri (Headings)"/>
              </a:rPr>
            </a:br>
            <a:r>
              <a:rPr lang="en-US" sz="4000" dirty="0">
                <a:latin typeface="Calibri (Headings)"/>
              </a:rPr>
              <a:t>Area Introduction-Existing system </a:t>
            </a:r>
            <a:endParaRPr lang="en-US" sz="4000" dirty="0">
              <a:solidFill>
                <a:schemeClr val="tx1"/>
              </a:solidFill>
              <a:latin typeface="Calibri (Headings)"/>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
        <p:nvSpPr>
          <p:cNvPr id="3" name="TextBox 2">
            <a:extLst>
              <a:ext uri="{FF2B5EF4-FFF2-40B4-BE49-F238E27FC236}">
                <a16:creationId xmlns:a16="http://schemas.microsoft.com/office/drawing/2014/main" id="{5697D840-102C-47CA-A474-EE20064BD814}"/>
              </a:ext>
            </a:extLst>
          </p:cNvPr>
          <p:cNvSpPr txBox="1"/>
          <p:nvPr/>
        </p:nvSpPr>
        <p:spPr>
          <a:xfrm>
            <a:off x="304800" y="1929958"/>
            <a:ext cx="8153400" cy="4293483"/>
          </a:xfrm>
          <a:prstGeom prst="rect">
            <a:avLst/>
          </a:prstGeom>
          <a:noFill/>
        </p:spPr>
        <p:txBody>
          <a:bodyPr wrap="square" rtlCol="0">
            <a:spAutoFit/>
          </a:bodyPr>
          <a:lstStyle/>
          <a:p>
            <a:pPr marL="742950" lvl="1" indent="-285750">
              <a:buSzPct val="70000"/>
              <a:buFont typeface="Wingdings" panose="05000000000000000000" pitchFamily="2" charset="2"/>
              <a:buChar char="§"/>
            </a:pPr>
            <a:r>
              <a:rPr lang="en-US" sz="2100" dirty="0">
                <a:latin typeface="Cambria" pitchFamily="18" charset="0"/>
              </a:rPr>
              <a:t>User needs specific solutions to the problem arise.</a:t>
            </a:r>
          </a:p>
          <a:p>
            <a:pPr marL="742950" lvl="1" indent="-285750">
              <a:buSzPct val="70000"/>
              <a:buFont typeface="Wingdings" panose="05000000000000000000" pitchFamily="2" charset="2"/>
              <a:buChar char="§"/>
            </a:pPr>
            <a:endParaRPr lang="en-US" sz="2100" dirty="0">
              <a:latin typeface="Cambria" pitchFamily="18" charset="0"/>
            </a:endParaRPr>
          </a:p>
          <a:p>
            <a:pPr marL="742950" lvl="1" indent="-285750">
              <a:buSzPct val="70000"/>
              <a:buFont typeface="Wingdings" panose="05000000000000000000" pitchFamily="2" charset="2"/>
              <a:buChar char="§"/>
            </a:pPr>
            <a:r>
              <a:rPr lang="en-US" sz="2100" dirty="0">
                <a:latin typeface="Cambria" pitchFamily="18" charset="0"/>
              </a:rPr>
              <a:t>Queries are send to the system for processing it.</a:t>
            </a:r>
          </a:p>
          <a:p>
            <a:pPr lvl="1">
              <a:buSzPct val="70000"/>
            </a:pPr>
            <a:r>
              <a:rPr lang="en-US" sz="2100" dirty="0">
                <a:latin typeface="Cambria" pitchFamily="18" charset="0"/>
              </a:rPr>
              <a:t> </a:t>
            </a:r>
          </a:p>
          <a:p>
            <a:pPr marL="742950" lvl="1" indent="-285750">
              <a:buSzPct val="70000"/>
              <a:buFont typeface="Wingdings" panose="05000000000000000000" pitchFamily="2" charset="2"/>
              <a:buChar char="§"/>
            </a:pPr>
            <a:r>
              <a:rPr lang="en-US" sz="2100" dirty="0">
                <a:latin typeface="Cambria" pitchFamily="18" charset="0"/>
              </a:rPr>
              <a:t>Each queries arrived assigns a unique ticket.</a:t>
            </a:r>
          </a:p>
          <a:p>
            <a:pPr marL="742950" lvl="1" indent="-285750">
              <a:buSzPct val="70000"/>
              <a:buFont typeface="Wingdings" panose="05000000000000000000" pitchFamily="2" charset="2"/>
              <a:buChar char="§"/>
            </a:pPr>
            <a:endParaRPr lang="en-US" sz="2100" dirty="0">
              <a:latin typeface="Cambria" pitchFamily="18" charset="0"/>
            </a:endParaRPr>
          </a:p>
          <a:p>
            <a:pPr marL="742950" lvl="1" indent="-285750">
              <a:buSzPct val="70000"/>
              <a:buFont typeface="Wingdings" panose="05000000000000000000" pitchFamily="2" charset="2"/>
              <a:buChar char="§"/>
            </a:pPr>
            <a:r>
              <a:rPr lang="en-US" sz="2100" dirty="0">
                <a:latin typeface="Cambria" pitchFamily="18" charset="0"/>
              </a:rPr>
              <a:t> A big support team available to solve the problems.</a:t>
            </a:r>
          </a:p>
          <a:p>
            <a:pPr marL="742950" lvl="1" indent="-285750">
              <a:buSzPct val="70000"/>
              <a:buFont typeface="Wingdings" panose="05000000000000000000" pitchFamily="2" charset="2"/>
              <a:buChar char="§"/>
            </a:pPr>
            <a:endParaRPr lang="en-US" sz="2100" dirty="0">
              <a:latin typeface="Cambria" pitchFamily="18" charset="0"/>
            </a:endParaRPr>
          </a:p>
          <a:p>
            <a:pPr marL="742950" lvl="1" indent="-285750">
              <a:buSzPct val="70000"/>
              <a:buFont typeface="Wingdings" panose="05000000000000000000" pitchFamily="2" charset="2"/>
              <a:buChar char="§"/>
            </a:pPr>
            <a:r>
              <a:rPr lang="en-US" sz="2100" dirty="0">
                <a:latin typeface="Cambria" pitchFamily="18" charset="0"/>
              </a:rPr>
              <a:t>Queries are stored in queues which are equally partitioned and assigned to each members in the team.</a:t>
            </a:r>
          </a:p>
          <a:p>
            <a:pPr marL="742950" lvl="1" indent="-285750">
              <a:buSzPct val="70000"/>
              <a:buFont typeface="Wingdings" panose="05000000000000000000" pitchFamily="2" charset="2"/>
              <a:buChar char="§"/>
            </a:pPr>
            <a:endParaRPr lang="en-US" sz="2100" dirty="0">
              <a:latin typeface="Cambria" pitchFamily="18" charset="0"/>
            </a:endParaRPr>
          </a:p>
          <a:p>
            <a:pPr marL="742950" lvl="1" indent="-285750">
              <a:buSzPct val="70000"/>
              <a:buFont typeface="Wingdings" panose="05000000000000000000" pitchFamily="2" charset="2"/>
              <a:buChar char="§"/>
            </a:pPr>
            <a:r>
              <a:rPr lang="en-US" sz="2100" dirty="0">
                <a:latin typeface="Cambria" pitchFamily="18" charset="0"/>
              </a:rPr>
              <a:t>Team has a great stress when solving the same queries repeatedly.</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D321512-82F9-4087-8D78-818B58162A4F}"/>
              </a:ext>
            </a:extLst>
          </p:cNvPr>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pic>
        <p:nvPicPr>
          <p:cNvPr id="5" name="Picture 4">
            <a:extLst>
              <a:ext uri="{FF2B5EF4-FFF2-40B4-BE49-F238E27FC236}">
                <a16:creationId xmlns:a16="http://schemas.microsoft.com/office/drawing/2014/main" id="{5FFB55B5-2D9D-4C7C-9D75-7C612FE90887}"/>
              </a:ext>
            </a:extLst>
          </p:cNvPr>
          <p:cNvPicPr>
            <a:picLocks noChangeAspect="1"/>
          </p:cNvPicPr>
          <p:nvPr/>
        </p:nvPicPr>
        <p:blipFill>
          <a:blip r:embed="rId2"/>
          <a:stretch>
            <a:fillRect/>
          </a:stretch>
        </p:blipFill>
        <p:spPr>
          <a:xfrm>
            <a:off x="0" y="1371600"/>
            <a:ext cx="9144000" cy="5143500"/>
          </a:xfrm>
          <a:prstGeom prst="rect">
            <a:avLst/>
          </a:prstGeom>
        </p:spPr>
      </p:pic>
      <p:sp>
        <p:nvSpPr>
          <p:cNvPr id="7" name="Title 1">
            <a:extLst>
              <a:ext uri="{FF2B5EF4-FFF2-40B4-BE49-F238E27FC236}">
                <a16:creationId xmlns:a16="http://schemas.microsoft.com/office/drawing/2014/main" id="{11E1FCA2-44ED-4EE9-BA31-DFEA3CDC6CE0}"/>
              </a:ext>
            </a:extLst>
          </p:cNvPr>
          <p:cNvSpPr>
            <a:spLocks noGrp="1"/>
          </p:cNvSpPr>
          <p:nvPr>
            <p:ph type="title"/>
          </p:nvPr>
        </p:nvSpPr>
        <p:spPr>
          <a:xfrm>
            <a:off x="457200" y="381000"/>
            <a:ext cx="8229600" cy="990600"/>
          </a:xfrm>
        </p:spPr>
        <p:txBody>
          <a:bodyPr>
            <a:normAutofit/>
          </a:bodyPr>
          <a:lstStyle/>
          <a:p>
            <a:r>
              <a:rPr lang="en-IN" sz="4000" dirty="0"/>
              <a:t>Ticket Raising</a:t>
            </a:r>
          </a:p>
        </p:txBody>
      </p:sp>
    </p:spTree>
    <p:extLst>
      <p:ext uri="{BB962C8B-B14F-4D97-AF65-F5344CB8AC3E}">
        <p14:creationId xmlns:p14="http://schemas.microsoft.com/office/powerpoint/2010/main" val="5268508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D321512-82F9-4087-8D78-818B58162A4F}"/>
              </a:ext>
            </a:extLst>
          </p:cNvPr>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pic>
        <p:nvPicPr>
          <p:cNvPr id="2" name="Picture 1">
            <a:extLst>
              <a:ext uri="{FF2B5EF4-FFF2-40B4-BE49-F238E27FC236}">
                <a16:creationId xmlns:a16="http://schemas.microsoft.com/office/drawing/2014/main" id="{463C7E80-C8AA-45F0-90A3-AC8A0B11F25B}"/>
              </a:ext>
            </a:extLst>
          </p:cNvPr>
          <p:cNvPicPr>
            <a:picLocks noChangeAspect="1"/>
          </p:cNvPicPr>
          <p:nvPr/>
        </p:nvPicPr>
        <p:blipFill>
          <a:blip r:embed="rId2"/>
          <a:stretch>
            <a:fillRect/>
          </a:stretch>
        </p:blipFill>
        <p:spPr>
          <a:xfrm>
            <a:off x="152400" y="1333500"/>
            <a:ext cx="9144000" cy="5143500"/>
          </a:xfrm>
          <a:prstGeom prst="rect">
            <a:avLst/>
          </a:prstGeom>
        </p:spPr>
      </p:pic>
      <p:sp>
        <p:nvSpPr>
          <p:cNvPr id="7" name="Title 1">
            <a:extLst>
              <a:ext uri="{FF2B5EF4-FFF2-40B4-BE49-F238E27FC236}">
                <a16:creationId xmlns:a16="http://schemas.microsoft.com/office/drawing/2014/main" id="{632DA9FD-A73F-4007-B922-B5D6D681B633}"/>
              </a:ext>
            </a:extLst>
          </p:cNvPr>
          <p:cNvSpPr>
            <a:spLocks noGrp="1"/>
          </p:cNvSpPr>
          <p:nvPr>
            <p:ph type="title"/>
          </p:nvPr>
        </p:nvSpPr>
        <p:spPr>
          <a:xfrm>
            <a:off x="457200" y="381000"/>
            <a:ext cx="8229600" cy="762000"/>
          </a:xfrm>
        </p:spPr>
        <p:txBody>
          <a:bodyPr>
            <a:normAutofit/>
          </a:bodyPr>
          <a:lstStyle/>
          <a:p>
            <a:r>
              <a:rPr lang="en-IN" sz="4000" dirty="0"/>
              <a:t>Support Team</a:t>
            </a:r>
          </a:p>
        </p:txBody>
      </p:sp>
    </p:spTree>
    <p:extLst>
      <p:ext uri="{BB962C8B-B14F-4D97-AF65-F5344CB8AC3E}">
        <p14:creationId xmlns:p14="http://schemas.microsoft.com/office/powerpoint/2010/main" val="36111386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D321512-82F9-4087-8D78-818B58162A4F}"/>
              </a:ext>
            </a:extLst>
          </p:cNvPr>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pic>
        <p:nvPicPr>
          <p:cNvPr id="2" name="Picture 1">
            <a:extLst>
              <a:ext uri="{FF2B5EF4-FFF2-40B4-BE49-F238E27FC236}">
                <a16:creationId xmlns:a16="http://schemas.microsoft.com/office/drawing/2014/main" id="{024BD7ED-1AE9-4044-96DE-C783EF4E013D}"/>
              </a:ext>
            </a:extLst>
          </p:cNvPr>
          <p:cNvPicPr>
            <a:picLocks noChangeAspect="1"/>
          </p:cNvPicPr>
          <p:nvPr/>
        </p:nvPicPr>
        <p:blipFill>
          <a:blip r:embed="rId2"/>
          <a:stretch>
            <a:fillRect/>
          </a:stretch>
        </p:blipFill>
        <p:spPr>
          <a:xfrm>
            <a:off x="0" y="1371600"/>
            <a:ext cx="9144000" cy="5143500"/>
          </a:xfrm>
          <a:prstGeom prst="rect">
            <a:avLst/>
          </a:prstGeom>
        </p:spPr>
      </p:pic>
      <p:sp>
        <p:nvSpPr>
          <p:cNvPr id="5" name="Title 1">
            <a:extLst>
              <a:ext uri="{FF2B5EF4-FFF2-40B4-BE49-F238E27FC236}">
                <a16:creationId xmlns:a16="http://schemas.microsoft.com/office/drawing/2014/main" id="{EE513E19-8848-481A-A11A-B0B9DE6171CC}"/>
              </a:ext>
            </a:extLst>
          </p:cNvPr>
          <p:cNvSpPr>
            <a:spLocks noGrp="1"/>
          </p:cNvSpPr>
          <p:nvPr>
            <p:ph type="title"/>
          </p:nvPr>
        </p:nvSpPr>
        <p:spPr>
          <a:xfrm>
            <a:off x="457200" y="381000"/>
            <a:ext cx="8229600" cy="990600"/>
          </a:xfrm>
        </p:spPr>
        <p:txBody>
          <a:bodyPr>
            <a:normAutofit/>
          </a:bodyPr>
          <a:lstStyle/>
          <a:p>
            <a:r>
              <a:rPr lang="en-IN" sz="4000" dirty="0"/>
              <a:t>Ticket Closing</a:t>
            </a:r>
          </a:p>
        </p:txBody>
      </p:sp>
    </p:spTree>
    <p:extLst>
      <p:ext uri="{BB962C8B-B14F-4D97-AF65-F5344CB8AC3E}">
        <p14:creationId xmlns:p14="http://schemas.microsoft.com/office/powerpoint/2010/main" val="19108704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620093-DCF8-411A-9B2E-2B1DCD7B304E}"/>
              </a:ext>
            </a:extLst>
          </p:cNvPr>
          <p:cNvSpPr>
            <a:spLocks noGrp="1"/>
          </p:cNvSpPr>
          <p:nvPr>
            <p:ph idx="1"/>
          </p:nvPr>
        </p:nvSpPr>
        <p:spPr>
          <a:xfrm>
            <a:off x="457200" y="1097280"/>
            <a:ext cx="8229600" cy="4389120"/>
          </a:xfrm>
        </p:spPr>
        <p:txBody>
          <a:bodyPr>
            <a:normAutofit fontScale="92500" lnSpcReduction="10000"/>
          </a:bodyPr>
          <a:lstStyle/>
          <a:p>
            <a:pPr marL="0" indent="0">
              <a:buNone/>
            </a:pPr>
            <a:r>
              <a:rPr lang="en-US" sz="4300" dirty="0">
                <a:latin typeface="+mj-lt"/>
              </a:rPr>
              <a:t>References</a:t>
            </a:r>
          </a:p>
          <a:p>
            <a:pPr lvl="1">
              <a:buClrTx/>
              <a:buSzPct val="70000"/>
              <a:buFont typeface="Wingdings" panose="05000000000000000000" pitchFamily="2" charset="2"/>
              <a:buChar char="§"/>
            </a:pPr>
            <a:r>
              <a:rPr lang="en-US" dirty="0">
                <a:latin typeface="Cambria" pitchFamily="18" charset="0"/>
                <a:hlinkClick r:id="rId2"/>
              </a:rPr>
              <a:t>https://help.teamsupport.com/1/en/topic/ticket-automation</a:t>
            </a:r>
            <a:r>
              <a:rPr lang="en-US" dirty="0">
                <a:latin typeface="Cambria" pitchFamily="18" charset="0"/>
              </a:rPr>
              <a:t> - Ticket Automation</a:t>
            </a:r>
          </a:p>
          <a:p>
            <a:pPr lvl="1">
              <a:buClrTx/>
              <a:buSzPct val="70000"/>
              <a:buFont typeface="Wingdings" panose="05000000000000000000" pitchFamily="2" charset="2"/>
              <a:buChar char="§"/>
            </a:pPr>
            <a:endParaRPr lang="en-US" dirty="0">
              <a:latin typeface="Cambria" pitchFamily="18" charset="0"/>
            </a:endParaRPr>
          </a:p>
          <a:p>
            <a:pPr lvl="1">
              <a:buClrTx/>
              <a:buSzPct val="70000"/>
              <a:buFont typeface="Wingdings" panose="05000000000000000000" pitchFamily="2" charset="2"/>
              <a:buChar char="§"/>
            </a:pPr>
            <a:r>
              <a:rPr lang="en-US" dirty="0">
                <a:latin typeface="Cambria" pitchFamily="18" charset="0"/>
                <a:hlinkClick r:id="rId3"/>
              </a:rPr>
              <a:t>https://www.uipath.com/blog/use-cases-it-transformation-rpa?hs_amp=true</a:t>
            </a:r>
            <a:r>
              <a:rPr lang="en-US" dirty="0">
                <a:latin typeface="Cambria" pitchFamily="18" charset="0"/>
              </a:rPr>
              <a:t> – UiPath</a:t>
            </a:r>
          </a:p>
          <a:p>
            <a:pPr lvl="1">
              <a:buClrTx/>
              <a:buSzPct val="70000"/>
              <a:buFont typeface="Wingdings" panose="05000000000000000000" pitchFamily="2" charset="2"/>
              <a:buChar char="§"/>
            </a:pPr>
            <a:endParaRPr lang="en-US" dirty="0">
              <a:latin typeface="Cambria" pitchFamily="18" charset="0"/>
            </a:endParaRPr>
          </a:p>
          <a:p>
            <a:pPr lvl="1">
              <a:buClrTx/>
              <a:buSzPct val="70000"/>
              <a:buFont typeface="Wingdings" panose="05000000000000000000" pitchFamily="2" charset="2"/>
              <a:buChar char="§"/>
            </a:pPr>
            <a:r>
              <a:rPr lang="en-IN" dirty="0">
                <a:hlinkClick r:id="rId4"/>
              </a:rPr>
              <a:t>https://www.nltk.org/</a:t>
            </a:r>
            <a:r>
              <a:rPr lang="en-IN" dirty="0"/>
              <a:t> - NLP</a:t>
            </a:r>
          </a:p>
          <a:p>
            <a:pPr lvl="1">
              <a:buClrTx/>
              <a:buSzPct val="70000"/>
              <a:buFont typeface="Wingdings" panose="05000000000000000000" pitchFamily="2" charset="2"/>
              <a:buChar char="§"/>
            </a:pPr>
            <a:endParaRPr lang="en-IN" dirty="0">
              <a:latin typeface="Cambria" pitchFamily="18" charset="0"/>
            </a:endParaRPr>
          </a:p>
          <a:p>
            <a:pPr marL="393192" lvl="1" indent="0">
              <a:buClrTx/>
              <a:buSzPct val="70000"/>
              <a:buNone/>
            </a:pPr>
            <a:r>
              <a:rPr lang="en-IN" dirty="0">
                <a:latin typeface="Cambria" pitchFamily="18" charset="0"/>
              </a:rPr>
              <a:t>GitHub link – </a:t>
            </a:r>
            <a:r>
              <a:rPr lang="en-IN" dirty="0">
                <a:hlinkClick r:id="rId5"/>
              </a:rPr>
              <a:t>https://github.com/sanjaysanju618/Ticket-Assignment-Automation</a:t>
            </a:r>
            <a:endParaRPr lang="en-IN" dirty="0">
              <a:latin typeface="Cambria" pitchFamily="18" charset="0"/>
            </a:endParaRPr>
          </a:p>
          <a:p>
            <a:pPr marL="393192" lvl="1" indent="0">
              <a:buClrTx/>
              <a:buSzPct val="70000"/>
              <a:buNone/>
            </a:pPr>
            <a:endParaRPr lang="en-IN" dirty="0">
              <a:latin typeface="Cambria" pitchFamily="18" charset="0"/>
            </a:endParaRPr>
          </a:p>
          <a:p>
            <a:pPr marL="393192" lvl="1" indent="0">
              <a:buClrTx/>
              <a:buSzPct val="70000"/>
              <a:buNone/>
            </a:pPr>
            <a:endParaRPr lang="en-US" dirty="0">
              <a:latin typeface="Cambria" pitchFamily="18" charset="0"/>
            </a:endParaRPr>
          </a:p>
          <a:p>
            <a:endParaRPr lang="en-IN" dirty="0"/>
          </a:p>
        </p:txBody>
      </p:sp>
      <p:sp>
        <p:nvSpPr>
          <p:cNvPr id="4" name="TextBox 3">
            <a:extLst>
              <a:ext uri="{FF2B5EF4-FFF2-40B4-BE49-F238E27FC236}">
                <a16:creationId xmlns:a16="http://schemas.microsoft.com/office/drawing/2014/main" id="{70620144-CDD9-4101-9DED-F1805AA2F4CD}"/>
              </a:ext>
            </a:extLst>
          </p:cNvPr>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Tree>
    <p:extLst>
      <p:ext uri="{BB962C8B-B14F-4D97-AF65-F5344CB8AC3E}">
        <p14:creationId xmlns:p14="http://schemas.microsoft.com/office/powerpoint/2010/main" val="1095589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515112"/>
          </a:xfrm>
        </p:spPr>
        <p:txBody>
          <a:bodyPr>
            <a:normAutofit fontScale="90000"/>
          </a:bodyPr>
          <a:lstStyle/>
          <a:p>
            <a:r>
              <a:rPr lang="en-US" sz="4400" dirty="0"/>
              <a:t>Proposed System</a:t>
            </a: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
        <p:nvSpPr>
          <p:cNvPr id="5" name="Rectangle 4"/>
          <p:cNvSpPr/>
          <p:nvPr/>
        </p:nvSpPr>
        <p:spPr>
          <a:xfrm>
            <a:off x="685800" y="1476399"/>
            <a:ext cx="8001000" cy="4801314"/>
          </a:xfrm>
          <a:prstGeom prst="rect">
            <a:avLst/>
          </a:prstGeom>
        </p:spPr>
        <p:txBody>
          <a:bodyPr wrap="square">
            <a:spAutoFit/>
          </a:bodyPr>
          <a:lstStyle/>
          <a:p>
            <a:r>
              <a:rPr lang="en-US" b="1" dirty="0">
                <a:latin typeface="Cambria" pitchFamily="18" charset="0"/>
              </a:rPr>
              <a:t>Advantages over existing method:- </a:t>
            </a:r>
          </a:p>
          <a:p>
            <a:pPr lvl="1">
              <a:buSzPct val="70000"/>
              <a:buFont typeface="Wingdings" pitchFamily="2" charset="2"/>
              <a:buChar char="§"/>
            </a:pPr>
            <a:r>
              <a:rPr lang="en-US" dirty="0">
                <a:latin typeface="Cambria" pitchFamily="18" charset="0"/>
              </a:rPr>
              <a:t> Effective in both Installation and Working with the Queues.</a:t>
            </a:r>
          </a:p>
          <a:p>
            <a:pPr lvl="1">
              <a:buSzPct val="70000"/>
              <a:buFont typeface="Wingdings" pitchFamily="2" charset="2"/>
              <a:buChar char="§"/>
            </a:pPr>
            <a:endParaRPr lang="en-US" dirty="0">
              <a:latin typeface="Cambria" pitchFamily="18" charset="0"/>
            </a:endParaRPr>
          </a:p>
          <a:p>
            <a:pPr lvl="1">
              <a:buSzPct val="70000"/>
              <a:buFont typeface="Wingdings" pitchFamily="2" charset="2"/>
              <a:buChar char="§"/>
            </a:pPr>
            <a:r>
              <a:rPr lang="en-US" dirty="0">
                <a:latin typeface="Cambria" pitchFamily="18" charset="0"/>
              </a:rPr>
              <a:t> Previously solved solutions are stored in a separate Database.</a:t>
            </a:r>
          </a:p>
          <a:p>
            <a:pPr lvl="1"/>
            <a:endParaRPr lang="en-US" dirty="0">
              <a:latin typeface="Cambria" pitchFamily="18" charset="0"/>
            </a:endParaRPr>
          </a:p>
          <a:p>
            <a:pPr lvl="1">
              <a:buSzPct val="70000"/>
              <a:buFont typeface="Wingdings" pitchFamily="2" charset="2"/>
              <a:buChar char="§"/>
            </a:pPr>
            <a:r>
              <a:rPr lang="en-US" dirty="0">
                <a:latin typeface="Cambria" pitchFamily="18" charset="0"/>
              </a:rPr>
              <a:t> When same queries arise by the other users, then it match to the saved results.</a:t>
            </a:r>
          </a:p>
          <a:p>
            <a:pPr lvl="1">
              <a:buSzPct val="70000"/>
              <a:buFont typeface="Wingdings" pitchFamily="2" charset="2"/>
              <a:buChar char="§"/>
            </a:pPr>
            <a:endParaRPr lang="en-US" dirty="0">
              <a:latin typeface="Cambria" pitchFamily="18" charset="0"/>
            </a:endParaRPr>
          </a:p>
          <a:p>
            <a:pPr lvl="1">
              <a:buSzPct val="70000"/>
              <a:buFont typeface="Wingdings" pitchFamily="2" charset="2"/>
              <a:buChar char="§"/>
            </a:pPr>
            <a:r>
              <a:rPr lang="en-US" dirty="0">
                <a:latin typeface="Cambria" pitchFamily="18" charset="0"/>
              </a:rPr>
              <a:t> This makes the Ticketing System Faster Comparatively.</a:t>
            </a:r>
          </a:p>
          <a:p>
            <a:pPr lvl="1">
              <a:buSzPct val="70000"/>
              <a:buFont typeface="Wingdings" pitchFamily="2" charset="2"/>
              <a:buChar char="§"/>
            </a:pPr>
            <a:endParaRPr lang="en-US" dirty="0">
              <a:latin typeface="Cambria" pitchFamily="18" charset="0"/>
            </a:endParaRPr>
          </a:p>
          <a:p>
            <a:pPr lvl="1">
              <a:buSzPct val="70000"/>
              <a:buFont typeface="Wingdings" pitchFamily="2" charset="2"/>
              <a:buChar char="§"/>
            </a:pPr>
            <a:r>
              <a:rPr lang="en-US" dirty="0">
                <a:latin typeface="Cambria" pitchFamily="18" charset="0"/>
              </a:rPr>
              <a:t> Applies certain algorithms (Sequential / Priority) to process the queries even more faster.</a:t>
            </a:r>
          </a:p>
          <a:p>
            <a:pPr lvl="1">
              <a:buSzPct val="70000"/>
              <a:buFont typeface="Wingdings" pitchFamily="2" charset="2"/>
              <a:buChar char="§"/>
            </a:pPr>
            <a:endParaRPr lang="en-US" dirty="0">
              <a:latin typeface="Cambria" pitchFamily="18" charset="0"/>
            </a:endParaRPr>
          </a:p>
          <a:p>
            <a:pPr lvl="1">
              <a:buSzPct val="70000"/>
              <a:buFont typeface="Wingdings" pitchFamily="2" charset="2"/>
              <a:buChar char="§"/>
            </a:pPr>
            <a:r>
              <a:rPr lang="en-US" dirty="0">
                <a:latin typeface="Cambria" pitchFamily="18" charset="0"/>
              </a:rPr>
              <a:t> Splits entire queries by word tokenization. </a:t>
            </a:r>
          </a:p>
          <a:p>
            <a:pPr lvl="1">
              <a:buSzPct val="70000"/>
              <a:buFont typeface="Wingdings" pitchFamily="2" charset="2"/>
              <a:buChar char="§"/>
            </a:pPr>
            <a:endParaRPr lang="en-US" dirty="0">
              <a:latin typeface="Cambria" pitchFamily="18" charset="0"/>
            </a:endParaRPr>
          </a:p>
          <a:p>
            <a:pPr lvl="1">
              <a:buSzPct val="70000"/>
              <a:buFont typeface="Wingdings" pitchFamily="2" charset="2"/>
              <a:buChar char="§"/>
            </a:pPr>
            <a:r>
              <a:rPr lang="en-US" dirty="0">
                <a:latin typeface="Cambria" pitchFamily="18" charset="0"/>
              </a:rPr>
              <a:t> Missing Details and Fraud are identified by NLP, then  Updates the information to existing tickets accordingly.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35D8E7-5EED-424D-9752-53BB18B58EEC}"/>
              </a:ext>
            </a:extLst>
          </p:cNvPr>
          <p:cNvSpPr>
            <a:spLocks noGrp="1"/>
          </p:cNvSpPr>
          <p:nvPr>
            <p:ph idx="1"/>
          </p:nvPr>
        </p:nvSpPr>
        <p:spPr>
          <a:xfrm>
            <a:off x="457200" y="990600"/>
            <a:ext cx="8229600" cy="5562600"/>
          </a:xfrm>
        </p:spPr>
        <p:txBody>
          <a:bodyPr/>
          <a:lstStyle/>
          <a:p>
            <a:pPr marL="0" indent="0">
              <a:buNone/>
            </a:pPr>
            <a:r>
              <a:rPr lang="en-US" sz="4000" b="1" dirty="0">
                <a:latin typeface="+mj-lt"/>
              </a:rPr>
              <a:t>Advantage</a:t>
            </a:r>
          </a:p>
          <a:p>
            <a:pPr lvl="2">
              <a:buClrTx/>
              <a:buFont typeface="Wingdings" pitchFamily="2" charset="2"/>
              <a:buChar char="§"/>
            </a:pPr>
            <a:endParaRPr lang="en-US" dirty="0">
              <a:latin typeface="Cambria" pitchFamily="18" charset="0"/>
            </a:endParaRPr>
          </a:p>
          <a:p>
            <a:pPr lvl="2">
              <a:buClrTx/>
              <a:buFont typeface="Wingdings" pitchFamily="2" charset="2"/>
              <a:buChar char="§"/>
            </a:pPr>
            <a:r>
              <a:rPr lang="en-US" dirty="0">
                <a:latin typeface="Cambria" pitchFamily="18" charset="0"/>
              </a:rPr>
              <a:t>Traditional IT companies has a lag over the automation which can be overcomes by this system.</a:t>
            </a:r>
          </a:p>
          <a:p>
            <a:pPr lvl="2">
              <a:buFont typeface="Wingdings" pitchFamily="2" charset="2"/>
              <a:buChar char="§"/>
            </a:pPr>
            <a:endParaRPr lang="en-US" dirty="0">
              <a:latin typeface="Cambria" pitchFamily="18" charset="0"/>
            </a:endParaRPr>
          </a:p>
          <a:p>
            <a:pPr lvl="2">
              <a:buClrTx/>
              <a:buFont typeface="Wingdings" pitchFamily="2" charset="2"/>
              <a:buChar char="§"/>
            </a:pPr>
            <a:r>
              <a:rPr lang="en-US" dirty="0">
                <a:latin typeface="Cambria" pitchFamily="18" charset="0"/>
              </a:rPr>
              <a:t>Even smaller companies can easily adopt to this ticketing system due to reduced cost and man power.</a:t>
            </a:r>
          </a:p>
          <a:p>
            <a:pPr lvl="2">
              <a:buFont typeface="Wingdings" pitchFamily="2" charset="2"/>
              <a:buChar char="§"/>
            </a:pPr>
            <a:endParaRPr lang="en-US" dirty="0">
              <a:latin typeface="Cambria" pitchFamily="18" charset="0"/>
            </a:endParaRPr>
          </a:p>
          <a:p>
            <a:pPr marL="667512" lvl="2" indent="0">
              <a:buNone/>
            </a:pPr>
            <a:endParaRPr lang="en-US" dirty="0">
              <a:latin typeface="Cambria" pitchFamily="18" charset="0"/>
            </a:endParaRPr>
          </a:p>
          <a:p>
            <a:endParaRPr lang="en-IN" dirty="0"/>
          </a:p>
        </p:txBody>
      </p:sp>
    </p:spTree>
    <p:extLst>
      <p:ext uri="{BB962C8B-B14F-4D97-AF65-F5344CB8AC3E}">
        <p14:creationId xmlns:p14="http://schemas.microsoft.com/office/powerpoint/2010/main" val="1827710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35D8E7-5EED-424D-9752-53BB18B58EEC}"/>
              </a:ext>
            </a:extLst>
          </p:cNvPr>
          <p:cNvSpPr>
            <a:spLocks noGrp="1"/>
          </p:cNvSpPr>
          <p:nvPr>
            <p:ph idx="1"/>
          </p:nvPr>
        </p:nvSpPr>
        <p:spPr>
          <a:xfrm>
            <a:off x="457200" y="990600"/>
            <a:ext cx="8229600" cy="5562600"/>
          </a:xfrm>
        </p:spPr>
        <p:txBody>
          <a:bodyPr/>
          <a:lstStyle/>
          <a:p>
            <a:pPr marL="0" indent="0">
              <a:buNone/>
            </a:pPr>
            <a:r>
              <a:rPr lang="en-US" sz="4000" b="1" dirty="0">
                <a:latin typeface="+mj-lt"/>
              </a:rPr>
              <a:t>Future enhancements</a:t>
            </a:r>
          </a:p>
          <a:p>
            <a:pPr lvl="2">
              <a:buClrTx/>
              <a:buFont typeface="Wingdings" pitchFamily="2" charset="2"/>
              <a:buChar char="§"/>
            </a:pPr>
            <a:endParaRPr lang="en-US" dirty="0">
              <a:latin typeface="Cambria" pitchFamily="18" charset="0"/>
            </a:endParaRPr>
          </a:p>
          <a:p>
            <a:pPr lvl="2">
              <a:buClrTx/>
              <a:buFont typeface="Wingdings" pitchFamily="2" charset="2"/>
              <a:buChar char="§"/>
            </a:pPr>
            <a:r>
              <a:rPr lang="en-US" dirty="0">
                <a:latin typeface="Cambria" pitchFamily="18" charset="0"/>
              </a:rPr>
              <a:t>This eliminate the process of sending the mails regarding thein complete data (e.g. customer id is missing) to the customer. </a:t>
            </a:r>
          </a:p>
          <a:p>
            <a:pPr lvl="2">
              <a:buClrTx/>
              <a:buFont typeface="Wingdings" pitchFamily="2" charset="2"/>
              <a:buChar char="§"/>
            </a:pPr>
            <a:r>
              <a:rPr lang="en-US" dirty="0">
                <a:latin typeface="Cambria" pitchFamily="18" charset="0"/>
              </a:rPr>
              <a:t>The system which has this RPA workflow can be considered as a hub system and this hub plays as a role of routing the tickets to the particular persons system(node) according to their domain. This overcomes the process of installation of this workflow in all the system.</a:t>
            </a:r>
          </a:p>
          <a:p>
            <a:pPr lvl="2">
              <a:buFont typeface="Wingdings" pitchFamily="2" charset="2"/>
              <a:buChar char="§"/>
            </a:pPr>
            <a:endParaRPr lang="en-US" dirty="0">
              <a:latin typeface="Cambria" pitchFamily="18" charset="0"/>
            </a:endParaRPr>
          </a:p>
          <a:p>
            <a:pPr marL="667512" lvl="2" indent="0">
              <a:buNone/>
            </a:pPr>
            <a:endParaRPr lang="en-US" dirty="0">
              <a:latin typeface="Cambria" pitchFamily="18" charset="0"/>
            </a:endParaRPr>
          </a:p>
          <a:p>
            <a:endParaRPr lang="en-IN" dirty="0"/>
          </a:p>
        </p:txBody>
      </p:sp>
    </p:spTree>
    <p:extLst>
      <p:ext uri="{BB962C8B-B14F-4D97-AF65-F5344CB8AC3E}">
        <p14:creationId xmlns:p14="http://schemas.microsoft.com/office/powerpoint/2010/main" val="1587830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4000" dirty="0"/>
              <a:t>Literature Review</a:t>
            </a:r>
          </a:p>
        </p:txBody>
      </p:sp>
      <p:sp>
        <p:nvSpPr>
          <p:cNvPr id="3" name="Content Placeholder 2"/>
          <p:cNvSpPr>
            <a:spLocks noGrp="1"/>
          </p:cNvSpPr>
          <p:nvPr>
            <p:ph idx="1"/>
          </p:nvPr>
        </p:nvSpPr>
        <p:spPr>
          <a:xfrm>
            <a:off x="457200" y="1783080"/>
            <a:ext cx="8229600" cy="4389120"/>
          </a:xfrm>
        </p:spPr>
        <p:txBody>
          <a:bodyPr>
            <a:normAutofit/>
          </a:bodyPr>
          <a:lstStyle/>
          <a:p>
            <a:pPr marL="0" indent="0">
              <a:buSzPct val="70000"/>
              <a:buNone/>
            </a:pPr>
            <a:r>
              <a:rPr lang="en-US" sz="2800" dirty="0">
                <a:latin typeface="Cambria" pitchFamily="18" charset="0"/>
              </a:rPr>
              <a:t>Drawbacks of existing methods</a:t>
            </a:r>
          </a:p>
          <a:p>
            <a:pPr lvl="2">
              <a:buClrTx/>
              <a:buFont typeface="Wingdings" panose="05000000000000000000" pitchFamily="2" charset="2"/>
              <a:buChar char="§"/>
            </a:pPr>
            <a:r>
              <a:rPr lang="en-US" dirty="0">
                <a:latin typeface="Cambria" pitchFamily="18" charset="0"/>
              </a:rPr>
              <a:t>Inaccurate solutions provided to the customers.</a:t>
            </a:r>
          </a:p>
          <a:p>
            <a:pPr lvl="2">
              <a:buClrTx/>
              <a:buFont typeface="Wingdings" panose="05000000000000000000" pitchFamily="2" charset="2"/>
              <a:buChar char="§"/>
            </a:pPr>
            <a:endParaRPr lang="en-US" dirty="0">
              <a:latin typeface="Cambria" pitchFamily="18" charset="0"/>
            </a:endParaRPr>
          </a:p>
          <a:p>
            <a:pPr lvl="2">
              <a:buClrTx/>
              <a:buFont typeface="Wingdings" panose="05000000000000000000" pitchFamily="2" charset="2"/>
              <a:buChar char="§"/>
            </a:pPr>
            <a:r>
              <a:rPr lang="en-US" dirty="0">
                <a:latin typeface="Cambria" pitchFamily="18" charset="0"/>
              </a:rPr>
              <a:t>If any missing details or any fraud, system is not much effective to overcome it.</a:t>
            </a:r>
          </a:p>
          <a:p>
            <a:pPr lvl="2">
              <a:buClrTx/>
              <a:buFont typeface="Wingdings" panose="05000000000000000000" pitchFamily="2" charset="2"/>
              <a:buChar char="§"/>
            </a:pPr>
            <a:endParaRPr lang="en-US" dirty="0">
              <a:latin typeface="Cambria" pitchFamily="18" charset="0"/>
            </a:endParaRPr>
          </a:p>
          <a:p>
            <a:pPr lvl="2">
              <a:buClrTx/>
              <a:buFont typeface="Wingdings" panose="05000000000000000000" pitchFamily="2" charset="2"/>
              <a:buChar char="§"/>
            </a:pPr>
            <a:r>
              <a:rPr lang="en-US" dirty="0">
                <a:latin typeface="Cambria" pitchFamily="18" charset="0"/>
              </a:rPr>
              <a:t>In case the details given by the customer is insufficient, System will response with unwanted result. </a:t>
            </a:r>
          </a:p>
          <a:p>
            <a:pPr lvl="2">
              <a:buClrTx/>
              <a:buFont typeface="Wingdings" panose="05000000000000000000" pitchFamily="2" charset="2"/>
              <a:buChar char="§"/>
            </a:pPr>
            <a:endParaRPr lang="en-US" dirty="0">
              <a:latin typeface="Cambria" pitchFamily="18" charset="0"/>
            </a:endParaRPr>
          </a:p>
          <a:p>
            <a:pPr lvl="2">
              <a:buClrTx/>
              <a:buFont typeface="Wingdings" panose="05000000000000000000" pitchFamily="2" charset="2"/>
              <a:buChar char="§"/>
            </a:pPr>
            <a:r>
              <a:rPr lang="en-US" dirty="0">
                <a:latin typeface="Cambria" pitchFamily="18" charset="0"/>
              </a:rPr>
              <a:t>Doesn’t follow any specific methods in solving the customer request (FIFO, Round Robin, Priority Queue).</a:t>
            </a: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00200"/>
            <a:ext cx="8153400" cy="3276600"/>
          </a:xfrm>
        </p:spPr>
        <p:txBody>
          <a:bodyPr>
            <a:noAutofit/>
          </a:bodyPr>
          <a:lstStyle/>
          <a:p>
            <a:r>
              <a:rPr lang="en-US" sz="4000" dirty="0"/>
              <a:t>Module Split up</a:t>
            </a:r>
            <a:br>
              <a:rPr lang="en-US" sz="1050" dirty="0">
                <a:latin typeface="Cambria" pitchFamily="18" charset="0"/>
              </a:rPr>
            </a:br>
            <a:br>
              <a:rPr lang="en-US" sz="2000" dirty="0">
                <a:latin typeface="Cambria" pitchFamily="18" charset="0"/>
              </a:rPr>
            </a:br>
            <a:r>
              <a:rPr lang="en-US" sz="2000" dirty="0">
                <a:latin typeface="Cambria" pitchFamily="18" charset="0"/>
              </a:rPr>
              <a:t>	</a:t>
            </a:r>
            <a:r>
              <a:rPr lang="en-US" sz="2100" b="1" dirty="0">
                <a:solidFill>
                  <a:schemeClr val="tx1"/>
                </a:solidFill>
                <a:latin typeface="Cambria" panose="02040503050406030204" pitchFamily="18" charset="0"/>
                <a:ea typeface="Cambria" panose="02040503050406030204" pitchFamily="18" charset="0"/>
              </a:rPr>
              <a:t>Module 1</a:t>
            </a:r>
            <a:r>
              <a:rPr lang="en-US" sz="2100" dirty="0">
                <a:solidFill>
                  <a:schemeClr val="tx1"/>
                </a:solidFill>
                <a:latin typeface="Cambria" panose="02040503050406030204" pitchFamily="18" charset="0"/>
                <a:ea typeface="Cambria" panose="02040503050406030204" pitchFamily="18" charset="0"/>
              </a:rPr>
              <a:t>: Mail Trigger</a:t>
            </a:r>
            <a:br>
              <a:rPr lang="en-US" sz="2100" dirty="0">
                <a:solidFill>
                  <a:schemeClr val="tx1"/>
                </a:solidFill>
                <a:latin typeface="Cambria" panose="02040503050406030204" pitchFamily="18" charset="0"/>
                <a:ea typeface="Cambria" panose="02040503050406030204" pitchFamily="18" charset="0"/>
              </a:rPr>
            </a:br>
            <a:br>
              <a:rPr lang="en-US" sz="2100" dirty="0">
                <a:solidFill>
                  <a:schemeClr val="tx1"/>
                </a:solidFill>
                <a:latin typeface="Cambria" panose="02040503050406030204" pitchFamily="18" charset="0"/>
                <a:ea typeface="Cambria" panose="02040503050406030204" pitchFamily="18" charset="0"/>
              </a:rPr>
            </a:br>
            <a:r>
              <a:rPr lang="en-US" sz="2100" dirty="0">
                <a:solidFill>
                  <a:schemeClr val="tx1"/>
                </a:solidFill>
                <a:latin typeface="Cambria" panose="02040503050406030204" pitchFamily="18" charset="0"/>
                <a:ea typeface="Cambria" panose="02040503050406030204" pitchFamily="18" charset="0"/>
              </a:rPr>
              <a:t>	</a:t>
            </a:r>
            <a:r>
              <a:rPr lang="en-US" sz="2100" b="1" dirty="0">
                <a:solidFill>
                  <a:schemeClr val="tx1"/>
                </a:solidFill>
                <a:latin typeface="Cambria" panose="02040503050406030204" pitchFamily="18" charset="0"/>
                <a:ea typeface="Cambria" panose="02040503050406030204" pitchFamily="18" charset="0"/>
              </a:rPr>
              <a:t>Module 2</a:t>
            </a:r>
            <a:r>
              <a:rPr lang="en-US" sz="2100" dirty="0">
                <a:solidFill>
                  <a:schemeClr val="tx1"/>
                </a:solidFill>
                <a:latin typeface="Cambria" panose="02040503050406030204" pitchFamily="18" charset="0"/>
                <a:ea typeface="Cambria" panose="02040503050406030204" pitchFamily="18" charset="0"/>
              </a:rPr>
              <a:t>: Process Mail</a:t>
            </a:r>
            <a:br>
              <a:rPr lang="en-US" sz="2100" dirty="0">
                <a:solidFill>
                  <a:schemeClr val="tx1"/>
                </a:solidFill>
                <a:latin typeface="Cambria" panose="02040503050406030204" pitchFamily="18" charset="0"/>
                <a:ea typeface="Cambria" panose="02040503050406030204" pitchFamily="18" charset="0"/>
              </a:rPr>
            </a:br>
            <a:br>
              <a:rPr lang="en-IN" sz="2100" dirty="0">
                <a:solidFill>
                  <a:schemeClr val="tx1"/>
                </a:solidFill>
                <a:latin typeface="Cambria" panose="02040503050406030204" pitchFamily="18" charset="0"/>
                <a:ea typeface="Cambria" panose="02040503050406030204" pitchFamily="18" charset="0"/>
              </a:rPr>
            </a:br>
            <a:r>
              <a:rPr lang="en-IN" sz="2100" dirty="0">
                <a:solidFill>
                  <a:schemeClr val="tx1"/>
                </a:solidFill>
                <a:latin typeface="Cambria" panose="02040503050406030204" pitchFamily="18" charset="0"/>
                <a:ea typeface="Cambria" panose="02040503050406030204" pitchFamily="18" charset="0"/>
              </a:rPr>
              <a:t>	</a:t>
            </a:r>
            <a:r>
              <a:rPr lang="en-US" sz="2100" b="1" dirty="0">
                <a:solidFill>
                  <a:schemeClr val="tx1"/>
                </a:solidFill>
                <a:latin typeface="Cambria" panose="02040503050406030204" pitchFamily="18" charset="0"/>
                <a:ea typeface="Cambria" panose="02040503050406030204" pitchFamily="18" charset="0"/>
              </a:rPr>
              <a:t>Module 3</a:t>
            </a:r>
            <a:r>
              <a:rPr lang="en-US" sz="2100" dirty="0">
                <a:solidFill>
                  <a:schemeClr val="tx1"/>
                </a:solidFill>
                <a:latin typeface="Cambria" panose="02040503050406030204" pitchFamily="18" charset="0"/>
                <a:ea typeface="Cambria" panose="02040503050406030204" pitchFamily="18" charset="0"/>
              </a:rPr>
              <a:t>: Check Mail</a:t>
            </a:r>
            <a:br>
              <a:rPr lang="en-US" sz="2100" dirty="0">
                <a:solidFill>
                  <a:schemeClr val="tx1"/>
                </a:solidFill>
                <a:latin typeface="Cambria" panose="02040503050406030204" pitchFamily="18" charset="0"/>
                <a:ea typeface="Cambria" panose="02040503050406030204" pitchFamily="18" charset="0"/>
              </a:rPr>
            </a:br>
            <a:br>
              <a:rPr lang="en-US" sz="2100" dirty="0">
                <a:solidFill>
                  <a:schemeClr val="tx1"/>
                </a:solidFill>
                <a:latin typeface="Cambria" panose="02040503050406030204" pitchFamily="18" charset="0"/>
                <a:ea typeface="Cambria" panose="02040503050406030204" pitchFamily="18" charset="0"/>
              </a:rPr>
            </a:br>
            <a:r>
              <a:rPr lang="en-US" sz="2100" dirty="0">
                <a:solidFill>
                  <a:schemeClr val="tx1"/>
                </a:solidFill>
                <a:latin typeface="Cambria" panose="02040503050406030204" pitchFamily="18" charset="0"/>
                <a:ea typeface="Cambria" panose="02040503050406030204" pitchFamily="18" charset="0"/>
              </a:rPr>
              <a:t>	</a:t>
            </a:r>
            <a:r>
              <a:rPr lang="en-US" sz="2100" b="1" dirty="0">
                <a:solidFill>
                  <a:schemeClr val="tx1"/>
                </a:solidFill>
                <a:latin typeface="Cambria" panose="02040503050406030204" pitchFamily="18" charset="0"/>
                <a:ea typeface="Cambria" panose="02040503050406030204" pitchFamily="18" charset="0"/>
              </a:rPr>
              <a:t>Module 4</a:t>
            </a:r>
            <a:r>
              <a:rPr lang="en-US" sz="2100" dirty="0">
                <a:solidFill>
                  <a:schemeClr val="tx1"/>
                </a:solidFill>
                <a:latin typeface="Cambria" panose="02040503050406030204" pitchFamily="18" charset="0"/>
                <a:ea typeface="Cambria" panose="02040503050406030204" pitchFamily="18" charset="0"/>
              </a:rPr>
              <a:t>: Database Connection</a:t>
            </a:r>
            <a:endParaRPr lang="en-US" sz="2100" dirty="0">
              <a:latin typeface="Cambria" panose="02040503050406030204" pitchFamily="18" charset="0"/>
              <a:ea typeface="Cambria" panose="02040503050406030204"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667512"/>
          </a:xfrm>
        </p:spPr>
        <p:txBody>
          <a:bodyPr>
            <a:normAutofit/>
          </a:bodyPr>
          <a:lstStyle/>
          <a:p>
            <a:r>
              <a:rPr lang="en-US" sz="4000" dirty="0"/>
              <a:t>   Project Planner / Timeline chart)    </a:t>
            </a: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pic>
        <p:nvPicPr>
          <p:cNvPr id="5" name="Picture 4">
            <a:extLst>
              <a:ext uri="{FF2B5EF4-FFF2-40B4-BE49-F238E27FC236}">
                <a16:creationId xmlns:a16="http://schemas.microsoft.com/office/drawing/2014/main" id="{4626E21B-5360-43A4-9960-AD12E0AFD11F}"/>
              </a:ext>
            </a:extLst>
          </p:cNvPr>
          <p:cNvPicPr>
            <a:picLocks noChangeAspect="1"/>
          </p:cNvPicPr>
          <p:nvPr/>
        </p:nvPicPr>
        <p:blipFill>
          <a:blip r:embed="rId2"/>
          <a:stretch>
            <a:fillRect/>
          </a:stretch>
        </p:blipFill>
        <p:spPr>
          <a:xfrm>
            <a:off x="647360" y="2312573"/>
            <a:ext cx="7849280" cy="2232853"/>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2902</TotalTime>
  <Words>903</Words>
  <Application>Microsoft Office PowerPoint</Application>
  <PresentationFormat>On-screen Show (4:3)</PresentationFormat>
  <Paragraphs>132</Paragraphs>
  <Slides>33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Calibri</vt:lpstr>
      <vt:lpstr>Calibri (Headings)</vt:lpstr>
      <vt:lpstr>Cambria</vt:lpstr>
      <vt:lpstr>Constantia</vt:lpstr>
      <vt:lpstr>Times New Roman</vt:lpstr>
      <vt:lpstr>Wingdings</vt:lpstr>
      <vt:lpstr>Wingdings 2</vt:lpstr>
      <vt:lpstr>Flow</vt:lpstr>
      <vt:lpstr>Customer Support – Automation of ticket creation and response based on the mail (RPA)</vt:lpstr>
      <vt:lpstr>Abstract  Eliminate manual intervention in ticket creation, so raise a ticket based on the complaint mail. If the details are incomplete (e.g. customer id is missing), send a mail to customer asking for missing details and Link the subsequent responses from the customer to the original ticket. Recognize the bounced mails and initiate appropriate action via sending auto response to template-based mails (complaints/queries) i.e. no free text.</vt:lpstr>
      <vt:lpstr>    Area Introduction-Existing system </vt:lpstr>
      <vt:lpstr>Proposed System</vt:lpstr>
      <vt:lpstr>PowerPoint Presentation</vt:lpstr>
      <vt:lpstr>PowerPoint Presentation</vt:lpstr>
      <vt:lpstr>Literature Review</vt:lpstr>
      <vt:lpstr>Module Split up   Module 1: Mail Trigger   Module 2: Process Mail   Module 3: Check Mail   Module 4: Database Connection</vt:lpstr>
      <vt:lpstr>   Project Planner / Timeline chart)    </vt:lpstr>
      <vt:lpstr>PowerPoint Presentation</vt:lpstr>
      <vt:lpstr>PowerPoint Presentation</vt:lpstr>
      <vt:lpstr>Mail Sequence:</vt:lpstr>
      <vt:lpstr>Read one mail</vt:lpstr>
      <vt:lpstr>Activities</vt:lpstr>
      <vt:lpstr>Query to customer support</vt:lpstr>
      <vt:lpstr>Output</vt:lpstr>
      <vt:lpstr>Process Mail</vt:lpstr>
      <vt:lpstr>Text Summarization Steps </vt:lpstr>
      <vt:lpstr>PowerPoint Presentation</vt:lpstr>
      <vt:lpstr>PowerPoint Presentation</vt:lpstr>
      <vt:lpstr>PowerPoint Presentation</vt:lpstr>
      <vt:lpstr>Text summary</vt:lpstr>
      <vt:lpstr>Extract summary</vt:lpstr>
      <vt:lpstr>Check Mail</vt:lpstr>
      <vt:lpstr>Keyword to keyword match:</vt:lpstr>
      <vt:lpstr>Keyword to summary match:</vt:lpstr>
      <vt:lpstr>Data Store</vt:lpstr>
      <vt:lpstr>Database (Excel)</vt:lpstr>
      <vt:lpstr>Template Mail</vt:lpstr>
      <vt:lpstr>Ticket Raising</vt:lpstr>
      <vt:lpstr>Support Team</vt:lpstr>
      <vt:lpstr>Ticket Closing</vt:lpstr>
      <vt:lpstr>PowerPoint Presentation</vt:lpstr>
    </vt:vector>
  </TitlesOfParts>
  <Company>kgisl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r.pranesh</dc:creator>
  <cp:lastModifiedBy>Sanjay Babu</cp:lastModifiedBy>
  <cp:revision>181</cp:revision>
  <dcterms:created xsi:type="dcterms:W3CDTF">2011-12-09T06:36:35Z</dcterms:created>
  <dcterms:modified xsi:type="dcterms:W3CDTF">2020-09-17T10:59:02Z</dcterms:modified>
</cp:coreProperties>
</file>