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8" r:id="rId2"/>
    <p:sldId id="257" r:id="rId3"/>
    <p:sldId id="259" r:id="rId4"/>
    <p:sldId id="260" r:id="rId5"/>
    <p:sldId id="267" r:id="rId6"/>
    <p:sldId id="302" r:id="rId7"/>
    <p:sldId id="261" r:id="rId8"/>
    <p:sldId id="263" r:id="rId9"/>
    <p:sldId id="284" r:id="rId10"/>
    <p:sldId id="285" r:id="rId11"/>
    <p:sldId id="270" r:id="rId12"/>
    <p:sldId id="286" r:id="rId13"/>
    <p:sldId id="271" r:id="rId14"/>
    <p:sldId id="290" r:id="rId15"/>
    <p:sldId id="272" r:id="rId16"/>
    <p:sldId id="291" r:id="rId17"/>
    <p:sldId id="281" r:id="rId18"/>
    <p:sldId id="294" r:id="rId19"/>
    <p:sldId id="295" r:id="rId20"/>
    <p:sldId id="296" r:id="rId21"/>
    <p:sldId id="293" r:id="rId22"/>
    <p:sldId id="297" r:id="rId23"/>
    <p:sldId id="299" r:id="rId24"/>
    <p:sldId id="300" r:id="rId25"/>
    <p:sldId id="301" r:id="rId26"/>
    <p:sldId id="268" r:id="rId27"/>
    <p:sldId id="30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 dany" initials="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81" d="100"/>
          <a:sy n="81" d="100"/>
        </p:scale>
        <p:origin x="-108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9/21/2020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9/21/2020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9/21/2020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5" Type="http://schemas.openxmlformats.org/officeDocument/2006/relationships/hyperlink" Target="https://github.com/sanjaysanju618/Ticket-Assignment-Automation" TargetMode="External"/><Relationship Id="rId4" Type="http://schemas.openxmlformats.org/officeDocument/2006/relationships/hyperlink" Target="https://www.nltk.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4000" dirty="0" smtClean="0">
                <a:solidFill>
                  <a:schemeClr val="tx1"/>
                </a:solidFill>
              </a:rPr>
              <a:t>Ticket Automation System </a:t>
            </a:r>
            <a:r>
              <a:rPr lang="en-US" sz="4000" b="0" i="1" dirty="0">
                <a:solidFill>
                  <a:schemeClr val="tx1"/>
                </a:solidFill>
              </a:rPr>
              <a:t>Automation of ticket creation and response based on the mail </a:t>
            </a:r>
            <a:r>
              <a:rPr lang="en-US" sz="4000" dirty="0">
                <a:solidFill>
                  <a:schemeClr val="tx1"/>
                </a:solidFill>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Cambria" pitchFamily="18" charset="0"/>
                <a:ea typeface="+mj-ea"/>
                <a:cs typeface="+mj-cs"/>
              </a:rPr>
              <a:t>Team </a:t>
            </a: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2667000"/>
            <a:ext cx="3962400" cy="29718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Jayashree R</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dirty="0">
                <a:latin typeface="Cambria" pitchFamily="18" charset="0"/>
                <a:ea typeface="+mj-ea"/>
                <a:cs typeface="+mj-cs"/>
              </a:rPr>
              <a:t>Assistant Professor </a:t>
            </a:r>
            <a:r>
              <a:rPr lang="en-US" sz="3200" noProof="0" dirty="0">
                <a:latin typeface="Cambria" pitchFamily="18" charset="0"/>
                <a:ea typeface="+mj-ea"/>
                <a:cs typeface="+mj-cs"/>
              </a:rPr>
              <a:t>                                </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ame 26">
            <a:extLst>
              <a:ext uri="{FF2B5EF4-FFF2-40B4-BE49-F238E27FC236}">
                <a16:creationId xmlns:a16="http://schemas.microsoft.com/office/drawing/2014/main" xmlns="" id="{D2F9FAF2-8357-4698-A3DD-30FB4A421171}"/>
              </a:ext>
            </a:extLst>
          </p:cNvPr>
          <p:cNvSpPr/>
          <p:nvPr/>
        </p:nvSpPr>
        <p:spPr>
          <a:xfrm>
            <a:off x="185416" y="2552089"/>
            <a:ext cx="1008112" cy="720080"/>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28" name="Oval 27">
            <a:extLst>
              <a:ext uri="{FF2B5EF4-FFF2-40B4-BE49-F238E27FC236}">
                <a16:creationId xmlns:a16="http://schemas.microsoft.com/office/drawing/2014/main" xmlns="" id="{5695E43C-E3B4-42F6-BFFC-4C86A8148418}"/>
              </a:ext>
            </a:extLst>
          </p:cNvPr>
          <p:cNvSpPr/>
          <p:nvPr/>
        </p:nvSpPr>
        <p:spPr>
          <a:xfrm>
            <a:off x="1618741" y="2457698"/>
            <a:ext cx="115212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a:t>
            </a:r>
            <a:r>
              <a:rPr lang="en-IN" dirty="0">
                <a:solidFill>
                  <a:srgbClr val="000000"/>
                </a:solidFill>
                <a:latin typeface="Constantia"/>
                <a:ea typeface="Constantia"/>
                <a:cs typeface="Constantia"/>
                <a:sym typeface="Constantia"/>
              </a:rPr>
              <a:t>send mail</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30" name="Oval 29">
            <a:extLst>
              <a:ext uri="{FF2B5EF4-FFF2-40B4-BE49-F238E27FC236}">
                <a16:creationId xmlns:a16="http://schemas.microsoft.com/office/drawing/2014/main" xmlns="" id="{AA735D48-AD65-49B9-BBA2-951E53ECE2C7}"/>
              </a:ext>
            </a:extLst>
          </p:cNvPr>
          <p:cNvSpPr/>
          <p:nvPr/>
        </p:nvSpPr>
        <p:spPr>
          <a:xfrm>
            <a:off x="5114249" y="3926848"/>
            <a:ext cx="1813500" cy="476069"/>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600" dirty="0">
                <a:solidFill>
                  <a:srgbClr val="000000"/>
                </a:solidFill>
                <a:latin typeface="Constantia"/>
                <a:ea typeface="Constantia"/>
                <a:cs typeface="Constantia"/>
                <a:sym typeface="Constantia"/>
              </a:rPr>
              <a:t>Support team</a:t>
            </a:r>
            <a:endParaRPr kumimoji="0" lang="en-IN" sz="16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32" name="Straight Connector 31">
            <a:extLst>
              <a:ext uri="{FF2B5EF4-FFF2-40B4-BE49-F238E27FC236}">
                <a16:creationId xmlns:a16="http://schemas.microsoft.com/office/drawing/2014/main" xmlns="" id="{043EF93E-3958-4706-9C2B-404A524EA2A2}"/>
              </a:ext>
            </a:extLst>
          </p:cNvPr>
          <p:cNvCxnSpPr/>
          <p:nvPr/>
        </p:nvCxnSpPr>
        <p:spPr>
          <a:xfrm>
            <a:off x="5238364" y="2644870"/>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xmlns="" id="{672A5DA9-26A4-40E3-8B52-2427B59FBEFC}"/>
              </a:ext>
            </a:extLst>
          </p:cNvPr>
          <p:cNvCxnSpPr>
            <a:cxnSpLocks/>
          </p:cNvCxnSpPr>
          <p:nvPr/>
        </p:nvCxnSpPr>
        <p:spPr>
          <a:xfrm>
            <a:off x="5226222" y="2630761"/>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xmlns="" id="{80C26420-79D7-4790-8D8B-B00BC1886E93}"/>
              </a:ext>
            </a:extLst>
          </p:cNvPr>
          <p:cNvCxnSpPr>
            <a:cxnSpLocks/>
          </p:cNvCxnSpPr>
          <p:nvPr/>
        </p:nvCxnSpPr>
        <p:spPr>
          <a:xfrm>
            <a:off x="5226222" y="3220934"/>
            <a:ext cx="14044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xmlns="" id="{6358845E-7D81-4996-8D04-806657505476}"/>
              </a:ext>
            </a:extLst>
          </p:cNvPr>
          <p:cNvSpPr txBox="1"/>
          <p:nvPr/>
        </p:nvSpPr>
        <p:spPr>
          <a:xfrm>
            <a:off x="401770" y="2727464"/>
            <a:ext cx="5555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User</a:t>
            </a:r>
          </a:p>
        </p:txBody>
      </p:sp>
      <p:sp>
        <p:nvSpPr>
          <p:cNvPr id="37" name="TextBox 36">
            <a:extLst>
              <a:ext uri="{FF2B5EF4-FFF2-40B4-BE49-F238E27FC236}">
                <a16:creationId xmlns:a16="http://schemas.microsoft.com/office/drawing/2014/main" xmlns="" id="{C668A4AC-4B9A-4E31-8C9C-10E6718AC1A6}"/>
              </a:ext>
            </a:extLst>
          </p:cNvPr>
          <p:cNvSpPr txBox="1"/>
          <p:nvPr/>
        </p:nvSpPr>
        <p:spPr>
          <a:xfrm>
            <a:off x="5295257" y="2749623"/>
            <a:ext cx="10212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 database</a:t>
            </a:r>
          </a:p>
        </p:txBody>
      </p:sp>
      <p:cxnSp>
        <p:nvCxnSpPr>
          <p:cNvPr id="38" name="Straight Arrow Connector 37">
            <a:extLst>
              <a:ext uri="{FF2B5EF4-FFF2-40B4-BE49-F238E27FC236}">
                <a16:creationId xmlns:a16="http://schemas.microsoft.com/office/drawing/2014/main" xmlns="" id="{E011A7B6-1679-495B-B56D-A53899F6E4D4}"/>
              </a:ext>
            </a:extLst>
          </p:cNvPr>
          <p:cNvCxnSpPr>
            <a:stCxn id="27" idx="3"/>
            <a:endCxn id="28" idx="2"/>
          </p:cNvCxnSpPr>
          <p:nvPr/>
        </p:nvCxnSpPr>
        <p:spPr>
          <a:xfrm>
            <a:off x="1193528" y="2912129"/>
            <a:ext cx="425213" cy="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xmlns="" id="{69C1B8B8-F84C-4489-B932-02A77674F78E}"/>
              </a:ext>
            </a:extLst>
          </p:cNvPr>
          <p:cNvCxnSpPr>
            <a:cxnSpLocks/>
            <a:stCxn id="78" idx="2"/>
          </p:cNvCxnSpPr>
          <p:nvPr/>
        </p:nvCxnSpPr>
        <p:spPr>
          <a:xfrm>
            <a:off x="4029752" y="3476674"/>
            <a:ext cx="0" cy="49996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xmlns="" id="{64930058-73A7-4B2D-8DAA-EC09B72113BA}"/>
              </a:ext>
            </a:extLst>
          </p:cNvPr>
          <p:cNvCxnSpPr>
            <a:cxnSpLocks/>
            <a:endCxn id="90" idx="4"/>
          </p:cNvCxnSpPr>
          <p:nvPr/>
        </p:nvCxnSpPr>
        <p:spPr>
          <a:xfrm flipV="1">
            <a:off x="6896078" y="2749623"/>
            <a:ext cx="1269777" cy="1415260"/>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xmlns="" id="{77C57ADA-6874-4C3F-BD5D-B24F24CAE4B1}"/>
              </a:ext>
            </a:extLst>
          </p:cNvPr>
          <p:cNvCxnSpPr>
            <a:cxnSpLocks/>
          </p:cNvCxnSpPr>
          <p:nvPr/>
        </p:nvCxnSpPr>
        <p:spPr>
          <a:xfrm>
            <a:off x="4648200" y="2910846"/>
            <a:ext cx="578022" cy="128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xmlns="" id="{86578585-92A1-41AD-8F7C-518E1D401D4A}"/>
              </a:ext>
            </a:extLst>
          </p:cNvPr>
          <p:cNvCxnSpPr>
            <a:cxnSpLocks/>
          </p:cNvCxnSpPr>
          <p:nvPr/>
        </p:nvCxnSpPr>
        <p:spPr>
          <a:xfrm flipV="1">
            <a:off x="2770869" y="2912128"/>
            <a:ext cx="581931" cy="4678"/>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xmlns="" id="{1E1D7D46-6114-4D21-9EBF-0461190B207D}"/>
              </a:ext>
            </a:extLst>
          </p:cNvPr>
          <p:cNvCxnSpPr>
            <a:cxnSpLocks/>
          </p:cNvCxnSpPr>
          <p:nvPr/>
        </p:nvCxnSpPr>
        <p:spPr>
          <a:xfrm flipV="1">
            <a:off x="6785407" y="2552089"/>
            <a:ext cx="682193" cy="358757"/>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xmlns="" id="{A5AD961A-C626-474C-995B-347A79875B4E}"/>
              </a:ext>
            </a:extLst>
          </p:cNvPr>
          <p:cNvCxnSpPr>
            <a:cxnSpLocks/>
          </p:cNvCxnSpPr>
          <p:nvPr/>
        </p:nvCxnSpPr>
        <p:spPr>
          <a:xfrm flipV="1">
            <a:off x="4559968" y="4202936"/>
            <a:ext cx="545449" cy="11549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46" name="Rectangle 45">
            <a:extLst>
              <a:ext uri="{FF2B5EF4-FFF2-40B4-BE49-F238E27FC236}">
                <a16:creationId xmlns:a16="http://schemas.microsoft.com/office/drawing/2014/main" xmlns="" id="{BDB34DB1-75B7-490E-BE58-65A18BB0CAB2}"/>
              </a:ext>
            </a:extLst>
          </p:cNvPr>
          <p:cNvSpPr/>
          <p:nvPr/>
        </p:nvSpPr>
        <p:spPr>
          <a:xfrm>
            <a:off x="1899104" y="1143000"/>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1</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8" name="Diamond 77">
            <a:extLst>
              <a:ext uri="{FF2B5EF4-FFF2-40B4-BE49-F238E27FC236}">
                <a16:creationId xmlns:a16="http://schemas.microsoft.com/office/drawing/2014/main" xmlns="" id="{0184642A-8257-4171-927A-EFD7DC0659C8}"/>
              </a:ext>
            </a:extLst>
          </p:cNvPr>
          <p:cNvSpPr/>
          <p:nvPr/>
        </p:nvSpPr>
        <p:spPr>
          <a:xfrm>
            <a:off x="3352799" y="2385892"/>
            <a:ext cx="1353906" cy="1090782"/>
          </a:xfrm>
          <a:prstGeom prst="diamon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 exist</a:t>
            </a:r>
          </a:p>
        </p:txBody>
      </p:sp>
      <p:sp>
        <p:nvSpPr>
          <p:cNvPr id="90" name="Oval 89">
            <a:extLst>
              <a:ext uri="{FF2B5EF4-FFF2-40B4-BE49-F238E27FC236}">
                <a16:creationId xmlns:a16="http://schemas.microsoft.com/office/drawing/2014/main" xmlns="" id="{6967184B-D678-4551-A93D-04361525BFE3}"/>
              </a:ext>
            </a:extLst>
          </p:cNvPr>
          <p:cNvSpPr/>
          <p:nvPr/>
        </p:nvSpPr>
        <p:spPr>
          <a:xfrm>
            <a:off x="7467600" y="2209800"/>
            <a:ext cx="1396509" cy="539823"/>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End-User</a:t>
            </a:r>
          </a:p>
        </p:txBody>
      </p:sp>
      <p:sp>
        <p:nvSpPr>
          <p:cNvPr id="91" name="TextBox 90">
            <a:extLst>
              <a:ext uri="{FF2B5EF4-FFF2-40B4-BE49-F238E27FC236}">
                <a16:creationId xmlns:a16="http://schemas.microsoft.com/office/drawing/2014/main" xmlns="" id="{815FE15C-83EA-4EFC-86EE-FBCA6FF1A75C}"/>
              </a:ext>
            </a:extLst>
          </p:cNvPr>
          <p:cNvSpPr txBox="1"/>
          <p:nvPr/>
        </p:nvSpPr>
        <p:spPr>
          <a:xfrm>
            <a:off x="4527396" y="2385892"/>
            <a:ext cx="578021" cy="369332"/>
          </a:xfrm>
          <a:prstGeom prst="rect">
            <a:avLst/>
          </a:prstGeom>
          <a:noFill/>
        </p:spPr>
        <p:txBody>
          <a:bodyPr wrap="square" rtlCol="0">
            <a:spAutoFit/>
          </a:bodyPr>
          <a:lstStyle/>
          <a:p>
            <a:r>
              <a:rPr lang="en-IN" dirty="0"/>
              <a:t>yes</a:t>
            </a:r>
          </a:p>
        </p:txBody>
      </p:sp>
      <p:sp>
        <p:nvSpPr>
          <p:cNvPr id="94" name="TextBox 93">
            <a:extLst>
              <a:ext uri="{FF2B5EF4-FFF2-40B4-BE49-F238E27FC236}">
                <a16:creationId xmlns:a16="http://schemas.microsoft.com/office/drawing/2014/main" xmlns="" id="{3186DD70-9B3F-4979-95DA-29D5F995DC20}"/>
              </a:ext>
            </a:extLst>
          </p:cNvPr>
          <p:cNvSpPr txBox="1"/>
          <p:nvPr/>
        </p:nvSpPr>
        <p:spPr>
          <a:xfrm>
            <a:off x="3505200" y="3429000"/>
            <a:ext cx="524547" cy="381000"/>
          </a:xfrm>
          <a:prstGeom prst="rect">
            <a:avLst/>
          </a:prstGeom>
          <a:noFill/>
        </p:spPr>
        <p:txBody>
          <a:bodyPr wrap="square" rtlCol="0">
            <a:spAutoFit/>
          </a:bodyPr>
          <a:lstStyle/>
          <a:p>
            <a:r>
              <a:rPr lang="en-IN" dirty="0"/>
              <a:t>no</a:t>
            </a:r>
          </a:p>
        </p:txBody>
      </p:sp>
      <p:sp>
        <p:nvSpPr>
          <p:cNvPr id="95" name="Oval 94">
            <a:extLst>
              <a:ext uri="{FF2B5EF4-FFF2-40B4-BE49-F238E27FC236}">
                <a16:creationId xmlns:a16="http://schemas.microsoft.com/office/drawing/2014/main" xmlns="" id="{256D813D-4AC1-406B-9757-9A57C21EC3C6}"/>
              </a:ext>
            </a:extLst>
          </p:cNvPr>
          <p:cNvSpPr/>
          <p:nvPr/>
        </p:nvSpPr>
        <p:spPr>
          <a:xfrm>
            <a:off x="3508378" y="3991170"/>
            <a:ext cx="1063622" cy="64515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ticket</a:t>
            </a:r>
          </a:p>
        </p:txBody>
      </p:sp>
      <p:cxnSp>
        <p:nvCxnSpPr>
          <p:cNvPr id="23" name="Straight Arrow Connector 22">
            <a:extLst>
              <a:ext uri="{FF2B5EF4-FFF2-40B4-BE49-F238E27FC236}">
                <a16:creationId xmlns:a16="http://schemas.microsoft.com/office/drawing/2014/main" xmlns="" id="{7F80DB19-5CAD-4770-B66E-10F8FEF1F75C}"/>
              </a:ext>
            </a:extLst>
          </p:cNvPr>
          <p:cNvCxnSpPr>
            <a:cxnSpLocks/>
            <a:stCxn id="30" idx="0"/>
          </p:cNvCxnSpPr>
          <p:nvPr/>
        </p:nvCxnSpPr>
        <p:spPr>
          <a:xfrm flipH="1" flipV="1">
            <a:off x="6019801" y="3220936"/>
            <a:ext cx="1198" cy="705912"/>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xmlns="" id="{8D721AB1-7D24-4D11-8BF8-3D0C691B1B61}"/>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16718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80F5E-F797-4D9C-9BD3-93A9189B8084}"/>
              </a:ext>
            </a:extLst>
          </p:cNvPr>
          <p:cNvSpPr>
            <a:spLocks noGrp="1"/>
          </p:cNvSpPr>
          <p:nvPr>
            <p:ph type="title"/>
          </p:nvPr>
        </p:nvSpPr>
        <p:spPr>
          <a:xfrm>
            <a:off x="457200" y="152400"/>
            <a:ext cx="8229600" cy="1143000"/>
          </a:xfrm>
        </p:spPr>
        <p:txBody>
          <a:bodyPr>
            <a:normAutofit/>
          </a:bodyPr>
          <a:lstStyle/>
          <a:p>
            <a:r>
              <a:rPr lang="en-IN" sz="4000" dirty="0"/>
              <a:t>Mail Sequence:</a:t>
            </a:r>
          </a:p>
        </p:txBody>
      </p:sp>
      <p:sp>
        <p:nvSpPr>
          <p:cNvPr id="5" name="TextBox 4">
            <a:extLst>
              <a:ext uri="{FF2B5EF4-FFF2-40B4-BE49-F238E27FC236}">
                <a16:creationId xmlns:a16="http://schemas.microsoft.com/office/drawing/2014/main" xmlns=""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xmlns="" id="{8A304AB0-3D58-431A-9626-9434F59677CB}"/>
              </a:ext>
            </a:extLst>
          </p:cNvPr>
          <p:cNvPicPr>
            <a:picLocks noChangeAspect="1"/>
          </p:cNvPicPr>
          <p:nvPr/>
        </p:nvPicPr>
        <p:blipFill>
          <a:blip r:embed="rId2"/>
          <a:stretch>
            <a:fillRect/>
          </a:stretch>
        </p:blipFill>
        <p:spPr>
          <a:xfrm>
            <a:off x="381000" y="1371599"/>
            <a:ext cx="8382000" cy="4800601"/>
          </a:xfrm>
          <a:prstGeom prst="rect">
            <a:avLst/>
          </a:prstGeom>
        </p:spPr>
      </p:pic>
    </p:spTree>
    <p:extLst>
      <p:ext uri="{BB962C8B-B14F-4D97-AF65-F5344CB8AC3E}">
        <p14:creationId xmlns:p14="http://schemas.microsoft.com/office/powerpoint/2010/main" val="214985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7B757-8386-414F-986A-2A206620C5F5}"/>
              </a:ext>
            </a:extLst>
          </p:cNvPr>
          <p:cNvSpPr>
            <a:spLocks noGrp="1"/>
          </p:cNvSpPr>
          <p:nvPr>
            <p:ph type="title"/>
          </p:nvPr>
        </p:nvSpPr>
        <p:spPr>
          <a:xfrm>
            <a:off x="457200" y="-76200"/>
            <a:ext cx="7944853" cy="1143000"/>
          </a:xfrm>
        </p:spPr>
        <p:txBody>
          <a:bodyPr>
            <a:normAutofit/>
          </a:bodyPr>
          <a:lstStyle/>
          <a:p>
            <a:r>
              <a:rPr lang="en-IN" sz="4000" dirty="0"/>
              <a:t>Read one mail</a:t>
            </a:r>
          </a:p>
        </p:txBody>
      </p:sp>
      <p:pic>
        <p:nvPicPr>
          <p:cNvPr id="4" name="Picture 3">
            <a:extLst>
              <a:ext uri="{FF2B5EF4-FFF2-40B4-BE49-F238E27FC236}">
                <a16:creationId xmlns:a16="http://schemas.microsoft.com/office/drawing/2014/main" xmlns="" id="{085A2AE6-F262-48ED-8918-9F2834D6C07A}"/>
              </a:ext>
            </a:extLst>
          </p:cNvPr>
          <p:cNvPicPr>
            <a:picLocks noChangeAspect="1"/>
          </p:cNvPicPr>
          <p:nvPr/>
        </p:nvPicPr>
        <p:blipFill>
          <a:blip r:embed="rId2"/>
          <a:stretch>
            <a:fillRect/>
          </a:stretch>
        </p:blipFill>
        <p:spPr>
          <a:xfrm>
            <a:off x="1676400" y="1013691"/>
            <a:ext cx="4776952" cy="5181600"/>
          </a:xfrm>
          <a:prstGeom prst="rect">
            <a:avLst/>
          </a:prstGeom>
        </p:spPr>
      </p:pic>
      <p:sp>
        <p:nvSpPr>
          <p:cNvPr id="3" name="TextBox 2">
            <a:extLst>
              <a:ext uri="{FF2B5EF4-FFF2-40B4-BE49-F238E27FC236}">
                <a16:creationId xmlns:a16="http://schemas.microsoft.com/office/drawing/2014/main" xmlns="" id="{509AE66F-1AA0-4764-9D7E-FD9F2FC9352E}"/>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35585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FC92C-E641-4C46-894C-43CD30DADB96}"/>
              </a:ext>
            </a:extLst>
          </p:cNvPr>
          <p:cNvSpPr>
            <a:spLocks noGrp="1"/>
          </p:cNvSpPr>
          <p:nvPr>
            <p:ph type="title"/>
          </p:nvPr>
        </p:nvSpPr>
        <p:spPr>
          <a:xfrm>
            <a:off x="533400" y="76200"/>
            <a:ext cx="8229600" cy="1143000"/>
          </a:xfrm>
        </p:spPr>
        <p:txBody>
          <a:bodyPr>
            <a:normAutofit/>
          </a:bodyPr>
          <a:lstStyle/>
          <a:p>
            <a:r>
              <a:rPr lang="en-IN" sz="4000" dirty="0"/>
              <a:t>Activities</a:t>
            </a:r>
          </a:p>
        </p:txBody>
      </p:sp>
      <p:pic>
        <p:nvPicPr>
          <p:cNvPr id="5" name="Content Placeholder 4">
            <a:extLst>
              <a:ext uri="{FF2B5EF4-FFF2-40B4-BE49-F238E27FC236}">
                <a16:creationId xmlns:a16="http://schemas.microsoft.com/office/drawing/2014/main" xmlns="" id="{BC57A0F2-0EB4-42EC-A77D-43165DA0FB95}"/>
              </a:ext>
            </a:extLst>
          </p:cNvPr>
          <p:cNvPicPr>
            <a:picLocks noGrp="1" noChangeAspect="1"/>
          </p:cNvPicPr>
          <p:nvPr>
            <p:ph idx="1"/>
          </p:nvPr>
        </p:nvPicPr>
        <p:blipFill>
          <a:blip r:embed="rId2"/>
          <a:stretch>
            <a:fillRect/>
          </a:stretch>
        </p:blipFill>
        <p:spPr>
          <a:xfrm>
            <a:off x="2362200" y="1219200"/>
            <a:ext cx="4188574" cy="5105400"/>
          </a:xfrm>
          <a:prstGeom prst="rect">
            <a:avLst/>
          </a:prstGeom>
        </p:spPr>
      </p:pic>
      <p:sp>
        <p:nvSpPr>
          <p:cNvPr id="8" name="TextBox 7">
            <a:extLst>
              <a:ext uri="{FF2B5EF4-FFF2-40B4-BE49-F238E27FC236}">
                <a16:creationId xmlns:a16="http://schemas.microsoft.com/office/drawing/2014/main" xmlns="" id="{68388DA4-14D3-42BE-8F2A-E041ED7001C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Rectangle 2">
            <a:extLst>
              <a:ext uri="{FF2B5EF4-FFF2-40B4-BE49-F238E27FC236}">
                <a16:creationId xmlns:a16="http://schemas.microsoft.com/office/drawing/2014/main" xmlns="" id="{1A6E236F-1279-467A-B913-947F161691DA}"/>
              </a:ext>
            </a:extLst>
          </p:cNvPr>
          <p:cNvSpPr/>
          <p:nvPr/>
        </p:nvSpPr>
        <p:spPr>
          <a:xfrm>
            <a:off x="5029200" y="5486400"/>
            <a:ext cx="76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6662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2D1D3-2D4A-48A5-B273-A1FA0E15B134}"/>
              </a:ext>
            </a:extLst>
          </p:cNvPr>
          <p:cNvSpPr>
            <a:spLocks noGrp="1"/>
          </p:cNvSpPr>
          <p:nvPr>
            <p:ph type="title"/>
          </p:nvPr>
        </p:nvSpPr>
        <p:spPr>
          <a:xfrm>
            <a:off x="396479" y="304800"/>
            <a:ext cx="8229600" cy="1143000"/>
          </a:xfrm>
        </p:spPr>
        <p:txBody>
          <a:bodyPr>
            <a:normAutofit/>
          </a:bodyPr>
          <a:lstStyle/>
          <a:p>
            <a:r>
              <a:rPr lang="en-IN" sz="4000" dirty="0"/>
              <a:t>Query to customer support</a:t>
            </a:r>
          </a:p>
        </p:txBody>
      </p:sp>
      <p:pic>
        <p:nvPicPr>
          <p:cNvPr id="5" name="Picture 4">
            <a:extLst>
              <a:ext uri="{FF2B5EF4-FFF2-40B4-BE49-F238E27FC236}">
                <a16:creationId xmlns:a16="http://schemas.microsoft.com/office/drawing/2014/main" xmlns="" id="{79134595-FC69-4237-B92D-D240519B7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796680"/>
            <a:ext cx="4495800" cy="4104591"/>
          </a:xfrm>
          <a:prstGeom prst="rect">
            <a:avLst/>
          </a:prstGeom>
        </p:spPr>
      </p:pic>
      <p:sp>
        <p:nvSpPr>
          <p:cNvPr id="3" name="TextBox 2">
            <a:extLst>
              <a:ext uri="{FF2B5EF4-FFF2-40B4-BE49-F238E27FC236}">
                <a16:creationId xmlns:a16="http://schemas.microsoft.com/office/drawing/2014/main" xmlns="" id="{1254A206-8FD6-4CCF-8ED6-4E0A7E13D214}"/>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402653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EDBDB2-A7D1-41BD-91CE-16A7A001A14B}"/>
              </a:ext>
            </a:extLst>
          </p:cNvPr>
          <p:cNvSpPr>
            <a:spLocks noGrp="1"/>
          </p:cNvSpPr>
          <p:nvPr>
            <p:ph type="title"/>
          </p:nvPr>
        </p:nvSpPr>
        <p:spPr>
          <a:xfrm>
            <a:off x="304800" y="225809"/>
            <a:ext cx="8229600" cy="1143000"/>
          </a:xfrm>
        </p:spPr>
        <p:txBody>
          <a:bodyPr>
            <a:normAutofit/>
          </a:bodyPr>
          <a:lstStyle/>
          <a:p>
            <a:r>
              <a:rPr lang="en-IN" sz="4000" dirty="0"/>
              <a:t>Output</a:t>
            </a:r>
          </a:p>
        </p:txBody>
      </p:sp>
      <p:pic>
        <p:nvPicPr>
          <p:cNvPr id="5" name="Picture 4">
            <a:extLst>
              <a:ext uri="{FF2B5EF4-FFF2-40B4-BE49-F238E27FC236}">
                <a16:creationId xmlns:a16="http://schemas.microsoft.com/office/drawing/2014/main" xmlns="" id="{A25D7CB6-5800-44A1-9E51-257E046D1EB1}"/>
              </a:ext>
            </a:extLst>
          </p:cNvPr>
          <p:cNvPicPr>
            <a:picLocks noChangeAspect="1"/>
          </p:cNvPicPr>
          <p:nvPr/>
        </p:nvPicPr>
        <p:blipFill>
          <a:blip r:embed="rId2"/>
          <a:stretch>
            <a:fillRect/>
          </a:stretch>
        </p:blipFill>
        <p:spPr>
          <a:xfrm>
            <a:off x="190500" y="1600200"/>
            <a:ext cx="8763000" cy="3657600"/>
          </a:xfrm>
          <a:prstGeom prst="rect">
            <a:avLst/>
          </a:prstGeom>
        </p:spPr>
      </p:pic>
      <p:sp>
        <p:nvSpPr>
          <p:cNvPr id="7" name="TextBox 6">
            <a:extLst>
              <a:ext uri="{FF2B5EF4-FFF2-40B4-BE49-F238E27FC236}">
                <a16:creationId xmlns:a16="http://schemas.microsoft.com/office/drawing/2014/main" xmlns="" id="{EC6BB3D3-B343-4D81-9BF0-C5E1EB042275}"/>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ight Brace 7">
            <a:extLst>
              <a:ext uri="{FF2B5EF4-FFF2-40B4-BE49-F238E27FC236}">
                <a16:creationId xmlns:a16="http://schemas.microsoft.com/office/drawing/2014/main" xmlns="" id="{39F89F60-44EB-4D4B-A79F-9B0B72925EF5}"/>
              </a:ext>
            </a:extLst>
          </p:cNvPr>
          <p:cNvSpPr/>
          <p:nvPr/>
        </p:nvSpPr>
        <p:spPr>
          <a:xfrm>
            <a:off x="3733800" y="2819400"/>
            <a:ext cx="1143000" cy="2590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xmlns="" id="{49470054-32A8-4618-AF92-284166F77FD5}"/>
              </a:ext>
            </a:extLst>
          </p:cNvPr>
          <p:cNvSpPr txBox="1"/>
          <p:nvPr/>
        </p:nvSpPr>
        <p:spPr>
          <a:xfrm>
            <a:off x="5132773" y="3843291"/>
            <a:ext cx="3581400" cy="369332"/>
          </a:xfrm>
          <a:prstGeom prst="rect">
            <a:avLst/>
          </a:prstGeom>
          <a:noFill/>
        </p:spPr>
        <p:txBody>
          <a:bodyPr wrap="square" rtlCol="0">
            <a:spAutoFit/>
          </a:bodyPr>
          <a:lstStyle/>
          <a:p>
            <a:r>
              <a:rPr lang="en-IN" dirty="0"/>
              <a:t>10 Mail subjects </a:t>
            </a:r>
          </a:p>
        </p:txBody>
      </p:sp>
    </p:spTree>
    <p:extLst>
      <p:ext uri="{BB962C8B-B14F-4D97-AF65-F5344CB8AC3E}">
        <p14:creationId xmlns:p14="http://schemas.microsoft.com/office/powerpoint/2010/main" val="2729191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4600" y="1295400"/>
            <a:ext cx="4038600" cy="5120368"/>
          </a:xfrm>
          <a:prstGeom prst="rect">
            <a:avLst/>
          </a:prstGeom>
          <a:noFill/>
          <a:ln w="9525">
            <a:noFill/>
            <a:miter lim="800000"/>
            <a:headEnd/>
            <a:tailEnd/>
          </a:ln>
          <a:effectLst/>
        </p:spPr>
      </p:pic>
      <p:sp>
        <p:nvSpPr>
          <p:cNvPr id="3" name="Title 1">
            <a:extLst>
              <a:ext uri="{FF2B5EF4-FFF2-40B4-BE49-F238E27FC236}">
                <a16:creationId xmlns:a16="http://schemas.microsoft.com/office/drawing/2014/main" xmlns="" id="{A1AAEB42-5882-4AB5-9457-81A4564B3272}"/>
              </a:ext>
            </a:extLst>
          </p:cNvPr>
          <p:cNvSpPr>
            <a:spLocks noGrp="1"/>
          </p:cNvSpPr>
          <p:nvPr>
            <p:ph type="title"/>
          </p:nvPr>
        </p:nvSpPr>
        <p:spPr>
          <a:xfrm>
            <a:off x="457200" y="152400"/>
            <a:ext cx="8229600" cy="1143000"/>
          </a:xfrm>
        </p:spPr>
        <p:txBody>
          <a:bodyPr>
            <a:normAutofit/>
          </a:bodyPr>
          <a:lstStyle/>
          <a:p>
            <a:r>
              <a:rPr lang="en-IN" sz="4000" dirty="0"/>
              <a:t>Process Mail</a:t>
            </a:r>
          </a:p>
        </p:txBody>
      </p:sp>
      <p:sp>
        <p:nvSpPr>
          <p:cNvPr id="2" name="TextBox 1">
            <a:extLst>
              <a:ext uri="{FF2B5EF4-FFF2-40B4-BE49-F238E27FC236}">
                <a16:creationId xmlns:a16="http://schemas.microsoft.com/office/drawing/2014/main" xmlns="" id="{3CC9BAFC-0B35-4586-A58F-2E793094EBA3}"/>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5B187-EE23-4AB8-A7E7-EF16C803E828}"/>
              </a:ext>
            </a:extLst>
          </p:cNvPr>
          <p:cNvSpPr>
            <a:spLocks noGrp="1"/>
          </p:cNvSpPr>
          <p:nvPr>
            <p:ph type="title"/>
          </p:nvPr>
        </p:nvSpPr>
        <p:spPr>
          <a:xfrm>
            <a:off x="457200" y="1143000"/>
            <a:ext cx="8229600" cy="1048512"/>
          </a:xfrm>
        </p:spPr>
        <p:txBody>
          <a:bodyPr>
            <a:noAutofit/>
          </a:bodyPr>
          <a:lstStyle/>
          <a:p>
            <a:r>
              <a:rPr lang="en-IN" sz="4000" dirty="0"/>
              <a:t>Text Summarization Steps</a:t>
            </a:r>
            <a:br>
              <a:rPr lang="en-IN" sz="4000" dirty="0"/>
            </a:br>
            <a:endParaRPr lang="en-IN" sz="4000" dirty="0"/>
          </a:p>
        </p:txBody>
      </p:sp>
      <p:sp>
        <p:nvSpPr>
          <p:cNvPr id="3" name="Content Placeholder 2">
            <a:extLst>
              <a:ext uri="{FF2B5EF4-FFF2-40B4-BE49-F238E27FC236}">
                <a16:creationId xmlns:a16="http://schemas.microsoft.com/office/drawing/2014/main" xmlns="" id="{A4B93C9F-4B26-4EC8-BA17-D18CCC4C3AA3}"/>
              </a:ext>
            </a:extLst>
          </p:cNvPr>
          <p:cNvSpPr>
            <a:spLocks noGrp="1"/>
          </p:cNvSpPr>
          <p:nvPr>
            <p:ph idx="1"/>
          </p:nvPr>
        </p:nvSpPr>
        <p:spPr>
          <a:xfrm>
            <a:off x="457200" y="1748161"/>
            <a:ext cx="8229600" cy="4389120"/>
          </a:xfrm>
        </p:spPr>
        <p:txBody>
          <a:bodyPr/>
          <a:lstStyle/>
          <a:p>
            <a:pPr algn="just"/>
            <a:r>
              <a:rPr lang="en-IN" b="1" dirty="0"/>
              <a:t>Convert Paragraphs to Sentences</a:t>
            </a:r>
          </a:p>
          <a:p>
            <a:pPr algn="just"/>
            <a:r>
              <a:rPr lang="en-IN" b="1" dirty="0"/>
              <a:t>Text Pre-processing</a:t>
            </a:r>
          </a:p>
          <a:p>
            <a:pPr algn="just"/>
            <a:r>
              <a:rPr lang="en-IN" b="1" dirty="0"/>
              <a:t>Tokenizing the Sentences</a:t>
            </a:r>
          </a:p>
          <a:p>
            <a:pPr algn="just"/>
            <a:r>
              <a:rPr lang="en-US" b="1" dirty="0"/>
              <a:t>Find Weighted Frequency of Occurrence</a:t>
            </a:r>
          </a:p>
          <a:p>
            <a:pPr algn="just"/>
            <a:r>
              <a:rPr lang="en-US" b="1" dirty="0"/>
              <a:t>Replace Words by Weighted Frequency in Original Sentences</a:t>
            </a:r>
          </a:p>
          <a:p>
            <a:pPr algn="just"/>
            <a:r>
              <a:rPr lang="en-US" b="1" dirty="0"/>
              <a:t>Sort Sentences in Descending Order of Sum</a:t>
            </a:r>
          </a:p>
          <a:p>
            <a:endParaRPr lang="en-IN" dirty="0"/>
          </a:p>
        </p:txBody>
      </p:sp>
      <p:sp>
        <p:nvSpPr>
          <p:cNvPr id="4" name="TextBox 3">
            <a:extLst>
              <a:ext uri="{FF2B5EF4-FFF2-40B4-BE49-F238E27FC236}">
                <a16:creationId xmlns:a16="http://schemas.microsoft.com/office/drawing/2014/main" xmlns="" id="{177FD2E5-5CAE-4245-8878-765BA07608D6}"/>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281798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360218" y="1219200"/>
            <a:ext cx="8001000" cy="4867580"/>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xmlns=""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1">
            <a:extLst>
              <a:ext uri="{FF2B5EF4-FFF2-40B4-BE49-F238E27FC236}">
                <a16:creationId xmlns:a16="http://schemas.microsoft.com/office/drawing/2014/main" xmlns="" id="{839C2941-8813-446E-B4D6-7A38CABED91D}"/>
              </a:ext>
            </a:extLst>
          </p:cNvPr>
          <p:cNvSpPr>
            <a:spLocks noGrp="1"/>
          </p:cNvSpPr>
          <p:nvPr>
            <p:ph type="title"/>
          </p:nvPr>
        </p:nvSpPr>
        <p:spPr>
          <a:xfrm>
            <a:off x="360218" y="0"/>
            <a:ext cx="8229600" cy="990600"/>
          </a:xfrm>
        </p:spPr>
        <p:txBody>
          <a:bodyPr>
            <a:normAutofit/>
          </a:bodyPr>
          <a:lstStyle/>
          <a:p>
            <a:r>
              <a:rPr lang="en-IN" sz="4000" dirty="0"/>
              <a:t>Check Mail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FC8A318-5D71-4B6C-8442-B8835063124A}"/>
              </a:ext>
            </a:extLst>
          </p:cNvPr>
          <p:cNvPicPr>
            <a:picLocks noChangeAspect="1"/>
          </p:cNvPicPr>
          <p:nvPr/>
        </p:nvPicPr>
        <p:blipFill>
          <a:blip r:embed="rId2"/>
          <a:stretch>
            <a:fillRect/>
          </a:stretch>
        </p:blipFill>
        <p:spPr>
          <a:xfrm>
            <a:off x="304800" y="1219200"/>
            <a:ext cx="8534400" cy="4800600"/>
          </a:xfrm>
          <a:prstGeom prst="rect">
            <a:avLst/>
          </a:prstGeom>
        </p:spPr>
      </p:pic>
      <p:sp>
        <p:nvSpPr>
          <p:cNvPr id="5" name="Title 1">
            <a:extLst>
              <a:ext uri="{FF2B5EF4-FFF2-40B4-BE49-F238E27FC236}">
                <a16:creationId xmlns:a16="http://schemas.microsoft.com/office/drawing/2014/main" xmlns="" id="{58B3D98B-AC6D-45B9-B573-1B0ADEEA554F}"/>
              </a:ext>
            </a:extLst>
          </p:cNvPr>
          <p:cNvSpPr>
            <a:spLocks noGrp="1"/>
          </p:cNvSpPr>
          <p:nvPr>
            <p:ph type="title"/>
          </p:nvPr>
        </p:nvSpPr>
        <p:spPr>
          <a:xfrm>
            <a:off x="304800" y="114300"/>
            <a:ext cx="8229600" cy="990600"/>
          </a:xfrm>
        </p:spPr>
        <p:txBody>
          <a:bodyPr>
            <a:normAutofit/>
          </a:bodyPr>
          <a:lstStyle/>
          <a:p>
            <a:r>
              <a:rPr lang="en-IN" sz="4000" dirty="0"/>
              <a:t>Keyword to keyword match:</a:t>
            </a:r>
          </a:p>
        </p:txBody>
      </p:sp>
      <p:sp>
        <p:nvSpPr>
          <p:cNvPr id="2" name="TextBox 1">
            <a:extLst>
              <a:ext uri="{FF2B5EF4-FFF2-40B4-BE49-F238E27FC236}">
                <a16:creationId xmlns:a16="http://schemas.microsoft.com/office/drawing/2014/main" xmlns="" id="{EB90501F-1079-4AE2-8269-3697078389FA}"/>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366193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657600"/>
          </a:xfrm>
        </p:spPr>
        <p:txBody>
          <a:bodyPr>
            <a:normAutofit fontScale="90000"/>
          </a:bodyPr>
          <a:lstStyle/>
          <a:p>
            <a:pPr algn="just"/>
            <a:r>
              <a:rPr lang="en-US" sz="4400" dirty="0"/>
              <a:t>Abstract</a:t>
            </a:r>
            <a:br>
              <a:rPr lang="en-US" sz="4400" dirty="0"/>
            </a:br>
            <a:r>
              <a:rPr lang="en-US" sz="3600" dirty="0">
                <a:solidFill>
                  <a:schemeClr val="tx1"/>
                </a:solidFill>
                <a:latin typeface="Cambria" panose="02040503050406030204" pitchFamily="18" charset="0"/>
              </a:rPr>
              <a:t>	</a:t>
            </a:r>
            <a:r>
              <a:rPr lang="en-US" sz="2000" b="1" i="0" dirty="0">
                <a:solidFill>
                  <a:srgbClr val="222222"/>
                </a:solidFill>
                <a:effectLst/>
                <a:latin typeface="arial" panose="020B0604020202020204" pitchFamily="34" charset="0"/>
              </a:rPr>
              <a:t> </a:t>
            </a:r>
            <a:r>
              <a:rPr lang="en-US" sz="2000" b="1" i="0" dirty="0">
                <a:solidFill>
                  <a:srgbClr val="222222"/>
                </a:solidFill>
                <a:effectLst/>
                <a:latin typeface="Cambria" panose="02040503050406030204" pitchFamily="18" charset="0"/>
                <a:ea typeface="Cambria" panose="02040503050406030204" pitchFamily="18" charset="0"/>
              </a:rPr>
              <a:t>Ticketing systems</a:t>
            </a:r>
            <a:r>
              <a:rPr lang="en-US" sz="2000" b="0" i="0" dirty="0">
                <a:solidFill>
                  <a:srgbClr val="222222"/>
                </a:solidFill>
                <a:effectLst/>
                <a:latin typeface="Cambria" panose="02040503050406030204" pitchFamily="18" charset="0"/>
                <a:ea typeface="Cambria" panose="02040503050406030204" pitchFamily="18" charset="0"/>
              </a:rPr>
              <a:t> are one of the most </a:t>
            </a:r>
            <a:r>
              <a:rPr lang="en-US" sz="2000" b="1" i="0" dirty="0">
                <a:solidFill>
                  <a:srgbClr val="222222"/>
                </a:solidFill>
                <a:effectLst/>
                <a:latin typeface="Cambria" panose="02040503050406030204" pitchFamily="18" charset="0"/>
                <a:ea typeface="Cambria" panose="02040503050406030204" pitchFamily="18" charset="0"/>
              </a:rPr>
              <a:t>important</a:t>
            </a:r>
            <a:r>
              <a:rPr lang="en-US" sz="2000" b="0" i="0" dirty="0">
                <a:solidFill>
                  <a:srgbClr val="222222"/>
                </a:solidFill>
                <a:effectLst/>
                <a:latin typeface="Cambria" panose="02040503050406030204" pitchFamily="18" charset="0"/>
                <a:ea typeface="Cambria" panose="02040503050406030204" pitchFamily="18" charset="0"/>
              </a:rPr>
              <a:t> pieces of software used by top service providers and customer support operations. These </a:t>
            </a:r>
            <a:r>
              <a:rPr lang="en-US" sz="2000" b="1" i="0" dirty="0">
                <a:solidFill>
                  <a:srgbClr val="222222"/>
                </a:solidFill>
                <a:effectLst/>
                <a:latin typeface="Cambria" panose="02040503050406030204" pitchFamily="18" charset="0"/>
                <a:ea typeface="Cambria" panose="02040503050406030204" pitchFamily="18" charset="0"/>
              </a:rPr>
              <a:t>systems</a:t>
            </a:r>
            <a:r>
              <a:rPr lang="en-US" sz="2000" b="0" i="0" dirty="0">
                <a:solidFill>
                  <a:srgbClr val="222222"/>
                </a:solidFill>
                <a:effectLst/>
                <a:latin typeface="Cambria" panose="02040503050406030204" pitchFamily="18" charset="0"/>
                <a:ea typeface="Cambria" panose="02040503050406030204" pitchFamily="18" charset="0"/>
              </a:rPr>
              <a:t> allow teams to capture, manage, and track the status of customer issues in an organized and highly-collaborative manner</a:t>
            </a:r>
            <a:r>
              <a:rPr lang="en-US" sz="2000"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rPr>
              <a:t>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2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7475283-4743-4B83-A942-64E4BDCE6D56}"/>
              </a:ext>
            </a:extLst>
          </p:cNvPr>
          <p:cNvPicPr>
            <a:picLocks noChangeAspect="1"/>
          </p:cNvPicPr>
          <p:nvPr/>
        </p:nvPicPr>
        <p:blipFill>
          <a:blip r:embed="rId2"/>
          <a:stretch>
            <a:fillRect/>
          </a:stretch>
        </p:blipFill>
        <p:spPr>
          <a:xfrm>
            <a:off x="304800" y="1533525"/>
            <a:ext cx="8382000" cy="4714875"/>
          </a:xfrm>
          <a:prstGeom prst="rect">
            <a:avLst/>
          </a:prstGeom>
        </p:spPr>
      </p:pic>
      <p:sp>
        <p:nvSpPr>
          <p:cNvPr id="3" name="Title 1">
            <a:extLst>
              <a:ext uri="{FF2B5EF4-FFF2-40B4-BE49-F238E27FC236}">
                <a16:creationId xmlns:a16="http://schemas.microsoft.com/office/drawing/2014/main" xmlns="" id="{F826BD5E-BE8A-45EB-B779-850FE00B0DBE}"/>
              </a:ext>
            </a:extLst>
          </p:cNvPr>
          <p:cNvSpPr>
            <a:spLocks noGrp="1"/>
          </p:cNvSpPr>
          <p:nvPr>
            <p:ph type="title"/>
          </p:nvPr>
        </p:nvSpPr>
        <p:spPr>
          <a:xfrm>
            <a:off x="381000" y="351270"/>
            <a:ext cx="8229600" cy="990600"/>
          </a:xfrm>
        </p:spPr>
        <p:txBody>
          <a:bodyPr>
            <a:normAutofit/>
          </a:bodyPr>
          <a:lstStyle/>
          <a:p>
            <a:r>
              <a:rPr lang="en-IN" sz="4000" dirty="0"/>
              <a:t>Keyword to summary match:</a:t>
            </a:r>
          </a:p>
        </p:txBody>
      </p:sp>
      <p:sp>
        <p:nvSpPr>
          <p:cNvPr id="5" name="TextBox 4">
            <a:extLst>
              <a:ext uri="{FF2B5EF4-FFF2-40B4-BE49-F238E27FC236}">
                <a16:creationId xmlns:a16="http://schemas.microsoft.com/office/drawing/2014/main" xmlns="" id="{CEE20EC5-84CD-4C4A-AAEA-B3EE3804AD71}"/>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61767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xmlns="" id="{D16B1DC2-9415-4DB8-BFEB-444399357266}"/>
              </a:ext>
            </a:extLst>
          </p:cNvPr>
          <p:cNvPicPr>
            <a:picLocks noChangeAspect="1"/>
          </p:cNvPicPr>
          <p:nvPr/>
        </p:nvPicPr>
        <p:blipFill>
          <a:blip r:embed="rId2"/>
          <a:stretch>
            <a:fillRect/>
          </a:stretch>
        </p:blipFill>
        <p:spPr>
          <a:xfrm>
            <a:off x="838200" y="1436138"/>
            <a:ext cx="6629400" cy="4813578"/>
          </a:xfrm>
          <a:prstGeom prst="rect">
            <a:avLst/>
          </a:prstGeom>
        </p:spPr>
      </p:pic>
      <p:sp>
        <p:nvSpPr>
          <p:cNvPr id="4" name="Title 1">
            <a:extLst>
              <a:ext uri="{FF2B5EF4-FFF2-40B4-BE49-F238E27FC236}">
                <a16:creationId xmlns:a16="http://schemas.microsoft.com/office/drawing/2014/main" xmlns="" id="{1709A645-819A-44B7-A006-AFB56182C7AB}"/>
              </a:ext>
            </a:extLst>
          </p:cNvPr>
          <p:cNvSpPr>
            <a:spLocks noGrp="1"/>
          </p:cNvSpPr>
          <p:nvPr>
            <p:ph type="title"/>
          </p:nvPr>
        </p:nvSpPr>
        <p:spPr>
          <a:xfrm>
            <a:off x="457200" y="381000"/>
            <a:ext cx="8229600" cy="990600"/>
          </a:xfrm>
        </p:spPr>
        <p:txBody>
          <a:bodyPr>
            <a:normAutofit/>
          </a:bodyPr>
          <a:lstStyle/>
          <a:p>
            <a:r>
              <a:rPr lang="en-IN" sz="4000" dirty="0"/>
              <a:t>Data Store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3" name="Picture 2">
            <a:extLst>
              <a:ext uri="{FF2B5EF4-FFF2-40B4-BE49-F238E27FC236}">
                <a16:creationId xmlns:a16="http://schemas.microsoft.com/office/drawing/2014/main" xmlns="" id="{5A89C988-B681-4EA5-A53F-5CFDC6FAE6DA}"/>
              </a:ext>
            </a:extLst>
          </p:cNvPr>
          <p:cNvPicPr>
            <a:picLocks noChangeAspect="1"/>
          </p:cNvPicPr>
          <p:nvPr/>
        </p:nvPicPr>
        <p:blipFill>
          <a:blip r:embed="rId2"/>
          <a:stretch>
            <a:fillRect/>
          </a:stretch>
        </p:blipFill>
        <p:spPr>
          <a:xfrm>
            <a:off x="780721" y="1851523"/>
            <a:ext cx="7582557" cy="3154953"/>
          </a:xfrm>
          <a:prstGeom prst="rect">
            <a:avLst/>
          </a:prstGeom>
        </p:spPr>
      </p:pic>
      <p:sp>
        <p:nvSpPr>
          <p:cNvPr id="4" name="Title 1">
            <a:extLst>
              <a:ext uri="{FF2B5EF4-FFF2-40B4-BE49-F238E27FC236}">
                <a16:creationId xmlns:a16="http://schemas.microsoft.com/office/drawing/2014/main" xmlns="" id="{777BBF5B-25E5-4810-855F-4E3490FCBCF2}"/>
              </a:ext>
            </a:extLst>
          </p:cNvPr>
          <p:cNvSpPr>
            <a:spLocks noGrp="1"/>
          </p:cNvSpPr>
          <p:nvPr>
            <p:ph type="title"/>
          </p:nvPr>
        </p:nvSpPr>
        <p:spPr>
          <a:xfrm>
            <a:off x="457200" y="381000"/>
            <a:ext cx="8229600" cy="990600"/>
          </a:xfrm>
        </p:spPr>
        <p:txBody>
          <a:bodyPr>
            <a:normAutofit/>
          </a:bodyPr>
          <a:lstStyle/>
          <a:p>
            <a:r>
              <a:rPr lang="en-IN" sz="4000" dirty="0"/>
              <a:t>Database (Excel)</a:t>
            </a:r>
          </a:p>
        </p:txBody>
      </p:sp>
    </p:spTree>
    <p:extLst>
      <p:ext uri="{BB962C8B-B14F-4D97-AF65-F5344CB8AC3E}">
        <p14:creationId xmlns:p14="http://schemas.microsoft.com/office/powerpoint/2010/main" val="2525070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xmlns="" id="{5FFB55B5-2D9D-4C7C-9D75-7C612FE90887}"/>
              </a:ext>
            </a:extLst>
          </p:cNvPr>
          <p:cNvPicPr>
            <a:picLocks noChangeAspect="1"/>
          </p:cNvPicPr>
          <p:nvPr/>
        </p:nvPicPr>
        <p:blipFill>
          <a:blip r:embed="rId2"/>
          <a:stretch>
            <a:fillRect/>
          </a:stretch>
        </p:blipFill>
        <p:spPr>
          <a:xfrm>
            <a:off x="266700" y="1371600"/>
            <a:ext cx="8610600" cy="4843463"/>
          </a:xfrm>
          <a:prstGeom prst="rect">
            <a:avLst/>
          </a:prstGeom>
        </p:spPr>
      </p:pic>
      <p:sp>
        <p:nvSpPr>
          <p:cNvPr id="7" name="Title 1">
            <a:extLst>
              <a:ext uri="{FF2B5EF4-FFF2-40B4-BE49-F238E27FC236}">
                <a16:creationId xmlns:a16="http://schemas.microsoft.com/office/drawing/2014/main" xmlns="" id="{11E1FCA2-44ED-4EE9-BA31-DFEA3CDC6CE0}"/>
              </a:ext>
            </a:extLst>
          </p:cNvPr>
          <p:cNvSpPr>
            <a:spLocks noGrp="1"/>
          </p:cNvSpPr>
          <p:nvPr>
            <p:ph type="title"/>
          </p:nvPr>
        </p:nvSpPr>
        <p:spPr>
          <a:xfrm>
            <a:off x="457200" y="381000"/>
            <a:ext cx="8229600" cy="990600"/>
          </a:xfrm>
        </p:spPr>
        <p:txBody>
          <a:bodyPr>
            <a:normAutofit/>
          </a:bodyPr>
          <a:lstStyle/>
          <a:p>
            <a:r>
              <a:rPr lang="en-IN" sz="4000" dirty="0"/>
              <a:t>Ticket Raising</a:t>
            </a:r>
          </a:p>
        </p:txBody>
      </p:sp>
    </p:spTree>
    <p:extLst>
      <p:ext uri="{BB962C8B-B14F-4D97-AF65-F5344CB8AC3E}">
        <p14:creationId xmlns:p14="http://schemas.microsoft.com/office/powerpoint/2010/main" val="526850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xmlns="" id="{463C7E80-C8AA-45F0-90A3-AC8A0B11F25B}"/>
              </a:ext>
            </a:extLst>
          </p:cNvPr>
          <p:cNvPicPr>
            <a:picLocks noChangeAspect="1"/>
          </p:cNvPicPr>
          <p:nvPr/>
        </p:nvPicPr>
        <p:blipFill>
          <a:blip r:embed="rId2"/>
          <a:stretch>
            <a:fillRect/>
          </a:stretch>
        </p:blipFill>
        <p:spPr>
          <a:xfrm>
            <a:off x="420255" y="1177636"/>
            <a:ext cx="8534400" cy="4800600"/>
          </a:xfrm>
          <a:prstGeom prst="rect">
            <a:avLst/>
          </a:prstGeom>
        </p:spPr>
      </p:pic>
      <p:sp>
        <p:nvSpPr>
          <p:cNvPr id="7" name="Title 1">
            <a:extLst>
              <a:ext uri="{FF2B5EF4-FFF2-40B4-BE49-F238E27FC236}">
                <a16:creationId xmlns:a16="http://schemas.microsoft.com/office/drawing/2014/main" xmlns="" id="{632DA9FD-A73F-4007-B922-B5D6D681B633}"/>
              </a:ext>
            </a:extLst>
          </p:cNvPr>
          <p:cNvSpPr>
            <a:spLocks noGrp="1"/>
          </p:cNvSpPr>
          <p:nvPr>
            <p:ph type="title"/>
          </p:nvPr>
        </p:nvSpPr>
        <p:spPr>
          <a:xfrm>
            <a:off x="457200" y="381000"/>
            <a:ext cx="8229600" cy="762000"/>
          </a:xfrm>
        </p:spPr>
        <p:txBody>
          <a:bodyPr>
            <a:normAutofit/>
          </a:bodyPr>
          <a:lstStyle/>
          <a:p>
            <a:r>
              <a:rPr lang="en-IN" sz="4000" dirty="0"/>
              <a:t>Support Team</a:t>
            </a:r>
          </a:p>
        </p:txBody>
      </p:sp>
    </p:spTree>
    <p:extLst>
      <p:ext uri="{BB962C8B-B14F-4D97-AF65-F5344CB8AC3E}">
        <p14:creationId xmlns:p14="http://schemas.microsoft.com/office/powerpoint/2010/main" val="3611138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D321512-82F9-4087-8D78-818B58162A4F}"/>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2" name="Picture 1">
            <a:extLst>
              <a:ext uri="{FF2B5EF4-FFF2-40B4-BE49-F238E27FC236}">
                <a16:creationId xmlns:a16="http://schemas.microsoft.com/office/drawing/2014/main" xmlns="" id="{024BD7ED-1AE9-4044-96DE-C783EF4E013D}"/>
              </a:ext>
            </a:extLst>
          </p:cNvPr>
          <p:cNvPicPr>
            <a:picLocks noChangeAspect="1"/>
          </p:cNvPicPr>
          <p:nvPr/>
        </p:nvPicPr>
        <p:blipFill>
          <a:blip r:embed="rId2"/>
          <a:stretch>
            <a:fillRect/>
          </a:stretch>
        </p:blipFill>
        <p:spPr>
          <a:xfrm>
            <a:off x="152400" y="1341582"/>
            <a:ext cx="8839200" cy="4972050"/>
          </a:xfrm>
          <a:prstGeom prst="rect">
            <a:avLst/>
          </a:prstGeom>
        </p:spPr>
      </p:pic>
      <p:sp>
        <p:nvSpPr>
          <p:cNvPr id="5" name="Title 1">
            <a:extLst>
              <a:ext uri="{FF2B5EF4-FFF2-40B4-BE49-F238E27FC236}">
                <a16:creationId xmlns:a16="http://schemas.microsoft.com/office/drawing/2014/main" xmlns="" id="{EE513E19-8848-481A-A11A-B0B9DE6171CC}"/>
              </a:ext>
            </a:extLst>
          </p:cNvPr>
          <p:cNvSpPr>
            <a:spLocks noGrp="1"/>
          </p:cNvSpPr>
          <p:nvPr>
            <p:ph type="title"/>
          </p:nvPr>
        </p:nvSpPr>
        <p:spPr>
          <a:xfrm>
            <a:off x="457200" y="381000"/>
            <a:ext cx="8229600" cy="990600"/>
          </a:xfrm>
        </p:spPr>
        <p:txBody>
          <a:bodyPr>
            <a:normAutofit/>
          </a:bodyPr>
          <a:lstStyle/>
          <a:p>
            <a:r>
              <a:rPr lang="en-IN" sz="4000" dirty="0"/>
              <a:t>Ticket Closing</a:t>
            </a:r>
          </a:p>
        </p:txBody>
      </p:sp>
    </p:spTree>
    <p:extLst>
      <p:ext uri="{BB962C8B-B14F-4D97-AF65-F5344CB8AC3E}">
        <p14:creationId xmlns:p14="http://schemas.microsoft.com/office/powerpoint/2010/main" val="1910870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F620093-DCF8-411A-9B2E-2B1DCD7B304E}"/>
              </a:ext>
            </a:extLst>
          </p:cNvPr>
          <p:cNvSpPr>
            <a:spLocks noGrp="1"/>
          </p:cNvSpPr>
          <p:nvPr>
            <p:ph idx="1"/>
          </p:nvPr>
        </p:nvSpPr>
        <p:spPr>
          <a:xfrm>
            <a:off x="457200" y="1097280"/>
            <a:ext cx="8229600" cy="4389120"/>
          </a:xfrm>
        </p:spPr>
        <p:txBody>
          <a:bodyPr>
            <a:normAutofit fontScale="92500" lnSpcReduction="10000"/>
          </a:bodyPr>
          <a:lstStyle/>
          <a:p>
            <a:pPr marL="0" indent="0" algn="just">
              <a:buNone/>
            </a:pPr>
            <a:r>
              <a:rPr lang="en-US" sz="4300" dirty="0">
                <a:solidFill>
                  <a:schemeClr val="bg2">
                    <a:lumMod val="25000"/>
                  </a:schemeClr>
                </a:solidFill>
                <a:latin typeface="+mj-lt"/>
              </a:rPr>
              <a:t>References</a:t>
            </a:r>
          </a:p>
          <a:p>
            <a:pPr lvl="1" algn="just">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lgn="just">
              <a:buClrTx/>
              <a:buSzPct val="70000"/>
              <a:buFont typeface="Wingdings" panose="05000000000000000000" pitchFamily="2" charset="2"/>
              <a:buChar char="§"/>
            </a:pPr>
            <a:endParaRPr lang="en-US" dirty="0">
              <a:latin typeface="Cambria" pitchFamily="18" charset="0"/>
            </a:endParaRPr>
          </a:p>
          <a:p>
            <a:pPr lvl="1" algn="just">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UiPath</a:t>
            </a:r>
          </a:p>
          <a:p>
            <a:pPr lvl="1" algn="just">
              <a:buClrTx/>
              <a:buSzPct val="70000"/>
              <a:buFont typeface="Wingdings" panose="05000000000000000000" pitchFamily="2" charset="2"/>
              <a:buChar char="§"/>
            </a:pPr>
            <a:endParaRPr lang="en-US" dirty="0">
              <a:latin typeface="Cambria" pitchFamily="18" charset="0"/>
            </a:endParaRPr>
          </a:p>
          <a:p>
            <a:pPr lvl="1" algn="just">
              <a:buClrTx/>
              <a:buSzPct val="70000"/>
              <a:buFont typeface="Wingdings" panose="05000000000000000000" pitchFamily="2" charset="2"/>
              <a:buChar char="§"/>
            </a:pPr>
            <a:r>
              <a:rPr lang="en-IN" dirty="0">
                <a:hlinkClick r:id="rId4"/>
              </a:rPr>
              <a:t>https://www.nltk.org/</a:t>
            </a:r>
            <a:r>
              <a:rPr lang="en-IN" dirty="0"/>
              <a:t> - </a:t>
            </a:r>
            <a:r>
              <a:rPr lang="en-IN" dirty="0" smtClean="0"/>
              <a:t>NLP</a:t>
            </a:r>
          </a:p>
          <a:p>
            <a:pPr lvl="1" algn="just">
              <a:buClrTx/>
              <a:buSzPct val="70000"/>
              <a:buFont typeface="Wingdings" panose="05000000000000000000" pitchFamily="2" charset="2"/>
              <a:buChar char="§"/>
            </a:pPr>
            <a:endParaRPr lang="en-IN" dirty="0">
              <a:latin typeface="Cambria" pitchFamily="18" charset="0"/>
            </a:endParaRPr>
          </a:p>
          <a:p>
            <a:pPr lvl="1" algn="just">
              <a:buClrTx/>
              <a:buSzPct val="70000"/>
              <a:buFont typeface="Wingdings" panose="05000000000000000000" pitchFamily="2" charset="2"/>
              <a:buChar char="§"/>
            </a:pPr>
            <a:r>
              <a:rPr lang="en-IN" dirty="0" err="1" smtClean="0">
                <a:latin typeface="Cambria" pitchFamily="18" charset="0"/>
              </a:rPr>
              <a:t>GitHublink</a:t>
            </a:r>
            <a:r>
              <a:rPr lang="en-IN" dirty="0" smtClean="0">
                <a:latin typeface="Cambria" pitchFamily="18" charset="0"/>
              </a:rPr>
              <a:t> </a:t>
            </a:r>
            <a:r>
              <a:rPr lang="en-IN" dirty="0">
                <a:latin typeface="Cambria" pitchFamily="18" charset="0"/>
              </a:rPr>
              <a:t>– </a:t>
            </a:r>
            <a:r>
              <a:rPr lang="en-IN" dirty="0">
                <a:hlinkClick r:id="rId5"/>
              </a:rPr>
              <a:t>https://github.com/sanjaysanju618/Ticket-Assignment-Automation</a:t>
            </a:r>
            <a:endParaRPr lang="en-IN" dirty="0">
              <a:latin typeface="Cambria" pitchFamily="18" charset="0"/>
            </a:endParaRPr>
          </a:p>
          <a:p>
            <a:pPr marL="393192" lvl="1" indent="0">
              <a:buClrTx/>
              <a:buSzPct val="70000"/>
              <a:buNone/>
            </a:pPr>
            <a:endParaRPr lang="en-IN" dirty="0">
              <a:latin typeface="Cambria" pitchFamily="18" charset="0"/>
            </a:endParaRPr>
          </a:p>
          <a:p>
            <a:pPr marL="393192" lvl="1" indent="0">
              <a:buClrTx/>
              <a:buSzPct val="70000"/>
              <a:buNone/>
            </a:pPr>
            <a:endParaRPr lang="en-US" dirty="0">
              <a:latin typeface="Cambria" pitchFamily="18" charset="0"/>
            </a:endParaRPr>
          </a:p>
          <a:p>
            <a:endParaRPr lang="en-IN" dirty="0"/>
          </a:p>
        </p:txBody>
      </p:sp>
      <p:sp>
        <p:nvSpPr>
          <p:cNvPr id="4" name="TextBox 3">
            <a:extLst>
              <a:ext uri="{FF2B5EF4-FFF2-40B4-BE49-F238E27FC236}">
                <a16:creationId xmlns:a16="http://schemas.microsoft.com/office/drawing/2014/main" xmlns="" id="{70620144-CDD9-4101-9DED-F1805AA2F4CD}"/>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095589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4571F-8F2D-49F5-89E4-53E543845FFF}"/>
              </a:ext>
            </a:extLst>
          </p:cNvPr>
          <p:cNvSpPr>
            <a:spLocks noGrp="1"/>
          </p:cNvSpPr>
          <p:nvPr>
            <p:ph type="title"/>
          </p:nvPr>
        </p:nvSpPr>
        <p:spPr>
          <a:xfrm>
            <a:off x="457200" y="2590800"/>
            <a:ext cx="8229600" cy="1143000"/>
          </a:xfrm>
        </p:spPr>
        <p:txBody>
          <a:bodyPr/>
          <a:lstStyle/>
          <a:p>
            <a:pPr algn="ctr"/>
            <a:r>
              <a:rPr lang="en-US" dirty="0"/>
              <a:t>Thank You</a:t>
            </a:r>
            <a:endParaRPr lang="en-IN" dirty="0"/>
          </a:p>
        </p:txBody>
      </p:sp>
      <p:sp>
        <p:nvSpPr>
          <p:cNvPr id="5" name="TextBox 4">
            <a:extLst>
              <a:ext uri="{FF2B5EF4-FFF2-40B4-BE49-F238E27FC236}">
                <a16:creationId xmlns:a16="http://schemas.microsoft.com/office/drawing/2014/main" xmlns="" id="{7C872B29-45CF-4BDA-8800-5198D4EE2B91}"/>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777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Autofit/>
          </a:bodyPr>
          <a:lstStyle/>
          <a:p>
            <a:pPr algn="just"/>
            <a:r>
              <a:rPr lang="en-US" sz="4000" dirty="0">
                <a:latin typeface="Calibri (Headings)"/>
              </a:rPr>
              <a:t/>
            </a:r>
            <a:br>
              <a:rPr lang="en-US" sz="4000" dirty="0">
                <a:latin typeface="Calibri (Headings)"/>
              </a:rPr>
            </a:br>
            <a:r>
              <a:rPr lang="en-US" sz="4000" dirty="0">
                <a:latin typeface="Calibri (Headings)"/>
              </a:rPr>
              <a:t/>
            </a:r>
            <a:br>
              <a:rPr lang="en-US" sz="4000" dirty="0">
                <a:latin typeface="Calibri (Headings)"/>
              </a:rPr>
            </a:br>
            <a:r>
              <a:rPr lang="en-US" sz="4000" dirty="0">
                <a:latin typeface="Calibri (Headings)"/>
              </a:rPr>
              <a:t/>
            </a:r>
            <a:br>
              <a:rPr lang="en-US" sz="4000" dirty="0">
                <a:latin typeface="Calibri (Headings)"/>
              </a:rPr>
            </a:br>
            <a:r>
              <a:rPr lang="en-US" sz="4000" dirty="0">
                <a:latin typeface="Calibri (Headings)"/>
              </a:rPr>
              <a:t/>
            </a:r>
            <a:br>
              <a:rPr lang="en-US" sz="4000" dirty="0">
                <a:latin typeface="Calibri (Headings)"/>
              </a:rPr>
            </a:br>
            <a:r>
              <a:rPr lang="en-US" sz="4000" dirty="0">
                <a:latin typeface="Calibri (Headings)"/>
              </a:rPr>
              <a:t>Area Introduction-Existing system </a:t>
            </a:r>
            <a:endParaRPr lang="en-US" sz="4000" dirty="0">
              <a:solidFill>
                <a:schemeClr val="tx1"/>
              </a:solidFill>
              <a:latin typeface="Calibri (Headings)"/>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xmlns="" id="{5697D840-102C-47CA-A474-EE20064BD814}"/>
              </a:ext>
            </a:extLst>
          </p:cNvPr>
          <p:cNvSpPr txBox="1"/>
          <p:nvPr/>
        </p:nvSpPr>
        <p:spPr>
          <a:xfrm>
            <a:off x="304800" y="1929958"/>
            <a:ext cx="8153400" cy="4293483"/>
          </a:xfrm>
          <a:prstGeom prst="rect">
            <a:avLst/>
          </a:prstGeom>
          <a:noFill/>
        </p:spPr>
        <p:txBody>
          <a:bodyPr wrap="square" rtlCol="0">
            <a:spAutoFit/>
          </a:bodyPr>
          <a:lstStyle/>
          <a:p>
            <a:pPr marL="742950" lvl="1" indent="-285750" algn="just">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lgn="just">
              <a:buSzPct val="70000"/>
              <a:buFont typeface="Wingdings" panose="05000000000000000000" pitchFamily="2" charset="2"/>
              <a:buChar char="§"/>
            </a:pPr>
            <a:endParaRPr lang="en-US" sz="2100" dirty="0">
              <a:latin typeface="Cambria" pitchFamily="18" charset="0"/>
            </a:endParaRPr>
          </a:p>
          <a:p>
            <a:pPr marL="742950" lvl="1" indent="-285750" algn="just">
              <a:buSzPct val="70000"/>
              <a:buFont typeface="Wingdings" panose="05000000000000000000" pitchFamily="2" charset="2"/>
              <a:buChar char="§"/>
            </a:pPr>
            <a:r>
              <a:rPr lang="en-US" sz="2100" dirty="0">
                <a:latin typeface="Cambria" pitchFamily="18" charset="0"/>
              </a:rPr>
              <a:t>Queries are send to the system for processing it.</a:t>
            </a:r>
          </a:p>
          <a:p>
            <a:pPr lvl="1" algn="just">
              <a:buSzPct val="70000"/>
            </a:pPr>
            <a:r>
              <a:rPr lang="en-US" sz="2100" dirty="0">
                <a:latin typeface="Cambria" pitchFamily="18" charset="0"/>
              </a:rPr>
              <a:t> </a:t>
            </a:r>
          </a:p>
          <a:p>
            <a:pPr marL="742950" lvl="1" indent="-285750" algn="just">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lgn="just">
              <a:buSzPct val="70000"/>
              <a:buFont typeface="Wingdings" panose="05000000000000000000" pitchFamily="2" charset="2"/>
              <a:buChar char="§"/>
            </a:pPr>
            <a:endParaRPr lang="en-US" sz="2100" dirty="0">
              <a:latin typeface="Cambria" pitchFamily="18" charset="0"/>
            </a:endParaRPr>
          </a:p>
          <a:p>
            <a:pPr marL="742950" lvl="1" indent="-285750" algn="just">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lgn="just">
              <a:buSzPct val="70000"/>
              <a:buFont typeface="Wingdings" panose="05000000000000000000" pitchFamily="2" charset="2"/>
              <a:buChar char="§"/>
            </a:pPr>
            <a:endParaRPr lang="en-US" sz="2100" dirty="0">
              <a:latin typeface="Cambria" pitchFamily="18" charset="0"/>
            </a:endParaRPr>
          </a:p>
          <a:p>
            <a:pPr marL="742950" lvl="1" indent="-285750" algn="just">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lgn="just">
              <a:buSzPct val="70000"/>
              <a:buFont typeface="Wingdings" panose="05000000000000000000" pitchFamily="2" charset="2"/>
              <a:buChar char="§"/>
            </a:pPr>
            <a:endParaRPr lang="en-US" sz="2100" dirty="0">
              <a:latin typeface="Cambria" pitchFamily="18" charset="0"/>
            </a:endParaRPr>
          </a:p>
          <a:p>
            <a:pPr marL="742950" lvl="1" indent="-285750" algn="just">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15112"/>
          </a:xfrm>
        </p:spPr>
        <p:txBody>
          <a:bodyPr>
            <a:normAutofit fontScale="90000"/>
          </a:bodyPr>
          <a:lstStyle/>
          <a:p>
            <a:r>
              <a:rPr lang="en-US" sz="4400" dirty="0"/>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381000" y="963120"/>
            <a:ext cx="8001000" cy="5324535"/>
          </a:xfrm>
          <a:prstGeom prst="rect">
            <a:avLst/>
          </a:prstGeom>
        </p:spPr>
        <p:txBody>
          <a:bodyPr wrap="square">
            <a:spAutoFit/>
          </a:bodyPr>
          <a:lstStyle/>
          <a:p>
            <a:pPr algn="just"/>
            <a:r>
              <a:rPr lang="en-US" sz="2000" b="1" dirty="0">
                <a:latin typeface="Cambria" pitchFamily="18" charset="0"/>
              </a:rPr>
              <a:t>Advantages over existing method:- </a:t>
            </a:r>
          </a:p>
          <a:p>
            <a:pPr lvl="1" algn="just">
              <a:buSzPct val="70000"/>
              <a:buFont typeface="Wingdings" pitchFamily="2" charset="2"/>
              <a:buChar char="§"/>
            </a:pPr>
            <a:r>
              <a:rPr lang="en-US" sz="2000" dirty="0">
                <a:latin typeface="Cambria" pitchFamily="18" charset="0"/>
              </a:rPr>
              <a:t> Effective in both Installation and </a:t>
            </a:r>
            <a:r>
              <a:rPr lang="en-US" sz="2000" dirty="0" smtClean="0">
                <a:latin typeface="Cambria" pitchFamily="18" charset="0"/>
              </a:rPr>
              <a:t>working </a:t>
            </a:r>
            <a:r>
              <a:rPr lang="en-US" sz="2000" dirty="0">
                <a:latin typeface="Cambria" pitchFamily="18" charset="0"/>
              </a:rPr>
              <a:t>with the Queues.</a:t>
            </a:r>
          </a:p>
          <a:p>
            <a:pPr lvl="1" algn="just">
              <a:buSzPct val="70000"/>
              <a:buFont typeface="Wingdings" pitchFamily="2" charset="2"/>
              <a:buChar char="§"/>
            </a:pPr>
            <a:endParaRPr lang="en-US" sz="2000" dirty="0">
              <a:latin typeface="Cambria" pitchFamily="18" charset="0"/>
            </a:endParaRPr>
          </a:p>
          <a:p>
            <a:pPr lvl="1" algn="just">
              <a:buSzPct val="70000"/>
              <a:buFont typeface="Wingdings" pitchFamily="2" charset="2"/>
              <a:buChar char="§"/>
            </a:pPr>
            <a:r>
              <a:rPr lang="en-US" sz="2000" dirty="0">
                <a:latin typeface="Cambria" pitchFamily="18" charset="0"/>
              </a:rPr>
              <a:t> Previously solved solutions are stored in a separate Database.</a:t>
            </a:r>
          </a:p>
          <a:p>
            <a:pPr lvl="1" algn="just"/>
            <a:endParaRPr lang="en-US" sz="2000" dirty="0">
              <a:latin typeface="Cambria" pitchFamily="18" charset="0"/>
            </a:endParaRPr>
          </a:p>
          <a:p>
            <a:pPr lvl="1" algn="just">
              <a:buSzPct val="70000"/>
              <a:buFont typeface="Wingdings" pitchFamily="2" charset="2"/>
              <a:buChar char="§"/>
            </a:pPr>
            <a:r>
              <a:rPr lang="en-US" sz="2000" dirty="0">
                <a:latin typeface="Cambria" pitchFamily="18" charset="0"/>
              </a:rPr>
              <a:t> When same queries arise by the other users, then it match to the saved results.</a:t>
            </a:r>
          </a:p>
          <a:p>
            <a:pPr lvl="1" algn="just">
              <a:buSzPct val="70000"/>
              <a:buFont typeface="Wingdings" pitchFamily="2" charset="2"/>
              <a:buChar char="§"/>
            </a:pPr>
            <a:endParaRPr lang="en-US" sz="2000" dirty="0">
              <a:latin typeface="Cambria" pitchFamily="18" charset="0"/>
            </a:endParaRPr>
          </a:p>
          <a:p>
            <a:pPr lvl="1" algn="just">
              <a:buSzPct val="70000"/>
              <a:buFont typeface="Wingdings" pitchFamily="2" charset="2"/>
              <a:buChar char="§"/>
            </a:pPr>
            <a:r>
              <a:rPr lang="en-US" sz="2000" dirty="0">
                <a:latin typeface="Cambria" pitchFamily="18" charset="0"/>
              </a:rPr>
              <a:t> This makes the Ticketing System </a:t>
            </a:r>
            <a:r>
              <a:rPr lang="en-US" sz="2000" dirty="0" smtClean="0">
                <a:latin typeface="Cambria" pitchFamily="18" charset="0"/>
              </a:rPr>
              <a:t>faster </a:t>
            </a:r>
            <a:r>
              <a:rPr lang="en-US" sz="2000" dirty="0">
                <a:latin typeface="Cambria" pitchFamily="18" charset="0"/>
              </a:rPr>
              <a:t>c</a:t>
            </a:r>
            <a:r>
              <a:rPr lang="en-US" sz="2000" dirty="0" smtClean="0">
                <a:latin typeface="Cambria" pitchFamily="18" charset="0"/>
              </a:rPr>
              <a:t>omparatively</a:t>
            </a:r>
            <a:r>
              <a:rPr lang="en-US" sz="2000" dirty="0">
                <a:latin typeface="Cambria" pitchFamily="18" charset="0"/>
              </a:rPr>
              <a:t>.</a:t>
            </a:r>
          </a:p>
          <a:p>
            <a:pPr lvl="1" algn="just">
              <a:buSzPct val="70000"/>
              <a:buFont typeface="Wingdings" pitchFamily="2" charset="2"/>
              <a:buChar char="§"/>
            </a:pPr>
            <a:endParaRPr lang="en-US" sz="2000" dirty="0">
              <a:latin typeface="Cambria" pitchFamily="18" charset="0"/>
            </a:endParaRPr>
          </a:p>
          <a:p>
            <a:pPr lvl="1" algn="just">
              <a:buSzPct val="70000"/>
              <a:buFont typeface="Wingdings" pitchFamily="2" charset="2"/>
              <a:buChar char="§"/>
            </a:pPr>
            <a:r>
              <a:rPr lang="en-US" sz="2000" dirty="0">
                <a:latin typeface="Cambria" pitchFamily="18" charset="0"/>
              </a:rPr>
              <a:t> Applies certain algorithms (Sequential / Priority) to process the queries even more faster.</a:t>
            </a:r>
          </a:p>
          <a:p>
            <a:pPr lvl="1" algn="just">
              <a:buSzPct val="70000"/>
              <a:buFont typeface="Wingdings" pitchFamily="2" charset="2"/>
              <a:buChar char="§"/>
            </a:pPr>
            <a:endParaRPr lang="en-US" sz="2000" dirty="0">
              <a:latin typeface="Cambria" pitchFamily="18" charset="0"/>
            </a:endParaRPr>
          </a:p>
          <a:p>
            <a:pPr lvl="1" algn="just">
              <a:buSzPct val="70000"/>
              <a:buFont typeface="Wingdings" pitchFamily="2" charset="2"/>
              <a:buChar char="§"/>
            </a:pPr>
            <a:r>
              <a:rPr lang="en-US" sz="2000" dirty="0">
                <a:latin typeface="Cambria" pitchFamily="18" charset="0"/>
              </a:rPr>
              <a:t> Splits entire queries by word tokenization. </a:t>
            </a:r>
          </a:p>
          <a:p>
            <a:pPr lvl="1" algn="just">
              <a:buSzPct val="70000"/>
              <a:buFont typeface="Wingdings" pitchFamily="2" charset="2"/>
              <a:buChar char="§"/>
            </a:pPr>
            <a:endParaRPr lang="en-US" sz="2000" dirty="0">
              <a:latin typeface="Cambria" pitchFamily="18" charset="0"/>
            </a:endParaRPr>
          </a:p>
          <a:p>
            <a:pPr lvl="1" algn="just">
              <a:buSzPct val="70000"/>
              <a:buFont typeface="Wingdings" pitchFamily="2" charset="2"/>
              <a:buChar char="§"/>
            </a:pPr>
            <a:r>
              <a:rPr lang="en-US" sz="2000" dirty="0">
                <a:latin typeface="Cambria" pitchFamily="18" charset="0"/>
              </a:rPr>
              <a:t> Missing Details and Fraud are identified by NLP, then  </a:t>
            </a:r>
            <a:r>
              <a:rPr lang="en-US" sz="2000" dirty="0" smtClean="0">
                <a:latin typeface="Cambria" pitchFamily="18" charset="0"/>
              </a:rPr>
              <a:t>updates </a:t>
            </a:r>
            <a:r>
              <a:rPr lang="en-US" sz="2000" dirty="0">
                <a:latin typeface="Cambria" pitchFamily="18" charset="0"/>
              </a:rPr>
              <a:t>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35D8E7-5EED-424D-9752-53BB18B58EEC}"/>
              </a:ext>
            </a:extLst>
          </p:cNvPr>
          <p:cNvSpPr>
            <a:spLocks noGrp="1"/>
          </p:cNvSpPr>
          <p:nvPr>
            <p:ph idx="1"/>
          </p:nvPr>
        </p:nvSpPr>
        <p:spPr>
          <a:xfrm>
            <a:off x="457200" y="990600"/>
            <a:ext cx="8229600" cy="5562600"/>
          </a:xfrm>
        </p:spPr>
        <p:txBody>
          <a:bodyPr/>
          <a:lstStyle/>
          <a:p>
            <a:pPr marL="0" indent="0" algn="just">
              <a:buNone/>
            </a:pPr>
            <a:r>
              <a:rPr lang="en-US" sz="4000" dirty="0">
                <a:solidFill>
                  <a:schemeClr val="bg2">
                    <a:lumMod val="25000"/>
                  </a:schemeClr>
                </a:solidFill>
                <a:latin typeface="+mj-lt"/>
              </a:rPr>
              <a:t>Advantage</a:t>
            </a:r>
          </a:p>
          <a:p>
            <a:pPr marL="667512" lvl="2" indent="0" algn="just">
              <a:buClrTx/>
              <a:buNone/>
            </a:pPr>
            <a:r>
              <a:rPr lang="en-US" dirty="0">
                <a:latin typeface="Cambria" pitchFamily="18" charset="0"/>
              </a:rPr>
              <a:t> </a:t>
            </a:r>
          </a:p>
          <a:p>
            <a:pPr lvl="2" algn="just">
              <a:buClrTx/>
              <a:buFont typeface="Wingdings" pitchFamily="2" charset="2"/>
              <a:buChar char="§"/>
            </a:pPr>
            <a:r>
              <a:rPr lang="en-US" sz="2000" dirty="0">
                <a:latin typeface="Cambria" pitchFamily="18" charset="0"/>
              </a:rPr>
              <a:t>More affordable comparing to other </a:t>
            </a:r>
            <a:r>
              <a:rPr lang="en-US" sz="2000">
                <a:latin typeface="Cambria" pitchFamily="18" charset="0"/>
              </a:rPr>
              <a:t>automation tool</a:t>
            </a:r>
          </a:p>
          <a:p>
            <a:pPr marL="667512" lvl="2" indent="0" algn="just">
              <a:buClrTx/>
              <a:buNone/>
            </a:pPr>
            <a:endParaRPr lang="en-US" sz="2000" dirty="0">
              <a:latin typeface="Cambria" pitchFamily="18" charset="0"/>
            </a:endParaRPr>
          </a:p>
          <a:p>
            <a:pPr lvl="2" algn="just">
              <a:buClrTx/>
              <a:buFont typeface="Wingdings" pitchFamily="2" charset="2"/>
              <a:buChar char="§"/>
            </a:pPr>
            <a:r>
              <a:rPr lang="en-US" sz="2000" dirty="0">
                <a:latin typeface="Cambria" pitchFamily="18" charset="0"/>
              </a:rPr>
              <a:t>Even smaller companies can easily adopt to this ticketing system due to reduced cost and man power.</a:t>
            </a:r>
          </a:p>
          <a:p>
            <a:pPr lvl="2" algn="just">
              <a:buFont typeface="Wingdings" pitchFamily="2" charset="2"/>
              <a:buChar char="§"/>
            </a:pPr>
            <a:endParaRPr lang="en-US" sz="2000" dirty="0">
              <a:latin typeface="Cambria" pitchFamily="18" charset="0"/>
            </a:endParaRPr>
          </a:p>
          <a:p>
            <a:pPr marL="667512" lvl="2" indent="0">
              <a:buNone/>
            </a:pPr>
            <a:endParaRPr lang="en-US" dirty="0">
              <a:latin typeface="Cambria" pitchFamily="18" charset="0"/>
            </a:endParaRPr>
          </a:p>
          <a:p>
            <a:endParaRPr lang="en-IN" dirty="0"/>
          </a:p>
        </p:txBody>
      </p:sp>
      <p:sp>
        <p:nvSpPr>
          <p:cNvPr id="5" name="TextBox 4">
            <a:extLst>
              <a:ext uri="{FF2B5EF4-FFF2-40B4-BE49-F238E27FC236}">
                <a16:creationId xmlns:a16="http://schemas.microsoft.com/office/drawing/2014/main" xmlns="" id="{3A42AB03-C2BD-4E32-8672-D67AE865C9D2}"/>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35D8E7-5EED-424D-9752-53BB18B58EEC}"/>
              </a:ext>
            </a:extLst>
          </p:cNvPr>
          <p:cNvSpPr>
            <a:spLocks noGrp="1"/>
          </p:cNvSpPr>
          <p:nvPr>
            <p:ph idx="1"/>
          </p:nvPr>
        </p:nvSpPr>
        <p:spPr>
          <a:xfrm>
            <a:off x="304800" y="647700"/>
            <a:ext cx="8229600" cy="5562600"/>
          </a:xfrm>
        </p:spPr>
        <p:txBody>
          <a:bodyPr/>
          <a:lstStyle/>
          <a:p>
            <a:pPr marL="0" indent="0" algn="just">
              <a:buNone/>
            </a:pPr>
            <a:r>
              <a:rPr lang="en-US" sz="4000" dirty="0">
                <a:solidFill>
                  <a:schemeClr val="bg2">
                    <a:lumMod val="25000"/>
                  </a:schemeClr>
                </a:solidFill>
                <a:latin typeface="+mj-lt"/>
              </a:rPr>
              <a:t>Future enhancements</a:t>
            </a:r>
          </a:p>
          <a:p>
            <a:pPr lvl="2" algn="just">
              <a:buClrTx/>
              <a:buFont typeface="Wingdings" pitchFamily="2" charset="2"/>
              <a:buChar char="§"/>
            </a:pPr>
            <a:endParaRPr lang="en-US" dirty="0">
              <a:latin typeface="Cambria" pitchFamily="18" charset="0"/>
            </a:endParaRPr>
          </a:p>
          <a:p>
            <a:pPr lvl="2" algn="just">
              <a:buClrTx/>
              <a:buFont typeface="Wingdings" pitchFamily="2" charset="2"/>
              <a:buChar char="§"/>
            </a:pPr>
            <a:r>
              <a:rPr lang="en-US" dirty="0">
                <a:latin typeface="Cambria" pitchFamily="18" charset="0"/>
              </a:rPr>
              <a:t>Will eliminate the process of sending the mails regarding their complete data (e.g. customer id is missing) to the customer. </a:t>
            </a:r>
          </a:p>
          <a:p>
            <a:pPr lvl="2" algn="just">
              <a:buClrTx/>
              <a:buFont typeface="Wingdings" pitchFamily="2" charset="2"/>
              <a:buChar char="§"/>
            </a:pPr>
            <a:r>
              <a:rPr lang="en-US" dirty="0">
                <a:latin typeface="Cambria" pitchFamily="18" charset="0"/>
              </a:rPr>
              <a:t>The system which has this RPA workflow can be considered as a hub system and this hub plays as a role of routing the tickets to the particular persons system(node) according to their domain. This overcomes the process of installation of this workflow in all the system.</a:t>
            </a:r>
          </a:p>
          <a:p>
            <a:pPr lvl="2" algn="just">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
        <p:nvSpPr>
          <p:cNvPr id="5" name="TextBox 4">
            <a:extLst>
              <a:ext uri="{FF2B5EF4-FFF2-40B4-BE49-F238E27FC236}">
                <a16:creationId xmlns:a16="http://schemas.microsoft.com/office/drawing/2014/main" xmlns="" id="{30A776E0-B5E6-4F6B-8E0A-57157A870D2B}"/>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158783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just"/>
            <a:r>
              <a:rPr lang="en-US" sz="4000" dirty="0"/>
              <a:t>Literature Review</a:t>
            </a:r>
          </a:p>
        </p:txBody>
      </p:sp>
      <p:sp>
        <p:nvSpPr>
          <p:cNvPr id="3" name="Content Placeholder 2"/>
          <p:cNvSpPr>
            <a:spLocks noGrp="1"/>
          </p:cNvSpPr>
          <p:nvPr>
            <p:ph idx="1"/>
          </p:nvPr>
        </p:nvSpPr>
        <p:spPr>
          <a:xfrm>
            <a:off x="457200" y="1783080"/>
            <a:ext cx="8229600" cy="4389120"/>
          </a:xfrm>
        </p:spPr>
        <p:txBody>
          <a:bodyPr>
            <a:normAutofit/>
          </a:bodyPr>
          <a:lstStyle/>
          <a:p>
            <a:pPr marL="0" indent="0" algn="just">
              <a:buSzPct val="70000"/>
              <a:buNone/>
            </a:pPr>
            <a:r>
              <a:rPr lang="en-US" sz="2800" dirty="0">
                <a:latin typeface="Cambria" pitchFamily="18" charset="0"/>
              </a:rPr>
              <a:t>Drawbacks of existing methods</a:t>
            </a:r>
          </a:p>
          <a:p>
            <a:pPr lvl="2" algn="just">
              <a:buClrTx/>
              <a:buFont typeface="Wingdings" panose="05000000000000000000" pitchFamily="2" charset="2"/>
              <a:buChar char="§"/>
            </a:pPr>
            <a:r>
              <a:rPr lang="en-US" dirty="0">
                <a:latin typeface="Cambria" pitchFamily="18" charset="0"/>
              </a:rPr>
              <a:t>Inaccurate solutions provided to the customers.</a:t>
            </a:r>
          </a:p>
          <a:p>
            <a:pPr lvl="2" algn="just">
              <a:buClrTx/>
              <a:buFont typeface="Wingdings" panose="05000000000000000000" pitchFamily="2" charset="2"/>
              <a:buChar char="§"/>
            </a:pPr>
            <a:endParaRPr lang="en-US" dirty="0">
              <a:latin typeface="Cambria" pitchFamily="18" charset="0"/>
            </a:endParaRPr>
          </a:p>
          <a:p>
            <a:pPr lvl="2" algn="just">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lgn="just">
              <a:buClrTx/>
              <a:buFont typeface="Wingdings" panose="05000000000000000000" pitchFamily="2" charset="2"/>
              <a:buChar char="§"/>
            </a:pPr>
            <a:endParaRPr lang="en-US" dirty="0">
              <a:latin typeface="Cambria" pitchFamily="18" charset="0"/>
            </a:endParaRPr>
          </a:p>
          <a:p>
            <a:pPr lvl="2" algn="just">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lgn="just">
              <a:buClrTx/>
              <a:buFont typeface="Wingdings" panose="05000000000000000000" pitchFamily="2" charset="2"/>
              <a:buChar char="§"/>
            </a:pPr>
            <a:endParaRPr lang="en-US" dirty="0">
              <a:latin typeface="Cambria" pitchFamily="18" charset="0"/>
            </a:endParaRPr>
          </a:p>
          <a:p>
            <a:pPr lvl="2" algn="just">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914400"/>
            <a:ext cx="8153400" cy="3276600"/>
          </a:xfrm>
        </p:spPr>
        <p:txBody>
          <a:bodyPr>
            <a:noAutofit/>
          </a:bodyPr>
          <a:lstStyle/>
          <a:p>
            <a:r>
              <a:rPr lang="en-US" sz="4000" dirty="0"/>
              <a:t>Module Split up</a:t>
            </a:r>
            <a:r>
              <a:rPr lang="en-US" sz="1050" dirty="0">
                <a:latin typeface="Cambria" pitchFamily="18" charset="0"/>
              </a:rPr>
              <a:t/>
            </a:r>
            <a:br>
              <a:rPr lang="en-US" sz="1050" dirty="0">
                <a:latin typeface="Cambria" pitchFamily="18" charset="0"/>
              </a:rPr>
            </a:br>
            <a:r>
              <a:rPr lang="en-US" sz="2000" dirty="0">
                <a:latin typeface="Cambria" pitchFamily="18" charset="0"/>
              </a:rPr>
              <a:t/>
            </a: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Mail Trigger</a:t>
            </a: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Process Mail</a:t>
            </a:r>
            <a:br>
              <a:rPr lang="en-US"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Check Mail</a:t>
            </a: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Database Connection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B7EF1466-35E1-4A92-9595-5180D18FA1FE}"/>
              </a:ext>
            </a:extLst>
          </p:cNvPr>
          <p:cNvSpPr/>
          <p:nvPr/>
        </p:nvSpPr>
        <p:spPr>
          <a:xfrm>
            <a:off x="1600200" y="863234"/>
            <a:ext cx="5256584" cy="461663"/>
          </a:xfrm>
          <a:prstGeom prst="rect">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kumimoji="0" lang="en-IN" sz="2400" b="0" i="0" u="none" strike="noStrike" cap="none" spc="0" normalizeH="0" baseline="0" dirty="0">
                <a:ln>
                  <a:noFill/>
                </a:ln>
                <a:solidFill>
                  <a:srgbClr val="000000"/>
                </a:solidFill>
                <a:effectLst/>
                <a:uFillTx/>
                <a:latin typeface="Constantia"/>
                <a:ea typeface="Constantia"/>
                <a:cs typeface="Constantia"/>
                <a:sym typeface="Constantia"/>
              </a:rPr>
              <a:t>               Data flow Diagram – Level </a:t>
            </a:r>
            <a:r>
              <a:rPr lang="en-US" sz="2400" dirty="0">
                <a:latin typeface="Times New Roman" pitchFamily="18" charset="0"/>
                <a:cs typeface="Times New Roman" pitchFamily="18" charset="0"/>
              </a:rPr>
              <a:t>0</a:t>
            </a:r>
            <a:endParaRPr kumimoji="0" lang="en-IN" sz="24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6" name="Oval 5">
            <a:extLst>
              <a:ext uri="{FF2B5EF4-FFF2-40B4-BE49-F238E27FC236}">
                <a16:creationId xmlns:a16="http://schemas.microsoft.com/office/drawing/2014/main" xmlns="" id="{CC6262A9-06F0-4EBB-8BBD-F697815B0CD3}"/>
              </a:ext>
            </a:extLst>
          </p:cNvPr>
          <p:cNvSpPr/>
          <p:nvPr/>
        </p:nvSpPr>
        <p:spPr>
          <a:xfrm>
            <a:off x="3074351" y="1995686"/>
            <a:ext cx="1512168" cy="908861"/>
          </a:xfrm>
          <a:prstGeom prst="ellips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solidFill>
                  <a:srgbClr val="000000"/>
                </a:solidFill>
                <a:latin typeface="Constantia"/>
                <a:ea typeface="Constantia"/>
                <a:cs typeface="Constantia"/>
                <a:sym typeface="Constantia"/>
              </a:rPr>
              <a:t>Raise Tickets</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7" name="Frame 6">
            <a:extLst>
              <a:ext uri="{FF2B5EF4-FFF2-40B4-BE49-F238E27FC236}">
                <a16:creationId xmlns:a16="http://schemas.microsoft.com/office/drawing/2014/main" xmlns="" id="{DA8D5A8C-DE7E-48C8-9BED-1C44341522AB}"/>
              </a:ext>
            </a:extLst>
          </p:cNvPr>
          <p:cNvSpPr/>
          <p:nvPr/>
        </p:nvSpPr>
        <p:spPr>
          <a:xfrm>
            <a:off x="5742116" y="1946060"/>
            <a:ext cx="2718316"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8" name="TextBox 7">
            <a:extLst>
              <a:ext uri="{FF2B5EF4-FFF2-40B4-BE49-F238E27FC236}">
                <a16:creationId xmlns:a16="http://schemas.microsoft.com/office/drawing/2014/main" xmlns="" id="{9B4F2905-5123-43F1-8D36-99C15F893979}"/>
              </a:ext>
            </a:extLst>
          </p:cNvPr>
          <p:cNvSpPr txBox="1"/>
          <p:nvPr/>
        </p:nvSpPr>
        <p:spPr>
          <a:xfrm>
            <a:off x="6150213" y="2217422"/>
            <a:ext cx="19021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Notification to </a:t>
            </a:r>
          </a:p>
          <a:p>
            <a:pPr marL="0" marR="0" indent="0" algn="l" defTabSz="914400" rtl="0" fontAlgn="auto" latinLnBrk="0" hangingPunct="0">
              <a:lnSpc>
                <a:spcPct val="100000"/>
              </a:lnSpc>
              <a:spcBef>
                <a:spcPts val="0"/>
              </a:spcBef>
              <a:spcAft>
                <a:spcPts val="0"/>
              </a:spcAft>
              <a:buClrTx/>
              <a:buSzTx/>
              <a:buFontTx/>
              <a:buNone/>
              <a:tabLst/>
            </a:pPr>
            <a:r>
              <a:rPr lang="en-IN" dirty="0"/>
              <a:t>authorised person</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cxnSp>
        <p:nvCxnSpPr>
          <p:cNvPr id="9" name="Straight Arrow Connector 8">
            <a:extLst>
              <a:ext uri="{FF2B5EF4-FFF2-40B4-BE49-F238E27FC236}">
                <a16:creationId xmlns:a16="http://schemas.microsoft.com/office/drawing/2014/main" xmlns="" id="{7BD4BBBD-8479-4C08-9E17-C9EFE4699349}"/>
              </a:ext>
            </a:extLst>
          </p:cNvPr>
          <p:cNvCxnSpPr>
            <a:endCxn id="6" idx="2"/>
          </p:cNvCxnSpPr>
          <p:nvPr/>
        </p:nvCxnSpPr>
        <p:spPr>
          <a:xfrm>
            <a:off x="1918754"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xmlns="" id="{D0D6361A-53C2-4820-A7BB-8CF6073E78D6}"/>
              </a:ext>
            </a:extLst>
          </p:cNvPr>
          <p:cNvCxnSpPr>
            <a:stCxn id="6" idx="6"/>
            <a:endCxn id="7" idx="1"/>
          </p:cNvCxnSpPr>
          <p:nvPr/>
        </p:nvCxnSpPr>
        <p:spPr>
          <a:xfrm flipV="1">
            <a:off x="4586519" y="2450116"/>
            <a:ext cx="1155597" cy="1"/>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xmlns="" id="{E09A28BB-C2AE-4DEE-A8E4-3F57A33C4261}"/>
              </a:ext>
            </a:extLst>
          </p:cNvPr>
          <p:cNvCxnSpPr/>
          <p:nvPr/>
        </p:nvCxnSpPr>
        <p:spPr>
          <a:xfrm>
            <a:off x="2987824" y="4227934"/>
            <a:ext cx="0" cy="576064"/>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xmlns="" id="{38ED5334-CB21-4560-8570-D27251454850}"/>
              </a:ext>
            </a:extLst>
          </p:cNvPr>
          <p:cNvCxnSpPr>
            <a:cxnSpLocks/>
          </p:cNvCxnSpPr>
          <p:nvPr/>
        </p:nvCxnSpPr>
        <p:spPr>
          <a:xfrm>
            <a:off x="2987824" y="4227934"/>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xmlns="" id="{2B272F0D-D553-4AC0-AA85-F9F1622EA84D}"/>
              </a:ext>
            </a:extLst>
          </p:cNvPr>
          <p:cNvCxnSpPr>
            <a:cxnSpLocks/>
          </p:cNvCxnSpPr>
          <p:nvPr/>
        </p:nvCxnSpPr>
        <p:spPr>
          <a:xfrm>
            <a:off x="2987824" y="4803998"/>
            <a:ext cx="2193776" cy="0"/>
          </a:xfrm>
          <a:prstGeom prst="line">
            <a:avLst/>
          </a:prstGeom>
          <a:no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xmlns="" id="{BC82F786-D26F-4E9D-BB91-99BA0AECD405}"/>
              </a:ext>
            </a:extLst>
          </p:cNvPr>
          <p:cNvSpPr txBox="1"/>
          <p:nvPr/>
        </p:nvSpPr>
        <p:spPr>
          <a:xfrm>
            <a:off x="3275856" y="4371950"/>
            <a:ext cx="194431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Constantia"/>
                <a:ea typeface="Constantia"/>
                <a:cs typeface="Constantia"/>
                <a:sym typeface="Constantia"/>
              </a:rPr>
              <a:t>Keyword Database</a:t>
            </a:r>
          </a:p>
        </p:txBody>
      </p:sp>
      <p:cxnSp>
        <p:nvCxnSpPr>
          <p:cNvPr id="15" name="Straight Arrow Connector 14">
            <a:extLst>
              <a:ext uri="{FF2B5EF4-FFF2-40B4-BE49-F238E27FC236}">
                <a16:creationId xmlns:a16="http://schemas.microsoft.com/office/drawing/2014/main" xmlns="" id="{200984AF-C21C-4593-B087-1EEAC6F78692}"/>
              </a:ext>
            </a:extLst>
          </p:cNvPr>
          <p:cNvCxnSpPr/>
          <p:nvPr/>
        </p:nvCxnSpPr>
        <p:spPr>
          <a:xfrm>
            <a:off x="1378694" y="2954172"/>
            <a:ext cx="1609130" cy="1602443"/>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xmlns="" id="{DD29FB4D-BFC6-4F44-BB95-EAD3733DD8F8}"/>
              </a:ext>
            </a:extLst>
          </p:cNvPr>
          <p:cNvCxnSpPr>
            <a:endCxn id="6" idx="4"/>
          </p:cNvCxnSpPr>
          <p:nvPr/>
        </p:nvCxnSpPr>
        <p:spPr>
          <a:xfrm flipV="1">
            <a:off x="3830435" y="2904547"/>
            <a:ext cx="0" cy="1323389"/>
          </a:xfrm>
          <a:prstGeom prst="straightConnector1">
            <a:avLst/>
          </a:prstGeom>
          <a:noFill/>
          <a:ln w="25400" cap="flat">
            <a:solidFill>
              <a:schemeClr val="accent1"/>
            </a:solidFill>
            <a:prstDash val="solid"/>
            <a:round/>
            <a:tailEnd type="triangle"/>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cxnSp>
      <p:sp>
        <p:nvSpPr>
          <p:cNvPr id="17" name="Frame 16">
            <a:extLst>
              <a:ext uri="{FF2B5EF4-FFF2-40B4-BE49-F238E27FC236}">
                <a16:creationId xmlns:a16="http://schemas.microsoft.com/office/drawing/2014/main" xmlns="" id="{7CDE5C7C-F863-4E77-915A-559F3A29680C}"/>
              </a:ext>
            </a:extLst>
          </p:cNvPr>
          <p:cNvSpPr/>
          <p:nvPr/>
        </p:nvSpPr>
        <p:spPr>
          <a:xfrm>
            <a:off x="838634" y="1946060"/>
            <a:ext cx="1080120" cy="1008112"/>
          </a:xfrm>
          <a:prstGeom prst="frame">
            <a:avLst/>
          </a:prstGeom>
          <a:solidFill>
            <a:srgbClr val="FFFFFF"/>
          </a:solidFill>
          <a:ln w="25400" cap="flat">
            <a:solidFill>
              <a:schemeClr val="accent1"/>
            </a:solidFill>
            <a:prstDash val="solid"/>
            <a:round/>
          </a:ln>
          <a:effectLst>
            <a:outerShdw blurRad="63500" dist="38100" dir="5400000" rotWithShape="0">
              <a:srgbClr val="032544">
                <a:alpha val="4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Constantia"/>
              <a:ea typeface="Constantia"/>
              <a:cs typeface="Constantia"/>
              <a:sym typeface="Constantia"/>
            </a:endParaRPr>
          </a:p>
        </p:txBody>
      </p:sp>
      <p:sp>
        <p:nvSpPr>
          <p:cNvPr id="18" name="TextBox 17">
            <a:extLst>
              <a:ext uri="{FF2B5EF4-FFF2-40B4-BE49-F238E27FC236}">
                <a16:creationId xmlns:a16="http://schemas.microsoft.com/office/drawing/2014/main" xmlns="" id="{4894E485-08DC-494C-B0C7-B00ADA0BBF31}"/>
              </a:ext>
            </a:extLst>
          </p:cNvPr>
          <p:cNvSpPr txBox="1"/>
          <p:nvPr/>
        </p:nvSpPr>
        <p:spPr>
          <a:xfrm>
            <a:off x="1007604" y="2355921"/>
            <a:ext cx="7200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User</a:t>
            </a:r>
            <a:endParaRPr kumimoji="0" lang="en-IN" sz="1800" b="0" i="0" u="none" strike="noStrike" cap="none" spc="0" normalizeH="0" baseline="0" dirty="0">
              <a:ln>
                <a:noFill/>
              </a:ln>
              <a:solidFill>
                <a:srgbClr val="000000"/>
              </a:solidFill>
              <a:effectLst/>
              <a:uFillTx/>
              <a:latin typeface="Constantia"/>
              <a:ea typeface="Constantia"/>
              <a:cs typeface="Constantia"/>
              <a:sym typeface="Constantia"/>
            </a:endParaRPr>
          </a:p>
        </p:txBody>
      </p:sp>
      <p:sp>
        <p:nvSpPr>
          <p:cNvPr id="2" name="TextBox 1">
            <a:extLst>
              <a:ext uri="{FF2B5EF4-FFF2-40B4-BE49-F238E27FC236}">
                <a16:creationId xmlns:a16="http://schemas.microsoft.com/office/drawing/2014/main" xmlns="" id="{A764F468-84DB-47F8-91E1-78735AD154F6}"/>
              </a:ext>
            </a:extLst>
          </p:cNvPr>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extLst>
      <p:ext uri="{BB962C8B-B14F-4D97-AF65-F5344CB8AC3E}">
        <p14:creationId xmlns:p14="http://schemas.microsoft.com/office/powerpoint/2010/main" val="719056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2961</TotalTime>
  <Words>786</Words>
  <Application>Microsoft Office PowerPoint</Application>
  <PresentationFormat>On-screen Show (4:3)</PresentationFormat>
  <Paragraphs>133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Ticket Automation System Automation of ticket creation and response based on the mail (RPA)</vt:lpstr>
      <vt:lpstr>Abstract   Ticketing systems are one of the most important pieces of software used by top service providers and customer support operations. These systems allow teams to capture, manage, and track the status of customer issues in an organized and highly-collaborative manner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PowerPoint Presentation</vt:lpstr>
      <vt:lpstr>Literature Review</vt:lpstr>
      <vt:lpstr>Module Split up   Module 1: Mail Trigger   Module 2: Process Mail   Module 3: Check Mail   Module 4: Database Connection</vt:lpstr>
      <vt:lpstr>PowerPoint Presentation</vt:lpstr>
      <vt:lpstr>PowerPoint Presentation</vt:lpstr>
      <vt:lpstr>Mail Sequence:</vt:lpstr>
      <vt:lpstr>Read one mail</vt:lpstr>
      <vt:lpstr>Activities</vt:lpstr>
      <vt:lpstr>Query to customer support</vt:lpstr>
      <vt:lpstr>Output</vt:lpstr>
      <vt:lpstr>Process Mail</vt:lpstr>
      <vt:lpstr>Text Summarization Steps </vt:lpstr>
      <vt:lpstr>Check Mail</vt:lpstr>
      <vt:lpstr>Keyword to keyword match:</vt:lpstr>
      <vt:lpstr>Keyword to summary match:</vt:lpstr>
      <vt:lpstr>Data Store</vt:lpstr>
      <vt:lpstr>Database (Excel)</vt:lpstr>
      <vt:lpstr>Ticket Raising</vt:lpstr>
      <vt:lpstr>Support Team</vt:lpstr>
      <vt:lpstr>Ticket Closing</vt:lpstr>
      <vt:lpstr>PowerPoint Presentation</vt:lpstr>
      <vt:lpstr>Thank You</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KITE FACULTY</cp:lastModifiedBy>
  <cp:revision>209</cp:revision>
  <dcterms:created xsi:type="dcterms:W3CDTF">2011-12-09T06:36:35Z</dcterms:created>
  <dcterms:modified xsi:type="dcterms:W3CDTF">2020-09-21T06:51:29Z</dcterms:modified>
</cp:coreProperties>
</file>