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71" r:id="rId2"/>
    <p:sldId id="259" r:id="rId3"/>
    <p:sldId id="302" r:id="rId4"/>
    <p:sldId id="273" r:id="rId5"/>
    <p:sldId id="272" r:id="rId6"/>
    <p:sldId id="289" r:id="rId7"/>
    <p:sldId id="293" r:id="rId8"/>
    <p:sldId id="274" r:id="rId9"/>
    <p:sldId id="299" r:id="rId10"/>
    <p:sldId id="300" r:id="rId11"/>
    <p:sldId id="301" r:id="rId12"/>
    <p:sldId id="298"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68"/>
    <a:srgbClr val="419B99"/>
    <a:srgbClr val="B0DEA2"/>
    <a:srgbClr val="0C376A"/>
    <a:srgbClr val="4497A5"/>
    <a:srgbClr val="FFFFFF"/>
    <a:srgbClr val="D4B0D6"/>
    <a:srgbClr val="ED7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660"/>
  </p:normalViewPr>
  <p:slideViewPr>
    <p:cSldViewPr snapToGrid="0">
      <p:cViewPr varScale="1">
        <p:scale>
          <a:sx n="87" d="100"/>
          <a:sy n="87" d="100"/>
        </p:scale>
        <p:origin x="75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977A2-024B-4FE2-8C27-D1BDB2C78712}" type="datetimeFigureOut">
              <a:rPr lang="en-US" smtClean="0"/>
              <a:pPr/>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1AA31-9F5E-4761-975D-2DDD4C02FCA6}" type="slidenum">
              <a:rPr lang="en-US" smtClean="0"/>
              <a:pPr/>
              <a:t>‹#›</a:t>
            </a:fld>
            <a:endParaRPr lang="en-US"/>
          </a:p>
        </p:txBody>
      </p:sp>
    </p:spTree>
    <p:extLst>
      <p:ext uri="{BB962C8B-B14F-4D97-AF65-F5344CB8AC3E}">
        <p14:creationId xmlns:p14="http://schemas.microsoft.com/office/powerpoint/2010/main" val="171718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A picture containing sky, outdoor, real estate, architecture&#10;&#10;Description automatically generated">
            <a:extLst>
              <a:ext uri="{FF2B5EF4-FFF2-40B4-BE49-F238E27FC236}">
                <a16:creationId xmlns:a16="http://schemas.microsoft.com/office/drawing/2014/main" id="{85ACBEE1-EC20-F0D1-7912-120B95043126}"/>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56674" y="250189"/>
            <a:ext cx="11678651" cy="6357622"/>
          </a:xfrm>
          <a:prstGeom prst="rect">
            <a:avLst/>
          </a:prstGeom>
        </p:spPr>
      </p:pic>
      <p:sp>
        <p:nvSpPr>
          <p:cNvPr id="2" name="Title 1"/>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TITLE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Details </a:t>
            </a:r>
          </a:p>
        </p:txBody>
      </p:sp>
      <p:sp>
        <p:nvSpPr>
          <p:cNvPr id="4" name="Date Placeholder 3"/>
          <p:cNvSpPr>
            <a:spLocks noGrp="1"/>
          </p:cNvSpPr>
          <p:nvPr>
            <p:ph type="dt" sz="half" idx="10"/>
          </p:nvPr>
        </p:nvSpPr>
        <p:spPr/>
        <p:txBody>
          <a:bodyPr/>
          <a:lstStyle/>
          <a:p>
            <a:fld id="{AAB2C8AA-310C-496F-B644-CE23AE5F416B}" type="datetime1">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5813" y="500378"/>
            <a:ext cx="5644907" cy="1386843"/>
          </a:xfrm>
          <a:prstGeom prst="rect">
            <a:avLst/>
          </a:prstGeom>
        </p:spPr>
      </p:pic>
    </p:spTree>
    <p:extLst>
      <p:ext uri="{BB962C8B-B14F-4D97-AF65-F5344CB8AC3E}">
        <p14:creationId xmlns:p14="http://schemas.microsoft.com/office/powerpoint/2010/main" val="117401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BE1443-E92C-405E-8E0A-A42CF97AC572}" type="datetime1">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41817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553FFE9-BDC9-4E86-8FD1-CE1AA5EC81D3}" type="datetime1">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01" y="466512"/>
            <a:ext cx="2125133" cy="522103"/>
          </a:xfrm>
          <a:prstGeom prst="rect">
            <a:avLst/>
          </a:prstGeom>
        </p:spPr>
      </p:pic>
    </p:spTree>
    <p:extLst>
      <p:ext uri="{BB962C8B-B14F-4D97-AF65-F5344CB8AC3E}">
        <p14:creationId xmlns:p14="http://schemas.microsoft.com/office/powerpoint/2010/main" val="200637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entury Gothic" panose="020B0502020202020204" pitchFamily="34" charset="0"/>
              </a:defRPr>
            </a:lvl1pPr>
          </a:lstStyle>
          <a:p>
            <a:fld id="{105D508E-5B7F-450A-92D8-D8BC2BDB3CF1}" type="datetime1">
              <a:rPr lang="en-US" smtClean="0"/>
              <a:pPr/>
              <a:t>11/14/2024</a:t>
            </a:fld>
            <a:endParaRPr lang="en-US" dirty="0"/>
          </a:p>
        </p:txBody>
      </p:sp>
      <p:sp>
        <p:nvSpPr>
          <p:cNvPr id="5" name="Footer Placeholder 4"/>
          <p:cNvSpPr>
            <a:spLocks noGrp="1"/>
          </p:cNvSpPr>
          <p:nvPr>
            <p:ph type="ftr" sz="quarter" idx="11"/>
          </p:nvPr>
        </p:nvSpPr>
        <p:spPr/>
        <p:txBody>
          <a:bodyPr/>
          <a:lstStyle>
            <a:lvl1pPr>
              <a:defRPr lang="en-US" sz="1200" kern="1200">
                <a:solidFill>
                  <a:schemeClr val="tx1">
                    <a:tint val="75000"/>
                  </a:schemeClr>
                </a:solidFill>
                <a:latin typeface="Century Gothic" panose="020B0502020202020204" pitchFamily="34" charset="0"/>
                <a:ea typeface="+mn-ea"/>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lang="en-US" sz="1200" kern="1200" smtClean="0">
                <a:solidFill>
                  <a:schemeClr val="tx1">
                    <a:tint val="75000"/>
                  </a:schemeClr>
                </a:solidFill>
                <a:latin typeface="Century Gothic" panose="020B0502020202020204" pitchFamily="34" charset="0"/>
                <a:ea typeface="+mn-ea"/>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127610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35E5C14-7081-4918-BCAD-95FC7F233527}" type="datetime1">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262524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B6EF36B-74E1-4C53-8A1A-66B2FB3A4882}" type="datetime1">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109760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67DF237-1100-41A5-83BA-A3C2A0223246}" type="datetime1">
              <a:rPr lang="en-US" smtClean="0"/>
              <a:pPr/>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94115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F039F708-B376-4753-A730-0CD0FCF9F8BB}" type="datetime1">
              <a:rPr lang="en-US" smtClean="0"/>
              <a:pPr/>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25148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6340E-EFD4-46CE-A9BA-3983515DAC66}" type="datetime1">
              <a:rPr lang="en-US" smtClean="0"/>
              <a:pPr/>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35069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510D37-382C-4AFD-8456-512F5DD0210A}" type="datetime1">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54422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1761ED21-EFCB-4073-8794-BB04DF074542}" type="datetime1">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37796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cs typeface="Arial" panose="020B0604020202020204" pitchFamily="34" charset="0"/>
              </a:defRPr>
            </a:lvl1pPr>
          </a:lstStyle>
          <a:p>
            <a:fld id="{658236E5-883E-4D58-BA3E-8BEB259B3270}" type="datetime1">
              <a:rPr lang="en-US" smtClean="0"/>
              <a:pPr/>
              <a:t>11/14/2024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286584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18526"/>
          </a:xfrm>
          <a:prstGeom prst="rect">
            <a:avLst/>
          </a:prstGeom>
        </p:spPr>
      </p:pic>
      <p:sp>
        <p:nvSpPr>
          <p:cNvPr id="2" name="Title 1"/>
          <p:cNvSpPr>
            <a:spLocks noGrp="1"/>
          </p:cNvSpPr>
          <p:nvPr>
            <p:ph type="ctrTitle"/>
          </p:nvPr>
        </p:nvSpPr>
        <p:spPr>
          <a:xfrm>
            <a:off x="1518341" y="1819002"/>
            <a:ext cx="9144000" cy="1590261"/>
          </a:xfrm>
        </p:spPr>
        <p:txBody>
          <a:bodyPr>
            <a:normAutofit/>
          </a:bodyPr>
          <a:lstStyle/>
          <a:p>
            <a:r>
              <a:rPr lang="en-IN" dirty="0">
                <a:latin typeface="Times New Roman" pitchFamily="18" charset="0"/>
                <a:cs typeface="Times New Roman" pitchFamily="18" charset="0"/>
              </a:rPr>
              <a:t> </a:t>
            </a:r>
            <a:r>
              <a:rPr lang="en-IN" sz="4900" dirty="0" smtClean="0">
                <a:latin typeface="Times New Roman" panose="02020603050405020304" pitchFamily="18" charset="0"/>
                <a:cs typeface="Times New Roman" panose="02020603050405020304" pitchFamily="18" charset="0"/>
              </a:rPr>
              <a:t>VIRTUAL HERBAL GARDEN</a:t>
            </a:r>
            <a:endParaRPr lang="en-US" sz="49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18341" y="3802579"/>
            <a:ext cx="9144000" cy="1646232"/>
          </a:xfrm>
        </p:spPr>
        <p:txBody>
          <a:bodyPr/>
          <a:lstStyle/>
          <a:p>
            <a:r>
              <a:rPr lang="en-US" dirty="0">
                <a:latin typeface="Century Gothic" panose="020B0502020202020204" pitchFamily="34" charset="0"/>
              </a:rPr>
              <a:t> </a:t>
            </a:r>
          </a:p>
        </p:txBody>
      </p:sp>
      <p:sp>
        <p:nvSpPr>
          <p:cNvPr id="5" name="Rectangle 4"/>
          <p:cNvSpPr/>
          <p:nvPr/>
        </p:nvSpPr>
        <p:spPr>
          <a:xfrm>
            <a:off x="6778869" y="4492366"/>
            <a:ext cx="5079125" cy="1785104"/>
          </a:xfrm>
          <a:prstGeom prst="rect">
            <a:avLst/>
          </a:prstGeom>
        </p:spPr>
        <p:txBody>
          <a:bodyPr wrap="square">
            <a:spAutoFit/>
          </a:bodyPr>
          <a:lstStyle/>
          <a:p>
            <a:r>
              <a:rPr lang="en-IN" sz="2200" dirty="0">
                <a:latin typeface="Times New Roman" panose="02020603050405020304" pitchFamily="18" charset="0"/>
                <a:cs typeface="Times New Roman" panose="02020603050405020304" pitchFamily="18" charset="0"/>
              </a:rPr>
              <a:t>Guide Name:</a:t>
            </a:r>
          </a:p>
          <a:p>
            <a:r>
              <a:rPr lang="en-US" sz="2200" b="1" dirty="0">
                <a:latin typeface="Times New Roman" panose="02020603050405020304" pitchFamily="18" charset="0"/>
                <a:cs typeface="Times New Roman" panose="02020603050405020304" pitchFamily="18" charset="0"/>
              </a:rPr>
              <a:t>Dr. </a:t>
            </a:r>
            <a:r>
              <a:rPr lang="en-US" sz="2200" b="1" dirty="0" smtClean="0">
                <a:latin typeface="Times New Roman" panose="02020603050405020304" pitchFamily="18" charset="0"/>
                <a:cs typeface="Times New Roman" panose="02020603050405020304" pitchFamily="18" charset="0"/>
              </a:rPr>
              <a:t>S ARUL ANTRON VIJAY</a:t>
            </a:r>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Associate Professor</a:t>
            </a:r>
          </a:p>
          <a:p>
            <a:r>
              <a:rPr lang="en-US" sz="2200" b="1" dirty="0">
                <a:latin typeface="Times New Roman" panose="02020603050405020304" pitchFamily="18" charset="0"/>
                <a:cs typeface="Times New Roman" panose="02020603050405020304" pitchFamily="18" charset="0"/>
              </a:rPr>
              <a:t>Department of Computer Science and Engineering </a:t>
            </a:r>
          </a:p>
        </p:txBody>
      </p:sp>
      <p:sp>
        <p:nvSpPr>
          <p:cNvPr id="6" name="Rectangle 5"/>
          <p:cNvSpPr/>
          <p:nvPr/>
        </p:nvSpPr>
        <p:spPr>
          <a:xfrm>
            <a:off x="925265" y="4492366"/>
            <a:ext cx="5069336" cy="1554272"/>
          </a:xfrm>
          <a:prstGeom prst="rect">
            <a:avLst/>
          </a:prstGeom>
        </p:spPr>
        <p:txBody>
          <a:bodyPr wrap="none">
            <a:spAutoFit/>
          </a:bodyPr>
          <a:lstStyle/>
          <a:p>
            <a:r>
              <a:rPr lang="en-IN" sz="1900" b="1" dirty="0">
                <a:latin typeface="Times New Roman" panose="02020603050405020304" pitchFamily="18" charset="0"/>
                <a:cs typeface="Times New Roman" panose="02020603050405020304" pitchFamily="18" charset="0"/>
              </a:rPr>
              <a:t>Name of the student:</a:t>
            </a:r>
          </a:p>
          <a:p>
            <a:r>
              <a:rPr lang="en-IN" sz="1900" b="1" dirty="0" smtClean="0">
                <a:latin typeface="Times New Roman" panose="02020603050405020304" pitchFamily="18" charset="0"/>
                <a:cs typeface="Times New Roman" panose="02020603050405020304" pitchFamily="18" charset="0"/>
              </a:rPr>
              <a:t>MOHAMMED ADEL RAHMAN</a:t>
            </a:r>
            <a:r>
              <a:rPr lang="en-IN" sz="1900" b="1" dirty="0" smtClean="0">
                <a:latin typeface="Times New Roman" panose="02020603050405020304" pitchFamily="18" charset="0"/>
                <a:cs typeface="Times New Roman" panose="02020603050405020304" pitchFamily="18" charset="0"/>
              </a:rPr>
              <a:t>(717822P232)</a:t>
            </a:r>
            <a:endParaRPr lang="en-IN" sz="1900" b="1" dirty="0">
              <a:latin typeface="Times New Roman" panose="02020603050405020304" pitchFamily="18" charset="0"/>
              <a:cs typeface="Times New Roman" panose="02020603050405020304" pitchFamily="18" charset="0"/>
            </a:endParaRPr>
          </a:p>
          <a:p>
            <a:r>
              <a:rPr lang="en-IN" sz="1900" b="1" dirty="0" smtClean="0">
                <a:latin typeface="Times New Roman" panose="02020603050405020304" pitchFamily="18" charset="0"/>
                <a:cs typeface="Times New Roman" panose="02020603050405020304" pitchFamily="18" charset="0"/>
              </a:rPr>
              <a:t>M POOTHESH</a:t>
            </a:r>
            <a:r>
              <a:rPr lang="en-IN" sz="1900" b="1" dirty="0" smtClean="0">
                <a:latin typeface="Times New Roman" panose="02020603050405020304" pitchFamily="18" charset="0"/>
                <a:cs typeface="Times New Roman" panose="02020603050405020304" pitchFamily="18" charset="0"/>
              </a:rPr>
              <a:t>(717822P239)</a:t>
            </a:r>
            <a:endParaRPr lang="en-IN" sz="1900" b="1" dirty="0">
              <a:latin typeface="Times New Roman" panose="02020603050405020304" pitchFamily="18" charset="0"/>
              <a:cs typeface="Times New Roman" panose="02020603050405020304" pitchFamily="18" charset="0"/>
            </a:endParaRPr>
          </a:p>
          <a:p>
            <a:r>
              <a:rPr lang="en-IN" sz="1900" b="1" dirty="0" smtClean="0">
                <a:latin typeface="Times New Roman" panose="02020603050405020304" pitchFamily="18" charset="0"/>
                <a:cs typeface="Times New Roman" panose="02020603050405020304" pitchFamily="18" charset="0"/>
              </a:rPr>
              <a:t>K M KAVINKUMAR</a:t>
            </a:r>
            <a:r>
              <a:rPr lang="en-IN" sz="1900" b="1" dirty="0" smtClean="0">
                <a:latin typeface="Times New Roman" panose="02020603050405020304" pitchFamily="18" charset="0"/>
                <a:cs typeface="Times New Roman" panose="02020603050405020304" pitchFamily="18" charset="0"/>
              </a:rPr>
              <a:t>(717822P225)</a:t>
            </a:r>
            <a:endParaRPr lang="en-IN" sz="1900" b="1" dirty="0">
              <a:latin typeface="Times New Roman" panose="02020603050405020304" pitchFamily="18" charset="0"/>
              <a:cs typeface="Times New Roman" panose="02020603050405020304" pitchFamily="18" charset="0"/>
            </a:endParaRPr>
          </a:p>
          <a:p>
            <a:r>
              <a:rPr lang="en-IN" sz="1900" b="1" dirty="0" smtClean="0">
                <a:latin typeface="Times New Roman" panose="02020603050405020304" pitchFamily="18" charset="0"/>
                <a:cs typeface="Times New Roman" panose="02020603050405020304" pitchFamily="18" charset="0"/>
              </a:rPr>
              <a:t>S MUTHUKRISHNAN</a:t>
            </a:r>
            <a:r>
              <a:rPr lang="en-IN" sz="1900" b="1" dirty="0" smtClean="0">
                <a:latin typeface="Times New Roman" panose="02020603050405020304" pitchFamily="18" charset="0"/>
                <a:cs typeface="Times New Roman" panose="02020603050405020304" pitchFamily="18" charset="0"/>
              </a:rPr>
              <a:t>(717822P234)</a:t>
            </a:r>
            <a:endParaRPr lang="en-IN"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7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57" y="375065"/>
            <a:ext cx="10515600" cy="1325563"/>
          </a:xfrm>
        </p:spPr>
        <p:txBody>
          <a:bodyPr/>
          <a:lstStyle/>
          <a:p>
            <a:pPr lvl="0"/>
            <a:r>
              <a:rPr lang="en-US" dirty="0" smtClean="0"/>
              <a:t>Result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10</a:t>
            </a:fld>
            <a:endParaRPr lang="en-US" dirty="0"/>
          </a:p>
        </p:txBody>
      </p:sp>
      <p:sp>
        <p:nvSpPr>
          <p:cNvPr id="7" name="Content Placeholder 6"/>
          <p:cNvSpPr>
            <a:spLocks noGrp="1"/>
          </p:cNvSpPr>
          <p:nvPr>
            <p:ph idx="1"/>
          </p:nvPr>
        </p:nvSpPr>
        <p:spPr>
          <a:xfrm>
            <a:off x="838200" y="1825625"/>
            <a:ext cx="5930348" cy="4351338"/>
          </a:xfrm>
        </p:spPr>
        <p:txBody>
          <a:bodyPr>
            <a:normAutofit/>
          </a:bodyPr>
          <a:lstStyle/>
          <a:p>
            <a:pPr marL="0" indent="0">
              <a:buNone/>
            </a:pPr>
            <a:r>
              <a:rPr lang="en-US" sz="100" dirty="0"/>
              <a:t>.</a:t>
            </a:r>
            <a:endParaRPr lang="en-IN" sz="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957" y="1320642"/>
            <a:ext cx="10058400" cy="4856321"/>
          </a:xfrm>
          <a:prstGeom prst="rect">
            <a:avLst/>
          </a:prstGeom>
        </p:spPr>
      </p:pic>
    </p:spTree>
    <p:extLst>
      <p:ext uri="{BB962C8B-B14F-4D97-AF65-F5344CB8AC3E}">
        <p14:creationId xmlns:p14="http://schemas.microsoft.com/office/powerpoint/2010/main" val="213815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57" y="375065"/>
            <a:ext cx="10515600" cy="1325563"/>
          </a:xfrm>
        </p:spPr>
        <p:txBody>
          <a:bodyPr/>
          <a:lstStyle/>
          <a:p>
            <a:pPr lvl="0"/>
            <a:r>
              <a:rPr lang="en-US" dirty="0" smtClean="0"/>
              <a:t>Result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11</a:t>
            </a:fld>
            <a:endParaRPr lang="en-US" dirty="0"/>
          </a:p>
        </p:txBody>
      </p:sp>
      <p:sp>
        <p:nvSpPr>
          <p:cNvPr id="7" name="Content Placeholder 6"/>
          <p:cNvSpPr>
            <a:spLocks noGrp="1"/>
          </p:cNvSpPr>
          <p:nvPr>
            <p:ph idx="1"/>
          </p:nvPr>
        </p:nvSpPr>
        <p:spPr>
          <a:xfrm>
            <a:off x="838200" y="1825625"/>
            <a:ext cx="5930348" cy="4351338"/>
          </a:xfrm>
        </p:spPr>
        <p:txBody>
          <a:bodyPr>
            <a:normAutofit/>
          </a:bodyPr>
          <a:lstStyle/>
          <a:p>
            <a:pPr marL="0" indent="0">
              <a:buNone/>
            </a:pPr>
            <a:r>
              <a:rPr lang="en-US" sz="100" dirty="0"/>
              <a:t>.</a:t>
            </a:r>
            <a:endParaRPr lang="en-IN" sz="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99141"/>
            <a:ext cx="9639300" cy="4667515"/>
          </a:xfrm>
          <a:prstGeom prst="rect">
            <a:avLst/>
          </a:prstGeom>
        </p:spPr>
      </p:pic>
    </p:spTree>
    <p:extLst>
      <p:ext uri="{BB962C8B-B14F-4D97-AF65-F5344CB8AC3E}">
        <p14:creationId xmlns:p14="http://schemas.microsoft.com/office/powerpoint/2010/main" val="254134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8CD1-743D-16BF-0D62-0C72AFD2ABD5}"/>
              </a:ext>
            </a:extLst>
          </p:cNvPr>
          <p:cNvSpPr>
            <a:spLocks noGrp="1"/>
          </p:cNvSpPr>
          <p:nvPr>
            <p:ph type="title"/>
          </p:nvPr>
        </p:nvSpPr>
        <p:spPr/>
        <p:txBody>
          <a:bodyPr/>
          <a:lstStyle/>
          <a:p>
            <a:r>
              <a:rPr lang="en-US" dirty="0" smtClean="0"/>
              <a:t>Work Plan</a:t>
            </a:r>
            <a:endParaRPr lang="en-IN" dirty="0"/>
          </a:p>
        </p:txBody>
      </p:sp>
      <p:sp>
        <p:nvSpPr>
          <p:cNvPr id="3" name="Content Placeholder 2">
            <a:extLst>
              <a:ext uri="{FF2B5EF4-FFF2-40B4-BE49-F238E27FC236}">
                <a16:creationId xmlns:a16="http://schemas.microsoft.com/office/drawing/2014/main" id="{E995E038-5F6D-B9C2-48DD-901785296F6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Phase 1: Research and Content Collection (Weeks 1-2</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Phase 2: Platform Design and Planning (Weeks 3-4</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Phase 3: Development (Weeks 5-7</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Phase 4: Testing and Quality Assurance (Weeks 8-9</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Phase 5: Launch and User Education (Week 10)</a:t>
            </a:r>
            <a:endParaRPr lang="en-US" sz="2400" dirty="0" smtClean="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8EE4321-4057-0A7F-D557-48E6F55DFF2C}"/>
              </a:ext>
            </a:extLst>
          </p:cNvPr>
          <p:cNvSpPr>
            <a:spLocks noGrp="1"/>
          </p:cNvSpPr>
          <p:nvPr>
            <p:ph type="dt" sz="half" idx="10"/>
          </p:nvPr>
        </p:nvSpPr>
        <p:spPr/>
        <p:txBody>
          <a:bodyPr/>
          <a:lstStyle/>
          <a:p>
            <a:fld id="{105D508E-5B7F-450A-92D8-D8BC2BDB3CF1}" type="datetime1">
              <a:rPr lang="en-US" smtClean="0"/>
              <a:pPr/>
              <a:t>11/14/2024</a:t>
            </a:fld>
            <a:endParaRPr lang="en-US" dirty="0"/>
          </a:p>
        </p:txBody>
      </p:sp>
      <p:sp>
        <p:nvSpPr>
          <p:cNvPr id="5" name="Footer Placeholder 4">
            <a:extLst>
              <a:ext uri="{FF2B5EF4-FFF2-40B4-BE49-F238E27FC236}">
                <a16:creationId xmlns:a16="http://schemas.microsoft.com/office/drawing/2014/main" id="{1998F53D-B907-E6B4-7BFF-BE35DD8461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1BD1F9-3F59-73A5-DAFC-492C9A29E7CF}"/>
              </a:ext>
            </a:extLst>
          </p:cNvPr>
          <p:cNvSpPr>
            <a:spLocks noGrp="1"/>
          </p:cNvSpPr>
          <p:nvPr>
            <p:ph type="sldNum" sz="quarter" idx="12"/>
          </p:nvPr>
        </p:nvSpPr>
        <p:spPr/>
        <p:txBody>
          <a:bodyPr/>
          <a:lstStyle/>
          <a:p>
            <a:fld id="{D38DC0B9-C475-4FDF-8DD2-FF30D3C761E7}" type="slidenum">
              <a:rPr lang="en-US" smtClean="0"/>
              <a:pPr/>
              <a:t>12</a:t>
            </a:fld>
            <a:endParaRPr lang="en-US" dirty="0"/>
          </a:p>
        </p:txBody>
      </p:sp>
    </p:spTree>
    <p:extLst>
      <p:ext uri="{BB962C8B-B14F-4D97-AF65-F5344CB8AC3E}">
        <p14:creationId xmlns:p14="http://schemas.microsoft.com/office/powerpoint/2010/main" val="156345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sz="28700" dirty="0">
                <a:solidFill>
                  <a:srgbClr val="002060"/>
                </a:solidFill>
                <a:latin typeface="Brush Script MT" panose="03060802040406070304" pitchFamily="66" charset="0"/>
              </a:rPr>
              <a:t>Thank you!</a:t>
            </a:r>
            <a:endParaRPr lang="en-IN" sz="28700" dirty="0">
              <a:solidFill>
                <a:srgbClr val="002060"/>
              </a:solidFill>
              <a:latin typeface="Brush Script MT" panose="03060802040406070304" pitchFamily="66" charset="0"/>
            </a:endParaRPr>
          </a:p>
          <a:p>
            <a:endParaRPr lang="en-IN" dirty="0"/>
          </a:p>
        </p:txBody>
      </p:sp>
      <p:sp>
        <p:nvSpPr>
          <p:cNvPr id="4" name="Date Placeholder 3"/>
          <p:cNvSpPr>
            <a:spLocks noGrp="1"/>
          </p:cNvSpPr>
          <p:nvPr>
            <p:ph type="dt" sz="half" idx="10"/>
          </p:nvPr>
        </p:nvSpPr>
        <p:spPr/>
        <p:txBody>
          <a:bodyPr/>
          <a:lstStyle/>
          <a:p>
            <a:r>
              <a:rPr lang="en-US" dirty="0"/>
              <a:t>24/10/2024</a:t>
            </a:r>
          </a:p>
        </p:txBody>
      </p:sp>
      <p:sp>
        <p:nvSpPr>
          <p:cNvPr id="6" name="Slide Number Placeholder 5"/>
          <p:cNvSpPr>
            <a:spLocks noGrp="1"/>
          </p:cNvSpPr>
          <p:nvPr>
            <p:ph type="sldNum" sz="quarter" idx="12"/>
          </p:nvPr>
        </p:nvSpPr>
        <p:spPr/>
        <p:txBody>
          <a:bodyPr/>
          <a:lstStyle/>
          <a:p>
            <a:fld id="{D38DC0B9-C475-4FDF-8DD2-FF30D3C761E7}" type="slidenum">
              <a:rPr lang="en-US" smtClean="0"/>
              <a:pPr/>
              <a:t>13</a:t>
            </a:fld>
            <a:endParaRPr lang="en-US" dirty="0"/>
          </a:p>
        </p:txBody>
      </p:sp>
    </p:spTree>
    <p:extLst>
      <p:ext uri="{BB962C8B-B14F-4D97-AF65-F5344CB8AC3E}">
        <p14:creationId xmlns:p14="http://schemas.microsoft.com/office/powerpoint/2010/main" val="28574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99815" y="151480"/>
            <a:ext cx="10515600" cy="1325563"/>
          </a:xfrm>
        </p:spPr>
        <p:txBody>
          <a:bodyPr>
            <a:normAutofit/>
          </a:bodyPr>
          <a:lstStyle/>
          <a:p>
            <a:pPr lvl="0"/>
            <a:r>
              <a:rPr lang="en-US" dirty="0">
                <a:latin typeface="Times New Roman" panose="02020603050405020304" pitchFamily="18" charset="0"/>
                <a:cs typeface="Times New Roman" panose="02020603050405020304" pitchFamily="18" charset="0"/>
              </a:rPr>
              <a:t>Introduction</a:t>
            </a:r>
          </a:p>
        </p:txBody>
      </p:sp>
      <p:sp>
        <p:nvSpPr>
          <p:cNvPr id="8" name="Content Placeholder 7"/>
          <p:cNvSpPr>
            <a:spLocks noGrp="1"/>
          </p:cNvSpPr>
          <p:nvPr>
            <p:ph idx="1"/>
          </p:nvPr>
        </p:nvSpPr>
        <p:spPr>
          <a:xfrm>
            <a:off x="744196" y="1629072"/>
            <a:ext cx="10515600" cy="4604674"/>
          </a:xfrm>
        </p:spPr>
        <p:txBody>
          <a:bodyPr>
            <a:normAutofit/>
          </a:bodyPr>
          <a:lstStyle/>
          <a:p>
            <a:pPr algn="just"/>
            <a:r>
              <a:rPr lang="en-US" sz="2400" dirty="0">
                <a:latin typeface="Times New Roman" panose="02020603050405020304" pitchFamily="18" charset="0"/>
                <a:cs typeface="Times New Roman" panose="02020603050405020304" pitchFamily="18" charset="0"/>
              </a:rPr>
              <a:t>To create an interactive platform for exploring and learning about medicinal plants used in the AYUSH systems (Ayurveda, Yoga, Unani, Siddha, Homeopathy</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Plants play a central role in traditional healing systems for preventing and treating diseases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To bridge traditional plant knowledge and modern technology, making it accessible globally</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Many medicinal plants are under threat due to over-harvesting, climate change, and lack of awareness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 virtual 3D space where users can explore and learn about different medicinal plants.</a:t>
            </a:r>
            <a:endParaRPr lang="en-US" sz="24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p:txBody>
      </p:sp>
      <p:sp>
        <p:nvSpPr>
          <p:cNvPr id="6" name="Slide Number Placeholder 5"/>
          <p:cNvSpPr>
            <a:spLocks noGrp="1"/>
          </p:cNvSpPr>
          <p:nvPr>
            <p:ph type="sldNum" sz="quarter" idx="12"/>
          </p:nvPr>
        </p:nvSpPr>
        <p:spPr/>
        <p:txBody>
          <a:bodyPr/>
          <a:lstStyle/>
          <a:p>
            <a:fld id="{D38DC0B9-C475-4FDF-8DD2-FF30D3C761E7}" type="slidenum">
              <a:rPr lang="en-US" smtClean="0"/>
              <a:pPr/>
              <a:t>2</a:t>
            </a:fld>
            <a:endParaRPr lang="en-US"/>
          </a:p>
        </p:txBody>
      </p:sp>
    </p:spTree>
    <p:extLst>
      <p:ext uri="{BB962C8B-B14F-4D97-AF65-F5344CB8AC3E}">
        <p14:creationId xmlns:p14="http://schemas.microsoft.com/office/powerpoint/2010/main" val="362732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299815" y="151480"/>
            <a:ext cx="10515600" cy="1325563"/>
          </a:xfrm>
        </p:spPr>
        <p:txBody>
          <a:bodyPr>
            <a:normAutofit/>
          </a:bodyPr>
          <a:lstStyle/>
          <a:p>
            <a:pPr lvl="0"/>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744196" y="1629072"/>
            <a:ext cx="10515600" cy="4604674"/>
          </a:xfrm>
        </p:spPr>
        <p:txBody>
          <a:bodyPr>
            <a:normAutofit/>
          </a:bodyPr>
          <a:lstStyle/>
          <a:p>
            <a:pPr algn="just"/>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Virtual Herbal Garden is </a:t>
            </a:r>
            <a:r>
              <a:rPr lang="en-US" sz="2400" dirty="0">
                <a:latin typeface="Times New Roman" panose="02020603050405020304" pitchFamily="18" charset="0"/>
                <a:cs typeface="Times New Roman" panose="02020603050405020304" pitchFamily="18" charset="0"/>
              </a:rPr>
              <a:t>an innovative, interactive platform designed to educate users about the medicinal plants used in traditional Indian medicine, particularly under the AYUSH (Ayurveda, Yoga &amp; Naturopathy, Unani, Siddha, and Homeopathy) system.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platform serves as an online resource for exploring, learning, and engaging with the rich diversity of herbs and plants with medicinal properties, promoting holistic health and wellness.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Through </a:t>
            </a:r>
            <a:r>
              <a:rPr lang="en-US" sz="2400" dirty="0">
                <a:latin typeface="Times New Roman" panose="02020603050405020304" pitchFamily="18" charset="0"/>
                <a:cs typeface="Times New Roman" panose="02020603050405020304" pitchFamily="18" charset="0"/>
              </a:rPr>
              <a:t>a user-friendly interface, the Virtual Herbal Garden offers detailed </a:t>
            </a:r>
            <a:r>
              <a:rPr lang="en-US" sz="2400" dirty="0" smtClean="0">
                <a:latin typeface="Times New Roman" panose="02020603050405020304" pitchFamily="18" charset="0"/>
                <a:cs typeface="Times New Roman" panose="02020603050405020304" pitchFamily="18" charset="0"/>
              </a:rPr>
              <a:t>information </a:t>
            </a:r>
            <a:r>
              <a:rPr lang="en-US" sz="2400" dirty="0">
                <a:latin typeface="Times New Roman" panose="02020603050405020304" pitchFamily="18" charset="0"/>
                <a:cs typeface="Times New Roman" panose="02020603050405020304" pitchFamily="18" charset="0"/>
              </a:rPr>
              <a:t>on plant species, their medicinal uses, cultivation techniques, and health benefits. </a:t>
            </a:r>
            <a:endParaRPr lang="en-US" sz="24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p:txBody>
      </p:sp>
      <p:sp>
        <p:nvSpPr>
          <p:cNvPr id="6" name="Slide Number Placeholder 5"/>
          <p:cNvSpPr>
            <a:spLocks noGrp="1"/>
          </p:cNvSpPr>
          <p:nvPr>
            <p:ph type="sldNum" sz="quarter" idx="12"/>
          </p:nvPr>
        </p:nvSpPr>
        <p:spPr/>
        <p:txBody>
          <a:bodyPr/>
          <a:lstStyle/>
          <a:p>
            <a:fld id="{D38DC0B9-C475-4FDF-8DD2-FF30D3C761E7}" type="slidenum">
              <a:rPr lang="en-US" smtClean="0"/>
              <a:pPr/>
              <a:t>3</a:t>
            </a:fld>
            <a:endParaRPr lang="en-US"/>
          </a:p>
        </p:txBody>
      </p:sp>
    </p:spTree>
    <p:extLst>
      <p:ext uri="{BB962C8B-B14F-4D97-AF65-F5344CB8AC3E}">
        <p14:creationId xmlns:p14="http://schemas.microsoft.com/office/powerpoint/2010/main" val="48174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 Statement</a:t>
            </a:r>
            <a:br>
              <a:rPr lang="en-US" dirty="0"/>
            </a:br>
            <a:endParaRPr lang="en-US" dirty="0"/>
          </a:p>
        </p:txBody>
      </p:sp>
      <p:sp>
        <p:nvSpPr>
          <p:cNvPr id="3" name="Content Placeholder 2"/>
          <p:cNvSpPr>
            <a:spLocks noGrp="1"/>
          </p:cNvSpPr>
          <p:nvPr>
            <p:ph idx="1"/>
          </p:nvPr>
        </p:nvSpPr>
        <p:spPr>
          <a:xfrm>
            <a:off x="606490" y="1492898"/>
            <a:ext cx="10747310" cy="4684065"/>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knowledge and accessibility of traditional medicinal plants used in AYUSH practices are often limited due to lack of awareness, difficulty in identifying plants, and inadequate resources for learning about their applications</a:t>
            </a:r>
            <a:r>
              <a:rPr lang="en-US" sz="2400" dirty="0" smtClean="0">
                <a:latin typeface="Times New Roman" panose="02020603050405020304" pitchFamily="18" charset="0"/>
                <a:cs typeface="Times New Roman" panose="02020603050405020304" pitchFamily="18" charset="0"/>
              </a:rPr>
              <a:t>.</a:t>
            </a:r>
          </a:p>
          <a:p>
            <a:pPr marL="0" indent="0" algn="just">
              <a:lnSpc>
                <a:spcPct val="100000"/>
              </a:lnSpc>
              <a:buNone/>
            </a:pPr>
            <a:endParaRPr lang="en-US" sz="2400" dirty="0" smtClean="0">
              <a:latin typeface="Times New Roman" panose="02020603050405020304" pitchFamily="18" charset="0"/>
              <a:cs typeface="Times New Roman" panose="02020603050405020304" pitchFamily="18" charset="0"/>
            </a:endParaRPr>
          </a:p>
          <a:p>
            <a:pPr algn="just">
              <a:lnSpc>
                <a:spcPct val="100000"/>
              </a:lnSpc>
            </a:pPr>
            <a:r>
              <a:rPr lang="en-US" sz="2400" dirty="0" smtClean="0">
                <a:latin typeface="Times New Roman" panose="02020603050405020304" pitchFamily="18" charset="0"/>
                <a:cs typeface="Times New Roman" panose="02020603050405020304" pitchFamily="18" charset="0"/>
              </a:rPr>
              <a:t>Many </a:t>
            </a:r>
            <a:r>
              <a:rPr lang="en-US" sz="2400" dirty="0">
                <a:latin typeface="Times New Roman" panose="02020603050405020304" pitchFamily="18" charset="0"/>
                <a:cs typeface="Times New Roman" panose="02020603050405020304" pitchFamily="18" charset="0"/>
              </a:rPr>
              <a:t>individuals interested in natural remedies struggle to understand which plants may benefit specific health issues, how to grow them, and how to use them safely</a:t>
            </a:r>
            <a:r>
              <a:rPr lang="en-US" sz="24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2400" dirty="0" smtClean="0">
                <a:latin typeface="Times New Roman" panose="02020603050405020304" pitchFamily="18" charset="0"/>
                <a:cs typeface="Times New Roman" panose="02020603050405020304" pitchFamily="18" charset="0"/>
              </a:rPr>
              <a:t> </a:t>
            </a:r>
          </a:p>
          <a:p>
            <a:pPr algn="just">
              <a:lnSpc>
                <a:spcPct val="100000"/>
              </a:lnSpc>
            </a:pPr>
            <a:r>
              <a:rPr lang="en-US" sz="2400" dirty="0" smtClean="0">
                <a:latin typeface="Times New Roman" panose="02020603050405020304" pitchFamily="18" charset="0"/>
                <a:cs typeface="Times New Roman" panose="02020603050405020304" pitchFamily="18" charset="0"/>
              </a:rPr>
              <a:t>Additionally</a:t>
            </a:r>
            <a:r>
              <a:rPr lang="en-US" sz="2400" dirty="0">
                <a:latin typeface="Times New Roman" panose="02020603050405020304" pitchFamily="18" charset="0"/>
                <a:cs typeface="Times New Roman" panose="02020603050405020304" pitchFamily="18" charset="0"/>
              </a:rPr>
              <a:t>, the fragmented and scattered information on AYUSH medicinal plants makes it difficult for healthcare practitioners, students, and the general public to access credible, consolidated resources.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p:txBody>
      </p:sp>
      <p:sp>
        <p:nvSpPr>
          <p:cNvPr id="6" name="Slide Number Placeholder 5"/>
          <p:cNvSpPr>
            <a:spLocks noGrp="1"/>
          </p:cNvSpPr>
          <p:nvPr>
            <p:ph type="sldNum" sz="quarter" idx="12"/>
          </p:nvPr>
        </p:nvSpPr>
        <p:spPr/>
        <p:txBody>
          <a:bodyPr/>
          <a:lstStyle/>
          <a:p>
            <a:fld id="{D38DC0B9-C475-4FDF-8DD2-FF30D3C761E7}" type="slidenum">
              <a:rPr lang="en-US" smtClean="0"/>
              <a:pPr/>
              <a:t>4</a:t>
            </a:fld>
            <a:endParaRPr lang="en-US" dirty="0"/>
          </a:p>
        </p:txBody>
      </p:sp>
    </p:spTree>
    <p:extLst>
      <p:ext uri="{BB962C8B-B14F-4D97-AF65-F5344CB8AC3E}">
        <p14:creationId xmlns:p14="http://schemas.microsoft.com/office/powerpoint/2010/main" val="357171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55943"/>
            <a:ext cx="10515600" cy="1325563"/>
          </a:xfrm>
        </p:spPr>
        <p:txBody>
          <a:bodyPr/>
          <a:lstStyle/>
          <a:p>
            <a:pPr lvl="0"/>
            <a:r>
              <a:rPr lang="en-US" dirty="0"/>
              <a:t>Objective</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Educate users on the medicinal properties, historical uses, and applications of various plants within AYUSH systems</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Provide an easy-to-navigate, interactive resource that makes knowledge about traditional medicinal plants accessible to a wide audience, regardless of their location or </a:t>
            </a:r>
            <a:r>
              <a:rPr lang="en-US" sz="2400" dirty="0" smtClean="0">
                <a:latin typeface="Times New Roman" panose="02020603050405020304" pitchFamily="18" charset="0"/>
                <a:cs typeface="Times New Roman" panose="02020603050405020304" pitchFamily="18" charset="0"/>
              </a:rPr>
              <a:t>background</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Empower users to explore and incorporate herbal remedies for preventive and holistic health care based on AYUSH principles.</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p:txBody>
      </p:sp>
      <p:sp>
        <p:nvSpPr>
          <p:cNvPr id="6" name="Slide Number Placeholder 5"/>
          <p:cNvSpPr>
            <a:spLocks noGrp="1"/>
          </p:cNvSpPr>
          <p:nvPr>
            <p:ph type="sldNum" sz="quarter" idx="12"/>
          </p:nvPr>
        </p:nvSpPr>
        <p:spPr/>
        <p:txBody>
          <a:bodyPr/>
          <a:lstStyle/>
          <a:p>
            <a:fld id="{D38DC0B9-C475-4FDF-8DD2-FF30D3C761E7}" type="slidenum">
              <a:rPr lang="en-US" smtClean="0"/>
              <a:pPr/>
              <a:t>5</a:t>
            </a:fld>
            <a:endParaRPr lang="en-US" dirty="0"/>
          </a:p>
        </p:txBody>
      </p:sp>
    </p:spTree>
    <p:extLst>
      <p:ext uri="{BB962C8B-B14F-4D97-AF65-F5344CB8AC3E}">
        <p14:creationId xmlns:p14="http://schemas.microsoft.com/office/powerpoint/2010/main" val="423314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C66A-0F43-D929-F6E1-7F7B6E55FF3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3452FD81-BE5D-1E86-AAEF-8AAE2E732E17}"/>
              </a:ext>
            </a:extLst>
          </p:cNvPr>
          <p:cNvSpPr>
            <a:spLocks noGrp="1"/>
          </p:cNvSpPr>
          <p:nvPr>
            <p:ph idx="1"/>
          </p:nvPr>
        </p:nvSpPr>
        <p:spPr>
          <a:xfrm>
            <a:off x="550506" y="1371600"/>
            <a:ext cx="10803294" cy="4984750"/>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1.Research </a:t>
            </a:r>
            <a:r>
              <a:rPr lang="en-US" sz="2400" b="1" dirty="0">
                <a:latin typeface="Times New Roman" panose="02020603050405020304" pitchFamily="18" charset="0"/>
                <a:cs typeface="Times New Roman" panose="02020603050405020304" pitchFamily="18" charset="0"/>
              </a:rPr>
              <a:t>and Content Collection</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Literature Review</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Conduct a comprehensive review of AYUSH literature to identify key medicinal plants, their therapeutic benefits, and uses</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2.Development </a:t>
            </a:r>
            <a:r>
              <a:rPr lang="en-US" sz="2400" b="1" dirty="0">
                <a:latin typeface="Times New Roman" panose="02020603050405020304" pitchFamily="18" charset="0"/>
                <a:cs typeface="Times New Roman" panose="02020603050405020304" pitchFamily="18" charset="0"/>
              </a:rPr>
              <a:t>Phase</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Backend Development (JavaScript)</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Use JavaScript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backend development to manage the </a:t>
            </a: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profiles, and interactive content.</a:t>
            </a:r>
          </a:p>
          <a:p>
            <a:pPr lvl="1"/>
            <a:r>
              <a:rPr lang="en-US" dirty="0">
                <a:latin typeface="Times New Roman" panose="02020603050405020304" pitchFamily="18" charset="0"/>
                <a:cs typeface="Times New Roman" panose="02020603050405020304" pitchFamily="18" charset="0"/>
              </a:rPr>
              <a:t>Develop APIs to serve plant information, personalized recommendations, and other interactive elements.</a:t>
            </a:r>
          </a:p>
        </p:txBody>
      </p:sp>
      <p:sp>
        <p:nvSpPr>
          <p:cNvPr id="4" name="Date Placeholder 3">
            <a:extLst>
              <a:ext uri="{FF2B5EF4-FFF2-40B4-BE49-F238E27FC236}">
                <a16:creationId xmlns:a16="http://schemas.microsoft.com/office/drawing/2014/main" id="{4C2A8588-0422-A277-9221-4964003FEFCC}"/>
              </a:ext>
            </a:extLst>
          </p:cNvPr>
          <p:cNvSpPr>
            <a:spLocks noGrp="1"/>
          </p:cNvSpPr>
          <p:nvPr>
            <p:ph type="dt" sz="half" idx="10"/>
          </p:nvPr>
        </p:nvSpPr>
        <p:spPr/>
        <p:txBody>
          <a:bodyPr/>
          <a:lstStyle/>
          <a:p>
            <a:r>
              <a:rPr lang="en-US" dirty="0"/>
              <a:t>14/11/2024</a:t>
            </a:r>
          </a:p>
        </p:txBody>
      </p:sp>
      <p:sp>
        <p:nvSpPr>
          <p:cNvPr id="5" name="Footer Placeholder 4">
            <a:extLst>
              <a:ext uri="{FF2B5EF4-FFF2-40B4-BE49-F238E27FC236}">
                <a16:creationId xmlns:a16="http://schemas.microsoft.com/office/drawing/2014/main" id="{7FED5E93-31AC-FDA8-4220-07303F2A7937}"/>
              </a:ext>
            </a:extLst>
          </p:cNvPr>
          <p:cNvSpPr>
            <a:spLocks noGrp="1"/>
          </p:cNvSpPr>
          <p:nvPr>
            <p:ph type="ftr" sz="quarter" idx="11"/>
          </p:nvPr>
        </p:nvSpPr>
        <p:spPr>
          <a:xfrm>
            <a:off x="4030824" y="6356350"/>
            <a:ext cx="4122576" cy="365125"/>
          </a:xfrm>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a:extLst>
              <a:ext uri="{FF2B5EF4-FFF2-40B4-BE49-F238E27FC236}">
                <a16:creationId xmlns:a16="http://schemas.microsoft.com/office/drawing/2014/main" id="{19B91D9B-153C-5534-6AF6-42014FACDA0A}"/>
              </a:ext>
            </a:extLst>
          </p:cNvPr>
          <p:cNvSpPr>
            <a:spLocks noGrp="1"/>
          </p:cNvSpPr>
          <p:nvPr>
            <p:ph type="sldNum" sz="quarter" idx="12"/>
          </p:nvPr>
        </p:nvSpPr>
        <p:spPr/>
        <p:txBody>
          <a:bodyPr/>
          <a:lstStyle/>
          <a:p>
            <a:fld id="{D38DC0B9-C475-4FDF-8DD2-FF30D3C761E7}" type="slidenum">
              <a:rPr lang="en-US" smtClean="0"/>
              <a:pPr/>
              <a:t>6</a:t>
            </a:fld>
            <a:endParaRPr lang="en-US" dirty="0"/>
          </a:p>
        </p:txBody>
      </p:sp>
    </p:spTree>
    <p:extLst>
      <p:ext uri="{BB962C8B-B14F-4D97-AF65-F5344CB8AC3E}">
        <p14:creationId xmlns:p14="http://schemas.microsoft.com/office/powerpoint/2010/main" val="340762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A8D0-588C-B0FE-9CD8-A9BE7B0C3C56}"/>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A1957D0C-0FA2-FBC4-43E5-DDA9E6E6FD2F}"/>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Frontend Development (HTML, CSS)</a:t>
            </a:r>
            <a:r>
              <a:rPr lang="en-US" sz="2400" dirty="0">
                <a:latin typeface="Times New Roman" panose="02020603050405020304" pitchFamily="18" charset="0"/>
                <a:cs typeface="Times New Roman" panose="02020603050405020304" pitchFamily="18" charset="0"/>
              </a:rPr>
              <a:t>:Create a user-friendly interface with HTML and CSS, ensuring visual appeal and ease of use.</a:t>
            </a:r>
          </a:p>
          <a:p>
            <a:r>
              <a:rPr lang="en-US" sz="2400" dirty="0">
                <a:latin typeface="Times New Roman" panose="02020603050405020304" pitchFamily="18" charset="0"/>
                <a:cs typeface="Times New Roman" panose="02020603050405020304" pitchFamily="18" charset="0"/>
              </a:rPr>
              <a:t>Integrate interactive elements such as plant details, search functionality, and user recommendations using JavaScript for client-side interaction</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Usability </a:t>
            </a:r>
            <a:r>
              <a:rPr lang="en-US" sz="2400" b="1" dirty="0" err="1">
                <a:latin typeface="Times New Roman" panose="02020603050405020304" pitchFamily="18" charset="0"/>
                <a:cs typeface="Times New Roman" panose="02020603050405020304" pitchFamily="18" charset="0"/>
              </a:rPr>
              <a:t>Testing</a:t>
            </a:r>
            <a:r>
              <a:rPr lang="en-US" sz="2400" dirty="0" err="1">
                <a:latin typeface="Times New Roman" panose="02020603050405020304" pitchFamily="18" charset="0"/>
                <a:cs typeface="Times New Roman" panose="02020603050405020304" pitchFamily="18" charset="0"/>
              </a:rPr>
              <a:t>:Conduct</a:t>
            </a:r>
            <a:r>
              <a:rPr lang="en-US" sz="2400" dirty="0">
                <a:latin typeface="Times New Roman" panose="02020603050405020304" pitchFamily="18" charset="0"/>
                <a:cs typeface="Times New Roman" panose="02020603050405020304" pitchFamily="18" charset="0"/>
              </a:rPr>
              <a:t> usability tests with target users to ensure the platform is user-friendly, engaging, and </a:t>
            </a:r>
            <a:r>
              <a:rPr lang="en-US" sz="2400" dirty="0" smtClean="0">
                <a:latin typeface="Times New Roman" panose="02020603050405020304" pitchFamily="18" charset="0"/>
                <a:cs typeface="Times New Roman" panose="02020603050405020304" pitchFamily="18" charset="0"/>
              </a:rPr>
              <a:t>informative.</a:t>
            </a:r>
          </a:p>
          <a:p>
            <a:r>
              <a:rPr lang="en-US" sz="2400" b="1" dirty="0" smtClean="0">
                <a:latin typeface="Times New Roman" panose="02020603050405020304" pitchFamily="18" charset="0"/>
                <a:cs typeface="Times New Roman" panose="02020603050405020304" pitchFamily="18" charset="0"/>
              </a:rPr>
              <a:t>Functional </a:t>
            </a:r>
            <a:r>
              <a:rPr lang="en-US" sz="2400" b="1" dirty="0" err="1">
                <a:latin typeface="Times New Roman" panose="02020603050405020304" pitchFamily="18" charset="0"/>
                <a:cs typeface="Times New Roman" panose="02020603050405020304" pitchFamily="18" charset="0"/>
              </a:rPr>
              <a:t>Testing</a:t>
            </a:r>
            <a:r>
              <a:rPr lang="en-US" sz="2400" dirty="0" err="1">
                <a:latin typeface="Times New Roman" panose="02020603050405020304" pitchFamily="18" charset="0"/>
                <a:cs typeface="Times New Roman" panose="02020603050405020304" pitchFamily="18" charset="0"/>
              </a:rPr>
              <a:t>:Verify</a:t>
            </a:r>
            <a:r>
              <a:rPr lang="en-US" sz="2400" dirty="0">
                <a:latin typeface="Times New Roman" panose="02020603050405020304" pitchFamily="18" charset="0"/>
                <a:cs typeface="Times New Roman" panose="02020603050405020304" pitchFamily="18" charset="0"/>
              </a:rPr>
              <a:t> the functionality of all features, including plant searches, virtual garden interactions, AR plant identification, and personalized recommendations.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2487611-7712-C8A6-5A91-E00D3F172F9B}"/>
              </a:ext>
            </a:extLst>
          </p:cNvPr>
          <p:cNvSpPr>
            <a:spLocks noGrp="1"/>
          </p:cNvSpPr>
          <p:nvPr>
            <p:ph type="dt" sz="half" idx="10"/>
          </p:nvPr>
        </p:nvSpPr>
        <p:spPr/>
        <p:txBody>
          <a:bodyPr/>
          <a:lstStyle/>
          <a:p>
            <a:r>
              <a:rPr lang="en-US" dirty="0"/>
              <a:t>14/11/2024</a:t>
            </a:r>
          </a:p>
        </p:txBody>
      </p:sp>
      <p:sp>
        <p:nvSpPr>
          <p:cNvPr id="5" name="Footer Placeholder 4">
            <a:extLst>
              <a:ext uri="{FF2B5EF4-FFF2-40B4-BE49-F238E27FC236}">
                <a16:creationId xmlns:a16="http://schemas.microsoft.com/office/drawing/2014/main" id="{559F65A1-8BB4-8EE2-606F-EBEB2072B164}"/>
              </a:ext>
            </a:extLst>
          </p:cNvPr>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a:extLst>
              <a:ext uri="{FF2B5EF4-FFF2-40B4-BE49-F238E27FC236}">
                <a16:creationId xmlns:a16="http://schemas.microsoft.com/office/drawing/2014/main" id="{57AC845C-CAAC-9144-B90E-E856ACAC82F7}"/>
              </a:ext>
            </a:extLst>
          </p:cNvPr>
          <p:cNvSpPr>
            <a:spLocks noGrp="1"/>
          </p:cNvSpPr>
          <p:nvPr>
            <p:ph type="sldNum" sz="quarter" idx="12"/>
          </p:nvPr>
        </p:nvSpPr>
        <p:spPr/>
        <p:txBody>
          <a:bodyPr/>
          <a:lstStyle/>
          <a:p>
            <a:fld id="{D38DC0B9-C475-4FDF-8DD2-FF30D3C761E7}" type="slidenum">
              <a:rPr lang="en-US" smtClean="0"/>
              <a:pPr/>
              <a:t>7</a:t>
            </a:fld>
            <a:endParaRPr lang="en-US" dirty="0"/>
          </a:p>
        </p:txBody>
      </p:sp>
    </p:spTree>
    <p:extLst>
      <p:ext uri="{BB962C8B-B14F-4D97-AF65-F5344CB8AC3E}">
        <p14:creationId xmlns:p14="http://schemas.microsoft.com/office/powerpoint/2010/main" val="181697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57" y="375065"/>
            <a:ext cx="10515600" cy="1325563"/>
          </a:xfrm>
        </p:spPr>
        <p:txBody>
          <a:bodyPr/>
          <a:lstStyle/>
          <a:p>
            <a:pPr lvl="0"/>
            <a:r>
              <a:rPr lang="en-US" dirty="0" smtClean="0"/>
              <a:t>Result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8</a:t>
            </a:fld>
            <a:endParaRPr lang="en-US" dirty="0"/>
          </a:p>
        </p:txBody>
      </p:sp>
      <p:sp>
        <p:nvSpPr>
          <p:cNvPr id="7" name="Content Placeholder 6"/>
          <p:cNvSpPr>
            <a:spLocks noGrp="1"/>
          </p:cNvSpPr>
          <p:nvPr>
            <p:ph idx="1"/>
          </p:nvPr>
        </p:nvSpPr>
        <p:spPr>
          <a:xfrm>
            <a:off x="838200" y="1825625"/>
            <a:ext cx="5930348" cy="4351338"/>
          </a:xfrm>
        </p:spPr>
        <p:txBody>
          <a:bodyPr>
            <a:normAutofit/>
          </a:bodyPr>
          <a:lstStyle/>
          <a:p>
            <a:pPr marL="0" indent="0">
              <a:buNone/>
            </a:pPr>
            <a:r>
              <a:rPr lang="en-US" sz="100" dirty="0"/>
              <a:t>.</a:t>
            </a:r>
            <a:endParaRPr lang="en-IN" sz="1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1391365"/>
            <a:ext cx="10058400" cy="4785598"/>
          </a:xfrm>
          <a:prstGeom prst="rect">
            <a:avLst/>
          </a:prstGeom>
        </p:spPr>
      </p:pic>
    </p:spTree>
    <p:extLst>
      <p:ext uri="{BB962C8B-B14F-4D97-AF65-F5344CB8AC3E}">
        <p14:creationId xmlns:p14="http://schemas.microsoft.com/office/powerpoint/2010/main" val="20569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957" y="375065"/>
            <a:ext cx="10515600" cy="1325563"/>
          </a:xfrm>
        </p:spPr>
        <p:txBody>
          <a:bodyPr/>
          <a:lstStyle/>
          <a:p>
            <a:pPr lvl="0"/>
            <a:r>
              <a:rPr lang="en-US" dirty="0" smtClean="0"/>
              <a:t>Result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14/11/2024</a:t>
            </a:r>
          </a:p>
        </p:txBody>
      </p:sp>
      <p:sp>
        <p:nvSpPr>
          <p:cNvPr id="5" name="Footer Placeholder 4"/>
          <p:cNvSpPr>
            <a:spLocks noGrp="1"/>
          </p:cNvSpPr>
          <p:nvPr>
            <p:ph type="ftr" sz="quarter" idx="11"/>
          </p:nvPr>
        </p:nvSpPr>
        <p:spPr/>
        <p:txBody>
          <a:bodyPr/>
          <a:lstStyle/>
          <a:p>
            <a:r>
              <a:rPr lang="en-US" spc="-10" dirty="0"/>
              <a:t>Department</a:t>
            </a:r>
            <a:r>
              <a:rPr lang="en-US" spc="-35" dirty="0"/>
              <a:t> </a:t>
            </a:r>
            <a:r>
              <a:rPr lang="en-US" dirty="0"/>
              <a:t>of</a:t>
            </a:r>
            <a:r>
              <a:rPr lang="en-US" spc="-30" dirty="0"/>
              <a:t> </a:t>
            </a:r>
            <a:r>
              <a:rPr lang="en-US" dirty="0"/>
              <a:t>Computer</a:t>
            </a:r>
            <a:r>
              <a:rPr lang="en-US" spc="-30" dirty="0"/>
              <a:t> </a:t>
            </a:r>
            <a:r>
              <a:rPr lang="en-US" dirty="0"/>
              <a:t>Science</a:t>
            </a:r>
            <a:r>
              <a:rPr lang="en-US" spc="-35" dirty="0"/>
              <a:t> </a:t>
            </a:r>
            <a:r>
              <a:rPr lang="en-US" dirty="0"/>
              <a:t>and</a:t>
            </a:r>
            <a:r>
              <a:rPr lang="en-US" spc="-25" dirty="0"/>
              <a:t> </a:t>
            </a:r>
            <a:r>
              <a:rPr lang="en-US" spc="-10" dirty="0"/>
              <a:t>Engineering</a:t>
            </a:r>
          </a:p>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9</a:t>
            </a:fld>
            <a:endParaRPr lang="en-US" dirty="0"/>
          </a:p>
        </p:txBody>
      </p:sp>
      <p:sp>
        <p:nvSpPr>
          <p:cNvPr id="7" name="Content Placeholder 6"/>
          <p:cNvSpPr>
            <a:spLocks noGrp="1"/>
          </p:cNvSpPr>
          <p:nvPr>
            <p:ph idx="1"/>
          </p:nvPr>
        </p:nvSpPr>
        <p:spPr>
          <a:xfrm>
            <a:off x="838200" y="1825625"/>
            <a:ext cx="5930348" cy="4351338"/>
          </a:xfrm>
        </p:spPr>
        <p:txBody>
          <a:bodyPr>
            <a:normAutofit/>
          </a:bodyPr>
          <a:lstStyle/>
          <a:p>
            <a:pPr marL="0" indent="0">
              <a:buNone/>
            </a:pPr>
            <a:r>
              <a:rPr lang="en-US" sz="100" dirty="0"/>
              <a:t>.</a:t>
            </a:r>
            <a:endParaRPr lang="en-IN" sz="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69" y="1426051"/>
            <a:ext cx="10058400" cy="4840605"/>
          </a:xfrm>
          <a:prstGeom prst="rect">
            <a:avLst/>
          </a:prstGeom>
        </p:spPr>
      </p:pic>
    </p:spTree>
    <p:extLst>
      <p:ext uri="{BB962C8B-B14F-4D97-AF65-F5344CB8AC3E}">
        <p14:creationId xmlns:p14="http://schemas.microsoft.com/office/powerpoint/2010/main" val="3864033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41122</TotalTime>
  <Words>701</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Brush Script MT</vt:lpstr>
      <vt:lpstr>Calibri</vt:lpstr>
      <vt:lpstr>Calibri Light</vt:lpstr>
      <vt:lpstr>Century Gothic</vt:lpstr>
      <vt:lpstr>Times New Roman</vt:lpstr>
      <vt:lpstr>Office Theme</vt:lpstr>
      <vt:lpstr> VIRTUAL HERBAL GARDEN</vt:lpstr>
      <vt:lpstr>Introduction</vt:lpstr>
      <vt:lpstr>Abstract</vt:lpstr>
      <vt:lpstr>Problem Statement </vt:lpstr>
      <vt:lpstr>Objective</vt:lpstr>
      <vt:lpstr>Methodology</vt:lpstr>
      <vt:lpstr>Methodology</vt:lpstr>
      <vt:lpstr>Result </vt:lpstr>
      <vt:lpstr>Result </vt:lpstr>
      <vt:lpstr>Result </vt:lpstr>
      <vt:lpstr>Result </vt:lpstr>
      <vt:lpstr>Work Plan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JAIVANT</dc:creator>
  <cp:lastModifiedBy>USER</cp:lastModifiedBy>
  <cp:revision>118</cp:revision>
  <dcterms:created xsi:type="dcterms:W3CDTF">2023-05-18T12:21:03Z</dcterms:created>
  <dcterms:modified xsi:type="dcterms:W3CDTF">2024-11-14T02:42:44Z</dcterms:modified>
</cp:coreProperties>
</file>