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  <p:embeddedFontLst>
    <p:embeddedFont>
      <p:font typeface="Alfa Slab One" panose="00000500000000000000"/>
      <p:regular r:id="rId16"/>
    </p:embeddedFont>
    <p:embeddedFont>
      <p:font typeface="Proxima Nova" panose="02000506030000020004"/>
      <p:regular r:id="rId17"/>
    </p:embeddedFont>
    <p:embeddedFont>
      <p:font typeface="Calibri" panose="020F0502020204030204"/>
      <p:regular r:id="rId18"/>
    </p:embeddedFont>
    <p:embeddedFont>
      <p:font typeface="Roboto Light" panose="02000000000000000000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7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98dce7d8b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98dce7d8b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8dce7d8b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8dce7d8b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8dce7d8b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8dce7d8b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8dce7d8b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8dce7d8b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8dce7d8b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98dce7d8b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8dce7d8b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8dce7d8b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f6a5f7c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f6a5f7c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 panose="020F0502020204030204"/>
              <a:buNone/>
              <a:defRPr sz="5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 panose="00000500000000000000"/>
              <a:buNone/>
              <a:defRPr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 panose="020F0502020204030204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alibri" panose="020F0502020204030204"/>
              <a:buNone/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var color = “blue”	// OK</a:t>
            </a:r>
            <a:endParaRPr sz="1200"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 panose="00000500000000000000"/>
              <a:buNone/>
              <a:defRPr sz="3000">
                <a:solidFill>
                  <a:schemeClr val="accent3"/>
                </a:solidFill>
                <a:latin typeface="Alfa Slab One" panose="00000500000000000000"/>
                <a:ea typeface="Alfa Slab One" panose="00000500000000000000"/>
                <a:cs typeface="Alfa Slab One" panose="00000500000000000000"/>
                <a:sym typeface="Alfa Slab One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 panose="02000506030000020004"/>
              <a:buChar char="●"/>
              <a:defRPr sz="18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●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●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 panose="02000506030000020004"/>
              <a:buChar char="○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 panose="02000506030000020004"/>
              <a:buChar char="■"/>
              <a:defRPr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Singleton</a:t>
            </a:r>
            <a:endParaRPr lang="en-GB"/>
          </a:p>
        </p:txBody>
      </p:sp>
      <p:sp>
        <p:nvSpPr>
          <p:cNvPr id="61" name="Google Shape;61;p14"/>
          <p:cNvSpPr txBox="1"/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Singleton</a:t>
            </a:r>
            <a:endParaRPr lang="en-GB"/>
          </a:p>
        </p:txBody>
      </p:sp>
      <p:sp>
        <p:nvSpPr>
          <p:cNvPr id="67" name="Google Shape;67;p15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Component1</a:t>
            </a:r>
            <a:endParaRPr lang="en-GB"/>
          </a:p>
        </p:txBody>
      </p:sp>
      <p:sp>
        <p:nvSpPr>
          <p:cNvPr id="68" name="Google Shape;68;p15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Component2</a:t>
            </a:r>
            <a:endParaRPr lang="en-GB"/>
          </a:p>
        </p:txBody>
      </p:sp>
      <p:sp>
        <p:nvSpPr>
          <p:cNvPr id="69" name="Google Shape;69;p15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Component3</a:t>
            </a:r>
            <a:endParaRPr lang="en-GB"/>
          </a:p>
        </p:txBody>
      </p:sp>
      <p:sp>
        <p:nvSpPr>
          <p:cNvPr id="70" name="Google Shape;70;p15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Singleton</a:t>
            </a:r>
            <a:endParaRPr lang="en-GB"/>
          </a:p>
        </p:txBody>
      </p:sp>
      <p:sp>
        <p:nvSpPr>
          <p:cNvPr id="76" name="Google Shape;76;p16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Component1</a:t>
            </a:r>
            <a:endParaRPr lang="en-GB"/>
          </a:p>
        </p:txBody>
      </p:sp>
      <p:sp>
        <p:nvSpPr>
          <p:cNvPr id="77" name="Google Shape;77;p16"/>
          <p:cNvSpPr/>
          <p:nvPr/>
        </p:nvSpPr>
        <p:spPr>
          <a:xfrm>
            <a:off x="3918325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NetworkCommInst1</a:t>
            </a:r>
            <a:endParaRPr lang="en-GB"/>
          </a:p>
        </p:txBody>
      </p:sp>
      <p:cxnSp>
        <p:nvCxnSpPr>
          <p:cNvPr id="78" name="Google Shape;78;p16"/>
          <p:cNvCxnSpPr>
            <a:stCxn id="76" idx="3"/>
            <a:endCxn id="77" idx="1"/>
          </p:cNvCxnSpPr>
          <p:nvPr/>
        </p:nvCxnSpPr>
        <p:spPr>
          <a:xfrm>
            <a:off x="2821000" y="18294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6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Component2</a:t>
            </a:r>
            <a:endParaRPr lang="en-GB"/>
          </a:p>
        </p:txBody>
      </p:sp>
      <p:sp>
        <p:nvSpPr>
          <p:cNvPr id="80" name="Google Shape;80;p16"/>
          <p:cNvSpPr/>
          <p:nvPr/>
        </p:nvSpPr>
        <p:spPr>
          <a:xfrm>
            <a:off x="3918325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NetworkCommInst2</a:t>
            </a:r>
            <a:endParaRPr lang="en-GB"/>
          </a:p>
        </p:txBody>
      </p:sp>
      <p:cxnSp>
        <p:nvCxnSpPr>
          <p:cNvPr id="81" name="Google Shape;81;p16"/>
          <p:cNvCxnSpPr>
            <a:stCxn id="79" idx="3"/>
            <a:endCxn id="80" idx="1"/>
          </p:cNvCxnSpPr>
          <p:nvPr/>
        </p:nvCxnSpPr>
        <p:spPr>
          <a:xfrm>
            <a:off x="2821000" y="26676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6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Component3</a:t>
            </a:r>
            <a:endParaRPr lang="en-GB"/>
          </a:p>
        </p:txBody>
      </p:sp>
      <p:sp>
        <p:nvSpPr>
          <p:cNvPr id="83" name="Google Shape;83;p16"/>
          <p:cNvSpPr/>
          <p:nvPr/>
        </p:nvSpPr>
        <p:spPr>
          <a:xfrm>
            <a:off x="3918325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NetworkCommInst3</a:t>
            </a:r>
            <a:endParaRPr lang="en-GB"/>
          </a:p>
        </p:txBody>
      </p:sp>
      <p:cxnSp>
        <p:nvCxnSpPr>
          <p:cNvPr id="84" name="Google Shape;84;p16"/>
          <p:cNvCxnSpPr>
            <a:stCxn id="82" idx="3"/>
            <a:endCxn id="83" idx="1"/>
          </p:cNvCxnSpPr>
          <p:nvPr/>
        </p:nvCxnSpPr>
        <p:spPr>
          <a:xfrm>
            <a:off x="2821000" y="35820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6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Singleton</a:t>
            </a:r>
            <a:endParaRPr lang="en-GB"/>
          </a:p>
        </p:txBody>
      </p:sp>
      <p:sp>
        <p:nvSpPr>
          <p:cNvPr id="91" name="Google Shape;91;p17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Component1</a:t>
            </a:r>
            <a:endParaRPr lang="en-GB"/>
          </a:p>
        </p:txBody>
      </p:sp>
      <p:sp>
        <p:nvSpPr>
          <p:cNvPr id="92" name="Google Shape;92;p17"/>
          <p:cNvSpPr/>
          <p:nvPr/>
        </p:nvSpPr>
        <p:spPr>
          <a:xfrm>
            <a:off x="3918325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NetworkCommInst1</a:t>
            </a:r>
            <a:endParaRPr lang="en-GB"/>
          </a:p>
        </p:txBody>
      </p:sp>
      <p:sp>
        <p:nvSpPr>
          <p:cNvPr id="93" name="Google Shape;93;p17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4" name="Google Shape;94;p17"/>
          <p:cNvCxnSpPr>
            <a:stCxn id="91" idx="3"/>
            <a:endCxn id="92" idx="1"/>
          </p:cNvCxnSpPr>
          <p:nvPr/>
        </p:nvCxnSpPr>
        <p:spPr>
          <a:xfrm>
            <a:off x="2821000" y="18294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7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Component2</a:t>
            </a:r>
            <a:endParaRPr lang="en-GB"/>
          </a:p>
        </p:txBody>
      </p:sp>
      <p:sp>
        <p:nvSpPr>
          <p:cNvPr id="96" name="Google Shape;96;p17"/>
          <p:cNvSpPr/>
          <p:nvPr/>
        </p:nvSpPr>
        <p:spPr>
          <a:xfrm>
            <a:off x="3918325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NetworkCommInst2</a:t>
            </a:r>
            <a:endParaRPr lang="en-GB"/>
          </a:p>
        </p:txBody>
      </p:sp>
      <p:cxnSp>
        <p:nvCxnSpPr>
          <p:cNvPr id="97" name="Google Shape;97;p17"/>
          <p:cNvCxnSpPr>
            <a:stCxn id="95" idx="3"/>
            <a:endCxn id="96" idx="1"/>
          </p:cNvCxnSpPr>
          <p:nvPr/>
        </p:nvCxnSpPr>
        <p:spPr>
          <a:xfrm>
            <a:off x="2821000" y="26676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17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Component3</a:t>
            </a:r>
            <a:endParaRPr lang="en-GB"/>
          </a:p>
        </p:txBody>
      </p:sp>
      <p:sp>
        <p:nvSpPr>
          <p:cNvPr id="99" name="Google Shape;99;p17"/>
          <p:cNvSpPr/>
          <p:nvPr/>
        </p:nvSpPr>
        <p:spPr>
          <a:xfrm>
            <a:off x="3918325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NetworkCommInst3</a:t>
            </a:r>
            <a:endParaRPr lang="en-GB"/>
          </a:p>
        </p:txBody>
      </p:sp>
      <p:cxnSp>
        <p:nvCxnSpPr>
          <p:cNvPr id="100" name="Google Shape;100;p17"/>
          <p:cNvCxnSpPr>
            <a:stCxn id="98" idx="3"/>
            <a:endCxn id="99" idx="1"/>
          </p:cNvCxnSpPr>
          <p:nvPr/>
        </p:nvCxnSpPr>
        <p:spPr>
          <a:xfrm>
            <a:off x="2821000" y="35820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7"/>
          <p:cNvCxnSpPr>
            <a:stCxn id="92" idx="3"/>
            <a:endCxn id="93" idx="3"/>
          </p:cNvCxnSpPr>
          <p:nvPr/>
        </p:nvCxnSpPr>
        <p:spPr>
          <a:xfrm>
            <a:off x="5686525" y="1829400"/>
            <a:ext cx="20601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7"/>
          <p:cNvCxnSpPr>
            <a:stCxn id="96" idx="3"/>
            <a:endCxn id="93" idx="2"/>
          </p:cNvCxnSpPr>
          <p:nvPr/>
        </p:nvCxnSpPr>
        <p:spPr>
          <a:xfrm>
            <a:off x="5686525" y="2667600"/>
            <a:ext cx="107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7"/>
          <p:cNvCxnSpPr>
            <a:stCxn id="99" idx="3"/>
            <a:endCxn id="93" idx="1"/>
          </p:cNvCxnSpPr>
          <p:nvPr/>
        </p:nvCxnSpPr>
        <p:spPr>
          <a:xfrm rot="10800000" flipH="1">
            <a:off x="5686525" y="3327300"/>
            <a:ext cx="2060100" cy="2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Singleton</a:t>
            </a:r>
            <a:endParaRPr lang="en-GB"/>
          </a:p>
        </p:txBody>
      </p:sp>
      <p:sp>
        <p:nvSpPr>
          <p:cNvPr id="109" name="Google Shape;109;p18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Component1</a:t>
            </a:r>
            <a:endParaRPr lang="en-GB"/>
          </a:p>
        </p:txBody>
      </p:sp>
      <p:cxnSp>
        <p:nvCxnSpPr>
          <p:cNvPr id="110" name="Google Shape;110;p18"/>
          <p:cNvCxnSpPr>
            <a:stCxn id="109" idx="3"/>
            <a:endCxn id="111" idx="1"/>
          </p:cNvCxnSpPr>
          <p:nvPr/>
        </p:nvCxnSpPr>
        <p:spPr>
          <a:xfrm>
            <a:off x="2821000" y="1829400"/>
            <a:ext cx="1591200" cy="8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8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Component2</a:t>
            </a:r>
            <a:endParaRPr lang="en-GB"/>
          </a:p>
        </p:txBody>
      </p:sp>
      <p:cxnSp>
        <p:nvCxnSpPr>
          <p:cNvPr id="113" name="Google Shape;113;p18"/>
          <p:cNvCxnSpPr>
            <a:stCxn id="112" idx="3"/>
            <a:endCxn id="111" idx="1"/>
          </p:cNvCxnSpPr>
          <p:nvPr/>
        </p:nvCxnSpPr>
        <p:spPr>
          <a:xfrm>
            <a:off x="2821000" y="2667600"/>
            <a:ext cx="159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8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Component3</a:t>
            </a:r>
            <a:endParaRPr lang="en-GB"/>
          </a:p>
        </p:txBody>
      </p:sp>
      <p:cxnSp>
        <p:nvCxnSpPr>
          <p:cNvPr id="115" name="Google Shape;115;p18"/>
          <p:cNvCxnSpPr>
            <a:stCxn id="114" idx="3"/>
            <a:endCxn id="111" idx="1"/>
          </p:cNvCxnSpPr>
          <p:nvPr/>
        </p:nvCxnSpPr>
        <p:spPr>
          <a:xfrm rot="10800000" flipH="1">
            <a:off x="2821000" y="2667600"/>
            <a:ext cx="1591200" cy="9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8"/>
          <p:cNvSpPr/>
          <p:nvPr/>
        </p:nvSpPr>
        <p:spPr>
          <a:xfrm>
            <a:off x="4412150" y="2146350"/>
            <a:ext cx="1768200" cy="10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NetworkCommInst</a:t>
            </a:r>
            <a:endParaRPr lang="en-GB"/>
          </a:p>
        </p:txBody>
      </p:sp>
      <p:sp>
        <p:nvSpPr>
          <p:cNvPr id="116" name="Google Shape;116;p18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7" name="Google Shape;117;p18"/>
          <p:cNvCxnSpPr>
            <a:stCxn id="111" idx="3"/>
            <a:endCxn id="116" idx="2"/>
          </p:cNvCxnSpPr>
          <p:nvPr/>
        </p:nvCxnSpPr>
        <p:spPr>
          <a:xfrm>
            <a:off x="6180350" y="2667600"/>
            <a:ext cx="57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Singleton</a:t>
            </a:r>
            <a:endParaRPr lang="en-GB"/>
          </a:p>
        </p:txBody>
      </p:sp>
      <p:sp>
        <p:nvSpPr>
          <p:cNvPr id="123" name="Google Shape;123;p19"/>
          <p:cNvSpPr txBox="1"/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one instance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Singleton</a:t>
            </a:r>
            <a:endParaRPr lang="en-GB"/>
          </a:p>
        </p:txBody>
      </p:sp>
      <p:sp>
        <p:nvSpPr>
          <p:cNvPr id="129" name="Google Shape;129;p20"/>
          <p:cNvSpPr txBox="1"/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one instance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Single point of access for a resource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Singleton</a:t>
            </a:r>
            <a:endParaRPr lang="en-GB"/>
          </a:p>
        </p:txBody>
      </p:sp>
      <p:sp>
        <p:nvSpPr>
          <p:cNvPr id="135" name="Google Shape;135;p21"/>
          <p:cNvSpPr txBox="1"/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Only one instance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Single point of access for a resource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Uses:</a:t>
            </a:r>
            <a:endParaRPr lang="en-GB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Network manager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Database access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Logging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Utility class(es)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Singleton</a:t>
            </a:r>
            <a:endParaRPr lang="en-GB"/>
          </a:p>
        </p:txBody>
      </p:sp>
      <p:sp>
        <p:nvSpPr>
          <p:cNvPr id="141" name="Google Shape;141;p22"/>
          <p:cNvSpPr txBox="1"/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implement</a:t>
            </a:r>
            <a:endParaRPr lang="en-GB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Eager initialization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Static block initialization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Lazy initialization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Thread safe initialization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Bill Pugh initialization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WPS Presentation</Application>
  <PresentationFormat/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</vt:lpstr>
      <vt:lpstr>Alfa Slab One</vt:lpstr>
      <vt:lpstr>Proxima Nova</vt:lpstr>
      <vt:lpstr>Calibri</vt:lpstr>
      <vt:lpstr>Roboto Light</vt:lpstr>
      <vt:lpstr>Microsoft YaHei</vt:lpstr>
      <vt:lpstr>Arial Unicode MS</vt:lpstr>
      <vt:lpstr>Android course theme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  <vt:lpstr>Singleton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</dc:title>
  <dc:creator/>
  <cp:lastModifiedBy>Sanju P</cp:lastModifiedBy>
  <cp:revision>1</cp:revision>
  <dcterms:created xsi:type="dcterms:W3CDTF">2024-03-19T16:29:47Z</dcterms:created>
  <dcterms:modified xsi:type="dcterms:W3CDTF">2024-03-19T16:29:48Z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E8B223CCF37F4794971035585F3D559B_12</vt:lpwstr>
  </property>
  <property fmtid="{D5CDD505-2E9C-101B-9397-08002B2CF9AE}" pid="3" name="KSOProductBuildVer">
    <vt:lpwstr>1033-12.2.0.13489</vt:lpwstr>
  </property>
</Properties>
</file>