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800099"/>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96" name="Holder 2"/>
          <p:cNvSpPr>
            <a:spLocks noGrp="1"/>
          </p:cNvSpPr>
          <p:nvPr>
            <p:ph type="title"/>
          </p:nvPr>
        </p:nvSpPr>
        <p:spPr>
          <a:xfrm>
            <a:off x="558165" y="385444"/>
            <a:ext cx="9764395" cy="800100"/>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3048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701" name="Holder 2"/>
          <p:cNvSpPr>
            <a:spLocks noGrp="1"/>
          </p:cNvSpPr>
          <p:nvPr>
            <p:ph type="title"/>
          </p:nvPr>
        </p:nvSpPr>
        <p:spPr>
          <a:xfrm>
            <a:off x="558165" y="385444"/>
            <a:ext cx="9764395" cy="800100"/>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4" name="Holder 2"/>
          <p:cNvSpPr>
            <a:spLocks noGrp="1"/>
          </p:cNvSpPr>
          <p:nvPr>
            <p:ph type="title"/>
          </p:nvPr>
        </p:nvSpPr>
        <p:spPr>
          <a:xfrm>
            <a:off x="558165" y="385444"/>
            <a:ext cx="9764395" cy="800100"/>
          </a:xfrm>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8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8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5807019" y="2067305"/>
            <a:ext cx="3189405" cy="562610"/>
          </a:xfrm>
          <a:prstGeom prst="rect"/>
        </p:spPr>
        <p:txBody>
          <a:bodyPr bIns="0" lIns="0" rIns="0" rtlCol="0" tIns="16510" vert="horz" wrap="square">
            <a:spAutoFit/>
          </a:bodyPr>
          <a:p>
            <a:pPr marL="12700">
              <a:lnSpc>
                <a:spcPct val="100000"/>
              </a:lnSpc>
              <a:spcBef>
                <a:spcPts val="130"/>
              </a:spcBef>
            </a:pPr>
            <a:r>
              <a:rPr dirty="0" sz="3200">
                <a:latin typeface="Trebuchet MS"/>
                <a:cs typeface="Trebuchet MS"/>
              </a:rPr>
              <a:t>S</a:t>
            </a:r>
            <a:r>
              <a:rPr dirty="0" sz="3200" lang="en-US">
                <a:latin typeface="Trebuchet MS"/>
                <a:cs typeface="Trebuchet MS"/>
              </a:rPr>
              <a:t>anjaykumar.s</a:t>
            </a:r>
            <a:endParaRPr sz="3200">
              <a:latin typeface="Trebuchet MS"/>
              <a:cs typeface="Trebuchet MS"/>
            </a:endParaRPr>
          </a:p>
        </p:txBody>
      </p:sp>
      <p:sp>
        <p:nvSpPr>
          <p:cNvPr id="1048601" name="object 8"/>
          <p:cNvSpPr txBox="1"/>
          <p:nvPr/>
        </p:nvSpPr>
        <p:spPr>
          <a:xfrm>
            <a:off x="5068389" y="2842644"/>
            <a:ext cx="4666665" cy="419100"/>
          </a:xfrm>
          <a:prstGeom prst="rect"/>
        </p:spPr>
        <p:txBody>
          <a:bodyPr bIns="0" lIns="0" rIns="0" rtlCol="0" tIns="12700" vert="horz" wrap="square">
            <a:spAutoFit/>
          </a:bodyPr>
          <a:p>
            <a:pPr marL="12700">
              <a:lnSpc>
                <a:spcPct val="100000"/>
              </a:lnSpc>
              <a:spcBef>
                <a:spcPts val="100"/>
              </a:spcBef>
            </a:pPr>
            <a:r>
              <a:rPr b="1" dirty="0" sz="2400" lang="en-US" spc="-10">
                <a:solidFill>
                  <a:srgbClr val="2D936B"/>
                </a:solidFill>
                <a:latin typeface="Trebuchet MS"/>
                <a:cs typeface="Trebuchet MS"/>
              </a:rPr>
              <a:t>Documentation steganography </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8" name="TextBox 1048711"/>
          <p:cNvSpPr txBox="1"/>
          <p:nvPr/>
        </p:nvSpPr>
        <p:spPr>
          <a:xfrm>
            <a:off x="590353" y="271547"/>
            <a:ext cx="4000000" cy="891539"/>
          </a:xfrm>
          <a:prstGeom prst="rect"/>
        </p:spPr>
        <p:txBody>
          <a:bodyPr rtlCol="0" wrap="square">
            <a:spAutoFit/>
          </a:bodyPr>
          <a:p>
            <a:r>
              <a:rPr b="1" sz="4800" lang="en-US">
                <a:solidFill>
                  <a:srgbClr val="000000"/>
                </a:solidFill>
              </a:rPr>
              <a:t>MODELLING</a:t>
            </a:r>
            <a:r>
              <a:rPr sz="2800" lang="en-US">
                <a:solidFill>
                  <a:srgbClr val="000000"/>
                </a:solidFill>
              </a:rPr>
              <a:t> </a:t>
            </a:r>
            <a:endParaRPr sz="2800" lang="en-IN">
              <a:solidFill>
                <a:srgbClr val="000000"/>
              </a:solidFill>
            </a:endParaRPr>
          </a:p>
        </p:txBody>
      </p:sp>
      <p:pic>
        <p:nvPicPr>
          <p:cNvPr id="2097167" name="Picture 1"/>
          <p:cNvPicPr>
            <a:picLocks noChangeAspect="1"/>
          </p:cNvPicPr>
          <p:nvPr/>
        </p:nvPicPr>
        <p:blipFill>
          <a:blip xmlns:r="http://schemas.openxmlformats.org/officeDocument/2006/relationships" r:embed="rId1"/>
          <a:stretch>
            <a:fillRect/>
          </a:stretch>
        </p:blipFill>
        <p:spPr>
          <a:xfrm>
            <a:off x="590352" y="1498460"/>
            <a:ext cx="9991506" cy="327224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683259" y="385443"/>
            <a:ext cx="9764395" cy="813435"/>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11</a:t>
            </a:fld>
            <a:endParaRPr dirty="0" spc="-25"/>
          </a:p>
        </p:txBody>
      </p:sp>
      <p:sp>
        <p:nvSpPr>
          <p:cNvPr id="1048713" name=""/>
          <p:cNvSpPr txBox="1"/>
          <p:nvPr/>
        </p:nvSpPr>
        <p:spPr>
          <a:xfrm>
            <a:off x="748787" y="1457959"/>
            <a:ext cx="8833363" cy="4663439"/>
          </a:xfrm>
          <a:prstGeom prst="rect"/>
        </p:spPr>
        <p:txBody>
          <a:bodyPr rtlCol="0" wrap="square">
            <a:spAutoFit/>
          </a:bodyPr>
          <a:p>
            <a:r>
              <a:rPr sz="1800" lang="en-IN">
                <a:solidFill>
                  <a:srgbClr val="000000"/>
                </a:solidFill>
              </a:rPr>
              <a:t>I</a:t>
            </a:r>
            <a:r>
              <a:rPr b="1" sz="1800" lang="en-IN">
                <a:solidFill>
                  <a:srgbClr val="000000"/>
                </a:solidFill>
              </a:rPr>
              <a:t>n documentation steganography, the outcomes of encryption encompass:</a:t>
            </a:r>
            <a:endParaRPr b="1" sz="1800" lang="en-IN">
              <a:solidFill>
                <a:srgbClr val="000000"/>
              </a:solidFill>
            </a:endParaRPr>
          </a:p>
          <a:p>
            <a:pPr indent="-285750" marL="290513">
              <a:buFont typeface="Arial"/>
              <a:buChar char="•"/>
            </a:pPr>
            <a:r>
              <a:rPr sz="1800" lang="en-IN">
                <a:solidFill>
                  <a:srgbClr val="000000"/>
                </a:solidFill>
              </a:rPr>
              <a:t>Concealing confidential information within seemingly innocuous documents without perceptibly modifying their appearance.</a:t>
            </a:r>
            <a:endParaRPr sz="1800" lang="en-IN">
              <a:solidFill>
                <a:srgbClr val="000000"/>
              </a:solidFill>
            </a:endParaRPr>
          </a:p>
          <a:p>
            <a:pPr indent="-285750" marL="290513">
              <a:buFont typeface="Arial"/>
              <a:buChar char="•"/>
            </a:pPr>
            <a:r>
              <a:rPr sz="1800" lang="en-IN">
                <a:solidFill>
                  <a:srgbClr val="000000"/>
                </a:solidFill>
              </a:rPr>
              <a:t>Safeguarding the hidden data to prevent unauthorized access.</a:t>
            </a:r>
            <a:endParaRPr sz="1800" lang="en-IN">
              <a:solidFill>
                <a:srgbClr val="000000"/>
              </a:solidFill>
            </a:endParaRPr>
          </a:p>
          <a:p>
            <a:pPr indent="-285750" marL="290513">
              <a:buFont typeface="Arial"/>
              <a:buChar char="•"/>
            </a:pPr>
            <a:r>
              <a:rPr sz="1800" lang="en-IN">
                <a:solidFill>
                  <a:srgbClr val="000000"/>
                </a:solidFill>
              </a:rPr>
              <a:t>Selecting an appropriate technique or methodology to encrypt the information within the documents.</a:t>
            </a:r>
            <a:endParaRPr sz="1800" lang="en-IN">
              <a:solidFill>
                <a:srgbClr val="000000"/>
              </a:solidFill>
            </a:endParaRPr>
          </a:p>
          <a:p>
            <a:pPr indent="-285750" marL="290513">
              <a:buFont typeface="Arial"/>
              <a:buChar char="•"/>
            </a:pPr>
            <a:r>
              <a:rPr sz="1800" lang="en-IN">
                <a:solidFill>
                  <a:srgbClr val="000000"/>
                </a:solidFill>
              </a:rPr>
              <a:t>Creating a stego document that can be shared or transmitted inconspicuously.</a:t>
            </a:r>
            <a:endParaRPr sz="1800" lang="en-IN">
              <a:solidFill>
                <a:srgbClr val="000000"/>
              </a:solidFill>
            </a:endParaRPr>
          </a:p>
          <a:p>
            <a:r>
              <a:rPr b="1" sz="1800" lang="en-IN">
                <a:solidFill>
                  <a:srgbClr val="000000"/>
                </a:solidFill>
              </a:rPr>
              <a:t>Conversely, the outcomes of decryption in documentation steganography involve:</a:t>
            </a:r>
            <a:endParaRPr b="1" sz="1800" lang="en-IN">
              <a:solidFill>
                <a:srgbClr val="000000"/>
              </a:solidFill>
            </a:endParaRPr>
          </a:p>
          <a:p>
            <a:pPr indent="-285750" marL="290513">
              <a:buFont typeface="Arial"/>
              <a:buChar char="•"/>
            </a:pPr>
            <a:r>
              <a:rPr sz="1800" lang="en-IN">
                <a:solidFill>
                  <a:srgbClr val="000000"/>
                </a:solidFill>
              </a:rPr>
              <a:t>Uncovering concealed data from the stego document using decryption methods or keys.</a:t>
            </a:r>
            <a:endParaRPr sz="1800" lang="en-IN">
              <a:solidFill>
                <a:srgbClr val="000000"/>
              </a:solidFill>
            </a:endParaRPr>
          </a:p>
          <a:p>
            <a:pPr indent="-285750" marL="290513">
              <a:buFont typeface="Arial"/>
              <a:buChar char="•"/>
            </a:pPr>
            <a:r>
              <a:rPr sz="1800" lang="en-IN">
                <a:solidFill>
                  <a:srgbClr val="000000"/>
                </a:solidFill>
              </a:rPr>
              <a:t>Restoring the original information that was encrypted within the document.</a:t>
            </a:r>
            <a:endParaRPr sz="1800" lang="en-IN">
              <a:solidFill>
                <a:srgbClr val="000000"/>
              </a:solidFill>
            </a:endParaRPr>
          </a:p>
          <a:p>
            <a:pPr indent="-285750" marL="290513">
              <a:buFont typeface="Arial"/>
              <a:buChar char="•"/>
            </a:pPr>
            <a:r>
              <a:rPr sz="1800" lang="en-IN">
                <a:solidFill>
                  <a:srgbClr val="000000"/>
                </a:solidFill>
              </a:rPr>
              <a:t>Ensuring the accuracy and integrity of the extracted data compared to the original content.</a:t>
            </a:r>
            <a:endParaRPr sz="1800" lang="en-IN">
              <a:solidFill>
                <a:srgbClr val="000000"/>
              </a:solidFill>
            </a:endParaRPr>
          </a:p>
          <a:p>
            <a:pPr indent="-285750" marL="290513">
              <a:buFont typeface="Arial"/>
              <a:buChar char="•"/>
            </a:pPr>
            <a:r>
              <a:rPr sz="1800" lang="en-IN">
                <a:solidFill>
                  <a:srgbClr val="000000"/>
                </a:solidFill>
              </a:rPr>
              <a:t>Validating the authenticity of the decrypted information and cross-referencing it with the initial data.</a:t>
            </a:r>
            <a:endParaRPr sz="1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tLang="en-US" lang="zh-CN"/>
          </a:p>
        </p:txBody>
      </p:sp>
      <p:grpSp>
        <p:nvGrpSpPr>
          <p:cNvPr id="24"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558165" y="385444"/>
            <a:ext cx="9764395" cy="1159192"/>
          </a:xfrm>
          <a:prstGeom prst="rect"/>
        </p:spPr>
        <p:txBody>
          <a:bodyPr bIns="0" lIns="0" rIns="0" rtlCol="0" tIns="460692" vert="horz" wrap="square">
            <a:spAutoFit/>
          </a:bodyPr>
          <a:p>
            <a:pPr indent="0" marL="0">
              <a:lnSpc>
                <a:spcPct val="100000"/>
              </a:lnSpc>
              <a:spcBef>
                <a:spcPts val="130"/>
              </a:spcBef>
              <a:buNone/>
            </a:pPr>
            <a:r>
              <a:rPr dirty="0" sz="4250" lang="en-US"/>
              <a:t>Project title </a:t>
            </a:r>
            <a:endParaRPr sz="4250"/>
          </a:p>
        </p:txBody>
      </p:sp>
      <p:grpSp>
        <p:nvGrpSpPr>
          <p:cNvPr id="2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5" name="TextBox 1048704"/>
          <p:cNvSpPr txBox="1"/>
          <p:nvPr/>
        </p:nvSpPr>
        <p:spPr>
          <a:xfrm>
            <a:off x="365190" y="2397759"/>
            <a:ext cx="9957369" cy="1183640"/>
          </a:xfrm>
          <a:prstGeom prst="rect"/>
        </p:spPr>
        <p:txBody>
          <a:bodyPr rtlCol="0" wrap="square">
            <a:spAutoFit/>
          </a:bodyPr>
          <a:p>
            <a:pPr indent="-457200" marL="461963">
              <a:buFont typeface="Arial"/>
              <a:buChar char="•"/>
            </a:pPr>
            <a:r>
              <a:rPr b="1" sz="3200" lang="en-US">
                <a:solidFill>
                  <a:srgbClr val="000000"/>
                </a:solidFill>
              </a:rPr>
              <a:t>Implementation of documentation steganography using python </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8733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1048705"/>
          <p:cNvSpPr txBox="1"/>
          <p:nvPr/>
        </p:nvSpPr>
        <p:spPr>
          <a:xfrm>
            <a:off x="1577377" y="1168717"/>
            <a:ext cx="8745182" cy="4968240"/>
          </a:xfrm>
          <a:prstGeom prst="rect"/>
        </p:spPr>
        <p:txBody>
          <a:bodyPr rtlCol="0" wrap="square">
            <a:spAutoFit/>
          </a:bodyPr>
          <a:p>
            <a:r>
              <a:rPr b="1" sz="1800" lang="en-IN">
                <a:solidFill>
                  <a:srgbClr val="000000"/>
                </a:solidFill>
              </a:rPr>
              <a:t>1. Introduction to</a:t>
            </a:r>
            <a:r>
              <a:rPr b="1" sz="1800" lang="en-US">
                <a:solidFill>
                  <a:srgbClr val="000000"/>
                </a:solidFill>
              </a:rPr>
              <a:t> </a:t>
            </a:r>
            <a:r>
              <a:rPr b="1" sz="1800" lang="en-IN">
                <a:solidFill>
                  <a:srgbClr val="000000"/>
                </a:solidFill>
              </a:rPr>
              <a:t>documentation steganography:</a:t>
            </a:r>
            <a:r>
              <a:rPr sz="1800" lang="en-IN">
                <a:solidFill>
                  <a:srgbClr val="000000"/>
                </a:solidFill>
              </a:rPr>
              <a:t> Explanation of what documentation steganography is and how it can be used to conceal information within text documents.</a:t>
            </a:r>
          </a:p>
          <a:p>
            <a:r>
              <a:rPr b="1" sz="1800" lang="en-IN">
                <a:solidFill>
                  <a:srgbClr val="000000"/>
                </a:solidFill>
              </a:rPr>
              <a:t>2. Benefits of documentation steganography: </a:t>
            </a:r>
            <a:r>
              <a:rPr sz="1800" lang="en-IN">
                <a:solidFill>
                  <a:srgbClr val="000000"/>
                </a:solidFill>
              </a:rPr>
              <a:t>Discussion on the advantages and potential applications of using steganography in text documents for covert communication and data protection.</a:t>
            </a:r>
          </a:p>
          <a:p>
            <a:r>
              <a:rPr b="1" sz="1800" lang="en-IN">
                <a:solidFill>
                  <a:srgbClr val="000000"/>
                </a:solidFill>
              </a:rPr>
              <a:t>3. Tools and software for documentation steganography: </a:t>
            </a:r>
            <a:r>
              <a:rPr sz="1800" lang="en-IN">
                <a:solidFill>
                  <a:srgbClr val="000000"/>
                </a:solidFill>
              </a:rPr>
              <a:t>Review of popular steganography tools and software available for embedding and extracting hidden information in text documents.</a:t>
            </a:r>
          </a:p>
          <a:p>
            <a:r>
              <a:rPr b="1" sz="1800" lang="en-IN">
                <a:solidFill>
                  <a:srgbClr val="000000"/>
                </a:solidFill>
              </a:rPr>
              <a:t>4. Best practices for documentation steganography: </a:t>
            </a:r>
            <a:r>
              <a:rPr sz="1800" lang="en-IN">
                <a:solidFill>
                  <a:srgbClr val="000000"/>
                </a:solidFill>
              </a:rPr>
              <a:t>Guidelines and recommendations for ensuring the security and effectiveness of using steganography in text documents, including considerations for encryption, concealment techniques, and authentication.</a:t>
            </a:r>
          </a:p>
          <a:p>
            <a:r>
              <a:rPr b="1" sz="1800" lang="en-IN">
                <a:solidFill>
                  <a:srgbClr val="000000"/>
                </a:solidFill>
              </a:rPr>
              <a:t>5. Conclusion and summary:</a:t>
            </a:r>
            <a:r>
              <a:rPr sz="1800" lang="en-IN">
                <a:solidFill>
                  <a:srgbClr val="000000"/>
                </a:solidFill>
              </a:rPr>
              <a:t> Recap of key takeaways and insights from the agenda, emphasizing the importance of documentation steganography in maintaining privacy and security in digital communication and data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8800"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9" name="TextBox 1048706"/>
          <p:cNvSpPr txBox="1"/>
          <p:nvPr/>
        </p:nvSpPr>
        <p:spPr>
          <a:xfrm>
            <a:off x="676275" y="1457959"/>
            <a:ext cx="6055856" cy="1780540"/>
          </a:xfrm>
          <a:prstGeom prst="rect"/>
        </p:spPr>
        <p:txBody>
          <a:bodyPr rtlCol="0" wrap="square">
            <a:spAutoFit/>
          </a:bodyPr>
          <a:p>
            <a:pPr indent="-285750" marL="290513">
              <a:buFont typeface="Arial"/>
              <a:buChar char="•"/>
            </a:pPr>
            <a:r>
              <a:rPr b="1" sz="1800" lang="en-IN">
                <a:solidFill>
                  <a:srgbClr val="000000"/>
                </a:solidFill>
              </a:rPr>
              <a:t>To develop an </a:t>
            </a:r>
            <a:r>
              <a:rPr b="1" sz="1800" lang="en-US">
                <a:solidFill>
                  <a:srgbClr val="000000"/>
                </a:solidFill>
              </a:rPr>
              <a:t>documentation </a:t>
            </a:r>
            <a:r>
              <a:rPr b="1" sz="1800" lang="en-IN">
                <a:solidFill>
                  <a:srgbClr val="000000"/>
                </a:solidFill>
              </a:rPr>
              <a:t>steganography system that can efficiently hide a secret message within an</a:t>
            </a:r>
            <a:r>
              <a:rPr b="1" sz="1800" lang="en-US">
                <a:solidFill>
                  <a:srgbClr val="000000"/>
                </a:solidFill>
              </a:rPr>
              <a:t> document</a:t>
            </a:r>
            <a:r>
              <a:rPr b="1" sz="1800" lang="en-IN">
                <a:solidFill>
                  <a:srgbClr val="000000"/>
                </a:solidFill>
              </a:rPr>
              <a:t> ensuring the security of the hidden information.</a:t>
            </a:r>
          </a:p>
          <a:p>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4785" cy="7150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a:t>
            </a:r>
            <a:r>
              <a:rPr dirty="0" sz="4250" lang="en-US" spc="-10"/>
              <a:t>T </a:t>
            </a:r>
            <a:r>
              <a:rPr dirty="0" sz="4250" spc="-1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5"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6" name="TextBox 1048707"/>
          <p:cNvSpPr txBox="1"/>
          <p:nvPr/>
        </p:nvSpPr>
        <p:spPr>
          <a:xfrm>
            <a:off x="450499" y="1695450"/>
            <a:ext cx="6245576" cy="4358639"/>
          </a:xfrm>
          <a:prstGeom prst="rect"/>
        </p:spPr>
        <p:txBody>
          <a:bodyPr rtlCol="0" wrap="square">
            <a:spAutoFit/>
          </a:bodyPr>
          <a:p>
            <a:pPr indent="-285750" marL="290513">
              <a:buFont typeface="Arial"/>
              <a:buChar char="•"/>
            </a:pPr>
            <a:r>
              <a:rPr sz="1800" lang="en-IN">
                <a:solidFill>
                  <a:srgbClr val="000000"/>
                </a:solidFill>
              </a:rPr>
              <a:t>The project aims to develop a robust and efficient documentation steganography system for concealing and revealing confidential messages within plain text documents. By integrating advanced concealment techniques with encryption methods, the system ensures the secure transmission of sensitive information through covert channels. </a:t>
            </a:r>
          </a:p>
          <a:p>
            <a:pPr indent="-285750" marL="290513">
              <a:buFont typeface="Arial"/>
              <a:buChar char="•"/>
            </a:pPr>
            <a:r>
              <a:rPr sz="1800" lang="en-IN">
                <a:solidFill>
                  <a:srgbClr val="000000"/>
                </a:solidFill>
              </a:rPr>
              <a:t>The project will provide a comprehensive documentation steganography solution, empowering users to safeguard their privacy and confidentiality in digital communication. Through the fusion of encryption and steganography, the system offers a versatile tool for securely exchanging confidential data within seemingly innocuous text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419192" y="0"/>
            <a:ext cx="9764395" cy="10689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2"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63" name="TextBox 1048708"/>
          <p:cNvSpPr txBox="1"/>
          <p:nvPr/>
        </p:nvSpPr>
        <p:spPr>
          <a:xfrm>
            <a:off x="269037" y="1068958"/>
            <a:ext cx="7689979" cy="4917440"/>
          </a:xfrm>
          <a:prstGeom prst="rect"/>
        </p:spPr>
        <p:txBody>
          <a:bodyPr rtlCol="0" wrap="square">
            <a:spAutoFit/>
          </a:bodyPr>
          <a:p>
            <a:pPr indent="0" marL="4763">
              <a:buNone/>
            </a:pPr>
            <a:r>
              <a:rPr b="1" sz="1400" lang="en-US">
                <a:solidFill>
                  <a:srgbClr val="000000"/>
                </a:solidFill>
              </a:rPr>
              <a:t>1. Legal Professionals:</a:t>
            </a:r>
            <a:r>
              <a:rPr sz="1400" lang="en-US">
                <a:solidFill>
                  <a:srgbClr val="000000"/>
                </a:solidFill>
              </a:rPr>
              <a:t> Lawyers, legal firms, and legal researchers may utilize documentation steganography to securely exchange confidential legal documents, case files, and sensitive client information.</a:t>
            </a:r>
            <a:endParaRPr sz="1400" lang="en-IN">
              <a:solidFill>
                <a:srgbClr val="000000"/>
              </a:solidFill>
            </a:endParaRPr>
          </a:p>
          <a:p>
            <a:pPr indent="0" marL="4763">
              <a:buNone/>
            </a:pPr>
            <a:r>
              <a:rPr b="1" sz="1400" lang="en-US">
                <a:solidFill>
                  <a:srgbClr val="000000"/>
                </a:solidFill>
              </a:rPr>
              <a:t>2. Corporate Executives and Business Professionals:</a:t>
            </a:r>
            <a:r>
              <a:rPr sz="1400" lang="en-US">
                <a:solidFill>
                  <a:srgbClr val="000000"/>
                </a:solidFill>
              </a:rPr>
              <a:t> Executives, managers, and professionals in corporate environments may employ documentation steganography for secure communication of sensitive business plans, financial data, strategic initiatives, and proprietary information</a:t>
            </a:r>
            <a:r>
              <a:rPr sz="1400" lang="en-US">
                <a:solidFill>
                  <a:srgbClr val="000000"/>
                </a:solidFill>
              </a:rPr>
              <a:t>.</a:t>
            </a:r>
            <a:endParaRPr sz="1400" lang="en-IN">
              <a:solidFill>
                <a:srgbClr val="000000"/>
              </a:solidFill>
            </a:endParaRPr>
          </a:p>
          <a:p>
            <a:pPr indent="0" marL="4763">
              <a:buNone/>
            </a:pPr>
            <a:r>
              <a:rPr b="1" sz="1400" lang="en-US">
                <a:solidFill>
                  <a:srgbClr val="000000"/>
                </a:solidFill>
              </a:rPr>
              <a:t>3. Healthcare Providers and Medical Researchers:</a:t>
            </a:r>
            <a:r>
              <a:rPr sz="1400" lang="en-US">
                <a:solidFill>
                  <a:srgbClr val="000000"/>
                </a:solidFill>
              </a:rPr>
              <a:t> Healthcare professionals, medical researchers, and pharmaceutical companies may use documentation steganography to transmit confidential patient records, research findings, clinical trial data, and  ensuring compliance with privacy regulations such as HIPAA.</a:t>
            </a:r>
            <a:endParaRPr sz="1400" lang="en-IN">
              <a:solidFill>
                <a:srgbClr val="000000"/>
              </a:solidFill>
            </a:endParaRPr>
          </a:p>
          <a:p>
            <a:pPr indent="0" marL="4763">
              <a:buNone/>
            </a:pPr>
            <a:r>
              <a:rPr b="1" sz="1400" lang="en-US">
                <a:solidFill>
                  <a:srgbClr val="000000"/>
                </a:solidFill>
              </a:rPr>
              <a:t>4. Government Agencies and Policy Analysts:</a:t>
            </a:r>
            <a:r>
              <a:rPr sz="1400" lang="en-US">
                <a:solidFill>
                  <a:srgbClr val="000000"/>
                </a:solidFill>
              </a:rPr>
              <a:t> Government agencies, policymakers, and policy analysts may utilize documentation steganography for secure transmission of classified or sensitive government documents, policy drafts, intelligence reports, and diplomatic communications, protecting national security interests and confidential information.</a:t>
            </a:r>
            <a:r>
              <a:rPr sz="1400" lang="en-IN">
                <a:solidFill>
                  <a:srgbClr val="000000"/>
                </a:solidFill>
              </a:rPr>
              <a:t>property, facilitating collaboration while maintaining data integrity and confidentiality.</a:t>
            </a:r>
            <a:endParaRPr sz="1400" lang="en-IN">
              <a:solidFill>
                <a:srgbClr val="000000"/>
              </a:solidFill>
            </a:endParaRPr>
          </a:p>
          <a:p>
            <a:pPr indent="0" marL="4763">
              <a:buNone/>
            </a:pPr>
            <a:r>
              <a:rPr b="1" sz="1400" lang="en-US">
                <a:solidFill>
                  <a:srgbClr val="000000"/>
                </a:solidFill>
              </a:rPr>
              <a:t>5.</a:t>
            </a:r>
            <a:r>
              <a:rPr b="1" sz="1400" lang="en-IN">
                <a:solidFill>
                  <a:srgbClr val="000000"/>
                </a:solidFill>
              </a:rPr>
              <a:t>Journalists and Investigative Reporters: </a:t>
            </a:r>
            <a:r>
              <a:rPr sz="1400" lang="en-IN">
                <a:solidFill>
                  <a:srgbClr val="000000"/>
                </a:solidFill>
              </a:rPr>
              <a:t>Journalists, investigative reporters, and media outlets may utilize documentation steganography to securely exchange sensitive investigative reports, whistleblower documents, confidential sources, and unpublished stories, protecting journalists' sources and ensuring the integrity of their reporting.</a:t>
            </a:r>
            <a:endParaRPr sz="1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416733" y="-2540"/>
            <a:ext cx="9764395" cy="10953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9"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70" name="TextBox 1048709"/>
          <p:cNvSpPr txBox="1"/>
          <p:nvPr/>
        </p:nvSpPr>
        <p:spPr>
          <a:xfrm>
            <a:off x="2819400" y="1092835"/>
            <a:ext cx="5834380" cy="5374639"/>
          </a:xfrm>
          <a:prstGeom prst="rect"/>
        </p:spPr>
        <p:txBody>
          <a:bodyPr rtlCol="0" wrap="square">
            <a:spAutoFit/>
          </a:bodyPr>
          <a:p>
            <a:r>
              <a:rPr b="0" sz="1200" lang="en-US">
                <a:solidFill>
                  <a:srgbClr val="000000"/>
                </a:solidFill>
              </a:rPr>
              <a:t>Our solution offers an advanced documentation steganography system crafted to discreetly conceal confidential information within text documents, ensuring secure communication while upholding confidentiality and integrity. Leveraging cutting-edge concealment techniques and encryption protocols, our system guarantees robust security and seamless embedding and extraction of hidden messages within plain text documents.</a:t>
            </a:r>
            <a:endParaRPr b="0" sz="1200" lang="en-IN">
              <a:solidFill>
                <a:srgbClr val="000000"/>
              </a:solidFill>
            </a:endParaRPr>
          </a:p>
          <a:p>
            <a:r>
              <a:rPr b="1" sz="1200" lang="en-US">
                <a:solidFill>
                  <a:srgbClr val="000000"/>
                </a:solidFill>
              </a:rPr>
              <a:t>Value Proposition:</a:t>
            </a:r>
            <a:endParaRPr b="1" sz="1200" lang="en-IN">
              <a:solidFill>
                <a:srgbClr val="000000"/>
              </a:solidFill>
            </a:endParaRPr>
          </a:p>
          <a:p>
            <a:pPr indent="-171450" marL="176213">
              <a:buFont typeface="Arial"/>
              <a:buChar char="•"/>
            </a:pPr>
            <a:r>
              <a:rPr b="1" sz="1200" lang="en-US">
                <a:solidFill>
                  <a:srgbClr val="000000"/>
                </a:solidFill>
              </a:rPr>
              <a:t>Enhanced Confidentiality: </a:t>
            </a:r>
            <a:r>
              <a:rPr b="0" sz="1200" lang="en-US">
                <a:solidFill>
                  <a:srgbClr val="000000"/>
                </a:solidFill>
              </a:rPr>
              <a:t>By integrating encryption and steganography, our solution delivers a heightened level of confidentiality for sensitive information, shielding it from unauthorized access, interception, and alteration.</a:t>
            </a:r>
            <a:endParaRPr b="0" sz="1200" lang="en-IN">
              <a:solidFill>
                <a:srgbClr val="000000"/>
              </a:solidFill>
            </a:endParaRPr>
          </a:p>
          <a:p>
            <a:pPr indent="-171450" marL="176213">
              <a:buFont typeface="Arial"/>
              <a:buChar char="•"/>
            </a:pPr>
            <a:r>
              <a:rPr b="1" sz="1200" lang="en-US">
                <a:solidFill>
                  <a:srgbClr val="000000"/>
                </a:solidFill>
              </a:rPr>
              <a:t>Covert Communication: </a:t>
            </a:r>
            <a:r>
              <a:rPr b="0" sz="1200" lang="en-US">
                <a:solidFill>
                  <a:srgbClr val="000000"/>
                </a:solidFill>
              </a:rPr>
              <a:t>Our system provides users with the ability to communicate covertly through seemingly innocuous text documents, enabling discreet transmission of confidential messages without arousing suspicion or detection.</a:t>
            </a:r>
            <a:endParaRPr b="0" sz="1200" lang="en-IN">
              <a:solidFill>
                <a:srgbClr val="000000"/>
              </a:solidFill>
            </a:endParaRPr>
          </a:p>
          <a:p>
            <a:pPr indent="-171450" marL="176213">
              <a:buFont typeface="Arial"/>
              <a:buChar char="•"/>
            </a:pPr>
            <a:r>
              <a:rPr b="1" sz="1200" lang="en-US">
                <a:solidFill>
                  <a:srgbClr val="000000"/>
                </a:solidFill>
              </a:rPr>
              <a:t>Privacy Preservation:</a:t>
            </a:r>
            <a:r>
              <a:rPr b="0" sz="1200" lang="en-US">
                <a:solidFill>
                  <a:srgbClr val="000000"/>
                </a:solidFill>
              </a:rPr>
              <a:t> With our solution, individuals and organizations can safeguard their privacy and confidentiality by securely exchanging sensitive information through covert channels, minimizing the risk of exposure or interception by adversaries.</a:t>
            </a:r>
            <a:endParaRPr b="0" sz="1200" lang="en-IN">
              <a:solidFill>
                <a:srgbClr val="000000"/>
              </a:solidFill>
            </a:endParaRPr>
          </a:p>
          <a:p>
            <a:pPr indent="-171450" marL="176213">
              <a:buFont typeface="Arial"/>
              <a:buChar char="•"/>
            </a:pPr>
            <a:r>
              <a:rPr b="1" sz="1200" lang="en-US">
                <a:solidFill>
                  <a:srgbClr val="000000"/>
                </a:solidFill>
              </a:rPr>
              <a:t>Versatile Applications: </a:t>
            </a:r>
            <a:r>
              <a:rPr b="0" sz="1200" lang="en-US">
                <a:solidFill>
                  <a:srgbClr val="000000"/>
                </a:solidFill>
              </a:rPr>
              <a:t>Our documentation steganography system caters to a wide array of applications across diverse sectors, including legal, corporate, healthcare, government, academia, and journalism, empowering users to securely share information across different contexts and domains.</a:t>
            </a:r>
            <a:endParaRPr b="0" sz="1200" lang="en-IN">
              <a:solidFill>
                <a:srgbClr val="000000"/>
              </a:solidFill>
            </a:endParaRPr>
          </a:p>
          <a:p>
            <a:pPr indent="-171450" marL="176213">
              <a:buFont typeface="Arial"/>
              <a:buChar char="•"/>
            </a:pPr>
            <a:r>
              <a:rPr b="1" sz="1200" lang="en-US">
                <a:solidFill>
                  <a:srgbClr val="000000"/>
                </a:solidFill>
              </a:rPr>
              <a:t>Compliance and Regulation: </a:t>
            </a:r>
            <a:r>
              <a:rPr b="0" sz="1200" lang="en-US">
                <a:solidFill>
                  <a:srgbClr val="000000"/>
                </a:solidFill>
              </a:rPr>
              <a:t>Our solution assists organizations in meeting regulatory obligations and compliance standards related to data protection and privacy by offering a secure and auditable communication platform for confidential information exchange within text documents.</a:t>
            </a:r>
            <a:endParaRPr b="0" sz="12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558165" y="385444"/>
            <a:ext cx="9764395" cy="9845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77" name="TextBox 1048710"/>
          <p:cNvSpPr txBox="1"/>
          <p:nvPr/>
        </p:nvSpPr>
        <p:spPr>
          <a:xfrm>
            <a:off x="2526029" y="1369947"/>
            <a:ext cx="7844636" cy="5273040"/>
          </a:xfrm>
          <a:prstGeom prst="rect"/>
        </p:spPr>
        <p:txBody>
          <a:bodyPr rtlCol="0" wrap="square">
            <a:spAutoFit/>
          </a:bodyPr>
          <a:p>
            <a:r>
              <a:rPr b="1" sz="1800" lang="en-IN">
                <a:solidFill>
                  <a:srgbClr val="000000"/>
                </a:solidFill>
              </a:rPr>
              <a:t>Real-Time Processing and Efficiency: </a:t>
            </a:r>
          </a:p>
          <a:p>
            <a:pPr indent="-285750" marL="290513">
              <a:buFont typeface="Arial"/>
              <a:buChar char="•"/>
            </a:pPr>
            <a:r>
              <a:rPr b="0" sz="1800" lang="en-US">
                <a:solidFill>
                  <a:srgbClr val="000000"/>
                </a:solidFill>
              </a:rPr>
              <a:t>I</a:t>
            </a:r>
            <a:r>
              <a:rPr sz="1800" lang="en-IN">
                <a:solidFill>
                  <a:srgbClr val="000000"/>
                </a:solidFill>
              </a:rPr>
              <a:t>ncorporate real-time processing functionality into your documentation steganography system, allowing users to embed and extract concealed messages swiftly and seamlessly. Showcase how your project optimizes the encryption and decryption procedures, enhancing user experience and efficiency.</a:t>
            </a:r>
            <a:endParaRPr altLang="en-US" lang="zh-CN"/>
          </a:p>
          <a:p>
            <a:pPr indent="-285750" marL="290513">
              <a:buFont typeface="Arial"/>
              <a:buChar char="•"/>
            </a:pPr>
            <a:r>
              <a:rPr sz="1800" lang="en-IN">
                <a:solidFill>
                  <a:srgbClr val="000000"/>
                </a:solidFill>
              </a:rPr>
              <a:t>By implementing real-time processing capabilities, our documentation steganography system ensures rapid embedding and extraction of hidden information within text documents. Users can seamlessly encrypt and decrypt sensitive messages, facilitating efficient communication while maintaining confidentiality.</a:t>
            </a:r>
          </a:p>
          <a:p>
            <a:pPr indent="-285750" marL="290513">
              <a:buFont typeface="Arial"/>
              <a:buChar char="•"/>
            </a:pPr>
            <a:r>
              <a:rPr sz="1800" lang="en-IN">
                <a:solidFill>
                  <a:srgbClr val="000000"/>
                </a:solidFill>
              </a:rPr>
              <a:t>With our solution, the encryption and decryption process becomes effortless and streamlined, enabling users to securely transmit confidential information in real-time without compromising on speed or efficiency. This enhancement not only enhances user productivity but also reinforces the system's reliability and effectiveness in protecting sensitive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p:nvPr/>
        </p:nvSpPr>
        <p:spPr>
          <a:xfrm>
            <a:off x="397615" y="1217686"/>
            <a:ext cx="8942623" cy="5130800"/>
          </a:xfrm>
          <a:prstGeom prst="rect"/>
        </p:spPr>
        <p:txBody>
          <a:bodyPr bIns="0" lIns="0" rIns="0" rtlCol="0" tIns="12700" vert="horz" wrap="square">
            <a:spAutoFit/>
          </a:bodyPr>
          <a:p>
            <a:pPr indent="-285750" marL="285750">
              <a:lnSpc>
                <a:spcPct val="100000"/>
              </a:lnSpc>
              <a:spcBef>
                <a:spcPts val="100"/>
              </a:spcBef>
              <a:buFont typeface="Arial"/>
              <a:buChar char="•"/>
            </a:pPr>
            <a:r>
              <a:rPr sz="1600">
                <a:latin typeface="Trebuchet MS"/>
                <a:cs typeface="Trebuchet MS"/>
              </a:rPr>
              <a:t>Modeling for documentation steganography involves devising techniques to embed and extract secret information within text documents while maintaining document integrity and readability. Unlike image steganography, which modifies pixel values, documentation steganography focuses on altering textual elements to conceal information.</a:t>
            </a:r>
          </a:p>
          <a:p>
            <a:pPr indent="-285750" marL="285750">
              <a:lnSpc>
                <a:spcPct val="100000"/>
              </a:lnSpc>
              <a:spcBef>
                <a:spcPts val="100"/>
              </a:spcBef>
              <a:buFont typeface="Arial"/>
              <a:buChar char="•"/>
            </a:pPr>
            <a:r>
              <a:rPr sz="1600">
                <a:latin typeface="Trebuchet MS"/>
                <a:cs typeface="Trebuchet MS"/>
              </a:rPr>
              <a:t>One approach to modeling documentation steganography is through text manipulation techniques such as word substitution, sentence reordering, or whitespace manipulation. For instance, in word substitution, certain words or phrases within the document are replaced with encoded representations of the secret message.</a:t>
            </a:r>
          </a:p>
          <a:p>
            <a:pPr indent="-285750" marL="285750">
              <a:lnSpc>
                <a:spcPct val="100000"/>
              </a:lnSpc>
              <a:spcBef>
                <a:spcPts val="100"/>
              </a:spcBef>
              <a:buFont typeface="Arial"/>
              <a:buChar char="•"/>
            </a:pPr>
            <a:r>
              <a:rPr sz="1600">
                <a:latin typeface="Trebuchet MS"/>
                <a:cs typeface="Trebuchet MS"/>
              </a:rPr>
              <a:t>Another modeling approach involves modifying document metadata, such as font size, spacing, or color, to embed hidden information subtly. This method ensures that the document's appearance remains intact while concealing the secret message within the document's structure.</a:t>
            </a:r>
          </a:p>
          <a:p>
            <a:pPr indent="-285750" marL="285750">
              <a:lnSpc>
                <a:spcPct val="100000"/>
              </a:lnSpc>
              <a:spcBef>
                <a:spcPts val="100"/>
              </a:spcBef>
              <a:buFont typeface="Arial"/>
              <a:buChar char="•"/>
            </a:pPr>
            <a:r>
              <a:rPr sz="1600">
                <a:latin typeface="Trebuchet MS"/>
                <a:cs typeface="Trebuchet MS"/>
              </a:rPr>
              <a:t>Considerations in documentation steganography modeling include the capacity of the document to accommodate hidden information without compromising readability, the robustness of the embedding technique against detection or alteration, and the method for reliably extracting the concealed information without introducing noticeable changes to the document's layout or content.</a:t>
            </a:r>
          </a:p>
          <a:p>
            <a:pPr indent="-285750" marL="285750">
              <a:lnSpc>
                <a:spcPct val="100000"/>
              </a:lnSpc>
              <a:spcBef>
                <a:spcPts val="100"/>
              </a:spcBef>
              <a:buFont typeface="Arial"/>
              <a:buChar char="•"/>
            </a:pPr>
            <a:r>
              <a:rPr sz="1600">
                <a:latin typeface="Trebuchet MS"/>
                <a:cs typeface="Trebuchet MS"/>
              </a:rPr>
              <a:t>Overall, documentation steganography modeling aims to provide a covert means of communication within text documents while preserving document authenticity and usability.</a:t>
            </a:r>
          </a:p>
        </p:txBody>
      </p:sp>
      <p:sp>
        <p:nvSpPr>
          <p:cNvPr id="104868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84" name="object 8"/>
          <p:cNvSpPr txBox="1">
            <a:spLocks noGrp="1"/>
          </p:cNvSpPr>
          <p:nvPr>
            <p:ph type="ctrTitle"/>
          </p:nvPr>
        </p:nvSpPr>
        <p:spPr>
          <a:xfrm>
            <a:off x="397615" y="404251"/>
            <a:ext cx="3884978" cy="813435"/>
          </a:xfrm>
          <a:prstGeom prst="rect"/>
        </p:spPr>
        <p:txBody>
          <a:bodyPr bIns="0" lIns="0" rIns="0" rtlCol="0" tIns="13335" vert="horz" wrap="square">
            <a:spAutoFit/>
          </a:bodyPr>
          <a:p>
            <a:pPr marL="12700">
              <a:lnSpc>
                <a:spcPct val="100000"/>
              </a:lnSpc>
              <a:spcBef>
                <a:spcPts val="105"/>
              </a:spcBef>
            </a:pPr>
            <a:r>
              <a:rPr dirty="0" spc="-10"/>
              <a:t>MODELLING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RMX3193</dc:creator>
  <cp:lastModifiedBy>sanjay vasan</cp:lastModifiedBy>
  <dcterms:created xsi:type="dcterms:W3CDTF">2024-03-28T09:22:27Z</dcterms:created>
  <dcterms:modified xsi:type="dcterms:W3CDTF">2024-03-31T09:37:21Z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y fmtid="{D5CDD505-2E9C-101B-9397-08002B2CF9AE}" pid="5" name="ICV">
    <vt:lpwstr>43b5174f3aa04b5bb64f4547d7d9e286</vt:lpwstr>
  </property>
</Properties>
</file>