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30"/>
  </p:notesMasterIdLst>
  <p:sldIdLst>
    <p:sldId id="1864" r:id="rId5"/>
    <p:sldId id="1846" r:id="rId6"/>
    <p:sldId id="1845" r:id="rId7"/>
    <p:sldId id="1848" r:id="rId8"/>
    <p:sldId id="1849" r:id="rId9"/>
    <p:sldId id="1869" r:id="rId10"/>
    <p:sldId id="1866" r:id="rId11"/>
    <p:sldId id="1852" r:id="rId12"/>
    <p:sldId id="1865" r:id="rId13"/>
    <p:sldId id="1870" r:id="rId14"/>
    <p:sldId id="1871" r:id="rId15"/>
    <p:sldId id="1859" r:id="rId16"/>
    <p:sldId id="1867" r:id="rId17"/>
    <p:sldId id="1872" r:id="rId18"/>
    <p:sldId id="1873" r:id="rId19"/>
    <p:sldId id="1874" r:id="rId20"/>
    <p:sldId id="1875" r:id="rId21"/>
    <p:sldId id="1876" r:id="rId22"/>
    <p:sldId id="1877" r:id="rId23"/>
    <p:sldId id="1878" r:id="rId24"/>
    <p:sldId id="1879" r:id="rId25"/>
    <p:sldId id="1858" r:id="rId26"/>
    <p:sldId id="1880" r:id="rId27"/>
    <p:sldId id="1881" r:id="rId28"/>
    <p:sldId id="1882" r:id="rId2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0B5422F4-1862-4168-8845-12C108469BE3}">
          <p14:sldIdLst>
            <p14:sldId id="1864"/>
            <p14:sldId id="1846"/>
            <p14:sldId id="1845"/>
            <p14:sldId id="1848"/>
            <p14:sldId id="1849"/>
            <p14:sldId id="1869"/>
            <p14:sldId id="1866"/>
            <p14:sldId id="1852"/>
            <p14:sldId id="1865"/>
            <p14:sldId id="1870"/>
            <p14:sldId id="1871"/>
            <p14:sldId id="1859"/>
            <p14:sldId id="1867"/>
            <p14:sldId id="1872"/>
            <p14:sldId id="1873"/>
            <p14:sldId id="1874"/>
            <p14:sldId id="1875"/>
            <p14:sldId id="1876"/>
            <p14:sldId id="1877"/>
            <p14:sldId id="1878"/>
            <p14:sldId id="1879"/>
            <p14:sldId id="1858"/>
            <p14:sldId id="1880"/>
            <p14:sldId id="1881"/>
            <p14:sldId id="1882"/>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724" autoAdjust="0"/>
  </p:normalViewPr>
  <p:slideViewPr>
    <p:cSldViewPr snapToGrid="0">
      <p:cViewPr varScale="1">
        <p:scale>
          <a:sx n="78" d="100"/>
          <a:sy n="78" d="100"/>
        </p:scale>
        <p:origin x="989" y="67"/>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538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14</a:t>
            </a:fld>
            <a:endParaRPr lang="en-US" altLang="en-US" dirty="0"/>
          </a:p>
        </p:txBody>
      </p:sp>
    </p:spTree>
    <p:extLst>
      <p:ext uri="{BB962C8B-B14F-4D97-AF65-F5344CB8AC3E}">
        <p14:creationId xmlns:p14="http://schemas.microsoft.com/office/powerpoint/2010/main" val="1600562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ollegekampus.com/college/states/lovely-professional-university-lp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www.pngall.com/thank-you-png/download/4145" TargetMode="External"/><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2907819" y="0"/>
            <a:ext cx="6376362" cy="2194156"/>
          </a:xfrm>
          <a:noFill/>
        </p:spPr>
        <p:txBody>
          <a:bodyPr anchor="ctr">
            <a:noAutofit/>
          </a:bodyPr>
          <a:lstStyle/>
          <a:p>
            <a:pPr indent="180340" algn="ctr">
              <a:lnSpc>
                <a:spcPct val="95000"/>
              </a:lnSpc>
              <a:spcAft>
                <a:spcPts val="600"/>
              </a:spcAft>
            </a:pPr>
            <a:r>
              <a:rPr lang="en-IN" sz="3600" kern="100" dirty="0">
                <a:solidFill>
                  <a:schemeClr val="accent2"/>
                </a:solidFill>
                <a:effectLst>
                  <a:reflection blurRad="38100" stA="29000" endPos="45500" dir="5400000" sy="-100000" algn="bl" rotWithShape="0"/>
                </a:effectLst>
                <a:ea typeface="Calibri" panose="020F0502020204030204" pitchFamily="34" charset="0"/>
                <a:cs typeface="Times New Roman" panose="02020603050405020304" pitchFamily="18" charset="0"/>
              </a:rPr>
              <a:t>Predicting Stroke Risk </a:t>
            </a:r>
            <a:r>
              <a:rPr lang="en-IN" sz="3600" kern="100" dirty="0">
                <a:solidFill>
                  <a:schemeClr val="accent1"/>
                </a:solidFill>
                <a:effectLst>
                  <a:reflection blurRad="38100" stA="29000" endPos="45500" dir="5400000" sy="-100000" algn="bl" rotWithShape="0"/>
                </a:effectLst>
                <a:ea typeface="Calibri" panose="020F0502020204030204" pitchFamily="34" charset="0"/>
                <a:cs typeface="Times New Roman" panose="02020603050405020304" pitchFamily="18" charset="0"/>
              </a:rPr>
              <a:t>Using Hybrid Deep </a:t>
            </a:r>
            <a:br>
              <a:rPr lang="en-IN" sz="3600" kern="100" dirty="0">
                <a:effectLst>
                  <a:reflection blurRad="38100" stA="29000" endPos="45500" dir="5400000" sy="-100000" algn="bl" rotWithShape="0"/>
                </a:effectLst>
                <a:ea typeface="Calibri" panose="020F0502020204030204" pitchFamily="34" charset="0"/>
                <a:cs typeface="Times New Roman" panose="02020603050405020304" pitchFamily="18" charset="0"/>
              </a:rPr>
            </a:br>
            <a:r>
              <a:rPr lang="en-IN" sz="3600" kern="100" dirty="0">
                <a:effectLst>
                  <a:reflection blurRad="38100" stA="29000" endPos="45500" dir="5400000" sy="-100000" algn="bl" rotWithShape="0"/>
                </a:effectLst>
                <a:ea typeface="Calibri" panose="020F0502020204030204" pitchFamily="34" charset="0"/>
                <a:cs typeface="Times New Roman" panose="02020603050405020304" pitchFamily="18" charset="0"/>
              </a:rPr>
              <a:t>Transfer Learning Models</a:t>
            </a:r>
            <a:endParaRPr lang="en-US" altLang="en-US" sz="3600" dirty="0">
              <a:effectLst>
                <a:reflection blurRad="38100" stA="29000" endPos="45500" dir="5400000" sy="-100000" algn="bl" rotWithShape="0"/>
              </a:effectLst>
            </a:endParaRPr>
          </a:p>
        </p:txBody>
      </p:sp>
      <p:pic>
        <p:nvPicPr>
          <p:cNvPr id="5" name="Picture 4" descr="A logo with text on it&#10;&#10;Description automatically generated">
            <a:extLst>
              <a:ext uri="{FF2B5EF4-FFF2-40B4-BE49-F238E27FC236}">
                <a16:creationId xmlns:a16="http://schemas.microsoft.com/office/drawing/2014/main" id="{F401AB01-12B4-FD94-6A8D-1E4B592E0B4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362658" y="2072930"/>
            <a:ext cx="1466683" cy="1466683"/>
          </a:xfrm>
          <a:prstGeom prst="rect">
            <a:avLst/>
          </a:prstGeom>
        </p:spPr>
      </p:pic>
      <p:sp>
        <p:nvSpPr>
          <p:cNvPr id="6" name="TextBox 5">
            <a:extLst>
              <a:ext uri="{FF2B5EF4-FFF2-40B4-BE49-F238E27FC236}">
                <a16:creationId xmlns:a16="http://schemas.microsoft.com/office/drawing/2014/main" id="{70797D2F-787C-AED3-98AB-352B3E92405A}"/>
              </a:ext>
            </a:extLst>
          </p:cNvPr>
          <p:cNvSpPr txBox="1"/>
          <p:nvPr/>
        </p:nvSpPr>
        <p:spPr>
          <a:xfrm>
            <a:off x="646399" y="3995678"/>
            <a:ext cx="4522839" cy="2585323"/>
          </a:xfrm>
          <a:prstGeom prst="rect">
            <a:avLst/>
          </a:prstGeom>
          <a:noFill/>
        </p:spPr>
        <p:txBody>
          <a:bodyPr wrap="square" rtlCol="0">
            <a:spAutoFit/>
          </a:bodyPr>
          <a:lstStyle/>
          <a:p>
            <a:pPr algn="l"/>
            <a:r>
              <a:rPr lang="en-IN" sz="1800" b="1" dirty="0">
                <a:solidFill>
                  <a:schemeClr val="bg1"/>
                </a:solidFill>
                <a:latin typeface="Times New Roman" panose="02020603050405020304" pitchFamily="18" charset="0"/>
                <a:cs typeface="Times New Roman" panose="02020603050405020304" pitchFamily="18" charset="0"/>
              </a:rPr>
              <a:t>Presented To:</a:t>
            </a:r>
          </a:p>
          <a:p>
            <a:pPr algn="l"/>
            <a:r>
              <a:rPr lang="en-IN" sz="1800" dirty="0">
                <a:solidFill>
                  <a:schemeClr val="bg1"/>
                </a:solidFill>
                <a:latin typeface="Times New Roman" panose="02020603050405020304" pitchFamily="18" charset="0"/>
                <a:cs typeface="Times New Roman" panose="02020603050405020304" pitchFamily="18" charset="0"/>
              </a:rPr>
              <a:t>Final year Capstone Project Committee</a:t>
            </a:r>
          </a:p>
          <a:p>
            <a:pPr algn="l"/>
            <a:r>
              <a:rPr lang="en-IN" sz="1800"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800" dirty="0">
              <a:solidFill>
                <a:schemeClr val="bg1"/>
              </a:solidFill>
              <a:latin typeface="Times New Roman" pitchFamily="18"/>
            </a:endParaRPr>
          </a:p>
          <a:p>
            <a:pPr algn="l"/>
            <a:r>
              <a:rPr lang="en-IN" sz="1800" dirty="0">
                <a:solidFill>
                  <a:schemeClr val="bg1"/>
                </a:solidFill>
                <a:latin typeface="Times New Roman" pitchFamily="18"/>
              </a:rPr>
              <a:t>		</a:t>
            </a:r>
            <a:br>
              <a:rPr lang="en-IN" sz="1800" dirty="0">
                <a:solidFill>
                  <a:schemeClr val="bg1"/>
                </a:solidFill>
                <a:latin typeface="Times New Roman" pitchFamily="18"/>
              </a:rPr>
            </a:br>
            <a:r>
              <a:rPr lang="en-IN" sz="1800" b="1" dirty="0">
                <a:solidFill>
                  <a:schemeClr val="bg1"/>
                </a:solidFill>
                <a:latin typeface="Times New Roman" panose="02020603050405020304" pitchFamily="18" charset="0"/>
                <a:cs typeface="Times New Roman" panose="02020603050405020304" pitchFamily="18" charset="0"/>
              </a:rPr>
              <a:t>Internal Guide:</a:t>
            </a:r>
          </a:p>
          <a:p>
            <a:pPr algn="l"/>
            <a:r>
              <a:rPr lang="en-IN" sz="1800" dirty="0">
                <a:solidFill>
                  <a:schemeClr val="bg1"/>
                </a:solidFill>
                <a:latin typeface="Times New Roman" panose="02020603050405020304" pitchFamily="18" charset="0"/>
                <a:cs typeface="Times New Roman" panose="02020603050405020304" pitchFamily="18" charset="0"/>
              </a:rPr>
              <a:t>Mr. Ajay Kumar Badhan</a:t>
            </a:r>
          </a:p>
          <a:p>
            <a:pPr algn="l"/>
            <a:r>
              <a:rPr lang="en-IN" sz="1800" dirty="0">
                <a:solidFill>
                  <a:schemeClr val="bg1"/>
                </a:solidFill>
                <a:latin typeface="Times New Roman" panose="02020603050405020304" pitchFamily="18" charset="0"/>
                <a:cs typeface="Times New Roman" panose="02020603050405020304" pitchFamily="18" charset="0"/>
              </a:rPr>
              <a:t>A</a:t>
            </a:r>
            <a:r>
              <a:rPr lang="en-IN" sz="1800" b="0" i="0" dirty="0">
                <a:solidFill>
                  <a:schemeClr val="bg1"/>
                </a:solidFill>
                <a:effectLst/>
                <a:latin typeface="Times New Roman" panose="02020603050405020304" pitchFamily="18" charset="0"/>
                <a:cs typeface="Times New Roman" panose="02020603050405020304" pitchFamily="18" charset="0"/>
              </a:rPr>
              <a:t>ssistant </a:t>
            </a:r>
            <a:r>
              <a:rPr lang="en-IN" sz="1800" dirty="0">
                <a:solidFill>
                  <a:schemeClr val="bg1"/>
                </a:solidFill>
                <a:latin typeface="Times New Roman" panose="02020603050405020304" pitchFamily="18" charset="0"/>
                <a:cs typeface="Times New Roman" panose="02020603050405020304" pitchFamily="18" charset="0"/>
              </a:rPr>
              <a:t>P</a:t>
            </a:r>
            <a:r>
              <a:rPr lang="en-IN" sz="1800" b="0" i="0" dirty="0">
                <a:solidFill>
                  <a:schemeClr val="bg1"/>
                </a:solidFill>
                <a:effectLst/>
                <a:latin typeface="Times New Roman" panose="02020603050405020304" pitchFamily="18" charset="0"/>
                <a:cs typeface="Times New Roman" panose="02020603050405020304" pitchFamily="18" charset="0"/>
              </a:rPr>
              <a:t>rofessor, CSE</a:t>
            </a:r>
            <a:endParaRPr lang="en-IN" sz="1800"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endParaRPr>
          </a:p>
        </p:txBody>
      </p:sp>
      <p:sp>
        <p:nvSpPr>
          <p:cNvPr id="7" name="TextBox 6">
            <a:extLst>
              <a:ext uri="{FF2B5EF4-FFF2-40B4-BE49-F238E27FC236}">
                <a16:creationId xmlns:a16="http://schemas.microsoft.com/office/drawing/2014/main" id="{31757862-E681-17AE-207E-BFDDFFCC7DC4}"/>
              </a:ext>
            </a:extLst>
          </p:cNvPr>
          <p:cNvSpPr txBox="1"/>
          <p:nvPr/>
        </p:nvSpPr>
        <p:spPr>
          <a:xfrm>
            <a:off x="7022764" y="3995678"/>
            <a:ext cx="5011920" cy="2662267"/>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Presented By: </a:t>
            </a:r>
          </a:p>
          <a:p>
            <a:r>
              <a:rPr lang="en-IN" b="1" dirty="0">
                <a:solidFill>
                  <a:schemeClr val="bg1"/>
                </a:solidFill>
                <a:latin typeface="Times New Roman" panose="02020603050405020304" pitchFamily="18" charset="0"/>
                <a:cs typeface="Times New Roman" panose="02020603050405020304" pitchFamily="18" charset="0"/>
              </a:rPr>
              <a:t>                                           </a:t>
            </a:r>
          </a:p>
          <a:p>
            <a:pPr>
              <a:spcBef>
                <a:spcPts val="130"/>
              </a:spcBef>
            </a:pPr>
            <a:r>
              <a:rPr lang="en-IN" dirty="0">
                <a:solidFill>
                  <a:schemeClr val="bg1"/>
                </a:solidFill>
                <a:latin typeface="Times New Roman" pitchFamily="18"/>
              </a:rPr>
              <a:t>Abburi Naveen Varma		12018007</a:t>
            </a:r>
          </a:p>
          <a:p>
            <a:pPr>
              <a:spcBef>
                <a:spcPts val="130"/>
              </a:spcBef>
            </a:pPr>
            <a:r>
              <a:rPr lang="en-IN" dirty="0">
                <a:solidFill>
                  <a:schemeClr val="bg1"/>
                </a:solidFill>
                <a:latin typeface="Times New Roman" pitchFamily="18"/>
                <a:cs typeface="Times New Roman" panose="02020603050405020304" pitchFamily="18" charset="0"/>
              </a:rPr>
              <a:t>Morrigadudhula Abhinay		12020232</a:t>
            </a:r>
          </a:p>
          <a:p>
            <a:pPr>
              <a:spcBef>
                <a:spcPts val="130"/>
              </a:spcBef>
            </a:pPr>
            <a:r>
              <a:rPr lang="en-IN" dirty="0">
                <a:solidFill>
                  <a:schemeClr val="bg1"/>
                </a:solidFill>
                <a:latin typeface="Times New Roman" pitchFamily="18"/>
                <a:cs typeface="Times New Roman" panose="02020603050405020304" pitchFamily="18" charset="0"/>
              </a:rPr>
              <a:t>Mattapalli Veerasai			12009148</a:t>
            </a:r>
          </a:p>
          <a:p>
            <a:pPr>
              <a:spcBef>
                <a:spcPts val="130"/>
              </a:spcBef>
            </a:pPr>
            <a:r>
              <a:rPr lang="en-IN" dirty="0">
                <a:solidFill>
                  <a:schemeClr val="bg1"/>
                </a:solidFill>
                <a:latin typeface="Times New Roman" pitchFamily="18"/>
                <a:cs typeface="Times New Roman" panose="02020603050405020304" pitchFamily="18" charset="0"/>
              </a:rPr>
              <a:t>Bavanari Anilkumar		12014545</a:t>
            </a:r>
          </a:p>
          <a:p>
            <a:pPr>
              <a:spcBef>
                <a:spcPts val="130"/>
              </a:spcBef>
            </a:pPr>
            <a:r>
              <a:rPr lang="en-IN" dirty="0">
                <a:solidFill>
                  <a:schemeClr val="bg1"/>
                </a:solidFill>
                <a:latin typeface="Times New Roman" pitchFamily="18"/>
                <a:cs typeface="Times New Roman" panose="02020603050405020304" pitchFamily="18" charset="0"/>
              </a:rPr>
              <a:t>Somishetty Sanjay Varma		12007391</a:t>
            </a:r>
          </a:p>
          <a:p>
            <a:pPr>
              <a:spcBef>
                <a:spcPts val="130"/>
              </a:spcBef>
            </a:pPr>
            <a:r>
              <a:rPr lang="en-IN" dirty="0">
                <a:solidFill>
                  <a:schemeClr val="bg1"/>
                </a:solidFill>
                <a:latin typeface="Times New Roman" pitchFamily="18"/>
                <a:cs typeface="Times New Roman" panose="02020603050405020304" pitchFamily="18" charset="0"/>
              </a:rPr>
              <a:t>Chinda Harsha Vardhan Raju		12016603</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2000" y="293487"/>
            <a:ext cx="5334000" cy="684574"/>
          </a:xfrm>
        </p:spPr>
        <p:txBody>
          <a:bodyPr/>
          <a:lstStyle/>
          <a:p>
            <a:r>
              <a:rPr lang="en-US" dirty="0"/>
              <a:t>PROPOSED SYSTEM</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521824" y="1129495"/>
            <a:ext cx="11342227" cy="4773593"/>
          </a:xfrm>
        </p:spPr>
        <p:txBody>
          <a:bodyPr vert="horz" lIns="91440" tIns="45720" rIns="91440" bIns="45720" rtlCol="0" anchor="t">
            <a:noAutofit/>
          </a:bodyPr>
          <a:lstStyle/>
          <a:p>
            <a:pPr algn="just">
              <a:lnSpc>
                <a:spcPct val="150000"/>
              </a:lnSpc>
            </a:pPr>
            <a:r>
              <a:rPr lang="en-IN" sz="1800" b="0" dirty="0">
                <a:latin typeface="Times New Roman" panose="02020603050405020304" pitchFamily="18" charset="0"/>
                <a:cs typeface="Times New Roman" panose="02020603050405020304" pitchFamily="18" charset="0"/>
              </a:rPr>
              <a:t>In this system, the stroke dataset was taken as input. The input data was taken from the dataset repository. Then, we have to implement the data preprocessing step.</a:t>
            </a:r>
          </a:p>
          <a:p>
            <a:pPr algn="just">
              <a:lnSpc>
                <a:spcPct val="150000"/>
              </a:lnSpc>
            </a:pPr>
            <a:r>
              <a:rPr lang="en-IN" sz="1800" b="0" dirty="0">
                <a:latin typeface="Times New Roman" panose="02020603050405020304" pitchFamily="18" charset="0"/>
                <a:cs typeface="Times New Roman" panose="02020603050405020304" pitchFamily="18" charset="0"/>
              </a:rPr>
              <a:t>In this step, we have to handle the missing values for avoid wrong prediction. Then, we have to use label encoding, to encode the label for input data. To encode the columns into numeric values. </a:t>
            </a:r>
          </a:p>
          <a:p>
            <a:pPr algn="just">
              <a:lnSpc>
                <a:spcPct val="150000"/>
              </a:lnSpc>
            </a:pPr>
            <a:r>
              <a:rPr lang="en-IN" sz="1800" b="0" dirty="0">
                <a:latin typeface="Times New Roman" panose="02020603050405020304" pitchFamily="18" charset="0"/>
                <a:cs typeface="Times New Roman" panose="02020603050405020304" pitchFamily="18" charset="0"/>
              </a:rPr>
              <a:t>After that, we can implement the feature selection such as chi square for selecting the best features from pre-processed data. </a:t>
            </a:r>
          </a:p>
          <a:p>
            <a:pPr algn="just">
              <a:lnSpc>
                <a:spcPct val="150000"/>
              </a:lnSpc>
            </a:pPr>
            <a:r>
              <a:rPr lang="en-IN" sz="1800" b="0" dirty="0">
                <a:latin typeface="Times New Roman" panose="02020603050405020304" pitchFamily="18" charset="0"/>
                <a:cs typeface="Times New Roman" panose="02020603050405020304" pitchFamily="18" charset="0"/>
              </a:rPr>
              <a:t>Next, we have to implement the data splitting. In this step, we have to split the data into test and train. </a:t>
            </a:r>
          </a:p>
          <a:p>
            <a:pPr algn="just">
              <a:lnSpc>
                <a:spcPct val="150000"/>
              </a:lnSpc>
            </a:pPr>
            <a:r>
              <a:rPr lang="en-IN" sz="1800" b="0" dirty="0">
                <a:latin typeface="Times New Roman" panose="02020603050405020304" pitchFamily="18" charset="0"/>
                <a:cs typeface="Times New Roman" panose="02020603050405020304" pitchFamily="18" charset="0"/>
              </a:rPr>
              <a:t>Then, we have to implement the deep and machine learning algorithms such as </a:t>
            </a:r>
            <a:r>
              <a:rPr lang="en-US" sz="1800" b="0" kern="0" dirty="0">
                <a:effectLst/>
                <a:latin typeface="Times New Roman" panose="02020603050405020304" pitchFamily="18" charset="0"/>
                <a:ea typeface="Times New Roman" panose="02020603050405020304" pitchFamily="18" charset="0"/>
              </a:rPr>
              <a:t>Convolutional Neural Network (CNN) </a:t>
            </a:r>
            <a:r>
              <a:rPr lang="en-IN" sz="1800" b="0" dirty="0">
                <a:latin typeface="Times New Roman" panose="02020603050405020304" pitchFamily="18" charset="0"/>
                <a:cs typeface="Times New Roman" panose="02020603050405020304" pitchFamily="18" charset="0"/>
              </a:rPr>
              <a:t>, Decision Tree, Random Forest (RF). Finally, the experimental results shows that the performance metrics such as accuracy, precision, recall, f1-score and comparison graph.</a:t>
            </a:r>
          </a:p>
          <a:p>
            <a:endParaRPr lang="en-US" altLang="en-US" b="0" dirty="0"/>
          </a:p>
        </p:txBody>
      </p:sp>
    </p:spTree>
    <p:extLst>
      <p:ext uri="{BB962C8B-B14F-4D97-AF65-F5344CB8AC3E}">
        <p14:creationId xmlns:p14="http://schemas.microsoft.com/office/powerpoint/2010/main" val="61413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dirty="0"/>
              <a:t>ADVANTAGES</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762000" y="1905000"/>
            <a:ext cx="6477000" cy="3276600"/>
          </a:xfrm>
        </p:spPr>
        <p:txBody>
          <a:bodyPr/>
          <a:lstStyle/>
          <a:p>
            <a:pPr marL="285750" lvl="0" indent="-285750" algn="just">
              <a:lnSpc>
                <a:spcPct val="150000"/>
              </a:lnSpc>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It is efficient for large number of datasets.</a:t>
            </a:r>
            <a:endParaRPr lang="en-IN" sz="1800" b="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To increase the performance metrics results. </a:t>
            </a:r>
            <a:endParaRPr lang="en-IN" sz="1800" b="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Time consumption is low.</a:t>
            </a:r>
          </a:p>
          <a:p>
            <a:pPr marL="285750" lvl="0" indent="-285750" algn="just">
              <a:lnSpc>
                <a:spcPct val="150000"/>
              </a:lnSpc>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The process is implemented with removing unwanted data.</a:t>
            </a:r>
            <a:endParaRPr lang="en-IN"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99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94213" y="430790"/>
            <a:ext cx="2560562" cy="1231106"/>
          </a:xfrm>
        </p:spPr>
        <p:txBody>
          <a:bodyPr/>
          <a:lstStyle/>
          <a:p>
            <a:r>
              <a:rPr lang="en-US" i="1" dirty="0"/>
              <a:t>Flow Diagram</a:t>
            </a:r>
          </a:p>
        </p:txBody>
      </p:sp>
      <p:grpSp>
        <p:nvGrpSpPr>
          <p:cNvPr id="5" name="Group 4">
            <a:extLst>
              <a:ext uri="{FF2B5EF4-FFF2-40B4-BE49-F238E27FC236}">
                <a16:creationId xmlns:a16="http://schemas.microsoft.com/office/drawing/2014/main" id="{8A826634-7A3C-5CF2-AC5B-56F7E58073AD}"/>
              </a:ext>
            </a:extLst>
          </p:cNvPr>
          <p:cNvGrpSpPr/>
          <p:nvPr/>
        </p:nvGrpSpPr>
        <p:grpSpPr>
          <a:xfrm>
            <a:off x="2754775" y="430790"/>
            <a:ext cx="8927737" cy="5865838"/>
            <a:chOff x="2856595" y="1077372"/>
            <a:chExt cx="6943039" cy="5220397"/>
          </a:xfrm>
        </p:grpSpPr>
        <p:sp>
          <p:nvSpPr>
            <p:cNvPr id="6" name="TextBox 5">
              <a:extLst>
                <a:ext uri="{FF2B5EF4-FFF2-40B4-BE49-F238E27FC236}">
                  <a16:creationId xmlns:a16="http://schemas.microsoft.com/office/drawing/2014/main" id="{8D8E5E8B-FFB3-9076-1E8F-0F7BE38758C1}"/>
                </a:ext>
              </a:extLst>
            </p:cNvPr>
            <p:cNvSpPr txBox="1"/>
            <p:nvPr/>
          </p:nvSpPr>
          <p:spPr>
            <a:xfrm>
              <a:off x="2856595" y="2152049"/>
              <a:ext cx="1235650" cy="523220"/>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Stroke dataset</a:t>
              </a:r>
              <a:endParaRPr lang="en-IN" sz="14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610F03DC-D459-CB6C-00FD-E739CB5109CF}"/>
                </a:ext>
              </a:extLst>
            </p:cNvPr>
            <p:cNvSpPr/>
            <p:nvPr/>
          </p:nvSpPr>
          <p:spPr>
            <a:xfrm>
              <a:off x="4581793" y="1154480"/>
              <a:ext cx="1307621" cy="6033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Input data</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124F17A4-A9C8-F3CC-BBEC-388A29C96084}"/>
                </a:ext>
              </a:extLst>
            </p:cNvPr>
            <p:cNvSpPr/>
            <p:nvPr/>
          </p:nvSpPr>
          <p:spPr>
            <a:xfrm>
              <a:off x="6336848" y="1152741"/>
              <a:ext cx="1307621" cy="6033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Preprocessing </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5A963CDD-7D37-7DFD-7D66-76B1380F38F4}"/>
                </a:ext>
              </a:extLst>
            </p:cNvPr>
            <p:cNvCxnSpPr/>
            <p:nvPr/>
          </p:nvCxnSpPr>
          <p:spPr>
            <a:xfrm>
              <a:off x="5889415" y="1445692"/>
              <a:ext cx="46177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EA754DA-D7DA-1026-C56B-0365A677571D}"/>
                </a:ext>
              </a:extLst>
            </p:cNvPr>
            <p:cNvGrpSpPr/>
            <p:nvPr/>
          </p:nvGrpSpPr>
          <p:grpSpPr>
            <a:xfrm>
              <a:off x="8209061" y="1077372"/>
              <a:ext cx="1590573" cy="1074677"/>
              <a:chOff x="8209061" y="979700"/>
              <a:chExt cx="1877611" cy="1267886"/>
            </a:xfrm>
          </p:grpSpPr>
          <p:sp>
            <p:nvSpPr>
              <p:cNvPr id="53" name="Rectangle 52">
                <a:extLst>
                  <a:ext uri="{FF2B5EF4-FFF2-40B4-BE49-F238E27FC236}">
                    <a16:creationId xmlns:a16="http://schemas.microsoft.com/office/drawing/2014/main" id="{48027CC5-1960-A6DF-6639-E75B8A5BAFCD}"/>
                  </a:ext>
                </a:extLst>
              </p:cNvPr>
              <p:cNvSpPr/>
              <p:nvPr/>
            </p:nvSpPr>
            <p:spPr>
              <a:xfrm>
                <a:off x="8209061" y="979700"/>
                <a:ext cx="1877611" cy="126788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40FF143E-B96C-1D3D-A98F-EA2858EAABF2}"/>
                  </a:ext>
                </a:extLst>
              </p:cNvPr>
              <p:cNvSpPr/>
              <p:nvPr/>
            </p:nvSpPr>
            <p:spPr>
              <a:xfrm>
                <a:off x="8277232" y="1094290"/>
                <a:ext cx="1741268" cy="48753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Handling missing values</a:t>
                </a:r>
                <a:endParaRPr lang="en-IN" sz="1200" b="1" i="1" dirty="0">
                  <a:solidFill>
                    <a:schemeClr val="tx1"/>
                  </a:solidFill>
                  <a:latin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E43EE045-C466-A039-F9DC-F95BD0E65339}"/>
                  </a:ext>
                </a:extLst>
              </p:cNvPr>
              <p:cNvSpPr/>
              <p:nvPr/>
            </p:nvSpPr>
            <p:spPr>
              <a:xfrm>
                <a:off x="8277232" y="1680563"/>
                <a:ext cx="1741268" cy="48753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Label Encoding</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cxnSp>
          <p:nvCxnSpPr>
            <p:cNvPr id="12" name="Straight Arrow Connector 11">
              <a:extLst>
                <a:ext uri="{FF2B5EF4-FFF2-40B4-BE49-F238E27FC236}">
                  <a16:creationId xmlns:a16="http://schemas.microsoft.com/office/drawing/2014/main" id="{92C4FF09-870E-37D4-810C-CB64EA5DC0A5}"/>
                </a:ext>
              </a:extLst>
            </p:cNvPr>
            <p:cNvCxnSpPr>
              <a:stCxn id="9" idx="2"/>
            </p:cNvCxnSpPr>
            <p:nvPr/>
          </p:nvCxnSpPr>
          <p:spPr>
            <a:xfrm>
              <a:off x="6990659" y="1756056"/>
              <a:ext cx="0" cy="45493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587034F-9437-1C9B-687C-E81EAB5C2B5D}"/>
                </a:ext>
              </a:extLst>
            </p:cNvPr>
            <p:cNvSpPr/>
            <p:nvPr/>
          </p:nvSpPr>
          <p:spPr>
            <a:xfrm>
              <a:off x="6351192" y="2234424"/>
              <a:ext cx="1307621" cy="6033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Feature Selection</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BE9BC239-4F4A-5499-04CC-A2507DEDDB1B}"/>
                </a:ext>
              </a:extLst>
            </p:cNvPr>
            <p:cNvCxnSpPr/>
            <p:nvPr/>
          </p:nvCxnSpPr>
          <p:spPr>
            <a:xfrm>
              <a:off x="6995498" y="2837741"/>
              <a:ext cx="0" cy="45493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48A3EA7-510E-9FAD-867D-C2B72A54D90A}"/>
                </a:ext>
              </a:extLst>
            </p:cNvPr>
            <p:cNvSpPr/>
            <p:nvPr/>
          </p:nvSpPr>
          <p:spPr>
            <a:xfrm>
              <a:off x="6371491" y="3324812"/>
              <a:ext cx="1307621" cy="6033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Data Splitting</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B3F7BAAC-C854-EE46-1145-7ABD6D5D0A82}"/>
                </a:ext>
              </a:extLst>
            </p:cNvPr>
            <p:cNvCxnSpPr/>
            <p:nvPr/>
          </p:nvCxnSpPr>
          <p:spPr>
            <a:xfrm>
              <a:off x="6995498" y="3928129"/>
              <a:ext cx="0" cy="45493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29FB8F-B551-48B4-B849-96E14F96D7B9}"/>
                </a:ext>
              </a:extLst>
            </p:cNvPr>
            <p:cNvSpPr/>
            <p:nvPr/>
          </p:nvSpPr>
          <p:spPr>
            <a:xfrm>
              <a:off x="6371491" y="4410786"/>
              <a:ext cx="1307621" cy="6033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r>
                <a:rPr lang="en-US" sz="1400" b="1" dirty="0">
                  <a:solidFill>
                    <a:schemeClr val="tx1"/>
                  </a:solidFill>
                  <a:latin typeface="Times New Roman" panose="02020603050405020304" pitchFamily="18" charset="0"/>
                  <a:cs typeface="Times New Roman" panose="02020603050405020304" pitchFamily="18" charset="0"/>
                </a:rPr>
                <a:t>Classification</a:t>
              </a:r>
              <a:endParaRPr lang="en-IN" sz="1400" b="1" dirty="0">
                <a:solidFill>
                  <a:schemeClr val="tx1"/>
                </a:solidFill>
                <a:latin typeface="Times New Roman" panose="02020603050405020304" pitchFamily="18" charset="0"/>
                <a:cs typeface="Times New Roman" panose="02020603050405020304" pitchFamily="18" charset="0"/>
              </a:endParaRPr>
            </a:p>
            <a:p>
              <a:pPr algn="ct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EB17DAA1-1CFB-CD9E-2DC2-1B3445E83F28}"/>
                </a:ext>
              </a:extLst>
            </p:cNvPr>
            <p:cNvSpPr/>
            <p:nvPr/>
          </p:nvSpPr>
          <p:spPr>
            <a:xfrm>
              <a:off x="6371491" y="5441971"/>
              <a:ext cx="1307621" cy="6033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Performance Estimation</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3BA8DC17-CB30-5BEA-B731-BAA39902E2A6}"/>
                </a:ext>
              </a:extLst>
            </p:cNvPr>
            <p:cNvCxnSpPr/>
            <p:nvPr/>
          </p:nvCxnSpPr>
          <p:spPr>
            <a:xfrm>
              <a:off x="6995498" y="4980941"/>
              <a:ext cx="0" cy="45493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9467E738-AB15-51C3-7DCB-C69128897F54}"/>
                </a:ext>
              </a:extLst>
            </p:cNvPr>
            <p:cNvGrpSpPr/>
            <p:nvPr/>
          </p:nvGrpSpPr>
          <p:grpSpPr>
            <a:xfrm>
              <a:off x="4581792" y="2179269"/>
              <a:ext cx="1307621" cy="518339"/>
              <a:chOff x="7685501" y="3507504"/>
              <a:chExt cx="1714855" cy="752705"/>
            </a:xfrm>
          </p:grpSpPr>
          <p:sp>
            <p:nvSpPr>
              <p:cNvPr id="51" name="Rectangle 50">
                <a:extLst>
                  <a:ext uri="{FF2B5EF4-FFF2-40B4-BE49-F238E27FC236}">
                    <a16:creationId xmlns:a16="http://schemas.microsoft.com/office/drawing/2014/main" id="{D8E40D91-25D5-5EEA-C291-89A54ECEF7AA}"/>
                  </a:ext>
                </a:extLst>
              </p:cNvPr>
              <p:cNvSpPr/>
              <p:nvPr/>
            </p:nvSpPr>
            <p:spPr>
              <a:xfrm>
                <a:off x="7685501" y="3507504"/>
                <a:ext cx="1714855" cy="752705"/>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305E5566-9527-A900-03C0-3663BA68FA6B}"/>
                  </a:ext>
                </a:extLst>
              </p:cNvPr>
              <p:cNvSpPr/>
              <p:nvPr/>
            </p:nvSpPr>
            <p:spPr>
              <a:xfrm>
                <a:off x="7860540" y="3669131"/>
                <a:ext cx="1364776" cy="409419"/>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Chi Square</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grpSp>
          <p:nvGrpSpPr>
            <p:cNvPr id="21" name="Group 20">
              <a:extLst>
                <a:ext uri="{FF2B5EF4-FFF2-40B4-BE49-F238E27FC236}">
                  <a16:creationId xmlns:a16="http://schemas.microsoft.com/office/drawing/2014/main" id="{DA0E9628-34A5-AD3E-7C05-07F121E26AC8}"/>
                </a:ext>
              </a:extLst>
            </p:cNvPr>
            <p:cNvGrpSpPr/>
            <p:nvPr/>
          </p:nvGrpSpPr>
          <p:grpSpPr>
            <a:xfrm>
              <a:off x="8266810" y="2716804"/>
              <a:ext cx="1125442" cy="781166"/>
              <a:chOff x="8323418" y="2927949"/>
              <a:chExt cx="1284955" cy="1111941"/>
            </a:xfrm>
          </p:grpSpPr>
          <p:sp>
            <p:nvSpPr>
              <p:cNvPr id="48" name="Rectangle 47">
                <a:extLst>
                  <a:ext uri="{FF2B5EF4-FFF2-40B4-BE49-F238E27FC236}">
                    <a16:creationId xmlns:a16="http://schemas.microsoft.com/office/drawing/2014/main" id="{013D7198-DD41-2205-9269-FDF4D4A5E8A1}"/>
                  </a:ext>
                </a:extLst>
              </p:cNvPr>
              <p:cNvSpPr/>
              <p:nvPr/>
            </p:nvSpPr>
            <p:spPr>
              <a:xfrm>
                <a:off x="8323418" y="2927949"/>
                <a:ext cx="1284955" cy="1111941"/>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315DFBD6-6B3A-A66F-6692-46773607D82E}"/>
                  </a:ext>
                </a:extLst>
              </p:cNvPr>
              <p:cNvSpPr/>
              <p:nvPr/>
            </p:nvSpPr>
            <p:spPr>
              <a:xfrm>
                <a:off x="8407082" y="3010727"/>
                <a:ext cx="1117626" cy="40113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Test Data</a:t>
                </a:r>
                <a:endParaRPr lang="en-IN" sz="1200" b="1" i="1" dirty="0">
                  <a:solidFill>
                    <a:schemeClr val="tx1"/>
                  </a:solidFill>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23C2ED79-4B68-F64B-BFA4-3891F552063A}"/>
                  </a:ext>
                </a:extLst>
              </p:cNvPr>
              <p:cNvSpPr/>
              <p:nvPr/>
            </p:nvSpPr>
            <p:spPr>
              <a:xfrm>
                <a:off x="8407082" y="3532990"/>
                <a:ext cx="1117626" cy="40113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Train Data</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pic>
          <p:nvPicPr>
            <p:cNvPr id="22" name="Picture 21">
              <a:extLst>
                <a:ext uri="{FF2B5EF4-FFF2-40B4-BE49-F238E27FC236}">
                  <a16:creationId xmlns:a16="http://schemas.microsoft.com/office/drawing/2014/main" id="{2D861B0D-7193-9832-9868-431E8AFF2E2E}"/>
                </a:ext>
              </a:extLst>
            </p:cNvPr>
            <p:cNvPicPr>
              <a:picLocks noChangeAspect="1"/>
            </p:cNvPicPr>
            <p:nvPr/>
          </p:nvPicPr>
          <p:blipFill>
            <a:blip r:embed="rId3"/>
            <a:stretch>
              <a:fillRect/>
            </a:stretch>
          </p:blipFill>
          <p:spPr>
            <a:xfrm>
              <a:off x="2902870" y="1233562"/>
              <a:ext cx="1074851" cy="904550"/>
            </a:xfrm>
            <a:prstGeom prst="rect">
              <a:avLst/>
            </a:prstGeom>
          </p:spPr>
        </p:pic>
        <p:cxnSp>
          <p:nvCxnSpPr>
            <p:cNvPr id="23" name="Elbow Connector 4">
              <a:extLst>
                <a:ext uri="{FF2B5EF4-FFF2-40B4-BE49-F238E27FC236}">
                  <a16:creationId xmlns:a16="http://schemas.microsoft.com/office/drawing/2014/main" id="{6AE026A7-9222-E490-65A6-B4559A66ECFF}"/>
                </a:ext>
              </a:extLst>
            </p:cNvPr>
            <p:cNvCxnSpPr>
              <a:stCxn id="22" idx="3"/>
              <a:endCxn id="8" idx="1"/>
            </p:cNvCxnSpPr>
            <p:nvPr/>
          </p:nvCxnSpPr>
          <p:spPr>
            <a:xfrm flipV="1">
              <a:off x="3977721" y="1456139"/>
              <a:ext cx="604072" cy="2296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7">
              <a:extLst>
                <a:ext uri="{FF2B5EF4-FFF2-40B4-BE49-F238E27FC236}">
                  <a16:creationId xmlns:a16="http://schemas.microsoft.com/office/drawing/2014/main" id="{3B2BDC91-0DF6-CB8D-B611-22F52466C550}"/>
                </a:ext>
              </a:extLst>
            </p:cNvPr>
            <p:cNvCxnSpPr>
              <a:stCxn id="9" idx="3"/>
            </p:cNvCxnSpPr>
            <p:nvPr/>
          </p:nvCxnSpPr>
          <p:spPr>
            <a:xfrm>
              <a:off x="7644469" y="1454400"/>
              <a:ext cx="564592" cy="1979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11">
              <a:extLst>
                <a:ext uri="{FF2B5EF4-FFF2-40B4-BE49-F238E27FC236}">
                  <a16:creationId xmlns:a16="http://schemas.microsoft.com/office/drawing/2014/main" id="{B2F3D24A-E11C-248C-7DE2-50D3246EACDC}"/>
                </a:ext>
              </a:extLst>
            </p:cNvPr>
            <p:cNvCxnSpPr>
              <a:stCxn id="13" idx="1"/>
              <a:endCxn id="51" idx="3"/>
            </p:cNvCxnSpPr>
            <p:nvPr/>
          </p:nvCxnSpPr>
          <p:spPr>
            <a:xfrm rot="10800000">
              <a:off x="5889414" y="2438439"/>
              <a:ext cx="461779" cy="976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15">
              <a:extLst>
                <a:ext uri="{FF2B5EF4-FFF2-40B4-BE49-F238E27FC236}">
                  <a16:creationId xmlns:a16="http://schemas.microsoft.com/office/drawing/2014/main" id="{2F445B1E-A5EE-61A6-8DE2-57A1CCBE6E65}"/>
                </a:ext>
              </a:extLst>
            </p:cNvPr>
            <p:cNvCxnSpPr>
              <a:stCxn id="15" idx="3"/>
              <a:endCxn id="48" idx="1"/>
            </p:cNvCxnSpPr>
            <p:nvPr/>
          </p:nvCxnSpPr>
          <p:spPr>
            <a:xfrm flipV="1">
              <a:off x="7679112" y="3107387"/>
              <a:ext cx="587698" cy="5190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60503CB3-FBB5-0F0D-AFA2-15832D0B9DD2}"/>
                </a:ext>
              </a:extLst>
            </p:cNvPr>
            <p:cNvGrpSpPr/>
            <p:nvPr/>
          </p:nvGrpSpPr>
          <p:grpSpPr>
            <a:xfrm>
              <a:off x="4539499" y="3056762"/>
              <a:ext cx="1392205" cy="1810974"/>
              <a:chOff x="8323418" y="2621717"/>
              <a:chExt cx="1284955" cy="1775118"/>
            </a:xfrm>
          </p:grpSpPr>
          <p:sp>
            <p:nvSpPr>
              <p:cNvPr id="45" name="Rectangle 44">
                <a:extLst>
                  <a:ext uri="{FF2B5EF4-FFF2-40B4-BE49-F238E27FC236}">
                    <a16:creationId xmlns:a16="http://schemas.microsoft.com/office/drawing/2014/main" id="{FBF577C3-2A44-E29C-E6FD-19C2347D6F32}"/>
                  </a:ext>
                </a:extLst>
              </p:cNvPr>
              <p:cNvSpPr/>
              <p:nvPr/>
            </p:nvSpPr>
            <p:spPr>
              <a:xfrm>
                <a:off x="8323418" y="2621717"/>
                <a:ext cx="1284955" cy="1775118"/>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dirty="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836EF748-4A5A-FD0C-2B7E-A5B267E92EEB}"/>
                  </a:ext>
                </a:extLst>
              </p:cNvPr>
              <p:cNvSpPr/>
              <p:nvPr/>
            </p:nvSpPr>
            <p:spPr>
              <a:xfrm>
                <a:off x="8405733" y="2719984"/>
                <a:ext cx="1117626" cy="40113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Random Forest</a:t>
                </a:r>
                <a:endParaRPr lang="en-IN" sz="1200" b="1" i="1"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7AB49C8B-6B0E-FE32-86A0-BB9BE4464FAC}"/>
                  </a:ext>
                </a:extLst>
              </p:cNvPr>
              <p:cNvSpPr/>
              <p:nvPr/>
            </p:nvSpPr>
            <p:spPr>
              <a:xfrm>
                <a:off x="8422855" y="3212327"/>
                <a:ext cx="1117626" cy="40113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Decision Tree</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cxnSp>
          <p:nvCxnSpPr>
            <p:cNvPr id="28" name="Elbow Connector 18">
              <a:extLst>
                <a:ext uri="{FF2B5EF4-FFF2-40B4-BE49-F238E27FC236}">
                  <a16:creationId xmlns:a16="http://schemas.microsoft.com/office/drawing/2014/main" id="{30645ADB-9775-119D-7F78-A29C4315B03B}"/>
                </a:ext>
              </a:extLst>
            </p:cNvPr>
            <p:cNvCxnSpPr>
              <a:cxnSpLocks/>
              <a:stCxn id="17" idx="1"/>
              <a:endCxn id="45" idx="3"/>
            </p:cNvCxnSpPr>
            <p:nvPr/>
          </p:nvCxnSpPr>
          <p:spPr>
            <a:xfrm rot="10800000">
              <a:off x="5931704" y="3962250"/>
              <a:ext cx="439787" cy="7501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82">
              <a:extLst>
                <a:ext uri="{FF2B5EF4-FFF2-40B4-BE49-F238E27FC236}">
                  <a16:creationId xmlns:a16="http://schemas.microsoft.com/office/drawing/2014/main" id="{0218A229-A673-5EB3-D87D-794BF4A2D179}"/>
                </a:ext>
              </a:extLst>
            </p:cNvPr>
            <p:cNvCxnSpPr/>
            <p:nvPr/>
          </p:nvCxnSpPr>
          <p:spPr>
            <a:xfrm flipV="1">
              <a:off x="7689225" y="4410785"/>
              <a:ext cx="644307" cy="3079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BEA4B88-921C-1D28-BB92-E2695BAB2364}"/>
                </a:ext>
              </a:extLst>
            </p:cNvPr>
            <p:cNvGrpSpPr/>
            <p:nvPr/>
          </p:nvGrpSpPr>
          <p:grpSpPr>
            <a:xfrm>
              <a:off x="8343645" y="4137193"/>
              <a:ext cx="1125442" cy="781166"/>
              <a:chOff x="8323418" y="2927949"/>
              <a:chExt cx="1284955" cy="1111941"/>
            </a:xfrm>
          </p:grpSpPr>
          <p:sp>
            <p:nvSpPr>
              <p:cNvPr id="42" name="Rectangle 41">
                <a:extLst>
                  <a:ext uri="{FF2B5EF4-FFF2-40B4-BE49-F238E27FC236}">
                    <a16:creationId xmlns:a16="http://schemas.microsoft.com/office/drawing/2014/main" id="{A7551F2A-C2A6-1A34-5607-1FFC413FD84E}"/>
                  </a:ext>
                </a:extLst>
              </p:cNvPr>
              <p:cNvSpPr/>
              <p:nvPr/>
            </p:nvSpPr>
            <p:spPr>
              <a:xfrm>
                <a:off x="8323418" y="2927949"/>
                <a:ext cx="1284955" cy="1111941"/>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4B6768BC-E250-7FB1-3BD1-C1A896AD8BEF}"/>
                  </a:ext>
                </a:extLst>
              </p:cNvPr>
              <p:cNvSpPr/>
              <p:nvPr/>
            </p:nvSpPr>
            <p:spPr>
              <a:xfrm>
                <a:off x="8407082" y="3010727"/>
                <a:ext cx="1117626" cy="40113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Stroke</a:t>
                </a:r>
                <a:endParaRPr lang="en-IN" sz="1200" b="1" i="1" dirty="0">
                  <a:solidFill>
                    <a:schemeClr val="tx1"/>
                  </a:solidFill>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440C0721-7FED-D6A9-AA56-0C0503255D8B}"/>
                  </a:ext>
                </a:extLst>
              </p:cNvPr>
              <p:cNvSpPr/>
              <p:nvPr/>
            </p:nvSpPr>
            <p:spPr>
              <a:xfrm>
                <a:off x="8407082" y="3532990"/>
                <a:ext cx="1117626" cy="40113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Normal</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B8B018D3-0365-8283-30AF-56611C5A1DC4}"/>
                </a:ext>
              </a:extLst>
            </p:cNvPr>
            <p:cNvGrpSpPr/>
            <p:nvPr/>
          </p:nvGrpSpPr>
          <p:grpSpPr>
            <a:xfrm>
              <a:off x="4490520" y="5107878"/>
              <a:ext cx="1406812" cy="1189891"/>
              <a:chOff x="4499688" y="5048125"/>
              <a:chExt cx="1406812" cy="1442827"/>
            </a:xfrm>
          </p:grpSpPr>
          <p:sp>
            <p:nvSpPr>
              <p:cNvPr id="37" name="Rectangle 36">
                <a:extLst>
                  <a:ext uri="{FF2B5EF4-FFF2-40B4-BE49-F238E27FC236}">
                    <a16:creationId xmlns:a16="http://schemas.microsoft.com/office/drawing/2014/main" id="{879E5CFF-2E3C-35CE-571F-3B4C1EDEEDD0}"/>
                  </a:ext>
                </a:extLst>
              </p:cNvPr>
              <p:cNvSpPr/>
              <p:nvPr/>
            </p:nvSpPr>
            <p:spPr>
              <a:xfrm>
                <a:off x="4499688" y="5048125"/>
                <a:ext cx="1406812" cy="1442827"/>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2AA23F05-9813-9EFB-7786-760639E8B532}"/>
                  </a:ext>
                </a:extLst>
              </p:cNvPr>
              <p:cNvSpPr/>
              <p:nvPr/>
            </p:nvSpPr>
            <p:spPr>
              <a:xfrm>
                <a:off x="4591286" y="5100807"/>
                <a:ext cx="1223615" cy="2552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Accuracy</a:t>
                </a:r>
                <a:endParaRPr lang="en-IN" sz="1200" b="1" i="1"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92141C2-1AB4-A800-7D54-CAE3794CDBC8}"/>
                  </a:ext>
                </a:extLst>
              </p:cNvPr>
              <p:cNvSpPr/>
              <p:nvPr/>
            </p:nvSpPr>
            <p:spPr>
              <a:xfrm>
                <a:off x="4591286" y="5433179"/>
                <a:ext cx="1223615" cy="2552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Precision</a:t>
                </a:r>
                <a:endParaRPr lang="en-IN" sz="1200" b="1" i="1" dirty="0">
                  <a:solidFill>
                    <a:schemeClr val="tx1"/>
                  </a:solidFill>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66A674D3-A690-570B-0C2C-3FA467F5A586}"/>
                  </a:ext>
                </a:extLst>
              </p:cNvPr>
              <p:cNvSpPr/>
              <p:nvPr/>
            </p:nvSpPr>
            <p:spPr>
              <a:xfrm>
                <a:off x="4591285" y="5778430"/>
                <a:ext cx="1223615" cy="2552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Recall</a:t>
                </a:r>
                <a:endParaRPr lang="en-IN" sz="1200" b="1" i="1" dirty="0">
                  <a:solidFill>
                    <a:schemeClr val="tx1"/>
                  </a:solidFill>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EB5E0392-FBC5-B891-B95D-EBDB312886D1}"/>
                  </a:ext>
                </a:extLst>
              </p:cNvPr>
              <p:cNvSpPr/>
              <p:nvPr/>
            </p:nvSpPr>
            <p:spPr>
              <a:xfrm>
                <a:off x="4601786" y="6103769"/>
                <a:ext cx="1223615" cy="2552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F1 score</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cxnSp>
          <p:nvCxnSpPr>
            <p:cNvPr id="32" name="Elbow Connector 21">
              <a:extLst>
                <a:ext uri="{FF2B5EF4-FFF2-40B4-BE49-F238E27FC236}">
                  <a16:creationId xmlns:a16="http://schemas.microsoft.com/office/drawing/2014/main" id="{ECDCE47F-894D-E814-6887-003C3D3FE139}"/>
                </a:ext>
              </a:extLst>
            </p:cNvPr>
            <p:cNvCxnSpPr>
              <a:stCxn id="18" idx="1"/>
              <a:endCxn id="37" idx="3"/>
            </p:cNvCxnSpPr>
            <p:nvPr/>
          </p:nvCxnSpPr>
          <p:spPr>
            <a:xfrm rot="10800000">
              <a:off x="5897333" y="5702824"/>
              <a:ext cx="474159" cy="408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1AFDAF93-468C-1705-A85A-E625B43F2CF8}"/>
                </a:ext>
              </a:extLst>
            </p:cNvPr>
            <p:cNvGrpSpPr/>
            <p:nvPr/>
          </p:nvGrpSpPr>
          <p:grpSpPr>
            <a:xfrm>
              <a:off x="8237416" y="5258256"/>
              <a:ext cx="1314388" cy="464779"/>
              <a:chOff x="8279306" y="2946281"/>
              <a:chExt cx="1500681" cy="661584"/>
            </a:xfrm>
          </p:grpSpPr>
          <p:sp>
            <p:nvSpPr>
              <p:cNvPr id="35" name="Rectangle 34">
                <a:extLst>
                  <a:ext uri="{FF2B5EF4-FFF2-40B4-BE49-F238E27FC236}">
                    <a16:creationId xmlns:a16="http://schemas.microsoft.com/office/drawing/2014/main" id="{B651C30E-5AE5-6228-2069-6FC33E81FB0B}"/>
                  </a:ext>
                </a:extLst>
              </p:cNvPr>
              <p:cNvSpPr/>
              <p:nvPr/>
            </p:nvSpPr>
            <p:spPr>
              <a:xfrm>
                <a:off x="8279306" y="2946281"/>
                <a:ext cx="1500681" cy="661584"/>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9EBF0E23-9482-9903-DA56-E27CF2EB6D68}"/>
                  </a:ext>
                </a:extLst>
              </p:cNvPr>
              <p:cNvSpPr/>
              <p:nvPr/>
            </p:nvSpPr>
            <p:spPr>
              <a:xfrm>
                <a:off x="8407083" y="3065788"/>
                <a:ext cx="1278463" cy="4181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Visualization</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cxnSp>
          <p:nvCxnSpPr>
            <p:cNvPr id="34" name="Elbow Connector 23">
              <a:extLst>
                <a:ext uri="{FF2B5EF4-FFF2-40B4-BE49-F238E27FC236}">
                  <a16:creationId xmlns:a16="http://schemas.microsoft.com/office/drawing/2014/main" id="{DAD00BF3-82F9-4217-AED5-DD67C27C8AB8}"/>
                </a:ext>
              </a:extLst>
            </p:cNvPr>
            <p:cNvCxnSpPr>
              <a:stCxn id="18" idx="3"/>
              <a:endCxn id="35" idx="1"/>
            </p:cNvCxnSpPr>
            <p:nvPr/>
          </p:nvCxnSpPr>
          <p:spPr>
            <a:xfrm flipV="1">
              <a:off x="7679112" y="5490646"/>
              <a:ext cx="558304" cy="2529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6" name="Rectangle 55">
            <a:extLst>
              <a:ext uri="{FF2B5EF4-FFF2-40B4-BE49-F238E27FC236}">
                <a16:creationId xmlns:a16="http://schemas.microsoft.com/office/drawing/2014/main" id="{9F3AAE19-9898-12F4-49DD-BEB3DDCDBB56}"/>
              </a:ext>
            </a:extLst>
          </p:cNvPr>
          <p:cNvSpPr/>
          <p:nvPr/>
        </p:nvSpPr>
        <p:spPr>
          <a:xfrm>
            <a:off x="5056946" y="3975690"/>
            <a:ext cx="1557054" cy="459829"/>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Times New Roman" panose="02020603050405020304" pitchFamily="18" charset="0"/>
                <a:cs typeface="Times New Roman" panose="02020603050405020304" pitchFamily="18" charset="0"/>
              </a:rPr>
              <a:t>CNN</a:t>
            </a:r>
            <a:endParaRPr lang="en-IN" sz="12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5199742" y="715961"/>
            <a:ext cx="6477000" cy="1189037"/>
          </a:xfrm>
        </p:spPr>
        <p:txBody>
          <a:bodyPr/>
          <a:lstStyle/>
          <a:p>
            <a:r>
              <a:rPr lang="en-US" dirty="0"/>
              <a:t>MODULES</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1"/>
          </p:nvPr>
        </p:nvSpPr>
        <p:spPr>
          <a:xfrm>
            <a:off x="5199743" y="1904999"/>
            <a:ext cx="6477000" cy="4461077"/>
          </a:xfrm>
        </p:spPr>
        <p:txBody>
          <a:bodyPr/>
          <a:lstStyle/>
          <a:p>
            <a:pPr marL="285750" lvl="0" indent="-28575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Data selection</a:t>
            </a:r>
            <a:endParaRPr lang="en-IN" sz="2000" b="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Data preprocessing</a:t>
            </a:r>
          </a:p>
          <a:p>
            <a:pPr marL="285750" lvl="0" indent="-28575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Feature Selection</a:t>
            </a:r>
            <a:endParaRPr lang="en-IN" sz="2000" b="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Data splitting </a:t>
            </a:r>
            <a:endParaRPr lang="en-IN" sz="2000" b="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Classification</a:t>
            </a:r>
          </a:p>
          <a:p>
            <a:pPr marL="285750" lvl="0" indent="-28575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Prediction </a:t>
            </a:r>
            <a:endParaRPr lang="en-IN" sz="2000" b="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Performance analysis</a:t>
            </a:r>
            <a:endParaRPr lang="en-IN" sz="2000"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0" dirty="0"/>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375011"/>
            <a:ext cx="9141397" cy="615553"/>
          </a:xfrm>
        </p:spPr>
        <p:txBody>
          <a:bodyPr/>
          <a:lstStyle/>
          <a:p>
            <a:r>
              <a:rPr lang="en-US" dirty="0"/>
              <a:t>DATA SELECTION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374247" y="1397181"/>
            <a:ext cx="8862350" cy="3568358"/>
          </a:xfrm>
        </p:spPr>
        <p:txBody>
          <a:bodyPr/>
          <a:lstStyle/>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input data was collected from dataset repository like UCI, GitHub and Kaggle and so on.</a:t>
            </a:r>
          </a:p>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 our process, the stroke dataset is used.</a:t>
            </a:r>
          </a:p>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dataset contains the information about the</a:t>
            </a:r>
          </a:p>
          <a:p>
            <a:pPr lvl="0" algn="just">
              <a:lnSpc>
                <a:spcPct val="150000"/>
              </a:lnSpc>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patient such as id, age, gender, hypertension, heart disease,</a:t>
            </a:r>
          </a:p>
          <a:p>
            <a:pPr lvl="0" algn="just">
              <a:lnSpc>
                <a:spcPct val="150000"/>
              </a:lnSpc>
            </a:pPr>
            <a:r>
              <a:rPr lang="en-IN" sz="1800" dirty="0">
                <a:latin typeface="Times New Roman" panose="02020603050405020304" pitchFamily="18" charset="0"/>
                <a:cs typeface="Times New Roman" panose="02020603050405020304" pitchFamily="18" charset="0"/>
              </a:rPr>
              <a:t>    ever married, work type,  Residence type, average glucose level, </a:t>
            </a:r>
          </a:p>
          <a:p>
            <a:pPr lvl="0" algn="just">
              <a:lnSpc>
                <a:spcPct val="150000"/>
              </a:lnSpc>
            </a:pPr>
            <a:r>
              <a:rPr lang="en-IN" sz="1800" dirty="0">
                <a:latin typeface="Times New Roman" panose="02020603050405020304" pitchFamily="18" charset="0"/>
                <a:cs typeface="Times New Roman" panose="02020603050405020304" pitchFamily="18" charset="0"/>
              </a:rPr>
              <a:t>    Body Mass Index( BMI ),smoking status and stroke.</a:t>
            </a:r>
          </a:p>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With the help of panda’s package, we can read our input dataset.</a:t>
            </a:r>
          </a:p>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dataset is in the format “.csv”.</a:t>
            </a:r>
          </a:p>
        </p:txBody>
      </p:sp>
      <p:sp>
        <p:nvSpPr>
          <p:cNvPr id="2" name="TextBox 1">
            <a:extLst>
              <a:ext uri="{FF2B5EF4-FFF2-40B4-BE49-F238E27FC236}">
                <a16:creationId xmlns:a16="http://schemas.microsoft.com/office/drawing/2014/main" id="{2E8367AC-3D03-88CB-A93C-C37E6AE98F6E}"/>
              </a:ext>
            </a:extLst>
          </p:cNvPr>
          <p:cNvSpPr txBox="1"/>
          <p:nvPr/>
        </p:nvSpPr>
        <p:spPr>
          <a:xfrm>
            <a:off x="10069975" y="1956122"/>
            <a:ext cx="1574157" cy="369332"/>
          </a:xfrm>
          <a:prstGeom prst="rect">
            <a:avLst/>
          </a:prstGeom>
          <a:noFill/>
        </p:spPr>
        <p:txBody>
          <a:bodyPr wrap="square" rtlCol="0">
            <a:spAutoFit/>
          </a:bodyPr>
          <a:lstStyle/>
          <a:p>
            <a:r>
              <a:rPr lang="en-IN" b="1" dirty="0">
                <a:solidFill>
                  <a:schemeClr val="bg1"/>
                </a:solidFill>
              </a:rPr>
              <a:t>IMAGE</a:t>
            </a:r>
          </a:p>
        </p:txBody>
      </p:sp>
      <p:pic>
        <p:nvPicPr>
          <p:cNvPr id="9" name="Picture 8">
            <a:extLst>
              <a:ext uri="{FF2B5EF4-FFF2-40B4-BE49-F238E27FC236}">
                <a16:creationId xmlns:a16="http://schemas.microsoft.com/office/drawing/2014/main" id="{82FF7CA8-6849-951D-F077-74F30CA8C084}"/>
              </a:ext>
            </a:extLst>
          </p:cNvPr>
          <p:cNvPicPr>
            <a:picLocks noChangeAspect="1"/>
          </p:cNvPicPr>
          <p:nvPr/>
        </p:nvPicPr>
        <p:blipFill rotWithShape="1">
          <a:blip r:embed="rId3"/>
          <a:srcRect l="12511" t="33910" r="17405" b="16104"/>
          <a:stretch/>
        </p:blipFill>
        <p:spPr>
          <a:xfrm>
            <a:off x="6822040" y="1944082"/>
            <a:ext cx="4968921" cy="3428074"/>
          </a:xfrm>
          <a:prstGeom prst="rect">
            <a:avLst/>
          </a:prstGeom>
        </p:spPr>
      </p:pic>
    </p:spTree>
    <p:extLst>
      <p:ext uri="{BB962C8B-B14F-4D97-AF65-F5344CB8AC3E}">
        <p14:creationId xmlns:p14="http://schemas.microsoft.com/office/powerpoint/2010/main" val="158317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B50F-2355-2A84-E2E6-49877E4B5F2B}"/>
              </a:ext>
            </a:extLst>
          </p:cNvPr>
          <p:cNvSpPr>
            <a:spLocks noGrp="1"/>
          </p:cNvSpPr>
          <p:nvPr>
            <p:ph type="title"/>
          </p:nvPr>
        </p:nvSpPr>
        <p:spPr>
          <a:xfrm>
            <a:off x="1525301" y="386586"/>
            <a:ext cx="9141397" cy="615553"/>
          </a:xfrm>
        </p:spPr>
        <p:txBody>
          <a:bodyPr/>
          <a:lstStyle/>
          <a:p>
            <a:r>
              <a:rPr lang="en-IN" dirty="0"/>
              <a:t>DATA PREPROCESSING</a:t>
            </a:r>
          </a:p>
        </p:txBody>
      </p:sp>
      <p:sp>
        <p:nvSpPr>
          <p:cNvPr id="3" name="Text Placeholder 2">
            <a:extLst>
              <a:ext uri="{FF2B5EF4-FFF2-40B4-BE49-F238E27FC236}">
                <a16:creationId xmlns:a16="http://schemas.microsoft.com/office/drawing/2014/main" id="{8F61C1FF-2C6A-5CD4-05CF-94A169BAEF22}"/>
              </a:ext>
            </a:extLst>
          </p:cNvPr>
          <p:cNvSpPr>
            <a:spLocks noGrp="1"/>
          </p:cNvSpPr>
          <p:nvPr>
            <p:ph type="body" sz="quarter" idx="12"/>
          </p:nvPr>
        </p:nvSpPr>
        <p:spPr>
          <a:xfrm>
            <a:off x="335666" y="1235137"/>
            <a:ext cx="11320041" cy="2688682"/>
          </a:xfrm>
        </p:spPr>
        <p:txBody>
          <a:bodyPr/>
          <a:lstStyle/>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Data pre-processing is the process of removing the unwanted data from the dataset. </a:t>
            </a:r>
          </a:p>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Pre-processing data transformation operations are used</a:t>
            </a:r>
          </a:p>
          <a:p>
            <a:pPr lvl="0" algn="just">
              <a:lnSpc>
                <a:spcPct val="150000"/>
              </a:lnSpc>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to transform the dataset into a structure suitable for machine learning. </a:t>
            </a:r>
          </a:p>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Missing data removal: In this process, the null values</a:t>
            </a:r>
          </a:p>
          <a:p>
            <a:pPr lvl="0" algn="just">
              <a:lnSpc>
                <a:spcPct val="150000"/>
              </a:lnSpc>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such as missing values and Nan values are replaced by 0.</a:t>
            </a:r>
          </a:p>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Encoding Categorical data: That categorical data is defined as </a:t>
            </a:r>
          </a:p>
          <a:p>
            <a:pPr marL="285750" lvl="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variables with a finite set of label values.</a:t>
            </a:r>
          </a:p>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That most machine learning algorithms require numerical input and output variables. </a:t>
            </a:r>
          </a:p>
          <a:p>
            <a:pPr marL="285750" indent="-285750" algn="just">
              <a:lnSpc>
                <a:spcPct val="150000"/>
              </a:lnSpc>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A8F99B96-8B0A-3297-4BB2-83851CBD452F}"/>
              </a:ext>
            </a:extLst>
          </p:cNvPr>
          <p:cNvPicPr>
            <a:picLocks noChangeAspect="1"/>
          </p:cNvPicPr>
          <p:nvPr/>
        </p:nvPicPr>
        <p:blipFill rotWithShape="1">
          <a:blip r:embed="rId2"/>
          <a:srcRect l="13399" t="36878" r="60477" b="16030"/>
          <a:stretch/>
        </p:blipFill>
        <p:spPr>
          <a:xfrm>
            <a:off x="8671344" y="1354974"/>
            <a:ext cx="3184990" cy="3229596"/>
          </a:xfrm>
          <a:prstGeom prst="rect">
            <a:avLst/>
          </a:prstGeom>
        </p:spPr>
      </p:pic>
    </p:spTree>
    <p:extLst>
      <p:ext uri="{BB962C8B-B14F-4D97-AF65-F5344CB8AC3E}">
        <p14:creationId xmlns:p14="http://schemas.microsoft.com/office/powerpoint/2010/main" val="3458006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7701-A804-4A46-58E8-337E95E262B4}"/>
              </a:ext>
            </a:extLst>
          </p:cNvPr>
          <p:cNvSpPr>
            <a:spLocks noGrp="1"/>
          </p:cNvSpPr>
          <p:nvPr>
            <p:ph type="title"/>
          </p:nvPr>
        </p:nvSpPr>
        <p:spPr>
          <a:xfrm>
            <a:off x="1525301" y="167833"/>
            <a:ext cx="9141397" cy="615553"/>
          </a:xfrm>
        </p:spPr>
        <p:txBody>
          <a:bodyPr/>
          <a:lstStyle/>
          <a:p>
            <a:r>
              <a:rPr lang="en-IN" dirty="0"/>
              <a:t>FEATURTE SELECTION</a:t>
            </a:r>
          </a:p>
        </p:txBody>
      </p:sp>
      <p:sp>
        <p:nvSpPr>
          <p:cNvPr id="3" name="Text Placeholder 2">
            <a:extLst>
              <a:ext uri="{FF2B5EF4-FFF2-40B4-BE49-F238E27FC236}">
                <a16:creationId xmlns:a16="http://schemas.microsoft.com/office/drawing/2014/main" id="{E5FD4622-AFDB-BE90-D126-F5C87353EE45}"/>
              </a:ext>
            </a:extLst>
          </p:cNvPr>
          <p:cNvSpPr>
            <a:spLocks noGrp="1"/>
          </p:cNvSpPr>
          <p:nvPr>
            <p:ph type="body" sz="quarter" idx="12"/>
          </p:nvPr>
        </p:nvSpPr>
        <p:spPr>
          <a:xfrm>
            <a:off x="703173" y="1304583"/>
            <a:ext cx="10859936" cy="3429462"/>
          </a:xfrm>
        </p:spPr>
        <p:txBody>
          <a:bodyPr/>
          <a:lstStyle/>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 our process, we have to implement the feature selection </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for selecting the best features such as chi square and correlation.</a:t>
            </a: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Then, we have to hybrid the two different feature selection                   </a:t>
            </a:r>
          </a:p>
          <a:p>
            <a:pPr algn="just">
              <a:lnSpc>
                <a:spcPct val="150000"/>
              </a:lnSpc>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techniques such as chi square and correlation.</a:t>
            </a: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 chi-square test is used in statistics to test the</a:t>
            </a:r>
          </a:p>
          <a:p>
            <a:pPr algn="just">
              <a:lnSpc>
                <a:spcPct val="150000"/>
              </a:lnSpc>
            </a:pPr>
            <a:r>
              <a:rPr lang="en-IN" sz="1800" dirty="0">
                <a:latin typeface="Times New Roman" panose="02020603050405020304" pitchFamily="18" charset="0"/>
                <a:cs typeface="Times New Roman" panose="02020603050405020304" pitchFamily="18" charset="0"/>
              </a:rPr>
              <a:t>     independence of two events. Given the data of two variables,</a:t>
            </a:r>
            <a:endParaRPr lang="en-IN"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      we can get observed count O and expected count E. </a:t>
            </a: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Chi-Square measures how expected count E and observed </a:t>
            </a: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count O deviates each other.</a:t>
            </a:r>
          </a:p>
          <a:p>
            <a:pPr algn="just">
              <a:lnSpc>
                <a:spcPct val="150000"/>
              </a:lnSpc>
            </a:pP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BE57154F-482B-C83A-6C40-5E2CE6818F65}"/>
              </a:ext>
            </a:extLst>
          </p:cNvPr>
          <p:cNvPicPr>
            <a:picLocks noChangeAspect="1"/>
          </p:cNvPicPr>
          <p:nvPr/>
        </p:nvPicPr>
        <p:blipFill rotWithShape="1">
          <a:blip r:embed="rId2"/>
          <a:srcRect l="13146" t="45095" r="35871" b="13258"/>
          <a:stretch/>
        </p:blipFill>
        <p:spPr>
          <a:xfrm>
            <a:off x="6983002" y="1759974"/>
            <a:ext cx="5208998" cy="2974071"/>
          </a:xfrm>
          <a:prstGeom prst="rect">
            <a:avLst/>
          </a:prstGeom>
        </p:spPr>
      </p:pic>
    </p:spTree>
    <p:extLst>
      <p:ext uri="{BB962C8B-B14F-4D97-AF65-F5344CB8AC3E}">
        <p14:creationId xmlns:p14="http://schemas.microsoft.com/office/powerpoint/2010/main" val="3089213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7B90-191B-B402-F195-CE51C9BC3D4C}"/>
              </a:ext>
            </a:extLst>
          </p:cNvPr>
          <p:cNvSpPr>
            <a:spLocks noGrp="1"/>
          </p:cNvSpPr>
          <p:nvPr>
            <p:ph type="title"/>
          </p:nvPr>
        </p:nvSpPr>
        <p:spPr>
          <a:xfrm>
            <a:off x="1525301" y="270839"/>
            <a:ext cx="9141397" cy="615553"/>
          </a:xfrm>
        </p:spPr>
        <p:txBody>
          <a:bodyPr/>
          <a:lstStyle/>
          <a:p>
            <a:r>
              <a:rPr lang="en-IN" dirty="0"/>
              <a:t>DATA SPLITTING</a:t>
            </a:r>
          </a:p>
        </p:txBody>
      </p:sp>
      <p:sp>
        <p:nvSpPr>
          <p:cNvPr id="3" name="Text Placeholder 2">
            <a:extLst>
              <a:ext uri="{FF2B5EF4-FFF2-40B4-BE49-F238E27FC236}">
                <a16:creationId xmlns:a16="http://schemas.microsoft.com/office/drawing/2014/main" id="{6283D23A-8ECA-9216-5972-41CDE1F313DC}"/>
              </a:ext>
            </a:extLst>
          </p:cNvPr>
          <p:cNvSpPr>
            <a:spLocks noGrp="1"/>
          </p:cNvSpPr>
          <p:nvPr>
            <p:ph type="body" sz="quarter" idx="12"/>
          </p:nvPr>
        </p:nvSpPr>
        <p:spPr>
          <a:xfrm>
            <a:off x="587426" y="1061514"/>
            <a:ext cx="7375956" cy="4459609"/>
          </a:xfrm>
        </p:spPr>
        <p:txBody>
          <a:bodyPr/>
          <a:lstStyle/>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During the machine learning process, data are needed so that learning can take place. </a:t>
            </a:r>
          </a:p>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 our process, we considered 80% of the disease dataset to be the training data and the remaining 20% to be the testing data.</a:t>
            </a:r>
          </a:p>
          <a:p>
            <a:pPr marL="285750" lvl="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180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FF234C7-1D60-9319-9413-1D6421425591}"/>
              </a:ext>
            </a:extLst>
          </p:cNvPr>
          <p:cNvSpPr txBox="1"/>
          <p:nvPr/>
        </p:nvSpPr>
        <p:spPr>
          <a:xfrm>
            <a:off x="9167149" y="1782501"/>
            <a:ext cx="1886674" cy="369332"/>
          </a:xfrm>
          <a:prstGeom prst="rect">
            <a:avLst/>
          </a:prstGeom>
          <a:noFill/>
        </p:spPr>
        <p:txBody>
          <a:bodyPr wrap="square" rtlCol="0">
            <a:spAutoFit/>
          </a:bodyPr>
          <a:lstStyle/>
          <a:p>
            <a:r>
              <a:rPr lang="en-IN" dirty="0">
                <a:solidFill>
                  <a:schemeClr val="bg1"/>
                </a:solidFill>
              </a:rPr>
              <a:t>IMAGE</a:t>
            </a:r>
          </a:p>
        </p:txBody>
      </p:sp>
      <p:pic>
        <p:nvPicPr>
          <p:cNvPr id="6" name="Picture 5">
            <a:extLst>
              <a:ext uri="{FF2B5EF4-FFF2-40B4-BE49-F238E27FC236}">
                <a16:creationId xmlns:a16="http://schemas.microsoft.com/office/drawing/2014/main" id="{153ADEBA-0CBD-6599-5213-55AEAE75AA69}"/>
              </a:ext>
            </a:extLst>
          </p:cNvPr>
          <p:cNvPicPr>
            <a:picLocks noChangeAspect="1"/>
          </p:cNvPicPr>
          <p:nvPr/>
        </p:nvPicPr>
        <p:blipFill rotWithShape="1">
          <a:blip r:embed="rId2"/>
          <a:srcRect l="16994" t="35226" r="37809" b="27340"/>
          <a:stretch/>
        </p:blipFill>
        <p:spPr>
          <a:xfrm>
            <a:off x="8072064" y="1510301"/>
            <a:ext cx="3989798" cy="3208724"/>
          </a:xfrm>
          <a:prstGeom prst="rect">
            <a:avLst/>
          </a:prstGeom>
        </p:spPr>
      </p:pic>
    </p:spTree>
    <p:extLst>
      <p:ext uri="{BB962C8B-B14F-4D97-AF65-F5344CB8AC3E}">
        <p14:creationId xmlns:p14="http://schemas.microsoft.com/office/powerpoint/2010/main" val="474574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DDD3-9300-2A90-2A43-4489F97B9DDD}"/>
              </a:ext>
            </a:extLst>
          </p:cNvPr>
          <p:cNvSpPr>
            <a:spLocks noGrp="1"/>
          </p:cNvSpPr>
          <p:nvPr>
            <p:ph type="title"/>
          </p:nvPr>
        </p:nvSpPr>
        <p:spPr>
          <a:xfrm>
            <a:off x="1525301" y="236115"/>
            <a:ext cx="9141397" cy="615553"/>
          </a:xfrm>
        </p:spPr>
        <p:txBody>
          <a:bodyPr/>
          <a:lstStyle/>
          <a:p>
            <a:r>
              <a:rPr lang="en-IN" dirty="0"/>
              <a:t>CLASSIFICATION</a:t>
            </a:r>
          </a:p>
        </p:txBody>
      </p:sp>
      <p:sp>
        <p:nvSpPr>
          <p:cNvPr id="3" name="Text Placeholder 2">
            <a:extLst>
              <a:ext uri="{FF2B5EF4-FFF2-40B4-BE49-F238E27FC236}">
                <a16:creationId xmlns:a16="http://schemas.microsoft.com/office/drawing/2014/main" id="{5AAE4269-3F8D-165D-CDE8-12C0B7FFD369}"/>
              </a:ext>
            </a:extLst>
          </p:cNvPr>
          <p:cNvSpPr>
            <a:spLocks noGrp="1"/>
          </p:cNvSpPr>
          <p:nvPr>
            <p:ph type="body" sz="quarter" idx="12"/>
          </p:nvPr>
        </p:nvSpPr>
        <p:spPr>
          <a:xfrm>
            <a:off x="761047" y="1073090"/>
            <a:ext cx="6574701" cy="4401735"/>
          </a:xfrm>
        </p:spPr>
        <p:txBody>
          <a:bodyPr/>
          <a:lstStyle/>
          <a:p>
            <a:pPr lvl="0" algn="just">
              <a:lnSpc>
                <a:spcPct val="150000"/>
              </a:lnSpc>
            </a:pPr>
            <a:r>
              <a:rPr lang="en-IN" sz="1800" dirty="0">
                <a:latin typeface="Times New Roman" panose="02020603050405020304" pitchFamily="18" charset="0"/>
                <a:cs typeface="Times New Roman" panose="02020603050405020304" pitchFamily="18" charset="0"/>
              </a:rPr>
              <a:t>In our process, we can implement the different classification algorithms such as random forest and multi-layer perceptron.</a:t>
            </a:r>
          </a:p>
          <a:p>
            <a:pPr lvl="0" algn="just">
              <a:lnSpc>
                <a:spcPct val="150000"/>
              </a:lnSpc>
            </a:pPr>
            <a:r>
              <a:rPr lang="en-IN" sz="1800" b="1" dirty="0">
                <a:latin typeface="Times New Roman" panose="02020603050405020304" pitchFamily="18" charset="0"/>
                <a:cs typeface="Times New Roman" panose="02020603050405020304" pitchFamily="18" charset="0"/>
              </a:rPr>
              <a:t>Random forest </a:t>
            </a:r>
            <a:r>
              <a:rPr lang="en-IN" sz="1800" dirty="0">
                <a:latin typeface="Times New Roman" panose="02020603050405020304" pitchFamily="18" charset="0"/>
                <a:cs typeface="Times New Roman" panose="02020603050405020304" pitchFamily="18" charset="0"/>
              </a:rPr>
              <a:t>is a Supervised Machine Learning Algorithm that is used widely in Classification and Regression problems. It builds decision trees on different samples and takes their majority vote for classification and average in case of regression.</a:t>
            </a:r>
          </a:p>
          <a:p>
            <a:pPr lvl="0" algn="just">
              <a:lnSpc>
                <a:spcPct val="150000"/>
              </a:lnSpc>
            </a:pPr>
            <a:r>
              <a:rPr lang="en-IN" b="1" dirty="0">
                <a:latin typeface="Times New Roman" panose="02020603050405020304" pitchFamily="18" charset="0"/>
                <a:cs typeface="Times New Roman" panose="02020603050405020304" pitchFamily="18" charset="0"/>
              </a:rPr>
              <a:t>Decision Tree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popular machine learning algorithm used for both classification and regression tasks. It is a predictive modeling tool that learns to partition the data space into a series of rectangular regions and predicts the target variable's value based on the input features</a:t>
            </a:r>
            <a:r>
              <a:rPr lang="en-US" b="1" dirty="0">
                <a:latin typeface="Times New Roman" panose="02020603050405020304" pitchFamily="18" charset="0"/>
                <a:cs typeface="Times New Roman" panose="02020603050405020304" pitchFamily="18" charset="0"/>
              </a:rPr>
              <a:t>.</a:t>
            </a:r>
            <a:endParaRPr lang="en-IN" dirty="0"/>
          </a:p>
        </p:txBody>
      </p:sp>
      <p:pic>
        <p:nvPicPr>
          <p:cNvPr id="5" name="Picture 4">
            <a:extLst>
              <a:ext uri="{FF2B5EF4-FFF2-40B4-BE49-F238E27FC236}">
                <a16:creationId xmlns:a16="http://schemas.microsoft.com/office/drawing/2014/main" id="{7D2B0A48-F16D-CDD6-982A-A8BB256F47EF}"/>
              </a:ext>
            </a:extLst>
          </p:cNvPr>
          <p:cNvPicPr>
            <a:picLocks noChangeAspect="1"/>
          </p:cNvPicPr>
          <p:nvPr/>
        </p:nvPicPr>
        <p:blipFill rotWithShape="1">
          <a:blip r:embed="rId2"/>
          <a:srcRect l="17274" t="27866" r="48482" b="22846"/>
          <a:stretch/>
        </p:blipFill>
        <p:spPr>
          <a:xfrm>
            <a:off x="7582326" y="1304819"/>
            <a:ext cx="4294599" cy="3380198"/>
          </a:xfrm>
          <a:prstGeom prst="rect">
            <a:avLst/>
          </a:prstGeom>
        </p:spPr>
      </p:pic>
    </p:spTree>
    <p:extLst>
      <p:ext uri="{BB962C8B-B14F-4D97-AF65-F5344CB8AC3E}">
        <p14:creationId xmlns:p14="http://schemas.microsoft.com/office/powerpoint/2010/main" val="404949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CC5436-9C47-ED16-597E-B7F43E2AC378}"/>
              </a:ext>
            </a:extLst>
          </p:cNvPr>
          <p:cNvSpPr txBox="1">
            <a:spLocks/>
          </p:cNvSpPr>
          <p:nvPr/>
        </p:nvSpPr>
        <p:spPr>
          <a:xfrm>
            <a:off x="1532198" y="365125"/>
            <a:ext cx="9127603" cy="874714"/>
          </a:xfrm>
          <a:prstGeom prst="rect">
            <a:avLst/>
          </a:prstGeom>
          <a:noFill/>
        </p:spPr>
        <p:txBody>
          <a:bodyPr wrap="square" lIns="0" tIns="0" rIns="0" bIns="0" anchor="b" anchorCtr="0">
            <a:norm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fontAlgn="auto">
              <a:spcAft>
                <a:spcPts val="0"/>
              </a:spcAft>
            </a:pPr>
            <a:r>
              <a:rPr lang="en-IN" dirty="0">
                <a:cs typeface="Times New Roman" panose="02020603050405020304" pitchFamily="18" charset="0"/>
              </a:rPr>
              <a:t>PREDICTION</a:t>
            </a:r>
          </a:p>
        </p:txBody>
      </p:sp>
      <p:sp>
        <p:nvSpPr>
          <p:cNvPr id="5" name="Content Placeholder 2">
            <a:extLst>
              <a:ext uri="{FF2B5EF4-FFF2-40B4-BE49-F238E27FC236}">
                <a16:creationId xmlns:a16="http://schemas.microsoft.com/office/drawing/2014/main" id="{4144A9D1-E4B4-DF53-084A-AD40AC4B8BEA}"/>
              </a:ext>
            </a:extLst>
          </p:cNvPr>
          <p:cNvSpPr txBox="1">
            <a:spLocks/>
          </p:cNvSpPr>
          <p:nvPr/>
        </p:nvSpPr>
        <p:spPr>
          <a:xfrm>
            <a:off x="838200" y="1690688"/>
            <a:ext cx="10842938" cy="65897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lnSpc>
                <a:spcPct val="150000"/>
              </a:lnSpc>
              <a:spcAft>
                <a:spcPts val="0"/>
              </a:spcAft>
            </a:pPr>
            <a:r>
              <a:rPr lang="en-US" sz="1800" dirty="0">
                <a:latin typeface="Times New Roman" panose="02020603050405020304" pitchFamily="18" charset="0"/>
                <a:cs typeface="Times New Roman" panose="02020603050405020304" pitchFamily="18" charset="0"/>
              </a:rPr>
              <a:t>In this step, we have to predict the patient is affected by disease or not by using the classification algorithms.</a:t>
            </a:r>
          </a:p>
          <a:p>
            <a:pPr algn="just" fontAlgn="auto">
              <a:lnSpc>
                <a:spcPct val="150000"/>
              </a:lnSpc>
              <a:spcAft>
                <a:spcPts val="0"/>
              </a:spcAft>
            </a:pPr>
            <a:endParaRPr lang="en-IN"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1FB00F3-AA84-162C-A00F-061DBE683B74}"/>
              </a:ext>
            </a:extLst>
          </p:cNvPr>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E681C2C4-864B-3AB8-8D44-CBF79A925480}"/>
              </a:ext>
            </a:extLst>
          </p:cNvPr>
          <p:cNvPicPr/>
          <p:nvPr/>
        </p:nvPicPr>
        <p:blipFill>
          <a:blip r:embed="rId2"/>
          <a:stretch>
            <a:fillRect/>
          </a:stretch>
        </p:blipFill>
        <p:spPr>
          <a:xfrm>
            <a:off x="4014722" y="2501056"/>
            <a:ext cx="3286125" cy="3771900"/>
          </a:xfrm>
          <a:prstGeom prst="rect">
            <a:avLst/>
          </a:prstGeom>
        </p:spPr>
      </p:pic>
    </p:spTree>
    <p:extLst>
      <p:ext uri="{BB962C8B-B14F-4D97-AF65-F5344CB8AC3E}">
        <p14:creationId xmlns:p14="http://schemas.microsoft.com/office/powerpoint/2010/main" val="297695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381665"/>
            <a:ext cx="6477000" cy="594519"/>
          </a:xfrm>
        </p:spPr>
        <p:txBody>
          <a:bodyPr/>
          <a:lstStyle/>
          <a:p>
            <a:r>
              <a:rPr lang="en-US" dirty="0"/>
              <a:t>CONTENT</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310480"/>
            <a:ext cx="6340929" cy="5365623"/>
          </a:xfrm>
        </p:spPr>
        <p:txBody>
          <a:bodyPr/>
          <a:lstStyle/>
          <a:p>
            <a:pPr marL="347472" marR="0" indent="-347472" rtl="0" fontAlgn="auto" hangingPunct="0">
              <a:spcBef>
                <a:spcPts val="0"/>
              </a:spcBef>
              <a:spcAft>
                <a:spcPts val="1415"/>
              </a:spcAft>
              <a:buClrTx/>
              <a:buSzPct val="100000"/>
              <a:buFont typeface="+mj-lt"/>
              <a:buAutoNum type="arabicPeriod"/>
            </a:pPr>
            <a:r>
              <a:rPr lang="en-US" sz="1600" b="0" i="0" spc="0" baseline="0" dirty="0">
                <a:effectLst/>
                <a:latin typeface="Times New Roman" panose="02020603050405020304" pitchFamily="18" charset="0"/>
                <a:cs typeface="Times New Roman" panose="02020603050405020304" pitchFamily="18" charset="0"/>
              </a:rPr>
              <a:t>Abstract</a:t>
            </a:r>
            <a:endParaRPr lang="en-IN" sz="1600" dirty="0">
              <a:latin typeface="Times New Roman" panose="02020603050405020304" pitchFamily="18" charset="0"/>
              <a:cs typeface="Times New Roman" panose="02020603050405020304" pitchFamily="18" charset="0"/>
            </a:endParaRPr>
          </a:p>
          <a:p>
            <a:pPr marL="347472" marR="0" indent="-347472" rtl="0" fontAlgn="auto" hangingPunct="0">
              <a:spcBef>
                <a:spcPts val="0"/>
              </a:spcBef>
              <a:spcAft>
                <a:spcPts val="1415"/>
              </a:spcAft>
              <a:buClrTx/>
              <a:buSzPct val="100000"/>
              <a:buFont typeface="+mj-lt"/>
              <a:buAutoNum type="arabicPeriod"/>
            </a:pPr>
            <a:r>
              <a:rPr lang="en-US" sz="1600" b="0" i="0" spc="0" baseline="0" dirty="0">
                <a:effectLst/>
                <a:latin typeface="Times New Roman" panose="02020603050405020304" pitchFamily="18" charset="0"/>
                <a:cs typeface="Times New Roman" panose="02020603050405020304" pitchFamily="18" charset="0"/>
              </a:rPr>
              <a:t>Introduction</a:t>
            </a:r>
            <a:endParaRPr lang="en-IN" sz="1600" dirty="0">
              <a:latin typeface="Times New Roman" panose="02020603050405020304" pitchFamily="18" charset="0"/>
              <a:cs typeface="Times New Roman" panose="02020603050405020304" pitchFamily="18" charset="0"/>
            </a:endParaRPr>
          </a:p>
          <a:p>
            <a:pPr marL="347472" marR="0" indent="-347472" rtl="0" fontAlgn="auto" hangingPunct="0">
              <a:spcBef>
                <a:spcPts val="0"/>
              </a:spcBef>
              <a:spcAft>
                <a:spcPts val="1415"/>
              </a:spcAft>
              <a:buClrTx/>
              <a:buSzPct val="100000"/>
              <a:buFont typeface="+mj-lt"/>
              <a:buAutoNum type="arabicPeriod"/>
            </a:pPr>
            <a:r>
              <a:rPr lang="en-IN" sz="1600" b="0" dirty="0">
                <a:latin typeface="Times New Roman" panose="02020603050405020304" pitchFamily="18" charset="0"/>
                <a:cs typeface="Times New Roman" panose="02020603050405020304" pitchFamily="18" charset="0"/>
              </a:rPr>
              <a:t>Objectives</a:t>
            </a:r>
            <a:endParaRPr lang="en-IN" sz="1600" dirty="0">
              <a:latin typeface="Times New Roman" panose="02020603050405020304" pitchFamily="18" charset="0"/>
              <a:cs typeface="Times New Roman" panose="02020603050405020304" pitchFamily="18" charset="0"/>
            </a:endParaRPr>
          </a:p>
          <a:p>
            <a:pPr marL="347472" marR="0" indent="-347472" rtl="0" fontAlgn="auto" hangingPunct="0">
              <a:spcBef>
                <a:spcPts val="0"/>
              </a:spcBef>
              <a:spcAft>
                <a:spcPts val="1415"/>
              </a:spcAft>
              <a:buClrTx/>
              <a:buSzPct val="100000"/>
              <a:buFont typeface="+mj-lt"/>
              <a:buAutoNum type="arabicPeriod"/>
            </a:pPr>
            <a:r>
              <a:rPr lang="en-IN" sz="1600" b="0" dirty="0">
                <a:latin typeface="Times New Roman" panose="02020603050405020304" pitchFamily="18" charset="0"/>
                <a:cs typeface="Times New Roman" panose="02020603050405020304" pitchFamily="18" charset="0"/>
              </a:rPr>
              <a:t>Literature Survey</a:t>
            </a:r>
            <a:endParaRPr lang="en-IN" sz="1600" b="0" i="0" spc="0" baseline="0" dirty="0">
              <a:effectLst/>
              <a:latin typeface="Times New Roman" panose="02020603050405020304" pitchFamily="18" charset="0"/>
              <a:cs typeface="Times New Roman" panose="02020603050405020304" pitchFamily="18" charset="0"/>
            </a:endParaRPr>
          </a:p>
          <a:p>
            <a:pPr marL="347472" marR="0" indent="-347472" rtl="0" fontAlgn="auto" hangingPunct="0">
              <a:spcBef>
                <a:spcPts val="0"/>
              </a:spcBef>
              <a:spcAft>
                <a:spcPts val="1415"/>
              </a:spcAft>
              <a:buClrTx/>
              <a:buSzPct val="100000"/>
              <a:buFont typeface="+mj-lt"/>
              <a:buAutoNum type="arabicPeriod"/>
            </a:pPr>
            <a:r>
              <a:rPr lang="en-IN" sz="1600" b="0" dirty="0">
                <a:latin typeface="Times New Roman" panose="02020603050405020304" pitchFamily="18" charset="0"/>
                <a:cs typeface="Times New Roman" panose="02020603050405020304" pitchFamily="18" charset="0"/>
              </a:rPr>
              <a:t>Existing System</a:t>
            </a:r>
          </a:p>
          <a:p>
            <a:pPr marL="347472" marR="0" indent="-347472" rtl="0" fontAlgn="auto" hangingPunct="0">
              <a:spcBef>
                <a:spcPts val="0"/>
              </a:spcBef>
              <a:spcAft>
                <a:spcPts val="1415"/>
              </a:spcAft>
              <a:buClrTx/>
              <a:buSzPct val="100000"/>
              <a:buFont typeface="+mj-lt"/>
              <a:buAutoNum type="arabicPeriod"/>
            </a:pPr>
            <a:r>
              <a:rPr lang="en-IN" sz="1600" b="0" dirty="0">
                <a:latin typeface="Times New Roman" panose="02020603050405020304" pitchFamily="18" charset="0"/>
                <a:cs typeface="Times New Roman" panose="02020603050405020304" pitchFamily="18" charset="0"/>
              </a:rPr>
              <a:t>Proposed System</a:t>
            </a:r>
          </a:p>
          <a:p>
            <a:pPr marL="347472" marR="0" indent="-347472" rtl="0" fontAlgn="auto" hangingPunct="0">
              <a:spcBef>
                <a:spcPts val="0"/>
              </a:spcBef>
              <a:spcAft>
                <a:spcPts val="1415"/>
              </a:spcAft>
              <a:buClrTx/>
              <a:buSzPct val="100000"/>
              <a:buFont typeface="+mj-lt"/>
              <a:buAutoNum type="arabicPeriod"/>
            </a:pPr>
            <a:r>
              <a:rPr lang="en-IN" sz="1600" b="0" dirty="0">
                <a:latin typeface="Times New Roman" panose="02020603050405020304" pitchFamily="18" charset="0"/>
                <a:cs typeface="Times New Roman" panose="02020603050405020304" pitchFamily="18" charset="0"/>
              </a:rPr>
              <a:t>Flow Diagram</a:t>
            </a:r>
          </a:p>
          <a:p>
            <a:pPr marL="347472" marR="0" indent="-347472" rtl="0" fontAlgn="auto" hangingPunct="0">
              <a:spcBef>
                <a:spcPts val="0"/>
              </a:spcBef>
              <a:spcAft>
                <a:spcPts val="1415"/>
              </a:spcAft>
              <a:buClrTx/>
              <a:buSzPct val="100000"/>
              <a:buFont typeface="+mj-lt"/>
              <a:buAutoNum type="arabicPeriod"/>
            </a:pPr>
            <a:r>
              <a:rPr lang="en-IN" sz="1600" b="0" dirty="0">
                <a:latin typeface="Times New Roman" panose="02020603050405020304" pitchFamily="18" charset="0"/>
                <a:cs typeface="Times New Roman" panose="02020603050405020304" pitchFamily="18" charset="0"/>
              </a:rPr>
              <a:t>Modules</a:t>
            </a:r>
          </a:p>
          <a:p>
            <a:pPr marL="347472" marR="0" indent="-347472" rtl="0" fontAlgn="auto" hangingPunct="0">
              <a:spcBef>
                <a:spcPts val="0"/>
              </a:spcBef>
              <a:spcAft>
                <a:spcPts val="1415"/>
              </a:spcAft>
              <a:buClrTx/>
              <a:buSzPct val="100000"/>
              <a:buFont typeface="+mj-lt"/>
              <a:buAutoNum type="arabicPeriod"/>
            </a:pPr>
            <a:r>
              <a:rPr lang="en-IN" sz="1600" b="0" dirty="0">
                <a:latin typeface="Times New Roman" panose="02020603050405020304" pitchFamily="18" charset="0"/>
                <a:cs typeface="Times New Roman" panose="02020603050405020304" pitchFamily="18" charset="0"/>
              </a:rPr>
              <a:t>Result</a:t>
            </a:r>
          </a:p>
          <a:p>
            <a:pPr marL="347472" marR="0" indent="-347472" rtl="0" fontAlgn="auto" hangingPunct="0">
              <a:spcBef>
                <a:spcPts val="0"/>
              </a:spcBef>
              <a:spcAft>
                <a:spcPts val="1415"/>
              </a:spcAft>
              <a:buClrTx/>
              <a:buSzPct val="100000"/>
              <a:buFont typeface="+mj-lt"/>
              <a:buAutoNum type="arabicPeriod"/>
            </a:pPr>
            <a:r>
              <a:rPr lang="en-IN" sz="1600" b="0" dirty="0">
                <a:latin typeface="Times New Roman" panose="02020603050405020304" pitchFamily="18" charset="0"/>
                <a:cs typeface="Times New Roman" panose="02020603050405020304" pitchFamily="18" charset="0"/>
              </a:rPr>
              <a:t>System Requirements</a:t>
            </a:r>
          </a:p>
          <a:p>
            <a:pPr marL="347472" marR="0" indent="-347472" rtl="0" fontAlgn="auto" hangingPunct="0">
              <a:spcBef>
                <a:spcPts val="0"/>
              </a:spcBef>
              <a:spcAft>
                <a:spcPts val="1415"/>
              </a:spcAft>
              <a:buClrTx/>
              <a:buSzPct val="100000"/>
              <a:buFont typeface="+mj-lt"/>
              <a:buAutoNum type="arabicPeriod"/>
            </a:pPr>
            <a:r>
              <a:rPr lang="en-IN" sz="1600" b="0" dirty="0">
                <a:latin typeface="Times New Roman" panose="02020603050405020304" pitchFamily="18" charset="0"/>
                <a:cs typeface="Times New Roman" panose="02020603050405020304" pitchFamily="18" charset="0"/>
              </a:rPr>
              <a:t>Conclusion </a:t>
            </a:r>
          </a:p>
          <a:p>
            <a:pPr marL="347472" marR="0" indent="-347472" rtl="0" fontAlgn="auto" hangingPunct="0">
              <a:spcBef>
                <a:spcPts val="0"/>
              </a:spcBef>
              <a:spcAft>
                <a:spcPts val="1415"/>
              </a:spcAft>
              <a:buClrTx/>
              <a:buSzPct val="100000"/>
              <a:buFont typeface="+mj-lt"/>
              <a:buAutoNum type="arabicPeriod"/>
            </a:pPr>
            <a:r>
              <a:rPr lang="en-IN" sz="1600" b="0" dirty="0">
                <a:latin typeface="Times New Roman" panose="02020603050405020304" pitchFamily="18" charset="0"/>
                <a:cs typeface="Times New Roman" panose="02020603050405020304" pitchFamily="18" charset="0"/>
              </a:rPr>
              <a:t>References</a:t>
            </a:r>
          </a:p>
          <a:p>
            <a:pPr marL="347472" marR="0" indent="-347472" rtl="0" fontAlgn="auto" hangingPunct="0">
              <a:spcBef>
                <a:spcPts val="0"/>
              </a:spcBef>
              <a:spcAft>
                <a:spcPts val="1415"/>
              </a:spcAft>
              <a:buClrTx/>
              <a:buSzPct val="100000"/>
              <a:buFont typeface="+mj-lt"/>
              <a:buAutoNum type="arabicPeriod"/>
            </a:pPr>
            <a:endParaRPr lang="en-IN" sz="1600" b="0" dirty="0">
              <a:latin typeface="Times New Roman" panose="02020603050405020304" pitchFamily="18" charset="0"/>
              <a:cs typeface="Times New Roman" panose="02020603050405020304" pitchFamily="18" charset="0"/>
            </a:endParaRPr>
          </a:p>
          <a:p>
            <a:pPr marL="347472" marR="0" indent="-347472" rtl="0" fontAlgn="auto" hangingPunct="0">
              <a:spcBef>
                <a:spcPts val="0"/>
              </a:spcBef>
              <a:spcAft>
                <a:spcPts val="1415"/>
              </a:spcAft>
              <a:buClrTx/>
              <a:buSzPct val="100000"/>
              <a:buFont typeface="+mj-lt"/>
              <a:buAutoNum type="arabicPeriod"/>
            </a:pPr>
            <a:endParaRPr lang="en-IN" sz="1600" b="0" dirty="0">
              <a:latin typeface="Times New Roman" panose="02020603050405020304" pitchFamily="18" charset="0"/>
              <a:cs typeface="Times New Roman" panose="02020603050405020304" pitchFamily="18" charset="0"/>
            </a:endParaRPr>
          </a:p>
          <a:p>
            <a:pPr marL="347472" marR="0" indent="-347472" rtl="0" fontAlgn="auto" hangingPunct="0">
              <a:spcBef>
                <a:spcPts val="0"/>
              </a:spcBef>
              <a:spcAft>
                <a:spcPts val="1415"/>
              </a:spcAft>
              <a:buClrTx/>
              <a:buSzPct val="100000"/>
              <a:buFont typeface="+mj-lt"/>
              <a:buAutoNum type="arabicPeriod"/>
            </a:pPr>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EF675F-C205-FDC3-F5C7-D407CB2F0AB1}"/>
              </a:ext>
            </a:extLst>
          </p:cNvPr>
          <p:cNvSpPr txBox="1">
            <a:spLocks/>
          </p:cNvSpPr>
          <p:nvPr/>
        </p:nvSpPr>
        <p:spPr>
          <a:xfrm>
            <a:off x="838200" y="365125"/>
            <a:ext cx="10515600" cy="1325563"/>
          </a:xfrm>
          <a:prstGeom prst="rect">
            <a:avLst/>
          </a:prstGeom>
          <a:noFill/>
        </p:spPr>
        <p:txBody>
          <a:bodyPr wrap="square" lIns="0" tIns="0" rIns="0" bIns="0" anchor="b" anchorCtr="0">
            <a:norm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fontAlgn="auto">
              <a:spcAft>
                <a:spcPts val="0"/>
              </a:spcAft>
            </a:pPr>
            <a:r>
              <a:rPr lang="en-IN" dirty="0">
                <a:cs typeface="Times New Roman" panose="02020603050405020304" pitchFamily="18" charset="0"/>
              </a:rPr>
              <a:t>RESULT</a:t>
            </a:r>
          </a:p>
        </p:txBody>
      </p:sp>
      <p:pic>
        <p:nvPicPr>
          <p:cNvPr id="6" name="Picture 5">
            <a:extLst>
              <a:ext uri="{FF2B5EF4-FFF2-40B4-BE49-F238E27FC236}">
                <a16:creationId xmlns:a16="http://schemas.microsoft.com/office/drawing/2014/main" id="{2F018137-54BF-CBED-A4D1-A895737F2D72}"/>
              </a:ext>
            </a:extLst>
          </p:cNvPr>
          <p:cNvPicPr>
            <a:picLocks noChangeAspect="1"/>
          </p:cNvPicPr>
          <p:nvPr/>
        </p:nvPicPr>
        <p:blipFill rotWithShape="1">
          <a:blip r:embed="rId2"/>
          <a:srcRect l="12497" t="27634" r="12894" b="10489"/>
          <a:stretch/>
        </p:blipFill>
        <p:spPr>
          <a:xfrm>
            <a:off x="2777067" y="2260601"/>
            <a:ext cx="6671733" cy="2794000"/>
          </a:xfrm>
          <a:prstGeom prst="rect">
            <a:avLst/>
          </a:prstGeom>
        </p:spPr>
      </p:pic>
    </p:spTree>
    <p:extLst>
      <p:ext uri="{BB962C8B-B14F-4D97-AF65-F5344CB8AC3E}">
        <p14:creationId xmlns:p14="http://schemas.microsoft.com/office/powerpoint/2010/main" val="2725941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78DADDBD-F263-59A3-4878-2DE90766D053}"/>
              </a:ext>
            </a:extLst>
          </p:cNvPr>
          <p:cNvSpPr txBox="1">
            <a:spLocks/>
          </p:cNvSpPr>
          <p:nvPr/>
        </p:nvSpPr>
        <p:spPr>
          <a:xfrm>
            <a:off x="4876297" y="90480"/>
            <a:ext cx="6606291" cy="1333206"/>
          </a:xfrm>
          <a:prstGeom prst="rect">
            <a:avLst/>
          </a:prstGeom>
        </p:spPr>
        <p:txBody>
          <a:bodyPr anchor="t">
            <a:normAutofit/>
          </a:bodyPr>
          <a:lstStyle>
            <a:lvl1pPr algn="l" defTabSz="914400" rtl="0" eaLnBrk="1" latinLnBrk="0" hangingPunct="1">
              <a:lnSpc>
                <a:spcPct val="90000"/>
              </a:lnSpc>
              <a:spcBef>
                <a:spcPts val="1000"/>
              </a:spcBef>
              <a:buNone/>
              <a:defRPr sz="4000" b="1" kern="1200" spc="-50" baseline="0">
                <a:solidFill>
                  <a:schemeClr val="accent1"/>
                </a:solidFill>
                <a:latin typeface="+mj-lt"/>
                <a:ea typeface="+mj-ea"/>
                <a:cs typeface="+mj-cs"/>
              </a:defRPr>
            </a:lvl1pPr>
          </a:lstStyle>
          <a:p>
            <a:pPr algn="ctr" fontAlgn="auto">
              <a:lnSpc>
                <a:spcPct val="150000"/>
              </a:lnSpc>
              <a:spcAft>
                <a:spcPts val="0"/>
              </a:spcAft>
            </a:pPr>
            <a:r>
              <a:rPr lang="en-US" dirty="0">
                <a:cs typeface="Times New Roman" pitchFamily="18" charset="0"/>
              </a:rPr>
              <a:t>SYSTEM REQUIREMENTS</a:t>
            </a:r>
          </a:p>
        </p:txBody>
      </p:sp>
      <p:sp>
        <p:nvSpPr>
          <p:cNvPr id="7" name="Content Placeholder 1">
            <a:extLst>
              <a:ext uri="{FF2B5EF4-FFF2-40B4-BE49-F238E27FC236}">
                <a16:creationId xmlns:a16="http://schemas.microsoft.com/office/drawing/2014/main" id="{507D6F66-3DB0-119D-7E57-D13BF05427BC}"/>
              </a:ext>
            </a:extLst>
          </p:cNvPr>
          <p:cNvSpPr txBox="1">
            <a:spLocks/>
          </p:cNvSpPr>
          <p:nvPr/>
        </p:nvSpPr>
        <p:spPr>
          <a:xfrm>
            <a:off x="5096718" y="1509700"/>
            <a:ext cx="6385870" cy="474063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lnSpc>
                <a:spcPct val="150000"/>
              </a:lnSpc>
              <a:spcAft>
                <a:spcPts val="0"/>
              </a:spcAft>
              <a:buFont typeface="Arial" panose="020B0604020202020204" pitchFamily="34" charset="0"/>
              <a:buNone/>
            </a:pPr>
            <a:r>
              <a:rPr lang="en-US" sz="2000" b="1" dirty="0">
                <a:latin typeface="Times New Roman" pitchFamily="18" charset="0"/>
                <a:cs typeface="Times New Roman" pitchFamily="18" charset="0"/>
              </a:rPr>
              <a:t>SOFTWARE REQUIREMENTS:</a:t>
            </a:r>
          </a:p>
          <a:p>
            <a:pPr algn="just" fontAlgn="auto">
              <a:lnSpc>
                <a:spcPct val="150000"/>
              </a:lnSpc>
              <a:spcAft>
                <a:spcPts val="0"/>
              </a:spcAft>
            </a:pPr>
            <a:r>
              <a:rPr lang="en-US" sz="2000" dirty="0">
                <a:latin typeface="Times New Roman" panose="02020603050405020304" pitchFamily="18" charset="0"/>
                <a:cs typeface="Times New Roman" panose="02020603050405020304" pitchFamily="18" charset="0"/>
              </a:rPr>
              <a:t>O/S                    :  Windows 10.</a:t>
            </a:r>
            <a:endParaRPr lang="en-IN" sz="2000" dirty="0">
              <a:latin typeface="Times New Roman" panose="02020603050405020304" pitchFamily="18" charset="0"/>
              <a:cs typeface="Times New Roman" panose="02020603050405020304" pitchFamily="18" charset="0"/>
            </a:endParaRPr>
          </a:p>
          <a:p>
            <a:pPr algn="just" fontAlgn="auto">
              <a:lnSpc>
                <a:spcPct val="150000"/>
              </a:lnSpc>
              <a:spcAft>
                <a:spcPts val="0"/>
              </a:spcAft>
            </a:pPr>
            <a:r>
              <a:rPr lang="en-US" sz="2000" dirty="0">
                <a:latin typeface="Times New Roman" panose="02020603050405020304" pitchFamily="18" charset="0"/>
                <a:cs typeface="Times New Roman" panose="02020603050405020304" pitchFamily="18" charset="0"/>
              </a:rPr>
              <a:t>Language	 :  Python</a:t>
            </a:r>
            <a:endParaRPr lang="en-IN" sz="2000" dirty="0">
              <a:latin typeface="Times New Roman" panose="02020603050405020304" pitchFamily="18" charset="0"/>
              <a:cs typeface="Times New Roman" panose="02020603050405020304" pitchFamily="18" charset="0"/>
            </a:endParaRPr>
          </a:p>
          <a:p>
            <a:pPr algn="just" fontAlgn="auto">
              <a:lnSpc>
                <a:spcPct val="150000"/>
              </a:lnSpc>
              <a:spcAft>
                <a:spcPts val="0"/>
              </a:spcAft>
            </a:pPr>
            <a:r>
              <a:rPr lang="en-US" sz="2000" dirty="0">
                <a:latin typeface="Times New Roman" panose="02020603050405020304" pitchFamily="18" charset="0"/>
                <a:cs typeface="Times New Roman" panose="02020603050405020304" pitchFamily="18" charset="0"/>
              </a:rPr>
              <a:t>Front End          : JUPYTER NOTEBOOK</a:t>
            </a:r>
            <a:endParaRPr lang="en-IN" sz="2000" dirty="0">
              <a:latin typeface="Times New Roman" panose="02020603050405020304" pitchFamily="18" charset="0"/>
              <a:cs typeface="Times New Roman" panose="02020603050405020304" pitchFamily="18" charset="0"/>
            </a:endParaRPr>
          </a:p>
          <a:p>
            <a:pPr algn="just" fontAlgn="auto">
              <a:lnSpc>
                <a:spcPct val="150000"/>
              </a:lnSpc>
              <a:spcAft>
                <a:spcPts val="0"/>
              </a:spcAft>
              <a:buFont typeface="Arial" panose="020B0604020202020204" pitchFamily="34" charset="0"/>
              <a:buNone/>
            </a:pPr>
            <a:r>
              <a:rPr lang="en-US" sz="2000" b="1" dirty="0">
                <a:latin typeface="Times New Roman" pitchFamily="18" charset="0"/>
                <a:cs typeface="Times New Roman" pitchFamily="18" charset="0"/>
              </a:rPr>
              <a:t>HARDWARE  REQUIREMENTS:</a:t>
            </a:r>
          </a:p>
          <a:p>
            <a:pPr algn="just" fontAlgn="auto">
              <a:lnSpc>
                <a:spcPct val="150000"/>
              </a:lnSpc>
              <a:spcAft>
                <a:spcPts val="0"/>
              </a:spcAft>
            </a:pPr>
            <a:r>
              <a:rPr lang="en-US" sz="2000" dirty="0">
                <a:latin typeface="Times New Roman" panose="02020603050405020304" pitchFamily="18" charset="0"/>
                <a:cs typeface="Times New Roman" panose="02020603050405020304" pitchFamily="18" charset="0"/>
              </a:rPr>
              <a:t>System	:   Pentium IV 2.4 GHz </a:t>
            </a:r>
            <a:endParaRPr lang="en-IN" sz="2000" dirty="0">
              <a:latin typeface="Times New Roman" panose="02020603050405020304" pitchFamily="18" charset="0"/>
              <a:cs typeface="Times New Roman" panose="02020603050405020304" pitchFamily="18" charset="0"/>
            </a:endParaRPr>
          </a:p>
          <a:p>
            <a:pPr algn="just" fontAlgn="auto">
              <a:lnSpc>
                <a:spcPct val="150000"/>
              </a:lnSpc>
              <a:spcAft>
                <a:spcPts val="0"/>
              </a:spcAft>
            </a:pPr>
            <a:r>
              <a:rPr lang="en-US" sz="2000" dirty="0">
                <a:latin typeface="Times New Roman" panose="02020603050405020304" pitchFamily="18" charset="0"/>
                <a:cs typeface="Times New Roman" panose="02020603050405020304" pitchFamily="18" charset="0"/>
              </a:rPr>
              <a:t>Hard Disk	:   200 GB</a:t>
            </a:r>
            <a:endParaRPr lang="en-IN" sz="2000" dirty="0">
              <a:latin typeface="Times New Roman" panose="02020603050405020304" pitchFamily="18" charset="0"/>
              <a:cs typeface="Times New Roman" panose="02020603050405020304" pitchFamily="18" charset="0"/>
            </a:endParaRPr>
          </a:p>
          <a:p>
            <a:pPr algn="just" fontAlgn="auto">
              <a:lnSpc>
                <a:spcPct val="150000"/>
              </a:lnSpc>
              <a:spcAft>
                <a:spcPts val="0"/>
              </a:spcAft>
            </a:pPr>
            <a:r>
              <a:rPr lang="en-US" sz="2000" dirty="0">
                <a:latin typeface="Times New Roman" panose="02020603050405020304" pitchFamily="18" charset="0"/>
                <a:cs typeface="Times New Roman" panose="02020603050405020304" pitchFamily="18" charset="0"/>
              </a:rPr>
              <a:t>Ram		:      4GB</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27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675772" y="398161"/>
            <a:ext cx="9141397" cy="615553"/>
          </a:xfrm>
        </p:spPr>
        <p:txBody>
          <a:bodyPr/>
          <a:lstStyle/>
          <a:p>
            <a:r>
              <a:rPr lang="en-US" dirty="0"/>
              <a:t>CONCLUSION</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1172575" y="1848593"/>
            <a:ext cx="9644594" cy="3545209"/>
          </a:xfrm>
        </p:spPr>
        <p:txBody>
          <a:bodyPr vert="horz" wrap="square" lIns="0" tIns="0" rIns="0" bIns="0" rtlCol="0" anchor="t">
            <a:noAutofit/>
          </a:bodyPr>
          <a:lstStyle/>
          <a:p>
            <a:pPr algn="just">
              <a:lnSpc>
                <a:spcPct val="150000"/>
              </a:lnSpc>
            </a:pPr>
            <a:r>
              <a:rPr lang="en-IN" b="1" i="1" dirty="0">
                <a:latin typeface="Times New Roman" panose="02020603050405020304" pitchFamily="18" charset="0"/>
                <a:cs typeface="Times New Roman" panose="02020603050405020304" pitchFamily="18" charset="0"/>
              </a:rPr>
              <a:t>We conclude that, the proposed system was implemented or developed the different classification algorithm for predicting or classifying the disease either the patient is affected by stroke or not effectively by using Multi-Layer Perceptron (MLP), Decision Tree and  Random Forest (RF). </a:t>
            </a:r>
          </a:p>
          <a:p>
            <a:pPr algn="just">
              <a:lnSpc>
                <a:spcPct val="150000"/>
              </a:lnSpc>
            </a:pPr>
            <a:r>
              <a:rPr lang="en-IN" b="1" i="1" dirty="0">
                <a:latin typeface="Times New Roman" panose="02020603050405020304" pitchFamily="18" charset="0"/>
                <a:cs typeface="Times New Roman" panose="02020603050405020304" pitchFamily="18" charset="0"/>
              </a:rPr>
              <a:t>Then, the system was developed the feature selection technique for selecting the best features from our dataset. </a:t>
            </a:r>
          </a:p>
          <a:p>
            <a:pPr algn="just">
              <a:lnSpc>
                <a:spcPct val="150000"/>
              </a:lnSpc>
            </a:pPr>
            <a:r>
              <a:rPr lang="en-IN" b="1" i="1" dirty="0">
                <a:latin typeface="Times New Roman" panose="02020603050405020304" pitchFamily="18" charset="0"/>
                <a:cs typeface="Times New Roman" panose="02020603050405020304" pitchFamily="18" charset="0"/>
              </a:rPr>
              <a:t>The experimental results shows that some performance metrics such as accuracy, precision, recall and f1-score. Then, we are compared the two algorithms effectively.</a:t>
            </a:r>
          </a:p>
          <a:p>
            <a:endParaRPr lang="en-US" b="1" i="1"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30CB86-B963-EDA8-FC43-7973B04A26D5}"/>
              </a:ext>
            </a:extLst>
          </p:cNvPr>
          <p:cNvSpPr>
            <a:spLocks noGrp="1"/>
          </p:cNvSpPr>
          <p:nvPr>
            <p:ph type="title"/>
          </p:nvPr>
        </p:nvSpPr>
        <p:spPr>
          <a:xfrm>
            <a:off x="1525301" y="341453"/>
            <a:ext cx="9141397" cy="615553"/>
          </a:xfrm>
        </p:spPr>
        <p:txBody>
          <a:bodyPr/>
          <a:lstStyle/>
          <a:p>
            <a:r>
              <a:rPr lang="en-IN" dirty="0"/>
              <a:t>REFERENCES</a:t>
            </a:r>
          </a:p>
        </p:txBody>
      </p:sp>
      <p:sp>
        <p:nvSpPr>
          <p:cNvPr id="5" name="Text Placeholder 4">
            <a:extLst>
              <a:ext uri="{FF2B5EF4-FFF2-40B4-BE49-F238E27FC236}">
                <a16:creationId xmlns:a16="http://schemas.microsoft.com/office/drawing/2014/main" id="{13047EBD-682C-EC75-BAA9-90EDE5A130F2}"/>
              </a:ext>
            </a:extLst>
          </p:cNvPr>
          <p:cNvSpPr>
            <a:spLocks noGrp="1"/>
          </p:cNvSpPr>
          <p:nvPr>
            <p:ph type="body" sz="quarter" idx="12"/>
          </p:nvPr>
        </p:nvSpPr>
        <p:spPr>
          <a:xfrm>
            <a:off x="703172" y="1221466"/>
            <a:ext cx="10975684" cy="4679528"/>
          </a:xfrm>
        </p:spPr>
        <p:txBody>
          <a:bodyPr/>
          <a:lstStyle/>
          <a:p>
            <a:pPr algn="just">
              <a:lnSpc>
                <a:spcPct val="95000"/>
              </a:lnSpc>
              <a:spcAft>
                <a:spcPts val="6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Cui, L., Fan, Z., Yang, Y., Li, R., Wang, D., Feng, Y., … &amp; Fan, Y. (2022). Deep learning in ischemic stroke imaging analysis: a comprehensive review. BioMed Research International, 2022, 1-15. </a:t>
            </a:r>
          </a:p>
          <a:p>
            <a:pPr algn="just">
              <a:lnSpc>
                <a:spcPct val="95000"/>
              </a:lnSpc>
              <a:spcAft>
                <a:spcPts val="6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95000"/>
              </a:lnSpc>
              <a:spcAft>
                <a:spcPts val="600"/>
              </a:spcAft>
            </a:pP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[2] Wei, Z., Li, M., &amp; Fan, H. (2022). Hybrid deep learning model for the risk prediction of cognitive impairment in stroke patients.</a:t>
            </a:r>
          </a:p>
          <a:p>
            <a:pPr algn="just">
              <a:lnSpc>
                <a:spcPct val="95000"/>
              </a:lnSpc>
              <a:spcAft>
                <a:spcPts val="6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95000"/>
              </a:lnSpc>
              <a:spcAft>
                <a:spcPts val="600"/>
              </a:spcAft>
            </a:pP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[3] </a:t>
            </a:r>
            <a:r>
              <a:rPr lang="en-IN" sz="1800" kern="100" dirty="0" err="1">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Chantamit</a:t>
            </a: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-o-pas, P. and Goyal, M. (2017). Prediction of stroke using deep learning model. Neural Information Processing, 774-781.</a:t>
            </a:r>
          </a:p>
          <a:p>
            <a:pPr algn="just">
              <a:lnSpc>
                <a:spcPct val="95000"/>
              </a:lnSpc>
              <a:spcAft>
                <a:spcPts val="6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95000"/>
              </a:lnSpc>
              <a:spcAft>
                <a:spcPts val="600"/>
              </a:spcAft>
            </a:pP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[4] S. V, R. and R, G. (2023). Hybrid deep transfer learning framework for stroke risk prediction. The International Conference on Scientific Innovations in Science, Technology, and Management.</a:t>
            </a:r>
          </a:p>
          <a:p>
            <a:pPr algn="just">
              <a:lnSpc>
                <a:spcPct val="95000"/>
              </a:lnSpc>
              <a:spcAft>
                <a:spcPts val="600"/>
              </a:spcAft>
            </a:pP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95000"/>
              </a:lnSpc>
              <a:spcAft>
                <a:spcPts val="600"/>
              </a:spcAft>
            </a:pP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[5] Rao, B. N., Mohanty, S., Sen, K., Acharya, U. R., Cheong, K. H., &amp; </a:t>
            </a:r>
            <a:r>
              <a:rPr lang="en-IN" sz="1800" kern="100" dirty="0" err="1">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Sabut</a:t>
            </a: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S. (2022). Deep transfer learning for automatic prediction of </a:t>
            </a:r>
            <a:r>
              <a:rPr lang="en-IN" sz="1800" kern="100" dirty="0" err="1">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hemorrhagic</a:t>
            </a: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stroke on </a:t>
            </a:r>
            <a:r>
              <a:rPr lang="en-IN" sz="1800" kern="100" dirty="0" err="1">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ct</a:t>
            </a: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images. Computational and Mathematical Methods in Medicine, 2022, 1-10.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52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30CB86-B963-EDA8-FC43-7973B04A26D5}"/>
              </a:ext>
            </a:extLst>
          </p:cNvPr>
          <p:cNvSpPr>
            <a:spLocks noGrp="1"/>
          </p:cNvSpPr>
          <p:nvPr>
            <p:ph type="title"/>
          </p:nvPr>
        </p:nvSpPr>
        <p:spPr>
          <a:xfrm>
            <a:off x="1525301" y="341453"/>
            <a:ext cx="9141397" cy="615553"/>
          </a:xfrm>
        </p:spPr>
        <p:txBody>
          <a:bodyPr/>
          <a:lstStyle/>
          <a:p>
            <a:r>
              <a:rPr lang="en-IN" dirty="0"/>
              <a:t>REFERENCES</a:t>
            </a:r>
          </a:p>
        </p:txBody>
      </p:sp>
      <p:sp>
        <p:nvSpPr>
          <p:cNvPr id="5" name="Text Placeholder 4">
            <a:extLst>
              <a:ext uri="{FF2B5EF4-FFF2-40B4-BE49-F238E27FC236}">
                <a16:creationId xmlns:a16="http://schemas.microsoft.com/office/drawing/2014/main" id="{13047EBD-682C-EC75-BAA9-90EDE5A130F2}"/>
              </a:ext>
            </a:extLst>
          </p:cNvPr>
          <p:cNvSpPr>
            <a:spLocks noGrp="1"/>
          </p:cNvSpPr>
          <p:nvPr>
            <p:ph type="body" sz="quarter" idx="12"/>
          </p:nvPr>
        </p:nvSpPr>
        <p:spPr>
          <a:xfrm>
            <a:off x="703172" y="1221466"/>
            <a:ext cx="10975684" cy="4679528"/>
          </a:xfrm>
        </p:spPr>
        <p:txBody>
          <a:bodyPr/>
          <a:lstStyle/>
          <a:p>
            <a:pPr algn="l">
              <a:lnSpc>
                <a:spcPct val="95000"/>
              </a:lnSpc>
              <a:spcAft>
                <a:spcPts val="600"/>
              </a:spcAft>
            </a:pP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[6] </a:t>
            </a:r>
            <a:r>
              <a:rPr lang="en-IN" sz="1800" kern="100" dirty="0" err="1">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Cheon</a:t>
            </a: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S., Kim, J., &amp; Lim, J. (2019). The use of deep learning to predict stroke patient mortality. International Journal of Environmental Research and Public Health, 16(11), 1876. </a:t>
            </a:r>
          </a:p>
          <a:p>
            <a:pPr algn="l">
              <a:lnSpc>
                <a:spcPct val="95000"/>
              </a:lnSpc>
              <a:spcAft>
                <a:spcPts val="6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95000"/>
              </a:lnSpc>
              <a:spcAft>
                <a:spcPts val="600"/>
              </a:spcAft>
            </a:pP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[7] </a:t>
            </a:r>
            <a:r>
              <a:rPr lang="en-IN" sz="1800" kern="100" dirty="0" err="1">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AlArfaj</a:t>
            </a: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 A., Mahmoud, H. A. H., &amp; Hafez, A. M. (2022). A deep learning model for stroke patients’ motor function prediction. Applied Bionics and Biomechanics, 2022, 1-9. </a:t>
            </a:r>
          </a:p>
          <a:p>
            <a:pPr algn="l">
              <a:lnSpc>
                <a:spcPct val="95000"/>
              </a:lnSpc>
              <a:spcAft>
                <a:spcPts val="6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95000"/>
              </a:lnSpc>
              <a:spcAft>
                <a:spcPts val="600"/>
              </a:spcAft>
            </a:pP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[8] Liu, Y., Yu, Y., Ouyang, J., Jiang, B., Yang, G., </a:t>
            </a:r>
            <a:r>
              <a:rPr lang="en-IN" sz="1800" kern="100" dirty="0" err="1">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Ostmeier</a:t>
            </a: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S., … &amp; </a:t>
            </a:r>
            <a:r>
              <a:rPr lang="en-IN" sz="1800" kern="100" dirty="0" err="1">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Zaharchuk</a:t>
            </a: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G. (2023). Functional outcome prediction in acute ischemic stroke using a fused imaging and clinical deep learning model. Stroke, 54(9), 2316-2327.</a:t>
            </a:r>
          </a:p>
          <a:p>
            <a:pPr algn="l">
              <a:lnSpc>
                <a:spcPct val="95000"/>
              </a:lnSpc>
              <a:spcAft>
                <a:spcPts val="600"/>
              </a:spcAft>
            </a:pPr>
            <a:r>
              <a:rPr lang="en-IN" sz="1800" kern="100" dirty="0">
                <a:solidFill>
                  <a:srgbClr val="1E1D1A"/>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95000"/>
              </a:lnSpc>
              <a:spcAft>
                <a:spcPts val="600"/>
              </a:spcAft>
            </a:pPr>
            <a:r>
              <a:rPr lang="en-IN"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[9] Su, S., Li, L., Wang, Y., &amp; Li, Y. (2023). Stroke risk prediction by </a:t>
            </a:r>
            <a:r>
              <a:rPr lang="en-IN" sz="1800" kern="100" dirty="0" err="1">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Doppler ultrasound of carotid artery-</a:t>
            </a:r>
            <a:r>
              <a:rPr lang="en-IN" sz="1800" kern="100" dirty="0" err="1">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baseddeep</a:t>
            </a:r>
            <a:r>
              <a:rPr lang="en-IN"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learning using Inception V3 and VGG-16.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Frontiers in Neurology, 14</a:t>
            </a:r>
            <a:r>
              <a:rPr lang="en-IN"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p>
          <a:p>
            <a:pPr algn="l">
              <a:lnSpc>
                <a:spcPct val="95000"/>
              </a:lnSpc>
              <a:spcAft>
                <a:spcPts val="6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95000"/>
              </a:lnSpc>
              <a:spcAft>
                <a:spcPts val="600"/>
              </a:spcAft>
            </a:pPr>
            <a:r>
              <a:rPr lang="en-IN"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[10] Lee, J.H., Kwon, J., Lee, M.S., Cho, Y., Oh, I., Park, J.J., &amp; Jeon, K. (2022). Prediction of atrial fibrillation in patients with embolic stroke with undetermined source using electrocardiogram deep learning algorithm and clinical risk factors.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European Heart Journal</a:t>
            </a:r>
            <a:r>
              <a:rPr lang="en-IN" sz="18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0895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A black and white text&#10;&#10;Description automatically generated">
            <a:extLst>
              <a:ext uri="{FF2B5EF4-FFF2-40B4-BE49-F238E27FC236}">
                <a16:creationId xmlns:a16="http://schemas.microsoft.com/office/drawing/2014/main" id="{864E489D-4C09-84F4-105A-BA1D61DCF1F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37270" y="1340111"/>
            <a:ext cx="9917460" cy="4177778"/>
          </a:xfrm>
          <a:prstGeom prst="rect">
            <a:avLst/>
          </a:prstGeom>
        </p:spPr>
      </p:pic>
    </p:spTree>
    <p:extLst>
      <p:ext uri="{BB962C8B-B14F-4D97-AF65-F5344CB8AC3E}">
        <p14:creationId xmlns:p14="http://schemas.microsoft.com/office/powerpoint/2010/main" val="120228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916339"/>
            <a:ext cx="9141397" cy="615553"/>
          </a:xfrm>
        </p:spPr>
        <p:txBody>
          <a:bodyPr/>
          <a:lstStyle/>
          <a:p>
            <a:r>
              <a:rPr lang="en-US" dirty="0"/>
              <a:t>Abstract</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1860803" y="2242410"/>
            <a:ext cx="8470391" cy="2373179"/>
          </a:xfrm>
        </p:spPr>
        <p:txBody>
          <a:bodyPr/>
          <a:lstStyle/>
          <a:p>
            <a:pPr algn="just"/>
            <a:r>
              <a:rPr lang="en-IN" b="1" i="1" kern="100" dirty="0">
                <a:effectLst/>
                <a:latin typeface="Times New Roman" panose="02020603050405020304" pitchFamily="18" charset="0"/>
                <a:ea typeface="Calibri" panose="020F0502020204030204" pitchFamily="34" charset="0"/>
                <a:cs typeface="Times New Roman" panose="02020603050405020304" pitchFamily="18" charset="0"/>
              </a:rPr>
              <a:t>Our study introduces a novel approach, combining deep neural networks with transfer learning, to predict stroke risk. Utilizing a healthcare dataset, we preprocess the data, encode categorical variables, and train Decision Tree and Random Forest classifiers. Results highlight the hybrid model's effectiveness in accurately predicting stroke risk, showcasing its potential to augment healthcare analytics and provide valuable insights for preventive interventions. This hybrid deep transfer learning framework offers a promising avenue for enhancing stroke risk prediction models, thereby contributing to improved patient care and health outcomes.</a:t>
            </a: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r>
              <a:rPr lang="en-US" sz="3600" dirty="0"/>
              <a:t>INTRODUCTION</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678369"/>
            <a:ext cx="10667999" cy="4132495"/>
          </a:xfrm>
        </p:spPr>
        <p:txBody>
          <a:bodyPr/>
          <a:lstStyle/>
          <a:p>
            <a:pPr algn="just">
              <a:lnSpc>
                <a:spcPct val="150000"/>
              </a:lnSpc>
            </a:pPr>
            <a:r>
              <a:rPr lang="en-IN" sz="1800" dirty="0">
                <a:latin typeface="Times New Roman" panose="02020603050405020304" pitchFamily="18" charset="0"/>
                <a:cs typeface="Times New Roman" panose="02020603050405020304" pitchFamily="18" charset="0"/>
              </a:rPr>
              <a:t>Stroke is one of the most prevalent diseases which could lead to death or long-term disability among elderly people all over the world. In a recent report, around 795 000 people experience a new or recurrent stroke each year in the US; one stroke incident occurs in approximately every 40 seconds.</a:t>
            </a:r>
          </a:p>
          <a:p>
            <a:pPr algn="just">
              <a:lnSpc>
                <a:spcPct val="150000"/>
              </a:lnSpc>
            </a:pPr>
            <a:r>
              <a:rPr lang="en-IN" sz="1800" dirty="0">
                <a:latin typeface="Times New Roman" panose="02020603050405020304" pitchFamily="18" charset="0"/>
                <a:cs typeface="Times New Roman" panose="02020603050405020304" pitchFamily="18" charset="0"/>
              </a:rPr>
              <a:t> Among the patients who suffered strokes, one in five would die within one year. For the survivals, the cost of treatment and rehabilitation becomes an extremely high burden to their families and the health-care system. </a:t>
            </a:r>
          </a:p>
          <a:p>
            <a:pPr algn="just">
              <a:lnSpc>
                <a:spcPct val="150000"/>
              </a:lnSpc>
            </a:pPr>
            <a:r>
              <a:rPr lang="en-IN" sz="1800" dirty="0">
                <a:latin typeface="Times New Roman" panose="02020603050405020304" pitchFamily="18" charset="0"/>
                <a:cs typeface="Times New Roman" panose="02020603050405020304" pitchFamily="18" charset="0"/>
              </a:rPr>
              <a:t>From 2014 to 2015, the direct and indirect cost due to stroke incidents was about 45.5 billion US dollars. </a:t>
            </a:r>
          </a:p>
          <a:p>
            <a:pPr algn="just">
              <a:lnSpc>
                <a:spcPct val="150000"/>
              </a:lnSpc>
            </a:pPr>
            <a:r>
              <a:rPr lang="en-IN" sz="1800" dirty="0">
                <a:latin typeface="Times New Roman" panose="02020603050405020304" pitchFamily="18" charset="0"/>
                <a:cs typeface="Times New Roman" panose="02020603050405020304" pitchFamily="18" charset="0"/>
              </a:rPr>
              <a:t>Thus, accurate stroke prediction is highly desirable so that the cost can be reduced with early interventions to delay the onset of and to reduce the risks of stroke.</a:t>
            </a:r>
          </a:p>
          <a:p>
            <a:endParaRPr lang="en-US" altLang="en-US" dirty="0"/>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OBJECTIVES</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2" y="1904998"/>
            <a:ext cx="6477000" cy="3276600"/>
          </a:xfrm>
        </p:spPr>
        <p:txBody>
          <a:bodyPr vert="horz" lIns="91440" tIns="45720" rIns="91440" bIns="45720" rtlCol="0" anchor="t">
            <a:normAutofit/>
          </a:bodyPr>
          <a:lstStyle/>
          <a:p>
            <a:pPr marL="0" indent="0" algn="just">
              <a:lnSpc>
                <a:spcPct val="150000"/>
              </a:lnSpc>
              <a:buNone/>
            </a:pPr>
            <a:r>
              <a:rPr lang="en-IN" sz="1800" b="0" dirty="0">
                <a:latin typeface="Times New Roman" panose="02020603050405020304" pitchFamily="18" charset="0"/>
                <a:cs typeface="Times New Roman" panose="02020603050405020304" pitchFamily="18" charset="0"/>
              </a:rPr>
              <a:t>The main objective of our project is</a:t>
            </a:r>
          </a:p>
          <a:p>
            <a:pPr marL="285750" lvl="0" indent="-285750" algn="just">
              <a:lnSpc>
                <a:spcPct val="150000"/>
              </a:lnSpc>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To predict or to classify the stroke or non-stroke effectively.</a:t>
            </a:r>
          </a:p>
          <a:p>
            <a:pPr marL="285750" lvl="0" indent="-285750" algn="just">
              <a:lnSpc>
                <a:spcPct val="150000"/>
              </a:lnSpc>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To implement the feature selection for selecting the best features from our dataset.</a:t>
            </a:r>
          </a:p>
          <a:p>
            <a:pPr marL="285750" lvl="0" indent="-285750" algn="just">
              <a:lnSpc>
                <a:spcPct val="150000"/>
              </a:lnSpc>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To implement the different machine learning algorithm.</a:t>
            </a:r>
          </a:p>
          <a:p>
            <a:pPr marL="285750" lvl="0" indent="-285750" algn="just">
              <a:lnSpc>
                <a:spcPct val="150000"/>
              </a:lnSpc>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To enhance the overall performance analysis.</a:t>
            </a:r>
          </a:p>
          <a:p>
            <a:endParaRPr lang="en-US" b="0" dirty="0"/>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3760184" y="137770"/>
            <a:ext cx="5429866" cy="581895"/>
          </a:xfrm>
        </p:spPr>
        <p:txBody>
          <a:bodyPr/>
          <a:lstStyle/>
          <a:p>
            <a:pPr algn="ctr"/>
            <a:r>
              <a:rPr lang="en-US" sz="3000" dirty="0"/>
              <a:t>LITERATURE SURVEY</a:t>
            </a:r>
          </a:p>
        </p:txBody>
      </p:sp>
      <p:graphicFrame>
        <p:nvGraphicFramePr>
          <p:cNvPr id="12" name="Table 11">
            <a:extLst>
              <a:ext uri="{FF2B5EF4-FFF2-40B4-BE49-F238E27FC236}">
                <a16:creationId xmlns:a16="http://schemas.microsoft.com/office/drawing/2014/main" id="{64A179F5-979F-923C-CD90-6226DAA90966}"/>
              </a:ext>
            </a:extLst>
          </p:cNvPr>
          <p:cNvGraphicFramePr>
            <a:graphicFrameLocks noGrp="1"/>
          </p:cNvGraphicFramePr>
          <p:nvPr>
            <p:extLst>
              <p:ext uri="{D42A27DB-BD31-4B8C-83A1-F6EECF244321}">
                <p14:modId xmlns:p14="http://schemas.microsoft.com/office/powerpoint/2010/main" val="3358887962"/>
              </p:ext>
            </p:extLst>
          </p:nvPr>
        </p:nvGraphicFramePr>
        <p:xfrm>
          <a:off x="0" y="719665"/>
          <a:ext cx="12192000" cy="7872577"/>
        </p:xfrm>
        <a:graphic>
          <a:graphicData uri="http://schemas.openxmlformats.org/drawingml/2006/table">
            <a:tbl>
              <a:tblPr firstRow="1" bandRow="1">
                <a:tableStyleId>{5C22544A-7EE6-4342-B048-85BDC9FD1C3A}</a:tableStyleId>
              </a:tblPr>
              <a:tblGrid>
                <a:gridCol w="1057329">
                  <a:extLst>
                    <a:ext uri="{9D8B030D-6E8A-4147-A177-3AD203B41FA5}">
                      <a16:colId xmlns:a16="http://schemas.microsoft.com/office/drawing/2014/main" val="2626631190"/>
                    </a:ext>
                  </a:extLst>
                </a:gridCol>
                <a:gridCol w="2034208">
                  <a:extLst>
                    <a:ext uri="{9D8B030D-6E8A-4147-A177-3AD203B41FA5}">
                      <a16:colId xmlns:a16="http://schemas.microsoft.com/office/drawing/2014/main" val="3846729453"/>
                    </a:ext>
                  </a:extLst>
                </a:gridCol>
                <a:gridCol w="2585858">
                  <a:extLst>
                    <a:ext uri="{9D8B030D-6E8A-4147-A177-3AD203B41FA5}">
                      <a16:colId xmlns:a16="http://schemas.microsoft.com/office/drawing/2014/main" val="106432615"/>
                    </a:ext>
                  </a:extLst>
                </a:gridCol>
                <a:gridCol w="2505410">
                  <a:extLst>
                    <a:ext uri="{9D8B030D-6E8A-4147-A177-3AD203B41FA5}">
                      <a16:colId xmlns:a16="http://schemas.microsoft.com/office/drawing/2014/main" val="806916260"/>
                    </a:ext>
                  </a:extLst>
                </a:gridCol>
                <a:gridCol w="2723771">
                  <a:extLst>
                    <a:ext uri="{9D8B030D-6E8A-4147-A177-3AD203B41FA5}">
                      <a16:colId xmlns:a16="http://schemas.microsoft.com/office/drawing/2014/main" val="3073787908"/>
                    </a:ext>
                  </a:extLst>
                </a:gridCol>
                <a:gridCol w="1285424">
                  <a:extLst>
                    <a:ext uri="{9D8B030D-6E8A-4147-A177-3AD203B41FA5}">
                      <a16:colId xmlns:a16="http://schemas.microsoft.com/office/drawing/2014/main" val="3574379616"/>
                    </a:ext>
                  </a:extLst>
                </a:gridCol>
              </a:tblGrid>
              <a:tr h="740257">
                <a:tc>
                  <a:txBody>
                    <a:bodyPr/>
                    <a:lstStyle/>
                    <a:p>
                      <a:r>
                        <a:rPr lang="en-IN" dirty="0"/>
                        <a:t>Ref No.</a:t>
                      </a:r>
                    </a:p>
                  </a:txBody>
                  <a:tcPr/>
                </a:tc>
                <a:tc>
                  <a:txBody>
                    <a:bodyPr/>
                    <a:lstStyle/>
                    <a:p>
                      <a:r>
                        <a:rPr lang="en-IN" dirty="0"/>
                        <a:t>Paper Title</a:t>
                      </a:r>
                    </a:p>
                  </a:txBody>
                  <a:tcPr/>
                </a:tc>
                <a:tc>
                  <a:txBody>
                    <a:bodyPr/>
                    <a:lstStyle/>
                    <a:p>
                      <a:r>
                        <a:rPr lang="en-IN" dirty="0"/>
                        <a:t>Methodology</a:t>
                      </a:r>
                    </a:p>
                  </a:txBody>
                  <a:tcPr/>
                </a:tc>
                <a:tc>
                  <a:txBody>
                    <a:bodyPr/>
                    <a:lstStyle/>
                    <a:p>
                      <a:r>
                        <a:rPr lang="en-IN" dirty="0"/>
                        <a:t>Merits</a:t>
                      </a:r>
                    </a:p>
                  </a:txBody>
                  <a:tcPr/>
                </a:tc>
                <a:tc>
                  <a:txBody>
                    <a:bodyPr/>
                    <a:lstStyle/>
                    <a:p>
                      <a:r>
                        <a:rPr lang="en-IN" dirty="0"/>
                        <a:t>Demerits</a:t>
                      </a:r>
                    </a:p>
                  </a:txBody>
                  <a:tcPr/>
                </a:tc>
                <a:tc>
                  <a:txBody>
                    <a:bodyPr/>
                    <a:lstStyle/>
                    <a:p>
                      <a:r>
                        <a:rPr lang="en-IN" dirty="0"/>
                        <a:t>Year</a:t>
                      </a:r>
                    </a:p>
                  </a:txBody>
                  <a:tcPr/>
                </a:tc>
                <a:extLst>
                  <a:ext uri="{0D108BD9-81ED-4DB2-BD59-A6C34878D82A}">
                    <a16:rowId xmlns:a16="http://schemas.microsoft.com/office/drawing/2014/main" val="640485505"/>
                  </a:ext>
                </a:extLst>
              </a:tr>
              <a:tr h="1150071">
                <a:tc>
                  <a:txBody>
                    <a:bodyPr/>
                    <a:lstStyle/>
                    <a:p>
                      <a:r>
                        <a:rPr lang="en-IN" b="1" dirty="0"/>
                        <a:t>1.</a:t>
                      </a:r>
                    </a:p>
                  </a:txBody>
                  <a:tcPr/>
                </a:tc>
                <a:tc>
                  <a:txBody>
                    <a:bodyPr/>
                    <a:lstStyle/>
                    <a:p>
                      <a:r>
                        <a:rPr lang="en-US" sz="1600" b="1" dirty="0">
                          <a:latin typeface="Times New Roman" panose="02020603050405020304" pitchFamily="18" charset="0"/>
                          <a:cs typeface="Times New Roman" panose="02020603050405020304" pitchFamily="18" charset="0"/>
                        </a:rPr>
                        <a:t>Stroke Risk Prediction With Hybrid Deep Transfer Learning Framework</a:t>
                      </a:r>
                      <a:endParaRPr lang="en-IN" sz="1600" b="1"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Combine the outputs of multiple deep learning models, possibly including both CNNs and RNNs, Assess the performance of the hybrid deep transfer learning framework using appropriate evaluation metrics such as accuracy, precision.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It has the enhanced prediction accuracy,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Transfer learning allows the integration of knowledge from diverse domains (e.g., images, text) into stroke risk prediction and reduces the training time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This led to overfitting if the pre-trained models are not appropriately fine-tuned</a:t>
                      </a:r>
                    </a:p>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Transfer learning may inadvertently transfer biases present in the pre-trained models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2022</a:t>
                      </a:r>
                    </a:p>
                  </a:txBody>
                  <a:tcPr/>
                </a:tc>
                <a:extLst>
                  <a:ext uri="{0D108BD9-81ED-4DB2-BD59-A6C34878D82A}">
                    <a16:rowId xmlns:a16="http://schemas.microsoft.com/office/drawing/2014/main" val="743848629"/>
                  </a:ext>
                </a:extLst>
              </a:tr>
              <a:tr h="1753435">
                <a:tc>
                  <a:txBody>
                    <a:bodyPr/>
                    <a:lstStyle/>
                    <a:p>
                      <a:r>
                        <a:rPr lang="en-IN" b="1"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dk1"/>
                          </a:solidFill>
                          <a:effectLst/>
                          <a:latin typeface="Times New Roman" panose="02020603050405020304" pitchFamily="18" charset="0"/>
                          <a:ea typeface="+mn-ea"/>
                          <a:cs typeface="Times New Roman" panose="02020603050405020304" pitchFamily="18" charset="0"/>
                        </a:rPr>
                        <a:t>An Integrated Machine Learning Approach to Stroke Prediction</a:t>
                      </a:r>
                      <a:endParaRPr lang="en-IN" sz="1600" b="1"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IN" sz="1600" b="0" kern="1200" dirty="0">
                          <a:solidFill>
                            <a:schemeClr val="dk1"/>
                          </a:solidFill>
                          <a:effectLst/>
                          <a:latin typeface="Times New Roman" panose="02020603050405020304" pitchFamily="18" charset="0"/>
                          <a:ea typeface="+mn-ea"/>
                          <a:cs typeface="Times New Roman" panose="02020603050405020304" pitchFamily="18" charset="0"/>
                        </a:rPr>
                        <a:t>We propose a novel automatic feature selection algorithm that selects robust features based on our proposed heuristic: conservative mean. Combined with Support Vector Machines (SVMs)</a:t>
                      </a:r>
                      <a:endParaRPr lang="en-IN" sz="1600" dirty="0"/>
                    </a:p>
                  </a:txBody>
                  <a:tcPr/>
                </a:tc>
                <a:tc>
                  <a:txBody>
                    <a:bodyPr/>
                    <a:lstStyle/>
                    <a:p>
                      <a:r>
                        <a:rPr lang="en-IN" sz="1600" b="0" kern="1200" dirty="0">
                          <a:solidFill>
                            <a:schemeClr val="dk1"/>
                          </a:solidFill>
                          <a:effectLst/>
                          <a:latin typeface="Times New Roman" panose="02020603050405020304" pitchFamily="18" charset="0"/>
                          <a:ea typeface="+mn-ea"/>
                          <a:cs typeface="Times New Roman" panose="02020603050405020304" pitchFamily="18" charset="0"/>
                        </a:rPr>
                        <a:t>Machine learning algorithms are capable of identifying features highly related to stroke occurrence efficiently from the huge set of features</a:t>
                      </a:r>
                      <a:endParaRPr lang="en-IN" sz="1600" dirty="0"/>
                    </a:p>
                  </a:txBody>
                  <a:tcPr/>
                </a:tc>
                <a:tc>
                  <a:txBody>
                    <a:bodyPr/>
                    <a:lstStyle/>
                    <a:p>
                      <a:r>
                        <a:rPr lang="en-IN" sz="1600" dirty="0">
                          <a:latin typeface="Times New Roman" panose="02020603050405020304" pitchFamily="18" charset="0"/>
                          <a:cs typeface="Times New Roman" panose="02020603050405020304" pitchFamily="18" charset="0"/>
                        </a:rPr>
                        <a:t>Prediction is poor</a:t>
                      </a:r>
                    </a:p>
                  </a:txBody>
                  <a:tcPr/>
                </a:tc>
                <a:tc>
                  <a:txBody>
                    <a:bodyPr/>
                    <a:lstStyle/>
                    <a:p>
                      <a:r>
                        <a:rPr lang="en-IN"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2075445900"/>
                  </a:ext>
                </a:extLst>
              </a:tr>
              <a:tr h="1753435">
                <a:tc>
                  <a:txBody>
                    <a:bodyPr/>
                    <a:lstStyle/>
                    <a:p>
                      <a:r>
                        <a:rPr lang="en-IN" b="1"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Performance Analysis of Machine Learning Approaches in Stroke Prediction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latin typeface="Times New Roman" panose="02020603050405020304" pitchFamily="18" charset="0"/>
                          <a:cs typeface="Times New Roman" panose="02020603050405020304" pitchFamily="18" charset="0"/>
                        </a:rPr>
                        <a:t>Ten different classifiers have been trained for predicting the stroke. Afterwards, results of the base classifiers have been aggregated using the weighted voting approach to reach highest accuracy</a:t>
                      </a:r>
                      <a:endParaRPr lang="en-IN"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The results of the base classifiers have been aggregated using the weighted voting approach to reach highest accuracy.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The prediction is not accurate.</a:t>
                      </a:r>
                      <a:endParaRPr lang="en-IN"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2020</a:t>
                      </a:r>
                    </a:p>
                    <a:p>
                      <a:endParaRPr lang="en-IN" dirty="0"/>
                    </a:p>
                  </a:txBody>
                  <a:tcPr/>
                </a:tc>
                <a:extLst>
                  <a:ext uri="{0D108BD9-81ED-4DB2-BD59-A6C34878D82A}">
                    <a16:rowId xmlns:a16="http://schemas.microsoft.com/office/drawing/2014/main" val="2257564288"/>
                  </a:ext>
                </a:extLst>
              </a:tr>
            </a:tbl>
          </a:graphicData>
        </a:graphic>
      </p:graphicFrame>
    </p:spTree>
    <p:extLst>
      <p:ext uri="{BB962C8B-B14F-4D97-AF65-F5344CB8AC3E}">
        <p14:creationId xmlns:p14="http://schemas.microsoft.com/office/powerpoint/2010/main" val="83821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3760184" y="137770"/>
            <a:ext cx="5429866" cy="581895"/>
          </a:xfrm>
        </p:spPr>
        <p:txBody>
          <a:bodyPr/>
          <a:lstStyle/>
          <a:p>
            <a:pPr algn="ctr"/>
            <a:r>
              <a:rPr lang="en-US" sz="3000" dirty="0"/>
              <a:t>LITERATURE SURVEY</a:t>
            </a:r>
          </a:p>
        </p:txBody>
      </p:sp>
      <p:graphicFrame>
        <p:nvGraphicFramePr>
          <p:cNvPr id="12" name="Table 11">
            <a:extLst>
              <a:ext uri="{FF2B5EF4-FFF2-40B4-BE49-F238E27FC236}">
                <a16:creationId xmlns:a16="http://schemas.microsoft.com/office/drawing/2014/main" id="{64A179F5-979F-923C-CD90-6226DAA90966}"/>
              </a:ext>
            </a:extLst>
          </p:cNvPr>
          <p:cNvGraphicFramePr>
            <a:graphicFrameLocks noGrp="1"/>
          </p:cNvGraphicFramePr>
          <p:nvPr>
            <p:extLst>
              <p:ext uri="{D42A27DB-BD31-4B8C-83A1-F6EECF244321}">
                <p14:modId xmlns:p14="http://schemas.microsoft.com/office/powerpoint/2010/main" val="1775216721"/>
              </p:ext>
            </p:extLst>
          </p:nvPr>
        </p:nvGraphicFramePr>
        <p:xfrm>
          <a:off x="0" y="719665"/>
          <a:ext cx="12192000" cy="7384897"/>
        </p:xfrm>
        <a:graphic>
          <a:graphicData uri="http://schemas.openxmlformats.org/drawingml/2006/table">
            <a:tbl>
              <a:tblPr firstRow="1" bandRow="1">
                <a:tableStyleId>{5C22544A-7EE6-4342-B048-85BDC9FD1C3A}</a:tableStyleId>
              </a:tblPr>
              <a:tblGrid>
                <a:gridCol w="1057329">
                  <a:extLst>
                    <a:ext uri="{9D8B030D-6E8A-4147-A177-3AD203B41FA5}">
                      <a16:colId xmlns:a16="http://schemas.microsoft.com/office/drawing/2014/main" val="2626631190"/>
                    </a:ext>
                  </a:extLst>
                </a:gridCol>
                <a:gridCol w="2034208">
                  <a:extLst>
                    <a:ext uri="{9D8B030D-6E8A-4147-A177-3AD203B41FA5}">
                      <a16:colId xmlns:a16="http://schemas.microsoft.com/office/drawing/2014/main" val="3846729453"/>
                    </a:ext>
                  </a:extLst>
                </a:gridCol>
                <a:gridCol w="2973983">
                  <a:extLst>
                    <a:ext uri="{9D8B030D-6E8A-4147-A177-3AD203B41FA5}">
                      <a16:colId xmlns:a16="http://schemas.microsoft.com/office/drawing/2014/main" val="106432615"/>
                    </a:ext>
                  </a:extLst>
                </a:gridCol>
                <a:gridCol w="2117285">
                  <a:extLst>
                    <a:ext uri="{9D8B030D-6E8A-4147-A177-3AD203B41FA5}">
                      <a16:colId xmlns:a16="http://schemas.microsoft.com/office/drawing/2014/main" val="806916260"/>
                    </a:ext>
                  </a:extLst>
                </a:gridCol>
                <a:gridCol w="2723771">
                  <a:extLst>
                    <a:ext uri="{9D8B030D-6E8A-4147-A177-3AD203B41FA5}">
                      <a16:colId xmlns:a16="http://schemas.microsoft.com/office/drawing/2014/main" val="3073787908"/>
                    </a:ext>
                  </a:extLst>
                </a:gridCol>
                <a:gridCol w="1285424">
                  <a:extLst>
                    <a:ext uri="{9D8B030D-6E8A-4147-A177-3AD203B41FA5}">
                      <a16:colId xmlns:a16="http://schemas.microsoft.com/office/drawing/2014/main" val="3574379616"/>
                    </a:ext>
                  </a:extLst>
                </a:gridCol>
              </a:tblGrid>
              <a:tr h="740257">
                <a:tc>
                  <a:txBody>
                    <a:bodyPr/>
                    <a:lstStyle/>
                    <a:p>
                      <a:r>
                        <a:rPr lang="en-IN" dirty="0"/>
                        <a:t>Ref No.</a:t>
                      </a:r>
                    </a:p>
                  </a:txBody>
                  <a:tcPr/>
                </a:tc>
                <a:tc>
                  <a:txBody>
                    <a:bodyPr/>
                    <a:lstStyle/>
                    <a:p>
                      <a:r>
                        <a:rPr lang="en-IN"/>
                        <a:t>Paper Title</a:t>
                      </a:r>
                      <a:endParaRPr lang="en-IN" dirty="0"/>
                    </a:p>
                  </a:txBody>
                  <a:tcPr/>
                </a:tc>
                <a:tc>
                  <a:txBody>
                    <a:bodyPr/>
                    <a:lstStyle/>
                    <a:p>
                      <a:r>
                        <a:rPr lang="en-IN">
                          <a:solidFill>
                            <a:schemeClr val="tx1"/>
                          </a:solidFill>
                          <a:latin typeface="+mj-lt"/>
                          <a:cs typeface="Times New Roman" panose="02020603050405020304" pitchFamily="18" charset="0"/>
                        </a:rPr>
                        <a:t>Methodology</a:t>
                      </a:r>
                      <a:endParaRPr lang="en-IN" dirty="0">
                        <a:solidFill>
                          <a:schemeClr val="tx1"/>
                        </a:solidFill>
                        <a:latin typeface="+mj-lt"/>
                        <a:cs typeface="Times New Roman" panose="02020603050405020304" pitchFamily="18" charset="0"/>
                      </a:endParaRPr>
                    </a:p>
                  </a:txBody>
                  <a:tcPr/>
                </a:tc>
                <a:tc>
                  <a:txBody>
                    <a:bodyPr/>
                    <a:lstStyle/>
                    <a:p>
                      <a:r>
                        <a:rPr lang="en-IN"/>
                        <a:t>Merits</a:t>
                      </a:r>
                      <a:endParaRPr lang="en-IN" dirty="0"/>
                    </a:p>
                  </a:txBody>
                  <a:tcPr/>
                </a:tc>
                <a:tc>
                  <a:txBody>
                    <a:bodyPr/>
                    <a:lstStyle/>
                    <a:p>
                      <a:r>
                        <a:rPr lang="en-IN"/>
                        <a:t>Demerits</a:t>
                      </a:r>
                      <a:endParaRPr lang="en-IN" dirty="0"/>
                    </a:p>
                  </a:txBody>
                  <a:tcPr/>
                </a:tc>
                <a:tc>
                  <a:txBody>
                    <a:bodyPr/>
                    <a:lstStyle/>
                    <a:p>
                      <a:r>
                        <a:rPr lang="en-IN"/>
                        <a:t>Year</a:t>
                      </a:r>
                      <a:endParaRPr lang="en-IN" dirty="0"/>
                    </a:p>
                  </a:txBody>
                  <a:tcPr/>
                </a:tc>
                <a:extLst>
                  <a:ext uri="{0D108BD9-81ED-4DB2-BD59-A6C34878D82A}">
                    <a16:rowId xmlns:a16="http://schemas.microsoft.com/office/drawing/2014/main" val="640485505"/>
                  </a:ext>
                </a:extLst>
              </a:tr>
              <a:tr h="1150071">
                <a:tc>
                  <a:txBody>
                    <a:bodyPr/>
                    <a:lstStyle/>
                    <a:p>
                      <a:r>
                        <a:rPr lang="en-IN" b="1"/>
                        <a:t>1.</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solidFill>
                            <a:schemeClr val="bg1"/>
                          </a:solidFill>
                          <a:latin typeface="Times New Roman" panose="02020603050405020304" pitchFamily="18" charset="0"/>
                          <a:cs typeface="Times New Roman" panose="02020603050405020304" pitchFamily="18" charset="0"/>
                        </a:rPr>
                        <a:t>A machine learning-based approach for predicting the outbreak of cardiovascular diseases in patients on dialysis</a:t>
                      </a:r>
                    </a:p>
                    <a:p>
                      <a:endParaRPr lang="en-IN" sz="16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dirty="0">
                          <a:solidFill>
                            <a:schemeClr val="bg1"/>
                          </a:solidFill>
                          <a:latin typeface="Times New Roman" panose="02020603050405020304" pitchFamily="18" charset="0"/>
                          <a:cs typeface="Times New Roman" panose="02020603050405020304" pitchFamily="18" charset="0"/>
                        </a:rPr>
                        <a:t>We tested different types of algorithm (both linear and non-linear), but the final choice was to use Support Vector Machine. We obtained the best performances using the non-linear SVC with RBF kernel algorithm, optimizing it with Grid Search. </a:t>
                      </a:r>
                    </a:p>
                    <a:p>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bg1"/>
                          </a:solidFill>
                          <a:effectLst/>
                          <a:latin typeface="Times New Roman" panose="02020603050405020304" pitchFamily="18" charset="0"/>
                          <a:ea typeface="+mn-ea"/>
                          <a:cs typeface="Times New Roman" panose="02020603050405020304" pitchFamily="18" charset="0"/>
                        </a:rPr>
                        <a:t>The prediction is accurate.</a:t>
                      </a:r>
                    </a:p>
                    <a:p>
                      <a:endParaRPr lang="en-IN" sz="1600" dirty="0"/>
                    </a:p>
                  </a:txBody>
                  <a:tcPr/>
                </a:tc>
                <a:tc>
                  <a:txBody>
                    <a:bodyPr/>
                    <a:lstStyle/>
                    <a:p>
                      <a:pPr lvl="0" algn="just"/>
                      <a:r>
                        <a:rPr lang="en-IN" sz="1600" b="0" kern="1200">
                          <a:solidFill>
                            <a:schemeClr val="bg1"/>
                          </a:solidFill>
                          <a:effectLst/>
                          <a:latin typeface="Times New Roman" panose="02020603050405020304" pitchFamily="18" charset="0"/>
                          <a:ea typeface="+mn-ea"/>
                          <a:cs typeface="Times New Roman" panose="02020603050405020304" pitchFamily="18" charset="0"/>
                        </a:rPr>
                        <a:t>Time consumption is high and has theoretical limits</a:t>
                      </a:r>
                    </a:p>
                    <a:p>
                      <a:endParaRPr lang="en-IN" sz="1600" dirty="0"/>
                    </a:p>
                  </a:txBody>
                  <a:tcPr/>
                </a:tc>
                <a:tc>
                  <a:txBody>
                    <a:bodyPr/>
                    <a:lstStyle/>
                    <a:p>
                      <a:r>
                        <a:rPr lang="en-IN"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743848629"/>
                  </a:ext>
                </a:extLst>
              </a:tr>
              <a:tr h="1753435">
                <a:tc>
                  <a:txBody>
                    <a:bodyPr/>
                    <a:lstStyle/>
                    <a:p>
                      <a:r>
                        <a:rPr lang="en-IN" b="1"/>
                        <a:t>2.</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Chronic Heart Failure Detection from Heart Sounds Using a Stack of Machine-Learning Classifiers</a:t>
                      </a:r>
                    </a:p>
                    <a:p>
                      <a:endParaRPr lang="en-IN" dirty="0"/>
                    </a:p>
                  </a:txBody>
                  <a:tcPr/>
                </a:tc>
                <a:tc>
                  <a:txBody>
                    <a:bodyPr/>
                    <a:lstStyle/>
                    <a:p>
                      <a:r>
                        <a:rPr lang="en-IN" sz="1600" b="0">
                          <a:latin typeface="Times New Roman" panose="02020603050405020304" pitchFamily="18" charset="0"/>
                          <a:cs typeface="Times New Roman" panose="02020603050405020304" pitchFamily="18" charset="0"/>
                        </a:rPr>
                        <a:t>The method consists of filtering, segmentation, feature extraction and machine learning. The method was tested with a leave-one-subject-out evaluation technique on data from 122 subjects, gathered in the study</a:t>
                      </a:r>
                      <a:endParaRPr lang="en-IN" sz="1600" dirty="0"/>
                    </a:p>
                  </a:txBody>
                  <a:tcPr/>
                </a:tc>
                <a:tc>
                  <a:txBody>
                    <a:bodyPr/>
                    <a:lstStyle/>
                    <a:p>
                      <a:r>
                        <a:rPr lang="en-IN" sz="1600" b="0" kern="1200">
                          <a:solidFill>
                            <a:schemeClr val="dk1"/>
                          </a:solidFill>
                          <a:effectLst/>
                          <a:latin typeface="Times New Roman" panose="02020603050405020304" pitchFamily="18" charset="0"/>
                          <a:ea typeface="+mn-ea"/>
                          <a:cs typeface="Times New Roman" panose="02020603050405020304" pitchFamily="18" charset="0"/>
                        </a:rPr>
                        <a:t>The decision tree resulted in an average accuracy of 93%, which is higher than the other algorithm</a:t>
                      </a:r>
                      <a:endParaRPr lang="en-IN" sz="1600" dirty="0"/>
                    </a:p>
                  </a:txBody>
                  <a:tcPr/>
                </a:tc>
                <a:tc>
                  <a:txBody>
                    <a:bodyPr/>
                    <a:lstStyle/>
                    <a:p>
                      <a:pPr lvl="0" algn="just"/>
                      <a:r>
                        <a:rPr lang="en-IN" sz="1600" b="0" kern="1200" dirty="0">
                          <a:solidFill>
                            <a:schemeClr val="dk1"/>
                          </a:solidFill>
                          <a:effectLst/>
                          <a:latin typeface="Times New Roman" panose="02020603050405020304" pitchFamily="18" charset="0"/>
                          <a:ea typeface="+mn-ea"/>
                          <a:cs typeface="Times New Roman" panose="02020603050405020304" pitchFamily="18" charset="0"/>
                        </a:rPr>
                        <a:t>The prediction is not accurate and has Less prediction</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2075445900"/>
                  </a:ext>
                </a:extLst>
              </a:tr>
              <a:tr h="1753435">
                <a:tc>
                  <a:txBody>
                    <a:bodyPr/>
                    <a:lstStyle/>
                    <a:p>
                      <a:r>
                        <a:rPr lang="en-IN" b="1"/>
                        <a:t>3.</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Stroke Prediction Using Machine Learning in a Distributed Environment</a:t>
                      </a:r>
                    </a:p>
                    <a:p>
                      <a:endParaRPr lang="en-IN" dirty="0"/>
                    </a:p>
                  </a:txBody>
                  <a:tcPr/>
                </a:tc>
                <a:tc>
                  <a:txBody>
                    <a:bodyPr/>
                    <a:lstStyle/>
                    <a:p>
                      <a:r>
                        <a:rPr lang="en-IN" sz="1600" b="0" dirty="0">
                          <a:latin typeface="Times New Roman" panose="02020603050405020304" pitchFamily="18" charset="0"/>
                          <a:cs typeface="Times New Roman" panose="02020603050405020304" pitchFamily="18" charset="0"/>
                        </a:rPr>
                        <a:t>There is a need to design an approach to predict whether a person will be affected by stroke or not. This paper analyse different machine learning algorithms for better prediction of stroke problem. The algorithms used for analysis include Naive Bayes, Logistic Regression, Decision Tree, Random Forest </a:t>
                      </a:r>
                      <a:endParaRPr lang="en-IN" sz="1600" dirty="0"/>
                    </a:p>
                  </a:txBody>
                  <a:tcPr/>
                </a:tc>
                <a:tc>
                  <a:txBody>
                    <a:bodyPr/>
                    <a:lstStyle/>
                    <a:p>
                      <a:r>
                        <a:rPr lang="en-IN" sz="1600" b="0" kern="1200" dirty="0">
                          <a:solidFill>
                            <a:schemeClr val="dk1"/>
                          </a:solidFill>
                          <a:effectLst/>
                          <a:latin typeface="Times New Roman" panose="02020603050405020304" pitchFamily="18" charset="0"/>
                          <a:ea typeface="+mn-ea"/>
                          <a:cs typeface="Times New Roman" panose="02020603050405020304" pitchFamily="18" charset="0"/>
                        </a:rPr>
                        <a:t>Training time is low</a:t>
                      </a:r>
                      <a:r>
                        <a:rPr lang="en-IN" sz="1800" b="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effectLst/>
                          <a:latin typeface="Times New Roman" panose="02020603050405020304" pitchFamily="18" charset="0"/>
                          <a:ea typeface="+mn-ea"/>
                          <a:cs typeface="Times New Roman" panose="02020603050405020304" pitchFamily="18" charset="0"/>
                        </a:rPr>
                        <a:t>Error rate is high.</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2019</a:t>
                      </a:r>
                    </a:p>
                    <a:p>
                      <a:endParaRPr lang="en-IN" dirty="0"/>
                    </a:p>
                  </a:txBody>
                  <a:tcPr/>
                </a:tc>
                <a:extLst>
                  <a:ext uri="{0D108BD9-81ED-4DB2-BD59-A6C34878D82A}">
                    <a16:rowId xmlns:a16="http://schemas.microsoft.com/office/drawing/2014/main" val="2257564288"/>
                  </a:ext>
                </a:extLst>
              </a:tr>
            </a:tbl>
          </a:graphicData>
        </a:graphic>
      </p:graphicFrame>
    </p:spTree>
    <p:extLst>
      <p:ext uri="{BB962C8B-B14F-4D97-AF65-F5344CB8AC3E}">
        <p14:creationId xmlns:p14="http://schemas.microsoft.com/office/powerpoint/2010/main" val="147097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2000" y="715963"/>
            <a:ext cx="5334000" cy="684574"/>
          </a:xfrm>
        </p:spPr>
        <p:txBody>
          <a:bodyPr/>
          <a:lstStyle/>
          <a:p>
            <a:r>
              <a:rPr lang="en-US" dirty="0"/>
              <a:t>EXISTING SYSTEM</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625996" y="1580909"/>
            <a:ext cx="10940005" cy="4299030"/>
          </a:xfrm>
        </p:spPr>
        <p:txBody>
          <a:bodyPr vert="horz" lIns="91440" tIns="45720" rIns="91440" bIns="45720" rtlCol="0" anchor="t">
            <a:noAutofit/>
          </a:bodyPr>
          <a:lstStyle/>
          <a:p>
            <a:pPr algn="just">
              <a:lnSpc>
                <a:spcPct val="150000"/>
              </a:lnSpc>
            </a:pPr>
            <a:r>
              <a:rPr lang="en-IN" b="0" dirty="0">
                <a:latin typeface="Times New Roman" panose="02020603050405020304" pitchFamily="18" charset="0"/>
                <a:cs typeface="Times New Roman" panose="02020603050405020304" pitchFamily="18" charset="0"/>
              </a:rPr>
              <a:t>In existing, the system is proposed a novel Hybrid Deep Transfer Learning-based Stroke Risk Prediction (HDTL-SRP) framework which consists of three key components: </a:t>
            </a:r>
          </a:p>
          <a:p>
            <a:pPr algn="just">
              <a:lnSpc>
                <a:spcPct val="150000"/>
              </a:lnSpc>
            </a:pPr>
            <a:r>
              <a:rPr lang="en-IN" b="0" dirty="0">
                <a:latin typeface="Times New Roman" panose="02020603050405020304" pitchFamily="18" charset="0"/>
                <a:cs typeface="Times New Roman" panose="02020603050405020304" pitchFamily="18" charset="0"/>
              </a:rPr>
              <a:t>(1) Generative Instance Transfer (GIT) for making use of the external stroke data distribution among multiple hospitals while preserving the privacy,</a:t>
            </a:r>
          </a:p>
          <a:p>
            <a:pPr algn="just">
              <a:lnSpc>
                <a:spcPct val="150000"/>
              </a:lnSpc>
            </a:pPr>
            <a:r>
              <a:rPr lang="en-IN" b="0" dirty="0">
                <a:latin typeface="Times New Roman" panose="02020603050405020304" pitchFamily="18" charset="0"/>
                <a:cs typeface="Times New Roman" panose="02020603050405020304" pitchFamily="18" charset="0"/>
              </a:rPr>
              <a:t> (2) Network Weight Transfer (NWT) for making use of data from highly correlated diseases (i.e., hypertension or diabetes), </a:t>
            </a:r>
          </a:p>
          <a:p>
            <a:pPr algn="just">
              <a:lnSpc>
                <a:spcPct val="150000"/>
              </a:lnSpc>
            </a:pPr>
            <a:r>
              <a:rPr lang="en-IN" b="0" dirty="0">
                <a:latin typeface="Times New Roman" panose="02020603050405020304" pitchFamily="18" charset="0"/>
                <a:cs typeface="Times New Roman" panose="02020603050405020304" pitchFamily="18" charset="0"/>
              </a:rPr>
              <a:t>(3) Active Instance Transfer (AIT) for balancing the stroke data with the most informative generated instances.</a:t>
            </a:r>
          </a:p>
          <a:p>
            <a:pPr algn="just">
              <a:lnSpc>
                <a:spcPct val="150000"/>
              </a:lnSpc>
            </a:pPr>
            <a:r>
              <a:rPr lang="en-IN" b="0" dirty="0">
                <a:latin typeface="Times New Roman" panose="02020603050405020304" pitchFamily="18" charset="0"/>
                <a:cs typeface="Times New Roman" panose="02020603050405020304" pitchFamily="18" charset="0"/>
              </a:rPr>
              <a:t> It is found that the proposed HDTL-SRP framework outperforms the state-of-the-art SRP models in both synthetic and real-world scenarios.</a:t>
            </a:r>
          </a:p>
          <a:p>
            <a:endParaRPr lang="en-US" alt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dirty="0"/>
              <a:t>DISADVANTAGES</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762000" y="1905000"/>
            <a:ext cx="6477000" cy="3276600"/>
          </a:xfrm>
        </p:spPr>
        <p:txBody>
          <a:bodyPr/>
          <a:lstStyle/>
          <a:p>
            <a:pPr marL="285750" lvl="0" indent="-285750" algn="just">
              <a:lnSpc>
                <a:spcPct val="150000"/>
              </a:lnSpc>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It doesn’t efficient for large volume of data’s </a:t>
            </a:r>
            <a:endParaRPr lang="en-IN" sz="1800" b="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Theoretical limits.</a:t>
            </a:r>
          </a:p>
          <a:p>
            <a:pPr marL="285750" lvl="0" indent="-285750" algn="just">
              <a:lnSpc>
                <a:spcPct val="150000"/>
              </a:lnSpc>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The process is implemented without removing unwanted data.</a:t>
            </a:r>
          </a:p>
          <a:p>
            <a:pPr marL="285750" lvl="0" indent="-285750" algn="just">
              <a:lnSpc>
                <a:spcPct val="150000"/>
              </a:lnSpc>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The prediction is not accurate.</a:t>
            </a:r>
            <a:endParaRPr lang="en-US"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5C1F8C-D27A-4CE7-9DF4-4AFDB2880FA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242</TotalTime>
  <Words>2446</Words>
  <Application>Microsoft Office PowerPoint</Application>
  <PresentationFormat>Widescreen</PresentationFormat>
  <Paragraphs>230</Paragraphs>
  <Slides>25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Predicting Stroke Risk Using Hybrid Deep  Transfer Learning Models</vt:lpstr>
      <vt:lpstr>CONTENT</vt:lpstr>
      <vt:lpstr>Abstract</vt:lpstr>
      <vt:lpstr>INTRODUCTION</vt:lpstr>
      <vt:lpstr>OBJECTIVES </vt:lpstr>
      <vt:lpstr>LITERATURE SURVEY</vt:lpstr>
      <vt:lpstr>LITERATURE SURVEY</vt:lpstr>
      <vt:lpstr>EXISTING SYSTEM</vt:lpstr>
      <vt:lpstr>DISADVANTAGES</vt:lpstr>
      <vt:lpstr>PROPOSED SYSTEM</vt:lpstr>
      <vt:lpstr>ADVANTAGES</vt:lpstr>
      <vt:lpstr>Flow Diagram</vt:lpstr>
      <vt:lpstr>MODULES</vt:lpstr>
      <vt:lpstr>DATA SELECTION</vt:lpstr>
      <vt:lpstr>DATA PREPROCESSING</vt:lpstr>
      <vt:lpstr>FEATURTE SELECTION</vt:lpstr>
      <vt:lpstr>DATA SPLITTING</vt:lpstr>
      <vt:lpstr>CLASSIFICATION</vt:lpstr>
      <vt:lpstr>PowerPoint Presentation</vt:lpstr>
      <vt:lpstr>PowerPoint Presentation</vt:lpstr>
      <vt:lpstr>PowerPoint Presentation</vt:lpstr>
      <vt:lpstr>CONCLUSION</vt:lpstr>
      <vt:lpstr>REFERENCES</vt:lpstr>
      <vt:lpstr>REFERENCES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Stroke Risk Using Hybrid Deep  Transfer Learning Models</dc:title>
  <dc:subject/>
  <dc:creator>MORRIGADUDHULA ABHINAY</dc:creator>
  <cp:keywords/>
  <dc:description/>
  <cp:lastModifiedBy>MORRIGADUDHULA ABHINAY</cp:lastModifiedBy>
  <cp:revision>9</cp:revision>
  <dcterms:created xsi:type="dcterms:W3CDTF">2024-04-10T03:43:51Z</dcterms:created>
  <dcterms:modified xsi:type="dcterms:W3CDTF">2024-04-30T14:49:03Z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