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9" r:id="rId6"/>
    <p:sldId id="260" r:id="rId7"/>
    <p:sldId id="261" r:id="rId8"/>
    <p:sldId id="262" r:id="rId9"/>
    <p:sldId id="263" r:id="rId10"/>
    <p:sldId id="266" r:id="rId11"/>
    <p:sldId id="267" r:id="rId12"/>
    <p:sldId id="268" r:id="rId13"/>
    <p:sldId id="271" r:id="rId14"/>
    <p:sldId id="270" r:id="rId15"/>
    <p:sldId id="264" r:id="rId16"/>
    <p:sldId id="265" r:id="rId17"/>
  </p:sldIdLst>
  <p:sldSz cx="12241213" cy="71643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p15:clr>
            <a:srgbClr val="A4A3A4"/>
          </p15:clr>
        </p15:guide>
        <p15:guide id="2"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68" y="44"/>
      </p:cViewPr>
      <p:guideLst>
        <p:guide orient="horz" pos="2256"/>
        <p:guide pos="38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05809FEA-380B-494F-8225-78EC3090BAF5}" type="datetimeFigureOut">
              <a:rPr lang="en-US" smtClean="0"/>
              <a:t>8/5/2024</a:t>
            </a:fld>
            <a:endParaRPr lang="en-US"/>
          </a:p>
        </p:txBody>
      </p:sp>
      <p:sp>
        <p:nvSpPr>
          <p:cNvPr id="4" name="Slide Image Placeholder 3"/>
          <p:cNvSpPr>
            <a:spLocks noGrp="1" noRot="1" noChangeAspect="1"/>
          </p:cNvSpPr>
          <p:nvPr>
            <p:ph type="sldImg" idx="2"/>
          </p:nvPr>
        </p:nvSpPr>
        <p:spPr>
          <a:xfrm>
            <a:off x="355600" y="801688"/>
            <a:ext cx="68484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EABCAB8-F2A5-4307-88DF-EDFFCBB97C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ABCAB8-F2A5-4307-88DF-EDFFCBB97CA8}"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B753AF5C-222A-46D4-B562-F4871080FC02}" type="slidenum">
              <a:rPr/>
              <a:p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12000" y="1676160"/>
            <a:ext cx="1101636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12000" y="3846600"/>
            <a:ext cx="1101636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EF730BF-5E9D-41E0-B3CC-C6E8FE100636}"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1200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5716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12000" y="384660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6257160" y="384660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EA461A4-CC1C-4A96-9B33-428DC8668624}" type="slidenum">
              <a:rPr/>
              <a:p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612000" y="167616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4336920" y="167616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8061480" y="167616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612000" y="384660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4336920" y="384660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8061480" y="3846600"/>
            <a:ext cx="35470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9C838A5-613F-48A1-9B3E-E661A20EE14A}" type="slidenum">
              <a:rPr/>
              <a:p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612000" y="1676160"/>
            <a:ext cx="11016360" cy="4154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D962F12-F007-44EA-B369-93CF5A627394}" type="slidenum">
              <a:rPr/>
              <a:pPr/>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12000" y="1676160"/>
            <a:ext cx="11016360" cy="41547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91C6C8-30A7-4306-B6EB-E404A3D6A530}"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612000" y="1676160"/>
            <a:ext cx="5375880" cy="41547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6257160" y="1676160"/>
            <a:ext cx="5375880" cy="41547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A6E873-AD7B-43ED-9ACB-DB63B174F859}"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E783BAB-983B-4376-B9D2-BF2ABE8EF4E6}"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12000" y="285840"/>
            <a:ext cx="11016360" cy="55447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B2D29B1-A755-4F11-A352-A35C13A7005D}"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1200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6257160" y="1676160"/>
            <a:ext cx="5375880" cy="41547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612000" y="384660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CA2468A-36BB-4974-AAE9-5795A30C4367}"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612000" y="1676160"/>
            <a:ext cx="5375880" cy="41547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625716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6257160" y="384660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94850E5-44CD-44CB-9D8F-26DB8215C388}"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61200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6257160" y="1676160"/>
            <a:ext cx="537588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612000" y="3846600"/>
            <a:ext cx="11016360" cy="19818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6AFE6AA-5721-430A-A86E-3BE14270D6DF}"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182480" y="6640200"/>
            <a:ext cx="3875760" cy="380880"/>
          </a:xfrm>
          <a:prstGeom prst="rect">
            <a:avLst/>
          </a:prstGeom>
          <a:noFill/>
          <a:ln w="0">
            <a:noFill/>
          </a:ln>
        </p:spPr>
        <p:txBody>
          <a:bodyPr lIns="108720" tIns="54360" rIns="108720" bIns="5436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8772840" y="6640200"/>
            <a:ext cx="2855520" cy="380880"/>
          </a:xfrm>
          <a:prstGeom prst="rect">
            <a:avLst/>
          </a:prstGeom>
          <a:noFill/>
          <a:ln w="0">
            <a:noFill/>
          </a:ln>
        </p:spPr>
        <p:txBody>
          <a:bodyPr lIns="108720" tIns="54360" rIns="108720" bIns="54360" anchor="ctr">
            <a:noAutofit/>
          </a:bodyPr>
          <a:lstStyle>
            <a:lvl1pPr algn="r">
              <a:lnSpc>
                <a:spcPct val="100000"/>
              </a:lnSpc>
              <a:buNone/>
              <a:defRPr lang="en-US" sz="1400" b="0" strike="noStrike" spc="-1">
                <a:solidFill>
                  <a:srgbClr val="8B8B8B"/>
                </a:solidFill>
                <a:latin typeface="Calibri"/>
              </a:defRPr>
            </a:lvl1pPr>
          </a:lstStyle>
          <a:p>
            <a:pPr algn="r">
              <a:lnSpc>
                <a:spcPct val="100000"/>
              </a:lnSpc>
              <a:buNone/>
            </a:pPr>
            <a:fld id="{6B8F8E77-9007-4362-90A3-49EDE35CDD76}" type="slidenum">
              <a:rPr lang="en-US" sz="1400" b="0" strike="noStrike" spc="-1">
                <a:solidFill>
                  <a:srgbClr val="8B8B8B"/>
                </a:solidFill>
                <a:latin typeface="Calibri"/>
              </a:rPr>
              <a:pPr algn="r">
                <a:lnSpc>
                  <a:spcPct val="100000"/>
                </a:lnSpc>
                <a:buNone/>
              </a:pPr>
              <a:t>‹#›</a:t>
            </a:fld>
            <a:endParaRPr lang="en-IN" sz="1400" b="0" strike="noStrike" spc="-1">
              <a:latin typeface="Times New Roman"/>
            </a:endParaRPr>
          </a:p>
        </p:txBody>
      </p:sp>
      <p:sp>
        <p:nvSpPr>
          <p:cNvPr id="2" name="PlaceHolder 3"/>
          <p:cNvSpPr>
            <a:spLocks noGrp="1"/>
          </p:cNvSpPr>
          <p:nvPr>
            <p:ph type="dt" idx="3"/>
          </p:nvPr>
        </p:nvSpPr>
        <p:spPr>
          <a:xfrm>
            <a:off x="612000" y="6640200"/>
            <a:ext cx="2855520" cy="380880"/>
          </a:xfrm>
          <a:prstGeom prst="rect">
            <a:avLst/>
          </a:prstGeom>
          <a:noFill/>
          <a:ln w="0">
            <a:noFill/>
          </a:ln>
        </p:spPr>
        <p:txBody>
          <a:bodyPr lIns="108720" tIns="54360" rIns="108720" bIns="5436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612000" y="285840"/>
            <a:ext cx="11016360" cy="119592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612000" y="1676160"/>
            <a:ext cx="11016360" cy="41547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C3891A-7FCC-37E4-69B1-8F51C8183C58}"/>
              </a:ext>
            </a:extLst>
          </p:cNvPr>
          <p:cNvPicPr>
            <a:picLocks noChangeAspect="1"/>
          </p:cNvPicPr>
          <p:nvPr/>
        </p:nvPicPr>
        <p:blipFill>
          <a:blip r:embed="rId2" cstate="print">
            <a:lum bright="26000" contrast="-69000"/>
            <a:alphaModFix amt="85000"/>
            <a:extLst>
              <a:ext uri="{28A0092B-C50C-407E-A947-70E740481C1C}">
                <a14:useLocalDpi xmlns:a14="http://schemas.microsoft.com/office/drawing/2010/main" val="0"/>
              </a:ext>
            </a:extLst>
          </a:blip>
          <a:stretch>
            <a:fillRect/>
          </a:stretch>
        </p:blipFill>
        <p:spPr>
          <a:xfrm>
            <a:off x="0" y="0"/>
            <a:ext cx="12346845" cy="7315994"/>
          </a:xfrm>
          <a:prstGeom prst="rect">
            <a:avLst/>
          </a:prstGeom>
          <a:effectLst>
            <a:outerShdw dist="50800" dir="5400000" algn="ctr" rotWithShape="0">
              <a:schemeClr val="bg1"/>
            </a:outerShdw>
          </a:effectLst>
        </p:spPr>
      </p:pic>
      <p:pic>
        <p:nvPicPr>
          <p:cNvPr id="8" name="Picture 7" descr="uni logo.jpg"/>
          <p:cNvPicPr>
            <a:picLocks noChangeAspect="1"/>
          </p:cNvPicPr>
          <p:nvPr/>
        </p:nvPicPr>
        <p:blipFill>
          <a:blip r:embed="rId3" cstate="print">
            <a:alphaModFix/>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0" y="0"/>
            <a:ext cx="2234406" cy="1833244"/>
          </a:xfrm>
          <a:prstGeom prst="rect">
            <a:avLst/>
          </a:prstGeom>
        </p:spPr>
      </p:pic>
      <p:sp>
        <p:nvSpPr>
          <p:cNvPr id="41" name="PlaceHolder 1"/>
          <p:cNvSpPr>
            <a:spLocks noGrp="1"/>
          </p:cNvSpPr>
          <p:nvPr>
            <p:ph type="title"/>
          </p:nvPr>
        </p:nvSpPr>
        <p:spPr>
          <a:xfrm>
            <a:off x="1015206" y="3477437"/>
            <a:ext cx="10780157" cy="2238357"/>
          </a:xfrm>
          <a:prstGeom prst="rect">
            <a:avLst/>
          </a:prstGeom>
          <a:noFill/>
          <a:ln w="0">
            <a:noFill/>
          </a:ln>
        </p:spPr>
        <p:txBody>
          <a:bodyPr lIns="0" tIns="16560" rIns="0" bIns="0" anchor="ctr">
            <a:noAutofit/>
          </a:bodyPr>
          <a:lstStyle/>
          <a:p>
            <a:pPr marL="12600" algn="ctr">
              <a:lnSpc>
                <a:spcPct val="100000"/>
              </a:lnSpc>
              <a:spcBef>
                <a:spcPts val="130"/>
              </a:spcBef>
              <a:buNone/>
            </a:pPr>
            <a:r>
              <a:rPr lang="en-US" b="1" spc="-1" dirty="0">
                <a:latin typeface="Times New Roman" panose="02020603050405020304" pitchFamily="18" charset="0"/>
                <a:cs typeface="Times New Roman" panose="02020603050405020304" pitchFamily="18" charset="0"/>
              </a:rPr>
              <a:t>Graph Based </a:t>
            </a:r>
            <a:r>
              <a:rPr lang="en-US" b="1" strike="noStrike" spc="-1" dirty="0">
                <a:latin typeface="Times New Roman" panose="02020603050405020304" pitchFamily="18" charset="0"/>
                <a:cs typeface="Times New Roman" panose="02020603050405020304" pitchFamily="18" charset="0"/>
              </a:rPr>
              <a:t>prediction of Protein Stability Changes Induced by Single  Point Mutations</a:t>
            </a:r>
            <a:br>
              <a:rPr lang="en-US" dirty="0">
                <a:latin typeface="Times New Roman" panose="02020603050405020304" pitchFamily="18" charset="0"/>
                <a:cs typeface="Times New Roman" panose="02020603050405020304" pitchFamily="18" charset="0"/>
              </a:rPr>
            </a:br>
            <a:endParaRPr lang="en-US" b="0" strike="noStrike" spc="-1" dirty="0">
              <a:latin typeface="Times New Roman" panose="02020603050405020304" pitchFamily="18" charset="0"/>
              <a:cs typeface="Times New Roman" panose="02020603050405020304" pitchFamily="18" charset="0"/>
            </a:endParaRPr>
          </a:p>
        </p:txBody>
      </p:sp>
      <p:sp>
        <p:nvSpPr>
          <p:cNvPr id="43" name="object 8"/>
          <p:cNvSpPr/>
          <p:nvPr/>
        </p:nvSpPr>
        <p:spPr>
          <a:xfrm>
            <a:off x="8613045" y="5815028"/>
            <a:ext cx="3733800" cy="754658"/>
          </a:xfrm>
          <a:prstGeom prst="rect">
            <a:avLst/>
          </a:prstGeom>
          <a:noFill/>
          <a:ln w="0">
            <a:noFill/>
          </a:ln>
        </p:spPr>
        <p:style>
          <a:lnRef idx="0">
            <a:scrgbClr r="0" g="0" b="0"/>
          </a:lnRef>
          <a:fillRef idx="0">
            <a:scrgbClr r="0" g="0" b="0"/>
          </a:fillRef>
          <a:effectRef idx="0">
            <a:scrgbClr r="0" g="0" b="0"/>
          </a:effectRef>
          <a:fontRef idx="minor"/>
        </p:style>
        <p:txBody>
          <a:bodyPr wrap="square" lIns="0" tIns="15840" rIns="0" bIns="0" anchor="t">
            <a:spAutoFit/>
          </a:bodyPr>
          <a:lstStyle/>
          <a:p>
            <a:pPr marL="12600" algn="ctr">
              <a:lnSpc>
                <a:spcPct val="100000"/>
              </a:lnSpc>
              <a:spcBef>
                <a:spcPts val="125"/>
              </a:spcBef>
              <a:buNone/>
            </a:pPr>
            <a:r>
              <a:rPr lang="en-IN" sz="2400" b="1"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Under</a:t>
            </a:r>
            <a:r>
              <a:rPr lang="en-US" sz="2400" b="0" strike="noStrike" spc="-72" dirty="0">
                <a:solidFill>
                  <a:srgbClr val="000000"/>
                </a:solidFill>
                <a:latin typeface="Times New Roman" panose="02020603050405020304" pitchFamily="18" charset="0"/>
                <a:ea typeface="DejaVu Sans"/>
                <a:cs typeface="Times New Roman" panose="02020603050405020304" pitchFamily="18" charset="0"/>
              </a:rPr>
              <a:t> </a:t>
            </a:r>
            <a:r>
              <a:rPr lang="en-US" sz="2400" b="0" strike="noStrike" spc="-15" dirty="0">
                <a:solidFill>
                  <a:srgbClr val="000000"/>
                </a:solidFill>
                <a:latin typeface="Times New Roman" panose="02020603050405020304" pitchFamily="18" charset="0"/>
                <a:ea typeface="DejaVu Sans"/>
                <a:cs typeface="Times New Roman" panose="02020603050405020304" pitchFamily="18" charset="0"/>
              </a:rPr>
              <a:t>the</a:t>
            </a: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US" sz="2400" b="0" strike="noStrike" spc="-7" dirty="0">
                <a:solidFill>
                  <a:srgbClr val="000000"/>
                </a:solidFill>
                <a:latin typeface="Times New Roman" panose="02020603050405020304" pitchFamily="18" charset="0"/>
                <a:ea typeface="DejaVu Sans"/>
                <a:cs typeface="Times New Roman" panose="02020603050405020304" pitchFamily="18" charset="0"/>
              </a:rPr>
              <a:t>guidance</a:t>
            </a: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US" sz="2400" b="0" strike="noStrike" spc="26" dirty="0">
                <a:solidFill>
                  <a:srgbClr val="000000"/>
                </a:solidFill>
                <a:latin typeface="Times New Roman" panose="02020603050405020304" pitchFamily="18" charset="0"/>
                <a:ea typeface="DejaVu Sans"/>
                <a:cs typeface="Times New Roman" panose="02020603050405020304" pitchFamily="18" charset="0"/>
              </a:rPr>
              <a:t>of:</a:t>
            </a:r>
            <a:endParaRPr lang="en-IN" sz="2400" b="0" strike="noStrike" spc="-1" dirty="0">
              <a:latin typeface="Times New Roman" panose="02020603050405020304" pitchFamily="18" charset="0"/>
              <a:cs typeface="Times New Roman" panose="02020603050405020304" pitchFamily="18" charset="0"/>
            </a:endParaRPr>
          </a:p>
          <a:p>
            <a:pPr marL="12600" algn="ctr">
              <a:lnSpc>
                <a:spcPct val="100000"/>
              </a:lnSpc>
              <a:spcBef>
                <a:spcPts val="6"/>
              </a:spcBef>
              <a:buNone/>
            </a:pPr>
            <a:r>
              <a:rPr lang="en-IN" sz="2400" b="0" strike="noStrike" spc="-72" dirty="0">
                <a:solidFill>
                  <a:srgbClr val="000000"/>
                </a:solidFill>
                <a:latin typeface="Times New Roman" panose="02020603050405020304" pitchFamily="18" charset="0"/>
                <a:ea typeface="DejaVu Sans"/>
                <a:cs typeface="Times New Roman" panose="02020603050405020304" pitchFamily="18" charset="0"/>
              </a:rPr>
              <a:t>  </a:t>
            </a:r>
            <a:r>
              <a:rPr lang="en-IN" sz="2400" b="1" strike="noStrike" spc="-72" dirty="0">
                <a:solidFill>
                  <a:srgbClr val="000000"/>
                </a:solidFill>
                <a:latin typeface="Times New Roman" panose="02020603050405020304" pitchFamily="18" charset="0"/>
                <a:ea typeface="DejaVu Sans"/>
                <a:cs typeface="Times New Roman" panose="02020603050405020304" pitchFamily="18" charset="0"/>
              </a:rPr>
              <a:t>Prof</a:t>
            </a:r>
            <a:r>
              <a:rPr lang="en-US" sz="2400" b="1" strike="noStrike" spc="-72" dirty="0">
                <a:solidFill>
                  <a:srgbClr val="000000"/>
                </a:solidFill>
                <a:latin typeface="Times New Roman" panose="02020603050405020304" pitchFamily="18" charset="0"/>
                <a:ea typeface="DejaVu Sans"/>
                <a:cs typeface="Times New Roman" panose="02020603050405020304" pitchFamily="18" charset="0"/>
              </a:rPr>
              <a:t>. Mahesh </a:t>
            </a:r>
            <a:r>
              <a:rPr lang="en-US" sz="2400" b="1" strike="noStrike" spc="-72" dirty="0" err="1">
                <a:solidFill>
                  <a:srgbClr val="000000"/>
                </a:solidFill>
                <a:latin typeface="Times New Roman" panose="02020603050405020304" pitchFamily="18" charset="0"/>
                <a:ea typeface="DejaVu Sans"/>
                <a:cs typeface="Times New Roman" panose="02020603050405020304" pitchFamily="18" charset="0"/>
              </a:rPr>
              <a:t>Kulharia</a:t>
            </a:r>
            <a:r>
              <a:rPr lang="en-US" sz="2400" b="1" strike="noStrike" spc="-12" dirty="0">
                <a:solidFill>
                  <a:srgbClr val="000000"/>
                </a:solidFill>
                <a:latin typeface="Times New Roman" panose="02020603050405020304" pitchFamily="18" charset="0"/>
                <a:ea typeface="DejaVu Sans"/>
                <a:cs typeface="Times New Roman" panose="02020603050405020304" pitchFamily="18" charset="0"/>
              </a:rPr>
              <a:t> </a:t>
            </a:r>
            <a:endParaRPr lang="en-IN" sz="2400" b="1" strike="noStrike" spc="-1" dirty="0">
              <a:latin typeface="Times New Roman" panose="02020603050405020304" pitchFamily="18" charset="0"/>
              <a:cs typeface="Times New Roman" panose="02020603050405020304" pitchFamily="18" charset="0"/>
            </a:endParaRPr>
          </a:p>
        </p:txBody>
      </p:sp>
      <p:sp>
        <p:nvSpPr>
          <p:cNvPr id="44" name="object 9"/>
          <p:cNvSpPr/>
          <p:nvPr/>
        </p:nvSpPr>
        <p:spPr>
          <a:xfrm>
            <a:off x="-1" y="5715794"/>
            <a:ext cx="3898503" cy="1513154"/>
          </a:xfrm>
          <a:prstGeom prst="rect">
            <a:avLst/>
          </a:prstGeom>
          <a:noFill/>
          <a:ln w="0">
            <a:noFill/>
          </a:ln>
        </p:spPr>
        <p:style>
          <a:lnRef idx="0">
            <a:scrgbClr r="0" g="0" b="0"/>
          </a:lnRef>
          <a:fillRef idx="0">
            <a:scrgbClr r="0" g="0" b="0"/>
          </a:fillRef>
          <a:effectRef idx="0">
            <a:scrgbClr r="0" g="0" b="0"/>
          </a:effectRef>
          <a:fontRef idx="minor"/>
        </p:style>
        <p:txBody>
          <a:bodyPr wrap="square" lIns="0" tIns="10080" rIns="0" bIns="0" anchor="t">
            <a:spAutoFit/>
          </a:bodyPr>
          <a:lstStyle/>
          <a:p>
            <a:pPr marL="38160">
              <a:lnSpc>
                <a:spcPct val="100000"/>
              </a:lnSpc>
              <a:spcBef>
                <a:spcPts val="79"/>
              </a:spcBef>
              <a:buNone/>
            </a:pPr>
            <a:r>
              <a:rPr lang="en-US" sz="2400" b="0" strike="noStrike" spc="7" dirty="0">
                <a:latin typeface="Times New Roman" panose="02020603050405020304" pitchFamily="18" charset="0"/>
                <a:ea typeface="DejaVu Sans"/>
                <a:cs typeface="Times New Roman" panose="02020603050405020304" pitchFamily="18" charset="0"/>
              </a:rPr>
              <a:t>P</a:t>
            </a:r>
            <a:r>
              <a:rPr lang="en-US" sz="2400" b="0" strike="noStrike" spc="26" dirty="0">
                <a:latin typeface="Times New Roman" panose="02020603050405020304" pitchFamily="18" charset="0"/>
                <a:ea typeface="DejaVu Sans"/>
                <a:cs typeface="Times New Roman" panose="02020603050405020304" pitchFamily="18" charset="0"/>
              </a:rPr>
              <a:t>r</a:t>
            </a:r>
            <a:r>
              <a:rPr lang="en-US" sz="2400" b="0" strike="noStrike" spc="-12" dirty="0">
                <a:latin typeface="Times New Roman" panose="02020603050405020304" pitchFamily="18" charset="0"/>
                <a:ea typeface="DejaVu Sans"/>
                <a:cs typeface="Times New Roman" panose="02020603050405020304" pitchFamily="18" charset="0"/>
              </a:rPr>
              <a:t>e</a:t>
            </a:r>
            <a:r>
              <a:rPr lang="en-US" sz="2400" b="0" strike="noStrike" spc="21" dirty="0">
                <a:latin typeface="Times New Roman" panose="02020603050405020304" pitchFamily="18" charset="0"/>
                <a:ea typeface="DejaVu Sans"/>
                <a:cs typeface="Times New Roman" panose="02020603050405020304" pitchFamily="18" charset="0"/>
              </a:rPr>
              <a:t>s</a:t>
            </a:r>
            <a:r>
              <a:rPr lang="en-US" sz="2400" b="0" strike="noStrike" spc="-12" dirty="0">
                <a:latin typeface="Times New Roman" panose="02020603050405020304" pitchFamily="18" charset="0"/>
                <a:ea typeface="DejaVu Sans"/>
                <a:cs typeface="Times New Roman" panose="02020603050405020304" pitchFamily="18" charset="0"/>
              </a:rPr>
              <a:t>e</a:t>
            </a:r>
            <a:r>
              <a:rPr lang="en-US" sz="2400" b="0" strike="noStrike" spc="1" dirty="0">
                <a:latin typeface="Times New Roman" panose="02020603050405020304" pitchFamily="18" charset="0"/>
                <a:ea typeface="DejaVu Sans"/>
                <a:cs typeface="Times New Roman" panose="02020603050405020304" pitchFamily="18" charset="0"/>
              </a:rPr>
              <a:t>n</a:t>
            </a:r>
            <a:r>
              <a:rPr lang="en-US" sz="2400" b="0" strike="noStrike" spc="-26" dirty="0">
                <a:latin typeface="Times New Roman" panose="02020603050405020304" pitchFamily="18" charset="0"/>
                <a:ea typeface="DejaVu Sans"/>
                <a:cs typeface="Times New Roman" panose="02020603050405020304" pitchFamily="18" charset="0"/>
              </a:rPr>
              <a:t>t</a:t>
            </a:r>
            <a:r>
              <a:rPr lang="en-US" sz="2400" b="0" strike="noStrike" spc="-12" dirty="0">
                <a:latin typeface="Times New Roman" panose="02020603050405020304" pitchFamily="18" charset="0"/>
                <a:ea typeface="DejaVu Sans"/>
                <a:cs typeface="Times New Roman" panose="02020603050405020304" pitchFamily="18" charset="0"/>
              </a:rPr>
              <a:t>e</a:t>
            </a:r>
            <a:r>
              <a:rPr lang="en-US" sz="2400" b="0" strike="noStrike" spc="-1" dirty="0">
                <a:latin typeface="Times New Roman" panose="02020603050405020304" pitchFamily="18" charset="0"/>
                <a:ea typeface="DejaVu Sans"/>
                <a:cs typeface="Times New Roman" panose="02020603050405020304" pitchFamily="18" charset="0"/>
              </a:rPr>
              <a:t>d</a:t>
            </a:r>
            <a:r>
              <a:rPr lang="en-US" sz="2400" b="0" strike="noStrike" spc="-106" dirty="0">
                <a:latin typeface="Times New Roman" panose="02020603050405020304" pitchFamily="18" charset="0"/>
                <a:ea typeface="DejaVu Sans"/>
                <a:cs typeface="Times New Roman" panose="02020603050405020304" pitchFamily="18" charset="0"/>
              </a:rPr>
              <a:t> </a:t>
            </a:r>
            <a:r>
              <a:rPr lang="en-US" sz="2400" b="0" strike="noStrike" spc="1" dirty="0">
                <a:latin typeface="Times New Roman" panose="02020603050405020304" pitchFamily="18" charset="0"/>
                <a:ea typeface="DejaVu Sans"/>
                <a:cs typeface="Times New Roman" panose="02020603050405020304" pitchFamily="18" charset="0"/>
              </a:rPr>
              <a:t>b</a:t>
            </a:r>
            <a:r>
              <a:rPr lang="en-US" sz="2400" b="0" strike="noStrike" spc="-32" dirty="0">
                <a:latin typeface="Times New Roman" panose="02020603050405020304" pitchFamily="18" charset="0"/>
                <a:ea typeface="DejaVu Sans"/>
                <a:cs typeface="Times New Roman" panose="02020603050405020304" pitchFamily="18" charset="0"/>
              </a:rPr>
              <a:t>y:</a:t>
            </a:r>
            <a:endParaRPr lang="en-IN" sz="2400" b="0" strike="noStrike" spc="-1" dirty="0">
              <a:latin typeface="Times New Roman" panose="02020603050405020304" pitchFamily="18" charset="0"/>
              <a:cs typeface="Times New Roman" panose="02020603050405020304" pitchFamily="18" charset="0"/>
            </a:endParaRPr>
          </a:p>
          <a:p>
            <a:pPr marL="38160">
              <a:lnSpc>
                <a:spcPct val="100000"/>
              </a:lnSpc>
              <a:spcBef>
                <a:spcPts val="79"/>
              </a:spcBef>
              <a:buNone/>
            </a:pPr>
            <a:r>
              <a:rPr lang="en-IN" sz="2400" b="1" strike="noStrike" spc="-7" dirty="0">
                <a:latin typeface="Times New Roman" panose="02020603050405020304" pitchFamily="18" charset="0"/>
                <a:ea typeface="DejaVu Sans"/>
                <a:cs typeface="Times New Roman" panose="02020603050405020304" pitchFamily="18" charset="0"/>
              </a:rPr>
              <a:t>Sanjay Singh Chauhan</a:t>
            </a:r>
          </a:p>
          <a:p>
            <a:pPr marL="38160">
              <a:lnSpc>
                <a:spcPct val="100000"/>
              </a:lnSpc>
              <a:spcBef>
                <a:spcPts val="79"/>
              </a:spcBef>
              <a:buNone/>
            </a:pPr>
            <a:r>
              <a:rPr lang="en-IN" sz="2400" b="1" spc="-7" dirty="0">
                <a:latin typeface="Times New Roman" panose="02020603050405020304" pitchFamily="18" charset="0"/>
                <a:ea typeface="DejaVu Sans"/>
                <a:cs typeface="Times New Roman" panose="02020603050405020304" pitchFamily="18" charset="0"/>
              </a:rPr>
              <a:t>CUHP22CBB41</a:t>
            </a:r>
            <a:r>
              <a:rPr lang="en-IN" sz="2400" b="1" strike="noStrike" spc="-7" dirty="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              </a:t>
            </a:r>
            <a:endParaRPr lang="en-IN" sz="2400" b="0" strike="noStrike" spc="-1" dirty="0">
              <a:latin typeface="Times New Roman" panose="02020603050405020304" pitchFamily="18" charset="0"/>
              <a:cs typeface="Times New Roman" panose="02020603050405020304" pitchFamily="18" charset="0"/>
            </a:endParaRPr>
          </a:p>
          <a:p>
            <a:pPr marL="38160">
              <a:lnSpc>
                <a:spcPct val="100000"/>
              </a:lnSpc>
              <a:spcBef>
                <a:spcPts val="20"/>
              </a:spcBef>
              <a:buNone/>
            </a:pPr>
            <a:r>
              <a:rPr lang="en-US" sz="2400" b="0" strike="noStrike" spc="1" dirty="0" err="1">
                <a:latin typeface="Times New Roman" panose="02020603050405020304" pitchFamily="18" charset="0"/>
                <a:ea typeface="DejaVu Sans"/>
                <a:cs typeface="Times New Roman" panose="02020603050405020304" pitchFamily="18" charset="0"/>
              </a:rPr>
              <a:t>M.Sc</a:t>
            </a:r>
            <a:r>
              <a:rPr lang="en-IN" sz="2400" b="0" strike="noStrike" spc="1" dirty="0">
                <a:latin typeface="Times New Roman" panose="02020603050405020304" pitchFamily="18" charset="0"/>
                <a:ea typeface="DejaVu Sans"/>
                <a:cs typeface="Times New Roman" panose="02020603050405020304" pitchFamily="18" charset="0"/>
              </a:rPr>
              <a:t>.Bioinformatics, </a:t>
            </a:r>
            <a:r>
              <a:rPr lang="en-IN" sz="2400" b="0" strike="noStrike" spc="-21" dirty="0">
                <a:latin typeface="Times New Roman" panose="02020603050405020304" pitchFamily="18" charset="0"/>
                <a:ea typeface="DejaVu Sans"/>
                <a:cs typeface="Times New Roman" panose="02020603050405020304" pitchFamily="18" charset="0"/>
              </a:rPr>
              <a:t>4</a:t>
            </a:r>
            <a:r>
              <a:rPr lang="en-IN" sz="2400" b="0" strike="noStrike" spc="-21" baseline="30000" dirty="0">
                <a:latin typeface="Times New Roman" panose="02020603050405020304" pitchFamily="18" charset="0"/>
                <a:ea typeface="DejaVu Sans"/>
                <a:cs typeface="Times New Roman" panose="02020603050405020304" pitchFamily="18" charset="0"/>
              </a:rPr>
              <a:t>th</a:t>
            </a:r>
            <a:r>
              <a:rPr lang="en-IN" sz="2400" b="0" strike="noStrike" spc="-21" dirty="0">
                <a:latin typeface="Times New Roman" panose="02020603050405020304" pitchFamily="18" charset="0"/>
                <a:ea typeface="DejaVu Sans"/>
                <a:cs typeface="Times New Roman" panose="02020603050405020304" pitchFamily="18" charset="0"/>
              </a:rPr>
              <a:t> </a:t>
            </a:r>
            <a:r>
              <a:rPr lang="en-IN" sz="2400" spc="-21" dirty="0" err="1">
                <a:latin typeface="Times New Roman" panose="02020603050405020304" pitchFamily="18" charset="0"/>
                <a:ea typeface="DejaVu Sans"/>
                <a:cs typeface="Times New Roman" panose="02020603050405020304" pitchFamily="18" charset="0"/>
              </a:rPr>
              <a:t>sem</a:t>
            </a:r>
            <a:endParaRPr lang="en-IN" sz="2400" b="0" strike="noStrike" spc="-1" dirty="0">
              <a:latin typeface="Times New Roman" panose="02020603050405020304" pitchFamily="18" charset="0"/>
              <a:cs typeface="Times New Roman" panose="02020603050405020304" pitchFamily="18" charset="0"/>
            </a:endParaRPr>
          </a:p>
        </p:txBody>
      </p:sp>
      <p:sp>
        <p:nvSpPr>
          <p:cNvPr id="45" name="object 10"/>
          <p:cNvSpPr/>
          <p:nvPr/>
        </p:nvSpPr>
        <p:spPr>
          <a:xfrm>
            <a:off x="2463006" y="544764"/>
            <a:ext cx="8915400" cy="1910557"/>
          </a:xfrm>
          <a:prstGeom prst="rect">
            <a:avLst/>
          </a:prstGeom>
          <a:noFill/>
          <a:ln w="0">
            <a:noFill/>
          </a:ln>
        </p:spPr>
        <p:style>
          <a:lnRef idx="0">
            <a:scrgbClr r="0" g="0" b="0"/>
          </a:lnRef>
          <a:fillRef idx="0">
            <a:scrgbClr r="0" g="0" b="0"/>
          </a:fillRef>
          <a:effectRef idx="0">
            <a:scrgbClr r="0" g="0" b="0"/>
          </a:effectRef>
          <a:fontRef idx="minor"/>
        </p:style>
        <p:txBody>
          <a:bodyPr wrap="square" lIns="0" tIns="118080" rIns="0" bIns="0" anchor="t">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CENTRE FOR COMPUTATIONAL BIOLOGY AND BIOINFORMATICS</a:t>
            </a:r>
          </a:p>
          <a:p>
            <a:pPr algn="ctr">
              <a:lnSpc>
                <a:spcPct val="150000"/>
              </a:lnSpc>
            </a:pPr>
            <a:r>
              <a:rPr lang="en-IN" sz="2000" b="1" dirty="0">
                <a:latin typeface="Times New Roman" panose="02020603050405020304" pitchFamily="18" charset="0"/>
                <a:cs typeface="Times New Roman" panose="02020603050405020304" pitchFamily="18" charset="0"/>
              </a:rPr>
              <a:t>CENTRAL UNIVERSITY OF HIMACHAL PRADESH</a:t>
            </a:r>
          </a:p>
          <a:p>
            <a:pPr algn="ctr">
              <a:lnSpc>
                <a:spcPct val="150000"/>
              </a:lnSpc>
            </a:pPr>
            <a:r>
              <a:rPr lang="en-IN" sz="2000" b="1" dirty="0">
                <a:latin typeface="Times New Roman" panose="02020603050405020304" pitchFamily="18" charset="0"/>
                <a:cs typeface="Times New Roman" panose="02020603050405020304" pitchFamily="18" charset="0"/>
              </a:rPr>
              <a:t>(Accredited by NAAC A+)</a:t>
            </a:r>
          </a:p>
          <a:p>
            <a:pPr algn="ctr">
              <a:lnSpc>
                <a:spcPct val="150000"/>
              </a:lnSpc>
            </a:pPr>
            <a:r>
              <a:rPr lang="en-IN" sz="2000" b="1" dirty="0">
                <a:latin typeface="Times New Roman" panose="02020603050405020304" pitchFamily="18" charset="0"/>
                <a:cs typeface="Times New Roman" panose="02020603050405020304" pitchFamily="18" charset="0"/>
              </a:rPr>
              <a:t>SHAHPUR, KANGRA,176206</a:t>
            </a:r>
            <a:endParaRPr lang="en-IN" sz="2000" b="1" strike="noStrike" spc="-12" dirty="0">
              <a:solidFill>
                <a:schemeClr val="tx2"/>
              </a:solidFill>
              <a:latin typeface="Times New Roman" panose="02020603050405020304" pitchFamily="18" charset="0"/>
              <a:ea typeface="DejaVu Sans"/>
              <a:cs typeface="Times New Roman" panose="02020603050405020304" pitchFamily="18" charset="0"/>
            </a:endParaRPr>
          </a:p>
        </p:txBody>
      </p:sp>
      <p:sp>
        <p:nvSpPr>
          <p:cNvPr id="20" name="TextBox 19">
            <a:extLst>
              <a:ext uri="{FF2B5EF4-FFF2-40B4-BE49-F238E27FC236}">
                <a16:creationId xmlns:a16="http://schemas.microsoft.com/office/drawing/2014/main" id="{46AC7229-ECAD-5E04-6670-5B4EF47CC2D3}"/>
              </a:ext>
            </a:extLst>
          </p:cNvPr>
          <p:cNvSpPr txBox="1"/>
          <p:nvPr/>
        </p:nvSpPr>
        <p:spPr>
          <a:xfrm>
            <a:off x="4063206" y="2473180"/>
            <a:ext cx="5334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 Course Code: BIN595</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solidFill>
                  <a:prstClr val="black"/>
                </a:solidFill>
                <a:latin typeface="Calibri" panose="020F0502020204030204"/>
              </a:rPr>
              <a:t>End</a:t>
            </a: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 Term Examination</a:t>
            </a:r>
          </a:p>
          <a:p>
            <a:pPr algn="ctr"/>
            <a:endParaRPr lang="en-US" dirty="0"/>
          </a:p>
        </p:txBody>
      </p:sp>
      <p:sp>
        <p:nvSpPr>
          <p:cNvPr id="22" name="TextBox 21">
            <a:extLst>
              <a:ext uri="{FF2B5EF4-FFF2-40B4-BE49-F238E27FC236}">
                <a16:creationId xmlns:a16="http://schemas.microsoft.com/office/drawing/2014/main" id="{DD6D5991-1017-644A-7E1F-A04E9814D02E}"/>
              </a:ext>
            </a:extLst>
          </p:cNvPr>
          <p:cNvSpPr txBox="1"/>
          <p:nvPr/>
        </p:nvSpPr>
        <p:spPr>
          <a:xfrm>
            <a:off x="9091613" y="6758174"/>
            <a:ext cx="62992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DATE- 06.08.2024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38152" cy="71643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2528F-820E-85F6-2026-43114C9A1CCC}"/>
              </a:ext>
            </a:extLst>
          </p:cNvPr>
          <p:cNvSpPr>
            <a:spLocks noGrp="1"/>
          </p:cNvSpPr>
          <p:nvPr>
            <p:ph type="title"/>
          </p:nvPr>
        </p:nvSpPr>
        <p:spPr>
          <a:xfrm>
            <a:off x="574803" y="249195"/>
            <a:ext cx="11062996" cy="1498499"/>
          </a:xfrm>
        </p:spPr>
        <p:txBody>
          <a:bodyPr vert="horz" lIns="91440" tIns="45720" rIns="91440" bIns="45720" rtlCol="0" anchor="b">
            <a:normAutofit/>
          </a:bodyPr>
          <a:lstStyle/>
          <a:p>
            <a:r>
              <a:rPr lang="en-US" sz="5100" spc="-1" dirty="0">
                <a:latin typeface="Times New Roman" panose="02020603050405020304" pitchFamily="18" charset="0"/>
                <a:cs typeface="Times New Roman" panose="02020603050405020304" pitchFamily="18" charset="0"/>
              </a:rPr>
              <a:t>Graph Construction of wild </a:t>
            </a:r>
            <a:r>
              <a:rPr lang="en-US" sz="5100" spc="-1" dirty="0" err="1">
                <a:latin typeface="Times New Roman" panose="02020603050405020304" pitchFamily="18" charset="0"/>
                <a:cs typeface="Times New Roman" panose="02020603050405020304" pitchFamily="18" charset="0"/>
              </a:rPr>
              <a:t>Pdb</a:t>
            </a:r>
            <a:r>
              <a:rPr lang="en-US" sz="5100" spc="-1" dirty="0">
                <a:latin typeface="Times New Roman" panose="02020603050405020304" pitchFamily="18" charset="0"/>
                <a:cs typeface="Times New Roman" panose="02020603050405020304" pitchFamily="18" charset="0"/>
              </a:rPr>
              <a:t> and mutant </a:t>
            </a:r>
            <a:r>
              <a:rPr lang="en-US" sz="5100" spc="-1" dirty="0" err="1">
                <a:latin typeface="Times New Roman" panose="02020603050405020304" pitchFamily="18" charset="0"/>
                <a:cs typeface="Times New Roman" panose="02020603050405020304" pitchFamily="18" charset="0"/>
              </a:rPr>
              <a:t>Pdb</a:t>
            </a:r>
            <a:endParaRPr lang="en-US" sz="5100" dirty="0">
              <a:latin typeface="Times New Roman" panose="02020603050405020304" pitchFamily="18" charset="0"/>
              <a:cs typeface="Times New Roman" panose="02020603050405020304" pitchFamily="18" charset="0"/>
            </a:endParaRP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803" y="1756668"/>
            <a:ext cx="11017092" cy="19105"/>
          </a:xfrm>
          <a:custGeom>
            <a:avLst/>
            <a:gdLst>
              <a:gd name="connsiteX0" fmla="*/ 0 w 11017092"/>
              <a:gd name="connsiteY0" fmla="*/ 0 h 19105"/>
              <a:gd name="connsiteX1" fmla="*/ 358055 w 11017092"/>
              <a:gd name="connsiteY1" fmla="*/ 0 h 19105"/>
              <a:gd name="connsiteX2" fmla="*/ 1046624 w 11017092"/>
              <a:gd name="connsiteY2" fmla="*/ 0 h 19105"/>
              <a:gd name="connsiteX3" fmla="*/ 1955534 w 11017092"/>
              <a:gd name="connsiteY3" fmla="*/ 0 h 19105"/>
              <a:gd name="connsiteX4" fmla="*/ 2644102 w 11017092"/>
              <a:gd name="connsiteY4" fmla="*/ 0 h 19105"/>
              <a:gd name="connsiteX5" fmla="*/ 3002158 w 11017092"/>
              <a:gd name="connsiteY5" fmla="*/ 0 h 19105"/>
              <a:gd name="connsiteX6" fmla="*/ 3470384 w 11017092"/>
              <a:gd name="connsiteY6" fmla="*/ 0 h 19105"/>
              <a:gd name="connsiteX7" fmla="*/ 4379294 w 11017092"/>
              <a:gd name="connsiteY7" fmla="*/ 0 h 19105"/>
              <a:gd name="connsiteX8" fmla="*/ 5288204 w 11017092"/>
              <a:gd name="connsiteY8" fmla="*/ 0 h 19105"/>
              <a:gd name="connsiteX9" fmla="*/ 6197114 w 11017092"/>
              <a:gd name="connsiteY9" fmla="*/ 0 h 19105"/>
              <a:gd name="connsiteX10" fmla="*/ 6555170 w 11017092"/>
              <a:gd name="connsiteY10" fmla="*/ 0 h 19105"/>
              <a:gd name="connsiteX11" fmla="*/ 7243738 w 11017092"/>
              <a:gd name="connsiteY11" fmla="*/ 0 h 19105"/>
              <a:gd name="connsiteX12" fmla="*/ 7822135 w 11017092"/>
              <a:gd name="connsiteY12" fmla="*/ 0 h 19105"/>
              <a:gd name="connsiteX13" fmla="*/ 8180191 w 11017092"/>
              <a:gd name="connsiteY13" fmla="*/ 0 h 19105"/>
              <a:gd name="connsiteX14" fmla="*/ 9089101 w 11017092"/>
              <a:gd name="connsiteY14" fmla="*/ 0 h 19105"/>
              <a:gd name="connsiteX15" fmla="*/ 9447156 w 11017092"/>
              <a:gd name="connsiteY15" fmla="*/ 0 h 19105"/>
              <a:gd name="connsiteX16" fmla="*/ 9805212 w 11017092"/>
              <a:gd name="connsiteY16" fmla="*/ 0 h 19105"/>
              <a:gd name="connsiteX17" fmla="*/ 10383609 w 11017092"/>
              <a:gd name="connsiteY17" fmla="*/ 0 h 19105"/>
              <a:gd name="connsiteX18" fmla="*/ 11017092 w 11017092"/>
              <a:gd name="connsiteY18" fmla="*/ 0 h 19105"/>
              <a:gd name="connsiteX19" fmla="*/ 11017092 w 11017092"/>
              <a:gd name="connsiteY19" fmla="*/ 19105 h 19105"/>
              <a:gd name="connsiteX20" fmla="*/ 10218353 w 11017092"/>
              <a:gd name="connsiteY20" fmla="*/ 19105 h 19105"/>
              <a:gd name="connsiteX21" fmla="*/ 9860297 w 11017092"/>
              <a:gd name="connsiteY21" fmla="*/ 19105 h 19105"/>
              <a:gd name="connsiteX22" fmla="*/ 9502242 w 11017092"/>
              <a:gd name="connsiteY22" fmla="*/ 19105 h 19105"/>
              <a:gd name="connsiteX23" fmla="*/ 8813674 w 11017092"/>
              <a:gd name="connsiteY23" fmla="*/ 19105 h 19105"/>
              <a:gd name="connsiteX24" fmla="*/ 8455618 w 11017092"/>
              <a:gd name="connsiteY24" fmla="*/ 19105 h 19105"/>
              <a:gd name="connsiteX25" fmla="*/ 7767050 w 11017092"/>
              <a:gd name="connsiteY25" fmla="*/ 19105 h 19105"/>
              <a:gd name="connsiteX26" fmla="*/ 6968311 w 11017092"/>
              <a:gd name="connsiteY26" fmla="*/ 19105 h 19105"/>
              <a:gd name="connsiteX27" fmla="*/ 6279742 w 11017092"/>
              <a:gd name="connsiteY27" fmla="*/ 19105 h 19105"/>
              <a:gd name="connsiteX28" fmla="*/ 5481003 w 11017092"/>
              <a:gd name="connsiteY28" fmla="*/ 19105 h 19105"/>
              <a:gd name="connsiteX29" fmla="*/ 4682264 w 11017092"/>
              <a:gd name="connsiteY29" fmla="*/ 19105 h 19105"/>
              <a:gd name="connsiteX30" fmla="*/ 4324209 w 11017092"/>
              <a:gd name="connsiteY30" fmla="*/ 19105 h 19105"/>
              <a:gd name="connsiteX31" fmla="*/ 3855982 w 11017092"/>
              <a:gd name="connsiteY31" fmla="*/ 19105 h 19105"/>
              <a:gd name="connsiteX32" fmla="*/ 3277585 w 11017092"/>
              <a:gd name="connsiteY32" fmla="*/ 19105 h 19105"/>
              <a:gd name="connsiteX33" fmla="*/ 2589017 w 11017092"/>
              <a:gd name="connsiteY33" fmla="*/ 19105 h 19105"/>
              <a:gd name="connsiteX34" fmla="*/ 1680107 w 11017092"/>
              <a:gd name="connsiteY34" fmla="*/ 19105 h 19105"/>
              <a:gd name="connsiteX35" fmla="*/ 881367 w 11017092"/>
              <a:gd name="connsiteY35" fmla="*/ 19105 h 19105"/>
              <a:gd name="connsiteX36" fmla="*/ 0 w 11017092"/>
              <a:gd name="connsiteY36" fmla="*/ 19105 h 19105"/>
              <a:gd name="connsiteX37" fmla="*/ 0 w 11017092"/>
              <a:gd name="connsiteY37" fmla="*/ 0 h 1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7092" h="19105" fill="none" extrusionOk="0">
                <a:moveTo>
                  <a:pt x="0" y="0"/>
                </a:moveTo>
                <a:cubicBezTo>
                  <a:pt x="177062" y="2209"/>
                  <a:pt x="236188" y="9987"/>
                  <a:pt x="358055" y="0"/>
                </a:cubicBezTo>
                <a:cubicBezTo>
                  <a:pt x="479922" y="-9987"/>
                  <a:pt x="826851" y="21294"/>
                  <a:pt x="1046624" y="0"/>
                </a:cubicBezTo>
                <a:cubicBezTo>
                  <a:pt x="1266397" y="-21294"/>
                  <a:pt x="1579794" y="-13646"/>
                  <a:pt x="1955534" y="0"/>
                </a:cubicBezTo>
                <a:cubicBezTo>
                  <a:pt x="2331274" y="13646"/>
                  <a:pt x="2314561" y="23120"/>
                  <a:pt x="2644102" y="0"/>
                </a:cubicBezTo>
                <a:cubicBezTo>
                  <a:pt x="2973643" y="-23120"/>
                  <a:pt x="2846687" y="-9826"/>
                  <a:pt x="3002158" y="0"/>
                </a:cubicBezTo>
                <a:cubicBezTo>
                  <a:pt x="3157629" y="9826"/>
                  <a:pt x="3353514" y="-19018"/>
                  <a:pt x="3470384" y="0"/>
                </a:cubicBezTo>
                <a:cubicBezTo>
                  <a:pt x="3587254" y="19018"/>
                  <a:pt x="4083444" y="20654"/>
                  <a:pt x="4379294" y="0"/>
                </a:cubicBezTo>
                <a:cubicBezTo>
                  <a:pt x="4675144" y="-20654"/>
                  <a:pt x="5005399" y="34560"/>
                  <a:pt x="5288204" y="0"/>
                </a:cubicBezTo>
                <a:cubicBezTo>
                  <a:pt x="5571009" y="-34560"/>
                  <a:pt x="5996060" y="-41300"/>
                  <a:pt x="6197114" y="0"/>
                </a:cubicBezTo>
                <a:cubicBezTo>
                  <a:pt x="6398168" y="41300"/>
                  <a:pt x="6384117" y="-8194"/>
                  <a:pt x="6555170" y="0"/>
                </a:cubicBezTo>
                <a:cubicBezTo>
                  <a:pt x="6726223" y="8194"/>
                  <a:pt x="6975880" y="-1477"/>
                  <a:pt x="7243738" y="0"/>
                </a:cubicBezTo>
                <a:cubicBezTo>
                  <a:pt x="7511596" y="1477"/>
                  <a:pt x="7594684" y="-982"/>
                  <a:pt x="7822135" y="0"/>
                </a:cubicBezTo>
                <a:cubicBezTo>
                  <a:pt x="8049586" y="982"/>
                  <a:pt x="8087202" y="10691"/>
                  <a:pt x="8180191" y="0"/>
                </a:cubicBezTo>
                <a:cubicBezTo>
                  <a:pt x="8273180" y="-10691"/>
                  <a:pt x="8764647" y="-709"/>
                  <a:pt x="9089101" y="0"/>
                </a:cubicBezTo>
                <a:cubicBezTo>
                  <a:pt x="9413555" y="709"/>
                  <a:pt x="9276678" y="5840"/>
                  <a:pt x="9447156" y="0"/>
                </a:cubicBezTo>
                <a:cubicBezTo>
                  <a:pt x="9617635" y="-5840"/>
                  <a:pt x="9670147" y="-3155"/>
                  <a:pt x="9805212" y="0"/>
                </a:cubicBezTo>
                <a:cubicBezTo>
                  <a:pt x="9940277" y="3155"/>
                  <a:pt x="10211871" y="20836"/>
                  <a:pt x="10383609" y="0"/>
                </a:cubicBezTo>
                <a:cubicBezTo>
                  <a:pt x="10555347" y="-20836"/>
                  <a:pt x="10717473" y="3777"/>
                  <a:pt x="11017092" y="0"/>
                </a:cubicBezTo>
                <a:cubicBezTo>
                  <a:pt x="11016881" y="6892"/>
                  <a:pt x="11017011" y="11053"/>
                  <a:pt x="11017092" y="19105"/>
                </a:cubicBezTo>
                <a:cubicBezTo>
                  <a:pt x="10618868" y="-14145"/>
                  <a:pt x="10606470" y="12035"/>
                  <a:pt x="10218353" y="19105"/>
                </a:cubicBezTo>
                <a:cubicBezTo>
                  <a:pt x="9830236" y="26175"/>
                  <a:pt x="9965090" y="18214"/>
                  <a:pt x="9860297" y="19105"/>
                </a:cubicBezTo>
                <a:cubicBezTo>
                  <a:pt x="9755504" y="19996"/>
                  <a:pt x="9590036" y="34642"/>
                  <a:pt x="9502242" y="19105"/>
                </a:cubicBezTo>
                <a:cubicBezTo>
                  <a:pt x="9414448" y="3568"/>
                  <a:pt x="9077980" y="43447"/>
                  <a:pt x="8813674" y="19105"/>
                </a:cubicBezTo>
                <a:cubicBezTo>
                  <a:pt x="8549368" y="-5237"/>
                  <a:pt x="8549811" y="22900"/>
                  <a:pt x="8455618" y="19105"/>
                </a:cubicBezTo>
                <a:cubicBezTo>
                  <a:pt x="8361425" y="15310"/>
                  <a:pt x="8070521" y="-13910"/>
                  <a:pt x="7767050" y="19105"/>
                </a:cubicBezTo>
                <a:cubicBezTo>
                  <a:pt x="7463579" y="52120"/>
                  <a:pt x="7128829" y="41058"/>
                  <a:pt x="6968311" y="19105"/>
                </a:cubicBezTo>
                <a:cubicBezTo>
                  <a:pt x="6807793" y="-2848"/>
                  <a:pt x="6457359" y="26742"/>
                  <a:pt x="6279742" y="19105"/>
                </a:cubicBezTo>
                <a:cubicBezTo>
                  <a:pt x="6102125" y="11468"/>
                  <a:pt x="5659693" y="48848"/>
                  <a:pt x="5481003" y="19105"/>
                </a:cubicBezTo>
                <a:cubicBezTo>
                  <a:pt x="5302313" y="-10638"/>
                  <a:pt x="4920111" y="37846"/>
                  <a:pt x="4682264" y="19105"/>
                </a:cubicBezTo>
                <a:cubicBezTo>
                  <a:pt x="4444417" y="364"/>
                  <a:pt x="4422157" y="21762"/>
                  <a:pt x="4324209" y="19105"/>
                </a:cubicBezTo>
                <a:cubicBezTo>
                  <a:pt x="4226261" y="16448"/>
                  <a:pt x="3980790" y="10772"/>
                  <a:pt x="3855982" y="19105"/>
                </a:cubicBezTo>
                <a:cubicBezTo>
                  <a:pt x="3731174" y="27438"/>
                  <a:pt x="3557688" y="39578"/>
                  <a:pt x="3277585" y="19105"/>
                </a:cubicBezTo>
                <a:cubicBezTo>
                  <a:pt x="2997482" y="-1368"/>
                  <a:pt x="2805248" y="47436"/>
                  <a:pt x="2589017" y="19105"/>
                </a:cubicBezTo>
                <a:cubicBezTo>
                  <a:pt x="2372786" y="-9226"/>
                  <a:pt x="1928475" y="48834"/>
                  <a:pt x="1680107" y="19105"/>
                </a:cubicBezTo>
                <a:cubicBezTo>
                  <a:pt x="1431739" y="-10624"/>
                  <a:pt x="1252354" y="34652"/>
                  <a:pt x="881367" y="19105"/>
                </a:cubicBezTo>
                <a:cubicBezTo>
                  <a:pt x="510380" y="3558"/>
                  <a:pt x="329577" y="14799"/>
                  <a:pt x="0" y="19105"/>
                </a:cubicBezTo>
                <a:cubicBezTo>
                  <a:pt x="-218" y="14137"/>
                  <a:pt x="-31" y="5863"/>
                  <a:pt x="0" y="0"/>
                </a:cubicBezTo>
                <a:close/>
              </a:path>
              <a:path w="11017092" h="19105" stroke="0" extrusionOk="0">
                <a:moveTo>
                  <a:pt x="0" y="0"/>
                </a:moveTo>
                <a:cubicBezTo>
                  <a:pt x="233446" y="12407"/>
                  <a:pt x="337970" y="-18213"/>
                  <a:pt x="468226" y="0"/>
                </a:cubicBezTo>
                <a:cubicBezTo>
                  <a:pt x="598482" y="18213"/>
                  <a:pt x="677531" y="11843"/>
                  <a:pt x="826282" y="0"/>
                </a:cubicBezTo>
                <a:cubicBezTo>
                  <a:pt x="975033" y="-11843"/>
                  <a:pt x="1149106" y="2459"/>
                  <a:pt x="1294508" y="0"/>
                </a:cubicBezTo>
                <a:cubicBezTo>
                  <a:pt x="1439910" y="-2459"/>
                  <a:pt x="1766021" y="13549"/>
                  <a:pt x="1983077" y="0"/>
                </a:cubicBezTo>
                <a:cubicBezTo>
                  <a:pt x="2200133" y="-13549"/>
                  <a:pt x="2440855" y="39253"/>
                  <a:pt x="2781816" y="0"/>
                </a:cubicBezTo>
                <a:cubicBezTo>
                  <a:pt x="3122777" y="-39253"/>
                  <a:pt x="3351360" y="-15767"/>
                  <a:pt x="3690726" y="0"/>
                </a:cubicBezTo>
                <a:cubicBezTo>
                  <a:pt x="4030092" y="15767"/>
                  <a:pt x="4310412" y="43577"/>
                  <a:pt x="4599636" y="0"/>
                </a:cubicBezTo>
                <a:cubicBezTo>
                  <a:pt x="4888860" y="-43577"/>
                  <a:pt x="5025478" y="-7383"/>
                  <a:pt x="5178033" y="0"/>
                </a:cubicBezTo>
                <a:cubicBezTo>
                  <a:pt x="5330588" y="7383"/>
                  <a:pt x="5630210" y="-36686"/>
                  <a:pt x="5976772" y="0"/>
                </a:cubicBezTo>
                <a:cubicBezTo>
                  <a:pt x="6323334" y="36686"/>
                  <a:pt x="6350299" y="31506"/>
                  <a:pt x="6665341" y="0"/>
                </a:cubicBezTo>
                <a:cubicBezTo>
                  <a:pt x="6980383" y="-31506"/>
                  <a:pt x="7118470" y="-24446"/>
                  <a:pt x="7243738" y="0"/>
                </a:cubicBezTo>
                <a:cubicBezTo>
                  <a:pt x="7369006" y="24446"/>
                  <a:pt x="7832449" y="771"/>
                  <a:pt x="8042477" y="0"/>
                </a:cubicBezTo>
                <a:cubicBezTo>
                  <a:pt x="8252505" y="-771"/>
                  <a:pt x="8328655" y="16772"/>
                  <a:pt x="8400533" y="0"/>
                </a:cubicBezTo>
                <a:cubicBezTo>
                  <a:pt x="8472411" y="-16772"/>
                  <a:pt x="8831262" y="20596"/>
                  <a:pt x="8978930" y="0"/>
                </a:cubicBezTo>
                <a:cubicBezTo>
                  <a:pt x="9126598" y="-20596"/>
                  <a:pt x="9368937" y="4604"/>
                  <a:pt x="9667498" y="0"/>
                </a:cubicBezTo>
                <a:cubicBezTo>
                  <a:pt x="9966059" y="-4604"/>
                  <a:pt x="10420897" y="59335"/>
                  <a:pt x="11017092" y="0"/>
                </a:cubicBezTo>
                <a:cubicBezTo>
                  <a:pt x="11017289" y="6877"/>
                  <a:pt x="11017710" y="14289"/>
                  <a:pt x="11017092" y="19105"/>
                </a:cubicBezTo>
                <a:cubicBezTo>
                  <a:pt x="10788250" y="28792"/>
                  <a:pt x="10749574" y="-1360"/>
                  <a:pt x="10548866" y="19105"/>
                </a:cubicBezTo>
                <a:cubicBezTo>
                  <a:pt x="10348158" y="39570"/>
                  <a:pt x="10282196" y="2348"/>
                  <a:pt x="10190810" y="19105"/>
                </a:cubicBezTo>
                <a:cubicBezTo>
                  <a:pt x="10099424" y="35862"/>
                  <a:pt x="9792114" y="31283"/>
                  <a:pt x="9502242" y="19105"/>
                </a:cubicBezTo>
                <a:cubicBezTo>
                  <a:pt x="9212370" y="6927"/>
                  <a:pt x="9256723" y="13650"/>
                  <a:pt x="9034015" y="19105"/>
                </a:cubicBezTo>
                <a:cubicBezTo>
                  <a:pt x="8811307" y="24560"/>
                  <a:pt x="8394567" y="6864"/>
                  <a:pt x="8125105" y="19105"/>
                </a:cubicBezTo>
                <a:cubicBezTo>
                  <a:pt x="7855643" y="31347"/>
                  <a:pt x="7896075" y="29810"/>
                  <a:pt x="7767050" y="19105"/>
                </a:cubicBezTo>
                <a:cubicBezTo>
                  <a:pt x="7638025" y="8400"/>
                  <a:pt x="7365370" y="25770"/>
                  <a:pt x="7078482" y="19105"/>
                </a:cubicBezTo>
                <a:cubicBezTo>
                  <a:pt x="6791594" y="12440"/>
                  <a:pt x="6885485" y="7516"/>
                  <a:pt x="6720426" y="19105"/>
                </a:cubicBezTo>
                <a:cubicBezTo>
                  <a:pt x="6555367" y="30694"/>
                  <a:pt x="6434533" y="17413"/>
                  <a:pt x="6252200" y="19105"/>
                </a:cubicBezTo>
                <a:cubicBezTo>
                  <a:pt x="6069867" y="20797"/>
                  <a:pt x="5702003" y="-1507"/>
                  <a:pt x="5453461" y="19105"/>
                </a:cubicBezTo>
                <a:cubicBezTo>
                  <a:pt x="5204919" y="39717"/>
                  <a:pt x="4884323" y="15328"/>
                  <a:pt x="4544550" y="19105"/>
                </a:cubicBezTo>
                <a:cubicBezTo>
                  <a:pt x="4204777" y="22882"/>
                  <a:pt x="4300197" y="-3102"/>
                  <a:pt x="4076324" y="19105"/>
                </a:cubicBezTo>
                <a:cubicBezTo>
                  <a:pt x="3852451" y="41312"/>
                  <a:pt x="3633560" y="9145"/>
                  <a:pt x="3387756" y="19105"/>
                </a:cubicBezTo>
                <a:cubicBezTo>
                  <a:pt x="3141952" y="29065"/>
                  <a:pt x="3128457" y="6373"/>
                  <a:pt x="2919529" y="19105"/>
                </a:cubicBezTo>
                <a:cubicBezTo>
                  <a:pt x="2710601" y="31837"/>
                  <a:pt x="2282796" y="550"/>
                  <a:pt x="2120790" y="19105"/>
                </a:cubicBezTo>
                <a:cubicBezTo>
                  <a:pt x="1958784" y="37660"/>
                  <a:pt x="1796079" y="45960"/>
                  <a:pt x="1542393" y="19105"/>
                </a:cubicBezTo>
                <a:cubicBezTo>
                  <a:pt x="1288707" y="-7750"/>
                  <a:pt x="1189655" y="12746"/>
                  <a:pt x="1074166" y="19105"/>
                </a:cubicBezTo>
                <a:cubicBezTo>
                  <a:pt x="958677" y="25464"/>
                  <a:pt x="866452" y="8387"/>
                  <a:pt x="716111" y="19105"/>
                </a:cubicBezTo>
                <a:cubicBezTo>
                  <a:pt x="565770" y="29823"/>
                  <a:pt x="184800" y="-4478"/>
                  <a:pt x="0" y="19105"/>
                </a:cubicBezTo>
                <a:cubicBezTo>
                  <a:pt x="-372" y="9732"/>
                  <a:pt x="896" y="9376"/>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F75BD3-3447-A6F5-974A-585CC079B42A}"/>
              </a:ext>
            </a:extLst>
          </p:cNvPr>
          <p:cNvSpPr txBox="1"/>
          <p:nvPr/>
        </p:nvSpPr>
        <p:spPr>
          <a:xfrm>
            <a:off x="574803" y="2163853"/>
            <a:ext cx="6740651" cy="430320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The wild </a:t>
            </a:r>
            <a:r>
              <a:rPr lang="en-US" sz="1700" dirty="0" err="1"/>
              <a:t>Pdb</a:t>
            </a:r>
            <a:r>
              <a:rPr lang="en-US" sz="1700" dirty="0"/>
              <a:t> and mutant </a:t>
            </a:r>
            <a:r>
              <a:rPr lang="en-US" sz="1700" dirty="0" err="1"/>
              <a:t>pdb</a:t>
            </a:r>
            <a:r>
              <a:rPr lang="en-US" sz="1700" dirty="0"/>
              <a:t> are represented in the form of the Graph of one graph represent one </a:t>
            </a:r>
            <a:r>
              <a:rPr lang="en-US" sz="1700" dirty="0" err="1"/>
              <a:t>pdb</a:t>
            </a:r>
            <a:r>
              <a:rPr lang="en-US" sz="1700" dirty="0"/>
              <a:t> and I have made all the wild and mutant </a:t>
            </a:r>
            <a:r>
              <a:rPr lang="en-US" sz="1700" dirty="0" err="1"/>
              <a:t>pdb</a:t>
            </a:r>
            <a:r>
              <a:rPr lang="en-US" sz="1700" dirty="0"/>
              <a:t> graph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graph is mainly in the form of nodes and edges where the nodes  represents an entity or a data point and in this it represents the amino acid residue of the </a:t>
            </a:r>
            <a:r>
              <a:rPr lang="en-US" sz="1700" dirty="0" err="1"/>
              <a:t>pdb</a:t>
            </a:r>
            <a:r>
              <a:rPr lang="en-US" sz="1700" dirty="0"/>
              <a:t> and the edges represents the connections or type of bond like Covalent , ionic, </a:t>
            </a:r>
            <a:r>
              <a:rPr lang="en-US" sz="1700" dirty="0" err="1"/>
              <a:t>sulphide</a:t>
            </a:r>
            <a:r>
              <a:rPr lang="en-US" sz="1700" dirty="0"/>
              <a:t> ,hydrogen Bonds.</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graph also contain the node features which </a:t>
            </a:r>
            <a:r>
              <a:rPr lang="en-US" sz="1700" dirty="0" err="1"/>
              <a:t>i</a:t>
            </a:r>
            <a:r>
              <a:rPr lang="en-US" sz="1700" dirty="0"/>
              <a:t> have used the 9 different </a:t>
            </a:r>
            <a:r>
              <a:rPr lang="en-US" sz="1700" dirty="0" err="1"/>
              <a:t>Phsiochemical</a:t>
            </a:r>
            <a:r>
              <a:rPr lang="en-US" sz="1700" dirty="0"/>
              <a:t> Properties of each amino acid values as the feature so if the </a:t>
            </a:r>
            <a:r>
              <a:rPr lang="en-US" sz="1700" dirty="0" err="1"/>
              <a:t>pdb</a:t>
            </a:r>
            <a:r>
              <a:rPr lang="en-US" sz="1700" dirty="0"/>
              <a:t> contain 50 amino acid Residue then the node Feature Matrix will be of  50*9 </a:t>
            </a:r>
          </a:p>
        </p:txBody>
      </p:sp>
      <p:pic>
        <p:nvPicPr>
          <p:cNvPr id="10" name="Picture 9">
            <a:extLst>
              <a:ext uri="{FF2B5EF4-FFF2-40B4-BE49-F238E27FC236}">
                <a16:creationId xmlns:a16="http://schemas.microsoft.com/office/drawing/2014/main" id="{46CD120A-F7D9-BCB3-2749-4622E296B2D3}"/>
              </a:ext>
            </a:extLst>
          </p:cNvPr>
          <p:cNvPicPr>
            <a:picLocks noChangeAspect="1"/>
          </p:cNvPicPr>
          <p:nvPr/>
        </p:nvPicPr>
        <p:blipFill rotWithShape="1">
          <a:blip r:embed="rId2"/>
          <a:srcRect l="6511" r="12674" b="1"/>
          <a:stretch/>
        </p:blipFill>
        <p:spPr>
          <a:xfrm>
            <a:off x="7706640" y="1981994"/>
            <a:ext cx="3956972" cy="4279527"/>
          </a:xfrm>
          <a:prstGeom prst="rect">
            <a:avLst/>
          </a:prstGeom>
        </p:spPr>
      </p:pic>
      <p:sp>
        <p:nvSpPr>
          <p:cNvPr id="11" name="TextBox 10">
            <a:extLst>
              <a:ext uri="{FF2B5EF4-FFF2-40B4-BE49-F238E27FC236}">
                <a16:creationId xmlns:a16="http://schemas.microsoft.com/office/drawing/2014/main" id="{F997BD4A-61C5-A3D5-0AAE-C499554049BC}"/>
              </a:ext>
            </a:extLst>
          </p:cNvPr>
          <p:cNvSpPr txBox="1"/>
          <p:nvPr/>
        </p:nvSpPr>
        <p:spPr>
          <a:xfrm rot="10800000" flipV="1">
            <a:off x="7187406" y="6311493"/>
            <a:ext cx="47244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figure is a protein Graph where the  nodes are representing the amino acid and the edges represent the type of bond </a:t>
            </a:r>
          </a:p>
        </p:txBody>
      </p:sp>
    </p:spTree>
    <p:extLst>
      <p:ext uri="{BB962C8B-B14F-4D97-AF65-F5344CB8AC3E}">
        <p14:creationId xmlns:p14="http://schemas.microsoft.com/office/powerpoint/2010/main" val="418017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241212" cy="71643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05475" y="573120"/>
            <a:ext cx="3121386" cy="2999960"/>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D3F78-6227-8C90-0782-AF49F0BBEEC5}"/>
              </a:ext>
            </a:extLst>
          </p:cNvPr>
          <p:cNvSpPr>
            <a:spLocks noGrp="1"/>
          </p:cNvSpPr>
          <p:nvPr>
            <p:ph type="title"/>
          </p:nvPr>
        </p:nvSpPr>
        <p:spPr>
          <a:xfrm>
            <a:off x="5918756" y="500914"/>
            <a:ext cx="5480873" cy="1384784"/>
          </a:xfrm>
        </p:spPr>
        <p:txBody>
          <a:bodyPr vert="horz" lIns="91440" tIns="45720" rIns="91440" bIns="45720" rtlCol="0" anchor="ctr">
            <a:normAutofit/>
          </a:bodyPr>
          <a:lstStyle/>
          <a:p>
            <a:r>
              <a:rPr lang="en-US" sz="2800" kern="1200" spc="-1" dirty="0">
                <a:solidFill>
                  <a:schemeClr val="tx1"/>
                </a:solidFill>
                <a:latin typeface="+mj-lt"/>
                <a:ea typeface="+mj-ea"/>
                <a:cs typeface="+mj-cs"/>
              </a:rPr>
              <a:t>Applied GAT algorithm for prediction of Gibb’s free energy</a:t>
            </a:r>
            <a:br>
              <a:rPr lang="en-US" sz="2800" kern="1200" spc="-1"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731510"/>
            <a:ext cx="2683651" cy="1432877"/>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diagram of a plant&#10;&#10;Description automatically generated">
            <a:extLst>
              <a:ext uri="{FF2B5EF4-FFF2-40B4-BE49-F238E27FC236}">
                <a16:creationId xmlns:a16="http://schemas.microsoft.com/office/drawing/2014/main" id="{2370F265-327B-BC4B-E476-D9FCFB15D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72" y="1570960"/>
            <a:ext cx="6095996" cy="40686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6A2BF75F-6150-3BF0-F810-377953B4816B}"/>
              </a:ext>
            </a:extLst>
          </p:cNvPr>
          <p:cNvSpPr txBox="1"/>
          <p:nvPr/>
        </p:nvSpPr>
        <p:spPr>
          <a:xfrm>
            <a:off x="5918756" y="2073099"/>
            <a:ext cx="5480873" cy="437982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dirty="0"/>
              <a:t>For applying the </a:t>
            </a:r>
            <a:r>
              <a:rPr lang="en-US" sz="1500" dirty="0" err="1"/>
              <a:t>the</a:t>
            </a:r>
            <a:r>
              <a:rPr lang="en-US" sz="1500" dirty="0"/>
              <a:t> graph Attention  neural network Mechanism in my Work I have saved the nodes Feature matrix and adjacency Matrix in Json file format of each </a:t>
            </a:r>
            <a:r>
              <a:rPr lang="en-US" sz="1500" dirty="0" err="1"/>
              <a:t>pdb</a:t>
            </a:r>
            <a:endParaRPr lang="en-US" sz="1500" dirty="0"/>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Then I have Tried to make a graph Pair one wild  and its Mutant one </a:t>
            </a:r>
            <a:r>
              <a:rPr lang="en-US" sz="1500" dirty="0" err="1"/>
              <a:t>Pdb’s</a:t>
            </a:r>
            <a:r>
              <a:rPr lang="en-US" sz="1500" dirty="0"/>
              <a:t> Json to Concatenate their Matrix and Feature  Matrix For one Prediction and Done for all of them</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After doing this I have used The Standardization Method and used Two layers to feed it one Leaky </a:t>
            </a:r>
            <a:r>
              <a:rPr lang="en-US" sz="1500" dirty="0" err="1"/>
              <a:t>ReLu</a:t>
            </a:r>
            <a:r>
              <a:rPr lang="en-US" sz="1500" dirty="0"/>
              <a:t> and other is Linear</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 dataset is Split in 70% and 30 % from the 70% it is split into 80 and 20% for training and testing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 Graph use attention mechanism to make a new embedding layer which is feed into the Neural Network</a:t>
            </a:r>
          </a:p>
        </p:txBody>
      </p:sp>
    </p:spTree>
    <p:extLst>
      <p:ext uri="{BB962C8B-B14F-4D97-AF65-F5344CB8AC3E}">
        <p14:creationId xmlns:p14="http://schemas.microsoft.com/office/powerpoint/2010/main" val="68666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2113-8E74-33F3-8471-37653E2C936A}"/>
              </a:ext>
            </a:extLst>
          </p:cNvPr>
          <p:cNvSpPr>
            <a:spLocks noGrp="1"/>
          </p:cNvSpPr>
          <p:nvPr>
            <p:ph type="title"/>
          </p:nvPr>
        </p:nvSpPr>
        <p:spPr>
          <a:xfrm>
            <a:off x="482954" y="3920511"/>
            <a:ext cx="3304171" cy="2562263"/>
          </a:xfrm>
        </p:spPr>
        <p:txBody>
          <a:bodyPr vert="horz" lIns="91440" tIns="45720" rIns="91440" bIns="45720" rtlCol="0" anchor="ctr">
            <a:normAutofit/>
          </a:bodyPr>
          <a:lstStyle/>
          <a:p>
            <a:r>
              <a:rPr lang="en-US" b="1" u="sng" spc="-1" dirty="0">
                <a:latin typeface="Times New Roman" panose="02020603050405020304" pitchFamily="18" charset="0"/>
                <a:cs typeface="Times New Roman" panose="02020603050405020304" pitchFamily="18" charset="0"/>
              </a:rPr>
              <a:t>Results </a:t>
            </a:r>
            <a:br>
              <a:rPr lang="en-US" b="1" u="sng" spc="-1"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98DC23-E832-8DDD-BEFB-0725B344EF72}"/>
              </a:ext>
            </a:extLst>
          </p:cNvPr>
          <p:cNvSpPr txBox="1"/>
          <p:nvPr/>
        </p:nvSpPr>
        <p:spPr>
          <a:xfrm>
            <a:off x="4241031" y="3920512"/>
            <a:ext cx="7515628" cy="256226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model has achieved the accuracy in of PCC(Pearson Correlation coefficient) of 0.98 and </a:t>
            </a:r>
            <a:r>
              <a:rPr lang="en-US" dirty="0" err="1">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R2 Score of 1 </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have done 10fold cross validation where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model performed the Best with 150 epochs </a:t>
            </a:r>
          </a:p>
        </p:txBody>
      </p:sp>
      <p:pic>
        <p:nvPicPr>
          <p:cNvPr id="8" name="Picture 7" descr="A screenshot of a graph&#10;&#10;Description automatically generated">
            <a:extLst>
              <a:ext uri="{FF2B5EF4-FFF2-40B4-BE49-F238E27FC236}">
                <a16:creationId xmlns:a16="http://schemas.microsoft.com/office/drawing/2014/main" id="{6C857BE7-B06A-35B3-B3DB-6829AA162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1794"/>
            <a:ext cx="11221112" cy="3352800"/>
          </a:xfrm>
          <a:prstGeom prst="rect">
            <a:avLst/>
          </a:prstGeom>
        </p:spPr>
      </p:pic>
    </p:spTree>
    <p:extLst>
      <p:ext uri="{BB962C8B-B14F-4D97-AF65-F5344CB8AC3E}">
        <p14:creationId xmlns:p14="http://schemas.microsoft.com/office/powerpoint/2010/main" val="403974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CDD9-F491-EB71-AE0C-DBF3A89FA432}"/>
              </a:ext>
            </a:extLst>
          </p:cNvPr>
          <p:cNvSpPr>
            <a:spLocks noGrp="1"/>
          </p:cNvSpPr>
          <p:nvPr>
            <p:ph type="title"/>
          </p:nvPr>
        </p:nvSpPr>
        <p:spPr>
          <a:xfrm>
            <a:off x="535006" y="229394"/>
            <a:ext cx="11963400" cy="1195920"/>
          </a:xfrm>
        </p:spPr>
        <p:txBody>
          <a:bodyPr/>
          <a:lstStyle/>
          <a:p>
            <a:r>
              <a:rPr lang="en-US" b="1" u="sng" dirty="0"/>
              <a:t>Conclusion:</a:t>
            </a:r>
          </a:p>
        </p:txBody>
      </p:sp>
      <p:sp>
        <p:nvSpPr>
          <p:cNvPr id="3" name="Subtitle 2">
            <a:extLst>
              <a:ext uri="{FF2B5EF4-FFF2-40B4-BE49-F238E27FC236}">
                <a16:creationId xmlns:a16="http://schemas.microsoft.com/office/drawing/2014/main" id="{53E4D092-DCDE-DB75-E3A9-03E7A1CC6353}"/>
              </a:ext>
            </a:extLst>
          </p:cNvPr>
          <p:cNvSpPr>
            <a:spLocks noGrp="1"/>
          </p:cNvSpPr>
          <p:nvPr>
            <p:ph type="subTitle"/>
          </p:nvPr>
        </p:nvSpPr>
        <p:spPr>
          <a:xfrm>
            <a:off x="575646" y="3505994"/>
            <a:ext cx="11016360" cy="1195920"/>
          </a:xfrm>
        </p:spPr>
        <p:txBody>
          <a:bodyPr/>
          <a:lstStyle/>
          <a:p>
            <a:r>
              <a:rPr lang="en-US" dirty="0">
                <a:latin typeface="Times New Roman" panose="02020603050405020304" pitchFamily="18" charset="0"/>
                <a:cs typeface="Times New Roman" panose="02020603050405020304" pitchFamily="18" charset="0"/>
              </a:rPr>
              <a:t>We introduced a novel graph-based machine learning approach to predict the effects of single-point mutations on protein stability by estimating changes in Gibbs free energy (ΔG)</a:t>
            </a:r>
          </a:p>
          <a:p>
            <a:r>
              <a:rPr lang="en-US" dirty="0">
                <a:latin typeface="Times New Roman" panose="02020603050405020304" pitchFamily="18" charset="0"/>
                <a:cs typeface="Times New Roman" panose="02020603050405020304" pitchFamily="18" charset="0"/>
              </a:rPr>
              <a:t>integrating both structural and sequence data and utilizing nine physicochemical properties as node features, our model demonstrated enhanced accuracy and robustness in predicting ΔG changes, even with limited structural data.</a:t>
            </a:r>
          </a:p>
        </p:txBody>
      </p:sp>
    </p:spTree>
    <p:extLst>
      <p:ext uri="{BB962C8B-B14F-4D97-AF65-F5344CB8AC3E}">
        <p14:creationId xmlns:p14="http://schemas.microsoft.com/office/powerpoint/2010/main" val="325874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F421-190C-5902-288C-7A8D4F0FF62D}"/>
              </a:ext>
            </a:extLst>
          </p:cNvPr>
          <p:cNvSpPr>
            <a:spLocks noGrp="1"/>
          </p:cNvSpPr>
          <p:nvPr>
            <p:ph type="title"/>
          </p:nvPr>
        </p:nvSpPr>
        <p:spPr/>
        <p:txBody>
          <a:bodyPr/>
          <a:lstStyle/>
          <a:p>
            <a:r>
              <a:rPr lang="en-US" b="1" u="sng" dirty="0"/>
              <a:t>Acknowledgement</a:t>
            </a:r>
          </a:p>
        </p:txBody>
      </p:sp>
      <p:sp>
        <p:nvSpPr>
          <p:cNvPr id="3" name="Subtitle 2">
            <a:extLst>
              <a:ext uri="{FF2B5EF4-FFF2-40B4-BE49-F238E27FC236}">
                <a16:creationId xmlns:a16="http://schemas.microsoft.com/office/drawing/2014/main" id="{9D4F3425-FCFB-335A-0470-967271AA28FC}"/>
              </a:ext>
            </a:extLst>
          </p:cNvPr>
          <p:cNvSpPr>
            <a:spLocks noGrp="1"/>
          </p:cNvSpPr>
          <p:nvPr>
            <p:ph type="subTitle"/>
          </p:nvPr>
        </p:nvSpPr>
        <p:spPr>
          <a:xfrm>
            <a:off x="612000" y="610394"/>
            <a:ext cx="11016360" cy="6019800"/>
          </a:xfrm>
        </p:spPr>
        <p:txBody>
          <a:bodyPr/>
          <a:lstStyle/>
          <a:p>
            <a:r>
              <a:rPr lang="en-US" sz="1800" dirty="0">
                <a:latin typeface="Times New Roman" panose="02020603050405020304" pitchFamily="18" charset="0"/>
                <a:cs typeface="Times New Roman" panose="02020603050405020304" pitchFamily="18" charset="0"/>
              </a:rPr>
              <a:t>I wish to express my sincere and profound gratitude to my supervisor, Prof. Mahesh </a:t>
            </a:r>
            <a:r>
              <a:rPr lang="en-US" sz="1800" dirty="0" err="1">
                <a:latin typeface="Times New Roman" panose="02020603050405020304" pitchFamily="18" charset="0"/>
                <a:cs typeface="Times New Roman" panose="02020603050405020304" pitchFamily="18" charset="0"/>
              </a:rPr>
              <a:t>Kulharia</a:t>
            </a:r>
            <a:r>
              <a:rPr lang="en-US" sz="1800" dirty="0">
                <a:latin typeface="Times New Roman" panose="02020603050405020304" pitchFamily="18" charset="0"/>
                <a:cs typeface="Times New Roman" panose="02020603050405020304" pitchFamily="18" charset="0"/>
              </a:rPr>
              <a:t> Head of Dept., Centre of Computational Biology and Bioinformatics, Central University of Himachal Pradesh, Shahpur (</a:t>
            </a:r>
            <a:r>
              <a:rPr lang="en-US" sz="1800" dirty="0" err="1">
                <a:latin typeface="Times New Roman" panose="02020603050405020304" pitchFamily="18" charset="0"/>
                <a:cs typeface="Times New Roman" panose="02020603050405020304" pitchFamily="18" charset="0"/>
              </a:rPr>
              <a:t>Kangra</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 am thankful to Dr. Manorma Patri, Dr. Vikram Singh, Dr. Dinesh Lakhanpal, Dr. Sandeep </a:t>
            </a:r>
            <a:r>
              <a:rPr lang="en-US" sz="1800" dirty="0" err="1">
                <a:latin typeface="Times New Roman" panose="02020603050405020304" pitchFamily="18" charset="0"/>
                <a:cs typeface="Times New Roman" panose="02020603050405020304" pitchFamily="18" charset="0"/>
              </a:rPr>
              <a:t>Swargam</a:t>
            </a:r>
            <a:r>
              <a:rPr lang="en-US" sz="1800" dirty="0">
                <a:latin typeface="Times New Roman" panose="02020603050405020304" pitchFamily="18" charset="0"/>
                <a:cs typeface="Times New Roman" panose="02020603050405020304" pitchFamily="18" charset="0"/>
              </a:rPr>
              <a:t> and Dr. Neha Choudhary for their continuous support during my M.Sc. tenure.</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 wish to express my sincere thanks to R&amp;D scholar Miss </a:t>
            </a:r>
            <a:r>
              <a:rPr lang="en-US" sz="1800" dirty="0" err="1">
                <a:latin typeface="Times New Roman" panose="02020603050405020304" pitchFamily="18" charset="0"/>
                <a:cs typeface="Times New Roman" panose="02020603050405020304" pitchFamily="18" charset="0"/>
              </a:rPr>
              <a:t>Ashita</a:t>
            </a:r>
            <a:r>
              <a:rPr lang="en-US" sz="1800" dirty="0">
                <a:latin typeface="Times New Roman" panose="02020603050405020304" pitchFamily="18" charset="0"/>
                <a:cs typeface="Times New Roman" panose="02020603050405020304" pitchFamily="18" charset="0"/>
              </a:rPr>
              <a:t> Sood and my classmates for their cooperation, advice, inspiration, support and help during the course of research work.</a:t>
            </a:r>
          </a:p>
        </p:txBody>
      </p:sp>
    </p:spTree>
    <p:extLst>
      <p:ext uri="{BB962C8B-B14F-4D97-AF65-F5344CB8AC3E}">
        <p14:creationId xmlns:p14="http://schemas.microsoft.com/office/powerpoint/2010/main" val="48589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12000" y="286920"/>
            <a:ext cx="11016360" cy="1193400"/>
          </a:xfrm>
          <a:prstGeom prst="rect">
            <a:avLst/>
          </a:prstGeom>
          <a:noFill/>
          <a:ln w="0">
            <a:noFill/>
          </a:ln>
        </p:spPr>
        <p:txBody>
          <a:bodyPr lIns="108720" tIns="54360" rIns="108720" bIns="54360" anchor="ctr">
            <a:noAutofit/>
          </a:bodyPr>
          <a:lstStyle/>
          <a:p>
            <a:pPr>
              <a:lnSpc>
                <a:spcPct val="100000"/>
              </a:lnSpc>
              <a:buNone/>
            </a:pPr>
            <a:r>
              <a:rPr lang="en-IN" b="1" u="sng" strike="noStrike" spc="-1" dirty="0">
                <a:solidFill>
                  <a:srgbClr val="000000"/>
                </a:solidFill>
                <a:latin typeface="Times New Roman" panose="02020603050405020304" pitchFamily="18" charset="0"/>
                <a:cs typeface="Times New Roman" panose="02020603050405020304" pitchFamily="18" charset="0"/>
              </a:rPr>
              <a:t>References</a:t>
            </a:r>
            <a:endParaRPr lang="en-IN" b="0" u="sng"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A92DD9-A32D-A36B-5815-82834322BB5C}"/>
              </a:ext>
            </a:extLst>
          </p:cNvPr>
          <p:cNvSpPr txBox="1"/>
          <p:nvPr/>
        </p:nvSpPr>
        <p:spPr>
          <a:xfrm>
            <a:off x="710406" y="1372394"/>
            <a:ext cx="11016360" cy="3970318"/>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Kellogg, E. H., &amp; Leaver-Fay, A. (2016). Molecular Dynamics: A Tool for </a:t>
            </a:r>
            <a:r>
              <a:rPr lang="en-US" dirty="0" err="1">
                <a:latin typeface="Times New Roman" panose="02020603050405020304" pitchFamily="18" charset="0"/>
                <a:cs typeface="Times New Roman" panose="02020603050405020304" pitchFamily="18" charset="0"/>
              </a:rPr>
              <a:t>StructureFunction</a:t>
            </a:r>
            <a:r>
              <a:rPr lang="en-US" dirty="0">
                <a:latin typeface="Times New Roman" panose="02020603050405020304" pitchFamily="18" charset="0"/>
                <a:cs typeface="Times New Roman" panose="02020603050405020304" pitchFamily="18" charset="0"/>
              </a:rPr>
              <a:t> Analysis of Biomolecules. Nature Methods, 13(10), 828–839. DOI: 10.1038/nmeth.3969</a:t>
            </a:r>
          </a:p>
          <a:p>
            <a:pPr marL="342900" indent="-342900">
              <a:buAutoNum type="arabicPeriod"/>
            </a:pPr>
            <a:r>
              <a:rPr lang="en-US" dirty="0">
                <a:latin typeface="Times New Roman" panose="02020603050405020304" pitchFamily="18" charset="0"/>
                <a:cs typeface="Times New Roman" panose="02020603050405020304" pitchFamily="18" charset="0"/>
              </a:rPr>
              <a:t> 2. Yang, Y., &amp; Zhou, Y. (2008). Specific Interactions for Ab Initio Folding of Protein Terminal Fragments with Secondary Structures. Proteins: Structure, Function, and Bioinformatics, 72(2), 793–803. DOI: 10.1002/prot.21948</a:t>
            </a:r>
          </a:p>
          <a:p>
            <a:pPr marL="342900" indent="-342900">
              <a:buAutoNum type="arabicPeriod"/>
            </a:pPr>
            <a:r>
              <a:rPr lang="en-US" dirty="0">
                <a:latin typeface="Times New Roman" panose="02020603050405020304" pitchFamily="18" charset="0"/>
                <a:cs typeface="Times New Roman" panose="02020603050405020304" pitchFamily="18" charset="0"/>
              </a:rPr>
              <a:t>Parthiban, V., &amp; </a:t>
            </a:r>
            <a:r>
              <a:rPr lang="en-US" dirty="0" err="1">
                <a:latin typeface="Times New Roman" panose="02020603050405020304" pitchFamily="18" charset="0"/>
                <a:cs typeface="Times New Roman" panose="02020603050405020304" pitchFamily="18" charset="0"/>
              </a:rPr>
              <a:t>Gromiha</a:t>
            </a:r>
            <a:r>
              <a:rPr lang="en-US" dirty="0">
                <a:latin typeface="Times New Roman" panose="02020603050405020304" pitchFamily="18" charset="0"/>
                <a:cs typeface="Times New Roman" panose="02020603050405020304" pitchFamily="18" charset="0"/>
              </a:rPr>
              <a:t>, M. M. (2007). Analysis and Prediction of Exposed Loop Regions in Proteins. Proteins: Structure, Function, and Bioinformatics, 71(1), 421–431. DOI: 10.1002/prot.2167</a:t>
            </a:r>
          </a:p>
          <a:p>
            <a:pPr marL="342900" indent="-342900">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Bendl</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Stourac</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Sebestova</a:t>
            </a:r>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Vavra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Musil</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Brezovsky</a:t>
            </a:r>
            <a:r>
              <a:rPr lang="en-US" dirty="0">
                <a:latin typeface="Times New Roman" panose="02020603050405020304" pitchFamily="18" charset="0"/>
                <a:cs typeface="Times New Roman" panose="02020603050405020304" pitchFamily="18" charset="0"/>
              </a:rPr>
              <a:t>, J., &amp; </a:t>
            </a:r>
            <a:r>
              <a:rPr lang="en-US" dirty="0" err="1">
                <a:latin typeface="Times New Roman" panose="02020603050405020304" pitchFamily="18" charset="0"/>
                <a:cs typeface="Times New Roman" panose="02020603050405020304" pitchFamily="18" charset="0"/>
              </a:rPr>
              <a:t>Damborsky</a:t>
            </a:r>
            <a:r>
              <a:rPr lang="en-US" dirty="0">
                <a:latin typeface="Times New Roman" panose="02020603050405020304" pitchFamily="18" charset="0"/>
                <a:cs typeface="Times New Roman" panose="02020603050405020304" pitchFamily="18" charset="0"/>
              </a:rPr>
              <a:t>, J. (2016). </a:t>
            </a:r>
            <a:r>
              <a:rPr lang="en-US" dirty="0" err="1">
                <a:latin typeface="Times New Roman" panose="02020603050405020304" pitchFamily="18" charset="0"/>
                <a:cs typeface="Times New Roman" panose="02020603050405020304" pitchFamily="18" charset="0"/>
              </a:rPr>
              <a:t>HotSpot</a:t>
            </a:r>
            <a:r>
              <a:rPr lang="en-US" dirty="0">
                <a:latin typeface="Times New Roman" panose="02020603050405020304" pitchFamily="18" charset="0"/>
                <a:cs typeface="Times New Roman" panose="02020603050405020304" pitchFamily="18" charset="0"/>
              </a:rPr>
              <a:t> Wizard 2.0: automated design of site-specific mutations and smart libraries in protein engineering. Nucleic acids research, 44(W1), W479-W487. </a:t>
            </a:r>
          </a:p>
          <a:p>
            <a:pPr marL="342900" indent="-342900">
              <a:buAutoNum type="arabicPeriod"/>
            </a:pPr>
            <a:r>
              <a:rPr lang="en-US" dirty="0">
                <a:latin typeface="Times New Roman" panose="02020603050405020304" pitchFamily="18" charset="0"/>
                <a:cs typeface="Times New Roman" panose="02020603050405020304" pitchFamily="18" charset="0"/>
              </a:rPr>
              <a:t> Traditionally, predicting </a:t>
            </a:r>
            <a:r>
              <a:rPr lang="el-GR" dirty="0">
                <a:latin typeface="Times New Roman" panose="02020603050405020304" pitchFamily="18" charset="0"/>
                <a:cs typeface="Times New Roman" panose="02020603050405020304" pitchFamily="18" charset="0"/>
              </a:rPr>
              <a:t>ΔΔ</a:t>
            </a:r>
            <a:r>
              <a:rPr lang="en-US" dirty="0">
                <a:latin typeface="Times New Roman" panose="02020603050405020304" pitchFamily="18" charset="0"/>
                <a:cs typeface="Times New Roman" panose="02020603050405020304" pitchFamily="18" charset="0"/>
              </a:rPr>
              <a:t>G involves computationally intensive methods such as molecular dynamics simulations, which, despite their accuracy, can be prohibitively slow and resource-demanding for large-scale studies. This has driven the search for more efficient computational models that can leverage existing structural data and sophisticated machine learning techniques to provide accurate and scalable predictions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20290E-90CD-F590-D71B-A84DFDDD101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139353"/>
            <a:ext cx="12241213" cy="6885682"/>
          </a:xfrm>
          <a:prstGeom prst="rect">
            <a:avLst/>
          </a:prstGeom>
        </p:spPr>
      </p:pic>
      <p:sp>
        <p:nvSpPr>
          <p:cNvPr id="5" name="TextBox 4"/>
          <p:cNvSpPr txBox="1"/>
          <p:nvPr/>
        </p:nvSpPr>
        <p:spPr>
          <a:xfrm>
            <a:off x="535775" y="305594"/>
            <a:ext cx="9392315" cy="2308324"/>
          </a:xfrm>
          <a:prstGeom prst="rect">
            <a:avLst/>
          </a:prstGeom>
          <a:noFill/>
        </p:spPr>
        <p:txBody>
          <a:bodyPr wrap="none" rtlCol="0">
            <a:spAutoFit/>
          </a:bodyPr>
          <a:lstStyle/>
          <a:p>
            <a:r>
              <a:rPr lang="en-IN" sz="3600" dirty="0">
                <a:solidFill>
                  <a:srgbClr val="00B0F0"/>
                </a:solidFill>
              </a:rPr>
              <a:t>while</a:t>
            </a:r>
            <a:r>
              <a:rPr lang="en-IN" sz="3600" dirty="0">
                <a:solidFill>
                  <a:schemeClr val="bg1"/>
                </a:solidFill>
              </a:rPr>
              <a:t> </a:t>
            </a:r>
            <a:r>
              <a:rPr lang="en-IN" sz="3600" dirty="0" err="1">
                <a:solidFill>
                  <a:schemeClr val="bg1"/>
                </a:solidFill>
              </a:rPr>
              <a:t>i_am_smiling</a:t>
            </a:r>
            <a:r>
              <a:rPr lang="en-IN" sz="3600" dirty="0">
                <a:solidFill>
                  <a:schemeClr val="bg1"/>
                </a:solidFill>
              </a:rPr>
              <a:t> &gt;= problems :</a:t>
            </a:r>
          </a:p>
          <a:p>
            <a:r>
              <a:rPr lang="en-IN" sz="3600" dirty="0">
                <a:solidFill>
                  <a:schemeClr val="bg1"/>
                </a:solidFill>
              </a:rPr>
              <a:t>	</a:t>
            </a:r>
            <a:r>
              <a:rPr lang="en-IN" sz="3600" dirty="0">
                <a:solidFill>
                  <a:schemeClr val="accent6">
                    <a:lumMod val="75000"/>
                  </a:schemeClr>
                </a:solidFill>
              </a:rPr>
              <a:t>print</a:t>
            </a:r>
            <a:r>
              <a:rPr lang="en-IN" sz="3600" dirty="0">
                <a:solidFill>
                  <a:schemeClr val="bg1"/>
                </a:solidFill>
              </a:rPr>
              <a:t>(</a:t>
            </a:r>
            <a:r>
              <a:rPr lang="en-IN" sz="3600" dirty="0">
                <a:solidFill>
                  <a:srgbClr val="00B050"/>
                </a:solidFill>
              </a:rPr>
              <a:t>“Happiness”</a:t>
            </a:r>
            <a:r>
              <a:rPr lang="en-IN" sz="3600" dirty="0">
                <a:solidFill>
                  <a:schemeClr val="bg1">
                    <a:lumMod val="95000"/>
                  </a:schemeClr>
                </a:solidFill>
              </a:rPr>
              <a:t>)</a:t>
            </a:r>
          </a:p>
          <a:p>
            <a:r>
              <a:rPr lang="en-IN" sz="3600" dirty="0">
                <a:solidFill>
                  <a:srgbClr val="00B0F0"/>
                </a:solidFill>
              </a:rPr>
              <a:t>else :</a:t>
            </a:r>
          </a:p>
          <a:p>
            <a:r>
              <a:rPr lang="en-IN" sz="3600" dirty="0">
                <a:solidFill>
                  <a:schemeClr val="bg1"/>
                </a:solidFill>
              </a:rPr>
              <a:t>	</a:t>
            </a:r>
            <a:r>
              <a:rPr lang="en-IN" sz="3600" dirty="0">
                <a:solidFill>
                  <a:schemeClr val="accent6">
                    <a:lumMod val="75000"/>
                  </a:schemeClr>
                </a:solidFill>
              </a:rPr>
              <a:t>print</a:t>
            </a:r>
            <a:r>
              <a:rPr lang="en-IN" sz="3600" dirty="0">
                <a:solidFill>
                  <a:schemeClr val="bg1">
                    <a:lumMod val="95000"/>
                  </a:schemeClr>
                </a:solidFill>
              </a:rPr>
              <a:t>(</a:t>
            </a:r>
            <a:r>
              <a:rPr lang="en-IN" sz="3600" dirty="0">
                <a:solidFill>
                  <a:srgbClr val="00B050"/>
                </a:solidFill>
              </a:rPr>
              <a:t>“I will find a way to become happy”</a:t>
            </a:r>
            <a:r>
              <a:rPr lang="en-IN" sz="3600" dirty="0">
                <a:solidFill>
                  <a:schemeClr val="bg1"/>
                </a:solidFill>
              </a:rPr>
              <a:t>)</a:t>
            </a:r>
            <a:endParaRPr lang="en-US" sz="3600" dirty="0">
              <a:solidFill>
                <a:schemeClr val="bg1"/>
              </a:solidFill>
            </a:endParaRPr>
          </a:p>
        </p:txBody>
      </p:sp>
      <p:sp>
        <p:nvSpPr>
          <p:cNvPr id="8" name="TextBox 7">
            <a:extLst>
              <a:ext uri="{FF2B5EF4-FFF2-40B4-BE49-F238E27FC236}">
                <a16:creationId xmlns:a16="http://schemas.microsoft.com/office/drawing/2014/main" id="{D44E2BD8-B532-407F-ECD3-4A80187D7D97}"/>
              </a:ext>
            </a:extLst>
          </p:cNvPr>
          <p:cNvSpPr txBox="1"/>
          <p:nvPr/>
        </p:nvSpPr>
        <p:spPr>
          <a:xfrm>
            <a:off x="2996406" y="4801394"/>
            <a:ext cx="6934200" cy="1862048"/>
          </a:xfrm>
          <a:prstGeom prst="rect">
            <a:avLst/>
          </a:prstGeom>
          <a:noFill/>
        </p:spPr>
        <p:txBody>
          <a:bodyPr wrap="square" rtlCol="0">
            <a:spAutoFit/>
          </a:bodyPr>
          <a:lstStyle/>
          <a:p>
            <a:r>
              <a:rPr lang="en-IN" sz="11500" dirty="0">
                <a:solidFill>
                  <a:srgbClr val="FFC000"/>
                </a:solidFill>
                <a:latin typeface="Chiller" panose="04020404031007020602" pitchFamily="82" charset="0"/>
              </a:rPr>
              <a:t>THANK YOU !</a:t>
            </a:r>
            <a:endParaRPr lang="en-IN" sz="3200" dirty="0">
              <a:solidFill>
                <a:srgbClr val="FFC000"/>
              </a:solidFill>
              <a:latin typeface="Chiller" panose="040204040310070206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612000" y="286920"/>
            <a:ext cx="11016360" cy="1193400"/>
          </a:xfrm>
          <a:prstGeom prst="rect">
            <a:avLst/>
          </a:prstGeom>
          <a:noFill/>
          <a:ln w="0">
            <a:noFill/>
          </a:ln>
        </p:spPr>
        <p:txBody>
          <a:bodyPr lIns="108720" tIns="54360" rIns="108720" bIns="54360" anchor="ctr">
            <a:noAutofit/>
          </a:bodyPr>
          <a:lstStyle/>
          <a:p>
            <a:pPr>
              <a:lnSpc>
                <a:spcPct val="100000"/>
              </a:lnSpc>
              <a:buNone/>
            </a:pPr>
            <a:r>
              <a:rPr lang="en-IN" sz="5200" b="1" u="sng" strike="noStrike" spc="-1" dirty="0">
                <a:solidFill>
                  <a:srgbClr val="000000"/>
                </a:solidFill>
                <a:latin typeface="Calibri"/>
              </a:rPr>
              <a:t>Contents</a:t>
            </a:r>
            <a:endParaRPr lang="en-IN" sz="5200" b="0" u="sng" strike="noStrike" spc="-1" dirty="0">
              <a:latin typeface="Arial"/>
            </a:endParaRPr>
          </a:p>
        </p:txBody>
      </p:sp>
      <p:sp>
        <p:nvSpPr>
          <p:cNvPr id="47" name="PlaceHolder 2"/>
          <p:cNvSpPr>
            <a:spLocks noGrp="1"/>
          </p:cNvSpPr>
          <p:nvPr>
            <p:ph/>
          </p:nvPr>
        </p:nvSpPr>
        <p:spPr>
          <a:xfrm>
            <a:off x="612000" y="848854"/>
            <a:ext cx="11016360" cy="5868194"/>
          </a:xfrm>
          <a:prstGeom prst="rect">
            <a:avLst/>
          </a:prstGeom>
          <a:noFill/>
          <a:ln w="0">
            <a:noFill/>
          </a:ln>
        </p:spPr>
        <p:txBody>
          <a:bodyPr lIns="108720" tIns="54360" rIns="108720" bIns="54360" anchor="t">
            <a:noAutofit/>
          </a:bodyPr>
          <a:lstStyle/>
          <a:p>
            <a:pPr marL="390767" indent="-390767">
              <a:lnSpc>
                <a:spcPct val="100000"/>
              </a:lnSpc>
              <a:spcBef>
                <a:spcPts val="727"/>
              </a:spcBef>
              <a:buFont typeface="Wingdings" charset="2"/>
              <a:buChar char=""/>
            </a:pP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Introduction</a:t>
            </a: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Objectives</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Methodology</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Prediction with the existing Dataset with one engineered feature</a:t>
            </a: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New feature engineered by Regression model </a:t>
            </a: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Mega-scale experimental analysis dataset of protein folding stability</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PDB mutations</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Graph Construction of wild </a:t>
            </a:r>
            <a:r>
              <a:rPr lang="en-IN" sz="2300" spc="-1" dirty="0" err="1">
                <a:solidFill>
                  <a:srgbClr val="000000"/>
                </a:solidFill>
                <a:latin typeface="Times New Roman" panose="02020603050405020304" pitchFamily="18" charset="0"/>
                <a:cs typeface="Times New Roman" panose="02020603050405020304" pitchFamily="18" charset="0"/>
              </a:rPr>
              <a:t>Pdb</a:t>
            </a:r>
            <a:r>
              <a:rPr lang="en-IN" sz="2300" spc="-1" dirty="0">
                <a:solidFill>
                  <a:srgbClr val="000000"/>
                </a:solidFill>
                <a:latin typeface="Times New Roman" panose="02020603050405020304" pitchFamily="18" charset="0"/>
                <a:cs typeface="Times New Roman" panose="02020603050405020304" pitchFamily="18" charset="0"/>
              </a:rPr>
              <a:t> and mutant </a:t>
            </a:r>
            <a:r>
              <a:rPr lang="en-IN" sz="2300" spc="-1" dirty="0" err="1">
                <a:solidFill>
                  <a:srgbClr val="000000"/>
                </a:solidFill>
                <a:latin typeface="Times New Roman" panose="02020603050405020304" pitchFamily="18" charset="0"/>
                <a:cs typeface="Times New Roman" panose="02020603050405020304" pitchFamily="18" charset="0"/>
              </a:rPr>
              <a:t>Pdb</a:t>
            </a:r>
            <a:endParaRPr lang="en-IN" sz="2300" spc="-1" dirty="0">
              <a:solidFill>
                <a:srgbClr val="000000"/>
              </a:solidFill>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Application GAT algorithm for prediction of Gibb’s free energy</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Results</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Conclusion</a:t>
            </a: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Acknowledgment </a:t>
            </a: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Font typeface="Wingdings" charset="2"/>
              <a:buChar char=""/>
            </a:pPr>
            <a:r>
              <a:rPr lang="en-IN" sz="2300" spc="-1" dirty="0">
                <a:solidFill>
                  <a:srgbClr val="000000"/>
                </a:solidFill>
                <a:latin typeface="Times New Roman" panose="02020603050405020304" pitchFamily="18" charset="0"/>
                <a:cs typeface="Times New Roman" panose="02020603050405020304" pitchFamily="18" charset="0"/>
              </a:rPr>
              <a:t>References</a:t>
            </a:r>
            <a:endParaRPr lang="en-IN" sz="2300" spc="-1" dirty="0">
              <a:latin typeface="Times New Roman" panose="02020603050405020304" pitchFamily="18" charset="0"/>
              <a:cs typeface="Times New Roman" panose="02020603050405020304" pitchFamily="18" charset="0"/>
            </a:endParaRPr>
          </a:p>
          <a:p>
            <a:pPr marL="390767" indent="-390767">
              <a:lnSpc>
                <a:spcPct val="100000"/>
              </a:lnSpc>
              <a:spcBef>
                <a:spcPts val="727"/>
              </a:spcBef>
              <a:buNone/>
              <a:tabLst>
                <a:tab pos="0" algn="l"/>
              </a:tabLst>
            </a:pPr>
            <a:endParaRPr lang="en-IN" sz="2300" spc="-1" dirty="0">
              <a:latin typeface="Times New Roman" panose="02020603050405020304" pitchFamily="18" charset="0"/>
              <a:cs typeface="Times New Roman" panose="02020603050405020304" pitchFamily="18" charset="0"/>
            </a:endParaRPr>
          </a:p>
          <a:p>
            <a:pPr marL="408240" indent="-408240">
              <a:lnSpc>
                <a:spcPct val="100000"/>
              </a:lnSpc>
              <a:spcBef>
                <a:spcPts val="760"/>
              </a:spcBef>
              <a:buNone/>
              <a:tabLst>
                <a:tab pos="0" algn="l"/>
              </a:tabLst>
            </a:pPr>
            <a:endParaRPr lang="en-IN" sz="23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612000" y="286920"/>
            <a:ext cx="11016360" cy="1193400"/>
          </a:xfrm>
          <a:prstGeom prst="rect">
            <a:avLst/>
          </a:prstGeom>
          <a:noFill/>
          <a:ln w="0">
            <a:noFill/>
          </a:ln>
        </p:spPr>
        <p:txBody>
          <a:bodyPr lIns="0" tIns="0" rIns="0" bIns="0" anchor="ctr">
            <a:noAutofit/>
          </a:bodyPr>
          <a:lstStyle/>
          <a:p>
            <a:pPr>
              <a:lnSpc>
                <a:spcPct val="100000"/>
              </a:lnSpc>
              <a:buNone/>
            </a:pPr>
            <a:r>
              <a:rPr lang="en-US" sz="4800" b="1" u="sng" strike="noStrike" spc="-1" dirty="0">
                <a:solidFill>
                  <a:srgbClr val="000000"/>
                </a:solidFill>
                <a:latin typeface="Times New Roman" panose="02020603050405020304" pitchFamily="18" charset="0"/>
                <a:cs typeface="Times New Roman" panose="02020603050405020304" pitchFamily="18" charset="0"/>
              </a:rPr>
              <a:t>Introduction</a:t>
            </a:r>
            <a:endParaRPr lang="en-IN" sz="4800" b="1" u="sng" strike="noStrike" spc="-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360000" y="1800000"/>
            <a:ext cx="11342160" cy="432000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000" b="0" strike="noStrike" spc="-1" dirty="0">
                <a:latin typeface="Times New Roman" panose="02020603050405020304" pitchFamily="18" charset="0"/>
                <a:cs typeface="Times New Roman" panose="02020603050405020304" pitchFamily="18" charset="0"/>
              </a:rPr>
              <a:t>Mutation in protein sequence by single amino acid  changes the  protein structure thus protein stability is changed which can be represented and calculated in the form of change </a:t>
            </a:r>
            <a:r>
              <a:rPr lang="en-IN" sz="2000" b="0" strike="noStrike" spc="-1">
                <a:latin typeface="Times New Roman" panose="02020603050405020304" pitchFamily="18" charset="0"/>
                <a:cs typeface="Times New Roman" panose="02020603050405020304" pitchFamily="18" charset="0"/>
              </a:rPr>
              <a:t>in </a:t>
            </a:r>
            <a:r>
              <a:rPr lang="en-IN" sz="2000" spc="-1" dirty="0">
                <a:latin typeface="Times New Roman" panose="02020603050405020304" pitchFamily="18" charset="0"/>
                <a:cs typeface="Times New Roman" panose="02020603050405020304" pitchFamily="18" charset="0"/>
              </a:rPr>
              <a:t>G</a:t>
            </a:r>
            <a:r>
              <a:rPr lang="en-IN" sz="2000" b="0" strike="noStrike" spc="-1">
                <a:latin typeface="Times New Roman" panose="02020603050405020304" pitchFamily="18" charset="0"/>
                <a:cs typeface="Times New Roman" panose="02020603050405020304" pitchFamily="18" charset="0"/>
              </a:rPr>
              <a:t>ibb’s </a:t>
            </a:r>
            <a:r>
              <a:rPr lang="en-IN" sz="2000" b="0" strike="noStrike" spc="-1" dirty="0">
                <a:latin typeface="Times New Roman" panose="02020603050405020304" pitchFamily="18" charset="0"/>
                <a:cs typeface="Times New Roman" panose="02020603050405020304" pitchFamily="18" charset="0"/>
              </a:rPr>
              <a:t>free energy to determine that this mutation will be destabilizing or stabilizing</a:t>
            </a:r>
          </a:p>
          <a:p>
            <a:pPr marL="216000" indent="-216000">
              <a:buClr>
                <a:srgbClr val="000000"/>
              </a:buClr>
              <a:buSzPct val="45000"/>
              <a:buFont typeface="Wingdings" charset="2"/>
              <a:buChar char=""/>
            </a:pPr>
            <a:endParaRPr lang="en-IN" sz="20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b="0" strike="noStrike" spc="-1" dirty="0">
                <a:latin typeface="Times New Roman" panose="02020603050405020304" pitchFamily="18" charset="0"/>
                <a:cs typeface="Times New Roman" panose="02020603050405020304" pitchFamily="18" charset="0"/>
              </a:rPr>
              <a:t>Gibbs Free Energy, denoted as G or ΔG, is a thermodynamic quantity used to determine the spontaneity and equilibrium of a chemical reaction or physical process under constant temperature and pressure conditions</a:t>
            </a:r>
          </a:p>
          <a:p>
            <a:pPr marL="216000" indent="-216000">
              <a:buClr>
                <a:srgbClr val="000000"/>
              </a:buClr>
              <a:buSzPct val="45000"/>
              <a:buFont typeface="Wingdings" charset="2"/>
              <a:buChar char=""/>
            </a:pPr>
            <a:endParaRPr lang="en-IN" sz="20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b="0" strike="noStrike" spc="-1" dirty="0">
                <a:latin typeface="Times New Roman" panose="02020603050405020304" pitchFamily="18" charset="0"/>
                <a:cs typeface="Times New Roman" panose="02020603050405020304" pitchFamily="18" charset="0"/>
              </a:rPr>
              <a:t>Normally we can find the change in </a:t>
            </a:r>
            <a:r>
              <a:rPr lang="en-IN" sz="2000" b="0" strike="noStrike" spc="-1" dirty="0" err="1">
                <a:latin typeface="Times New Roman" panose="02020603050405020304" pitchFamily="18" charset="0"/>
                <a:cs typeface="Times New Roman" panose="02020603050405020304" pitchFamily="18" charset="0"/>
              </a:rPr>
              <a:t>gibb’s</a:t>
            </a:r>
            <a:r>
              <a:rPr lang="en-IN" sz="2000" b="0" strike="noStrike" spc="-1" dirty="0">
                <a:latin typeface="Times New Roman" panose="02020603050405020304" pitchFamily="18" charset="0"/>
                <a:cs typeface="Times New Roman" panose="02020603050405020304" pitchFamily="18" charset="0"/>
              </a:rPr>
              <a:t> free </a:t>
            </a:r>
            <a:r>
              <a:rPr lang="en-IN" sz="2000" b="0" strike="noStrike" spc="-1" dirty="0" err="1">
                <a:latin typeface="Times New Roman" panose="02020603050405020304" pitchFamily="18" charset="0"/>
                <a:cs typeface="Times New Roman" panose="02020603050405020304" pitchFamily="18" charset="0"/>
              </a:rPr>
              <a:t>enrgy</a:t>
            </a:r>
            <a:r>
              <a:rPr lang="en-IN" sz="2000" b="0" strike="noStrike" spc="-1" dirty="0">
                <a:latin typeface="Times New Roman" panose="02020603050405020304" pitchFamily="18" charset="0"/>
                <a:cs typeface="Times New Roman" panose="02020603050405020304" pitchFamily="18" charset="0"/>
              </a:rPr>
              <a:t> for those mutations which has already </a:t>
            </a:r>
            <a:r>
              <a:rPr lang="en-IN" sz="2000" b="0" strike="noStrike" spc="-1" dirty="0" err="1">
                <a:latin typeface="Times New Roman" panose="02020603050405020304" pitchFamily="18" charset="0"/>
                <a:cs typeface="Times New Roman" panose="02020603050405020304" pitchFamily="18" charset="0"/>
              </a:rPr>
              <a:t>occured</a:t>
            </a:r>
            <a:r>
              <a:rPr lang="en-IN" sz="2000" b="0" strike="noStrike" spc="-1" dirty="0">
                <a:latin typeface="Times New Roman" panose="02020603050405020304" pitchFamily="18" charset="0"/>
                <a:cs typeface="Times New Roman" panose="02020603050405020304" pitchFamily="18" charset="0"/>
              </a:rPr>
              <a:t> by experimental methods which is time consuming also </a:t>
            </a:r>
          </a:p>
          <a:p>
            <a:pPr marL="216000" indent="-216000">
              <a:buClr>
                <a:srgbClr val="000000"/>
              </a:buClr>
              <a:buSzPct val="45000"/>
              <a:buFont typeface="Wingdings" charset="2"/>
              <a:buChar char=""/>
            </a:pPr>
            <a:endParaRPr lang="en-IN" sz="20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2000" b="0" strike="noStrike" spc="-1" dirty="0">
                <a:latin typeface="Times New Roman" panose="02020603050405020304" pitchFamily="18" charset="0"/>
                <a:cs typeface="Times New Roman" panose="02020603050405020304" pitchFamily="18" charset="0"/>
              </a:rPr>
              <a:t>Thus </a:t>
            </a:r>
            <a:r>
              <a:rPr lang="en-IN" sz="2000" b="0" strike="noStrike" spc="-1" dirty="0" err="1">
                <a:latin typeface="Times New Roman" panose="02020603050405020304" pitchFamily="18" charset="0"/>
                <a:cs typeface="Times New Roman" panose="02020603050405020304" pitchFamily="18" charset="0"/>
              </a:rPr>
              <a:t>i</a:t>
            </a:r>
            <a:r>
              <a:rPr lang="en-IN" sz="2000" b="0" strike="noStrike" spc="-1" dirty="0">
                <a:latin typeface="Times New Roman" panose="02020603050405020304" pitchFamily="18" charset="0"/>
                <a:cs typeface="Times New Roman" panose="02020603050405020304" pitchFamily="18" charset="0"/>
              </a:rPr>
              <a:t> have studied some tools which are used in predicting the change in </a:t>
            </a:r>
            <a:r>
              <a:rPr lang="en-IN" sz="2000" spc="-1" dirty="0">
                <a:latin typeface="Times New Roman" panose="02020603050405020304" pitchFamily="18" charset="0"/>
                <a:cs typeface="Times New Roman" panose="02020603050405020304" pitchFamily="18" charset="0"/>
              </a:rPr>
              <a:t>G</a:t>
            </a:r>
            <a:r>
              <a:rPr lang="en-IN" sz="2000" b="0" strike="noStrike" spc="-1" dirty="0">
                <a:latin typeface="Times New Roman" panose="02020603050405020304" pitchFamily="18" charset="0"/>
                <a:cs typeface="Times New Roman" panose="02020603050405020304" pitchFamily="18" charset="0"/>
              </a:rPr>
              <a:t>ibb’s free </a:t>
            </a:r>
            <a:r>
              <a:rPr lang="en-IN" sz="2000" spc="-1" dirty="0">
                <a:latin typeface="Times New Roman" panose="02020603050405020304" pitchFamily="18" charset="0"/>
                <a:cs typeface="Times New Roman" panose="02020603050405020304" pitchFamily="18" charset="0"/>
              </a:rPr>
              <a:t>E</a:t>
            </a:r>
            <a:r>
              <a:rPr lang="en-IN" sz="2000" b="0" strike="noStrike" spc="-1" dirty="0">
                <a:latin typeface="Times New Roman" panose="02020603050405020304" pitchFamily="18" charset="0"/>
                <a:cs typeface="Times New Roman" panose="02020603050405020304" pitchFamily="18" charset="0"/>
              </a:rPr>
              <a:t>nergy.</a:t>
            </a:r>
            <a:r>
              <a:rPr lang="en-IN" sz="2000" spc="-1" dirty="0">
                <a:latin typeface="Times New Roman" panose="02020603050405020304" pitchFamily="18" charset="0"/>
                <a:cs typeface="Times New Roman" panose="02020603050405020304" pitchFamily="18" charset="0"/>
              </a:rPr>
              <a:t> </a:t>
            </a:r>
            <a:r>
              <a:rPr lang="en-IN" sz="2000" b="0" strike="noStrike" spc="-1" dirty="0">
                <a:latin typeface="Times New Roman" panose="02020603050405020304" pitchFamily="18" charset="0"/>
                <a:cs typeface="Times New Roman" panose="02020603050405020304" pitchFamily="18" charset="0"/>
              </a:rPr>
              <a:t>but they takes the very traditional approach to use the seq or structure for prediction has less accuracy with more false </a:t>
            </a:r>
            <a:r>
              <a:rPr lang="en-IN" sz="2000" b="0" strike="noStrike" spc="-1" dirty="0" err="1">
                <a:latin typeface="Times New Roman" panose="02020603050405020304" pitchFamily="18" charset="0"/>
                <a:cs typeface="Times New Roman" panose="02020603050405020304" pitchFamily="18" charset="0"/>
              </a:rPr>
              <a:t>postive</a:t>
            </a:r>
            <a:r>
              <a:rPr lang="en-IN" sz="2000" b="0" strike="noStrike" spc="-1" dirty="0">
                <a:latin typeface="Times New Roman" panose="02020603050405020304" pitchFamily="18" charset="0"/>
                <a:cs typeface="Times New Roman" panose="02020603050405020304" pitchFamily="18" charset="0"/>
              </a:rPr>
              <a:t> score </a:t>
            </a:r>
          </a:p>
          <a:p>
            <a:pPr marL="216000" indent="-216000">
              <a:buClr>
                <a:srgbClr val="000000"/>
              </a:buClr>
              <a:buSzPct val="45000"/>
              <a:buFont typeface="Wingdings" charset="2"/>
              <a:buChar char=""/>
            </a:pPr>
            <a:endParaRPr lang="en-IN" sz="2000" b="0" strike="noStrike" spc="-1" dirty="0">
              <a:latin typeface="Times New Roman" panose="02020603050405020304" pitchFamily="18" charset="0"/>
              <a:cs typeface="Times New Roman" panose="02020603050405020304" pitchFamily="18" charset="0"/>
            </a:endParaRPr>
          </a:p>
          <a:p>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612000" y="286920"/>
            <a:ext cx="11016360" cy="1193400"/>
          </a:xfrm>
          <a:prstGeom prst="rect">
            <a:avLst/>
          </a:prstGeom>
          <a:noFill/>
          <a:ln w="0">
            <a:noFill/>
          </a:ln>
        </p:spPr>
        <p:txBody>
          <a:bodyPr lIns="0" tIns="0" rIns="0" bIns="0" anchor="ctr">
            <a:noAutofit/>
          </a:bodyPr>
          <a:lstStyle/>
          <a:p>
            <a:pPr>
              <a:lnSpc>
                <a:spcPct val="100000"/>
              </a:lnSpc>
              <a:buNone/>
            </a:pPr>
            <a:r>
              <a:rPr lang="en-US" sz="4800" b="1" u="sng" strike="noStrike" spc="-1" dirty="0">
                <a:solidFill>
                  <a:srgbClr val="000000"/>
                </a:solidFill>
                <a:latin typeface="Times New Roman" panose="02020603050405020304" pitchFamily="18" charset="0"/>
                <a:cs typeface="Times New Roman" panose="02020603050405020304" pitchFamily="18" charset="0"/>
              </a:rPr>
              <a:t>Objectives</a:t>
            </a:r>
            <a:endParaRPr lang="en-IN" sz="4800" b="1" u="sng" strike="noStrike" spc="-1" dirty="0">
              <a:latin typeface="Times New Roman" panose="02020603050405020304" pitchFamily="18" charset="0"/>
              <a:cs typeface="Times New Roman" panose="02020603050405020304" pitchFamily="18" charset="0"/>
            </a:endParaRPr>
          </a:p>
        </p:txBody>
      </p:sp>
      <p:sp>
        <p:nvSpPr>
          <p:cNvPr id="51" name="Rectangle 50"/>
          <p:cNvSpPr/>
          <p:nvPr/>
        </p:nvSpPr>
        <p:spPr>
          <a:xfrm>
            <a:off x="612000" y="1677194"/>
            <a:ext cx="10907640" cy="42552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000000"/>
              </a:buClr>
              <a:buSzPct val="45000"/>
              <a:buFont typeface="Wingdings" charset="2"/>
              <a:buChar char=""/>
            </a:pPr>
            <a:r>
              <a:rPr lang="en-IN" sz="2400" b="0" strike="noStrike" spc="-1" dirty="0">
                <a:latin typeface="Arial"/>
              </a:rPr>
              <a:t>To create a dataset of mutations and their corresponding change  in </a:t>
            </a:r>
            <a:r>
              <a:rPr lang="en-IN" sz="2400" b="0" strike="noStrike" spc="-1" dirty="0" err="1">
                <a:latin typeface="Arial"/>
              </a:rPr>
              <a:t>gibb’s</a:t>
            </a:r>
            <a:r>
              <a:rPr lang="en-IN" sz="2400" b="0" strike="noStrike" spc="-1" dirty="0">
                <a:latin typeface="Arial"/>
              </a:rPr>
              <a:t> free energy</a:t>
            </a: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r>
              <a:rPr lang="en-IN" sz="2400" b="0" strike="noStrike" spc="-1" dirty="0">
                <a:latin typeface="Arial"/>
              </a:rPr>
              <a:t>To create a better prediction model than the existing models with least false positive rate as much possible with including the mutations that these models has not used</a:t>
            </a: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r>
              <a:rPr lang="en-IN" sz="2400" b="0" strike="noStrike" spc="-1" dirty="0">
                <a:latin typeface="Arial"/>
              </a:rPr>
              <a:t>Testing &amp; validation of the dataset with linear regression and creating new </a:t>
            </a:r>
            <a:r>
              <a:rPr lang="en-IN" sz="2400" spc="-1" dirty="0">
                <a:latin typeface="Arial"/>
              </a:rPr>
              <a:t>G</a:t>
            </a:r>
            <a:r>
              <a:rPr lang="en-IN" sz="2400" b="0" strike="noStrike" spc="-1" dirty="0">
                <a:latin typeface="Arial"/>
              </a:rPr>
              <a:t>raph </a:t>
            </a:r>
            <a:r>
              <a:rPr lang="en-IN" sz="2400" spc="-1" dirty="0">
                <a:latin typeface="Arial"/>
              </a:rPr>
              <a:t>B</a:t>
            </a:r>
            <a:r>
              <a:rPr lang="en-IN" sz="2400" b="0" strike="noStrike" spc="-1" dirty="0">
                <a:latin typeface="Arial"/>
              </a:rPr>
              <a:t>ased algorithm</a:t>
            </a: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r>
              <a:rPr lang="en-IN" sz="2400" b="0" strike="noStrike" spc="-1" dirty="0">
                <a:latin typeface="Arial"/>
              </a:rPr>
              <a:t>Feature engineering with creating new features that help in increasing the accuracy </a:t>
            </a:r>
          </a:p>
          <a:p>
            <a:pPr>
              <a:lnSpc>
                <a:spcPct val="100000"/>
              </a:lnSpc>
              <a:buNone/>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04003DC-CB86-BD4C-DCDD-58EB0B5212C7}"/>
              </a:ext>
            </a:extLst>
          </p:cNvPr>
          <p:cNvSpPr>
            <a:spLocks noGrp="1"/>
          </p:cNvSpPr>
          <p:nvPr>
            <p:ph type="title"/>
          </p:nvPr>
        </p:nvSpPr>
        <p:spPr/>
        <p:txBody>
          <a:bodyPr/>
          <a:lstStyle/>
          <a:p>
            <a:r>
              <a:rPr lang="en-US" sz="4800" b="1" u="sng" dirty="0">
                <a:latin typeface="Times New Roman" panose="02020603050405020304" pitchFamily="18" charset="0"/>
                <a:cs typeface="Times New Roman" panose="02020603050405020304" pitchFamily="18" charset="0"/>
              </a:rPr>
              <a:t>Methodology</a:t>
            </a:r>
          </a:p>
        </p:txBody>
      </p:sp>
      <p:grpSp>
        <p:nvGrpSpPr>
          <p:cNvPr id="71" name="Group 70">
            <a:extLst>
              <a:ext uri="{FF2B5EF4-FFF2-40B4-BE49-F238E27FC236}">
                <a16:creationId xmlns:a16="http://schemas.microsoft.com/office/drawing/2014/main" id="{34341E89-D33B-E466-C410-5842315F94B5}"/>
              </a:ext>
            </a:extLst>
          </p:cNvPr>
          <p:cNvGrpSpPr/>
          <p:nvPr/>
        </p:nvGrpSpPr>
        <p:grpSpPr>
          <a:xfrm>
            <a:off x="631190" y="1620519"/>
            <a:ext cx="9909016" cy="5157629"/>
            <a:chOff x="0" y="0"/>
            <a:chExt cx="6632819" cy="3516922"/>
          </a:xfrm>
        </p:grpSpPr>
        <p:cxnSp>
          <p:nvCxnSpPr>
            <p:cNvPr id="72" name="Connector: Elbow 71">
              <a:extLst>
                <a:ext uri="{FF2B5EF4-FFF2-40B4-BE49-F238E27FC236}">
                  <a16:creationId xmlns:a16="http://schemas.microsoft.com/office/drawing/2014/main" id="{82CD57DC-42E4-6312-A39E-9C1D3097FDFA}"/>
                </a:ext>
              </a:extLst>
            </p:cNvPr>
            <p:cNvCxnSpPr/>
            <p:nvPr/>
          </p:nvCxnSpPr>
          <p:spPr>
            <a:xfrm>
              <a:off x="1308016" y="317921"/>
              <a:ext cx="1969477" cy="436099"/>
            </a:xfrm>
            <a:prstGeom prst="bentConnector3">
              <a:avLst>
                <a:gd name="adj1" fmla="val 14581"/>
              </a:avLst>
            </a:prstGeom>
            <a:ln w="12700"/>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65ECBB1-4FB5-2E92-B7A6-AA3309B4F96C}"/>
                </a:ext>
              </a:extLst>
            </p:cNvPr>
            <p:cNvCxnSpPr/>
            <p:nvPr/>
          </p:nvCxnSpPr>
          <p:spPr>
            <a:xfrm flipH="1">
              <a:off x="3088371" y="299754"/>
              <a:ext cx="1223450" cy="456711"/>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EA96D038-B424-DB7B-4D93-B6D57CCECD0F}"/>
                </a:ext>
              </a:extLst>
            </p:cNvPr>
            <p:cNvCxnSpPr/>
            <p:nvPr/>
          </p:nvCxnSpPr>
          <p:spPr>
            <a:xfrm flipH="1">
              <a:off x="3609155" y="647952"/>
              <a:ext cx="1687732" cy="104872"/>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897CB71-7611-853F-3C95-F019D8B0DECD}"/>
                </a:ext>
              </a:extLst>
            </p:cNvPr>
            <p:cNvCxnSpPr/>
            <p:nvPr/>
          </p:nvCxnSpPr>
          <p:spPr>
            <a:xfrm>
              <a:off x="3242789" y="753926"/>
              <a:ext cx="1554480" cy="366492"/>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D43385E-9614-ACDC-733B-CBE7F89CC2CC}"/>
                </a:ext>
              </a:extLst>
            </p:cNvPr>
            <p:cNvCxnSpPr/>
            <p:nvPr/>
          </p:nvCxnSpPr>
          <p:spPr>
            <a:xfrm flipH="1">
              <a:off x="1871189" y="753926"/>
              <a:ext cx="745588" cy="351692"/>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1D5B4E-F408-F799-1B30-71E136FE7209}"/>
                </a:ext>
              </a:extLst>
            </p:cNvPr>
            <p:cNvCxnSpPr/>
            <p:nvPr/>
          </p:nvCxnSpPr>
          <p:spPr>
            <a:xfrm>
              <a:off x="947706" y="1223237"/>
              <a:ext cx="2103120" cy="323215"/>
            </a:xfrm>
            <a:prstGeom prst="bentConnector3">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8EC2F2-0719-F42B-DE0C-AC4C302ADFF1}"/>
                </a:ext>
              </a:extLst>
            </p:cNvPr>
            <p:cNvCxnSpPr/>
            <p:nvPr/>
          </p:nvCxnSpPr>
          <p:spPr>
            <a:xfrm>
              <a:off x="5077645" y="1259571"/>
              <a:ext cx="0" cy="27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78DBEA6-7C11-74A9-1577-C3320293062E}"/>
                </a:ext>
              </a:extLst>
            </p:cNvPr>
            <p:cNvCxnSpPr/>
            <p:nvPr/>
          </p:nvCxnSpPr>
          <p:spPr>
            <a:xfrm flipH="1" flipV="1">
              <a:off x="3009647" y="1547213"/>
              <a:ext cx="208319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01446E1-D6E5-EAEC-CCB8-7D354929EBBB}"/>
                </a:ext>
              </a:extLst>
            </p:cNvPr>
            <p:cNvCxnSpPr/>
            <p:nvPr/>
          </p:nvCxnSpPr>
          <p:spPr>
            <a:xfrm>
              <a:off x="3010152" y="1535102"/>
              <a:ext cx="0" cy="2247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67474BF-1220-1161-F64F-1F1921408BD9}"/>
                </a:ext>
              </a:extLst>
            </p:cNvPr>
            <p:cNvCxnSpPr/>
            <p:nvPr/>
          </p:nvCxnSpPr>
          <p:spPr>
            <a:xfrm>
              <a:off x="3010152" y="1992302"/>
              <a:ext cx="0" cy="2527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7EDCE5B5-C6FE-702F-C62D-48183B7EA94A}"/>
                </a:ext>
              </a:extLst>
            </p:cNvPr>
            <p:cNvGrpSpPr/>
            <p:nvPr/>
          </p:nvGrpSpPr>
          <p:grpSpPr>
            <a:xfrm>
              <a:off x="0" y="0"/>
              <a:ext cx="6632819" cy="3516922"/>
              <a:chOff x="0" y="0"/>
              <a:chExt cx="6632819" cy="3516922"/>
            </a:xfrm>
          </p:grpSpPr>
          <p:sp>
            <p:nvSpPr>
              <p:cNvPr id="84" name="Text Box 1">
                <a:extLst>
                  <a:ext uri="{FF2B5EF4-FFF2-40B4-BE49-F238E27FC236}">
                    <a16:creationId xmlns:a16="http://schemas.microsoft.com/office/drawing/2014/main" id="{104B61AF-C14D-C20F-4E7F-D1EC9E3AE3BA}"/>
                  </a:ext>
                </a:extLst>
              </p:cNvPr>
              <p:cNvSpPr txBox="1"/>
              <p:nvPr/>
            </p:nvSpPr>
            <p:spPr>
              <a:xfrm>
                <a:off x="2658793" y="14068"/>
                <a:ext cx="1934308" cy="28135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Data Collection (wild PDB) </a:t>
                </a:r>
              </a:p>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 </a:t>
                </a:r>
              </a:p>
            </p:txBody>
          </p:sp>
          <p:sp>
            <p:nvSpPr>
              <p:cNvPr id="85" name="Text Box 1">
                <a:extLst>
                  <a:ext uri="{FF2B5EF4-FFF2-40B4-BE49-F238E27FC236}">
                    <a16:creationId xmlns:a16="http://schemas.microsoft.com/office/drawing/2014/main" id="{08D0B5B4-6F05-B970-1C99-73AFCA6AB728}"/>
                  </a:ext>
                </a:extLst>
              </p:cNvPr>
              <p:cNvSpPr txBox="1"/>
              <p:nvPr/>
            </p:nvSpPr>
            <p:spPr>
              <a:xfrm>
                <a:off x="436098" y="14068"/>
                <a:ext cx="1983545" cy="30245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Data Collection (Mutant PDB) </a:t>
                </a:r>
              </a:p>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 </a:t>
                </a:r>
              </a:p>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 </a:t>
                </a:r>
              </a:p>
            </p:txBody>
          </p:sp>
          <p:sp>
            <p:nvSpPr>
              <p:cNvPr id="86" name="Text Box 1">
                <a:extLst>
                  <a:ext uri="{FF2B5EF4-FFF2-40B4-BE49-F238E27FC236}">
                    <a16:creationId xmlns:a16="http://schemas.microsoft.com/office/drawing/2014/main" id="{4459E6C7-6909-5C13-42AE-EAAB9D31B333}"/>
                  </a:ext>
                </a:extLst>
              </p:cNvPr>
              <p:cNvSpPr txBox="1"/>
              <p:nvPr/>
            </p:nvSpPr>
            <p:spPr>
              <a:xfrm>
                <a:off x="4698609" y="0"/>
                <a:ext cx="1934210" cy="64711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Collection of change in Gibb’s Free energy of Wild &amp; Mutant pdb</a:t>
                </a:r>
              </a:p>
            </p:txBody>
          </p:sp>
          <p:sp>
            <p:nvSpPr>
              <p:cNvPr id="87" name="Text Box 1">
                <a:extLst>
                  <a:ext uri="{FF2B5EF4-FFF2-40B4-BE49-F238E27FC236}">
                    <a16:creationId xmlns:a16="http://schemas.microsoft.com/office/drawing/2014/main" id="{81F36456-7848-831B-0DFD-3360A56A9040}"/>
                  </a:ext>
                </a:extLst>
              </p:cNvPr>
              <p:cNvSpPr txBox="1"/>
              <p:nvPr/>
            </p:nvSpPr>
            <p:spPr>
              <a:xfrm>
                <a:off x="0" y="942535"/>
                <a:ext cx="1934308" cy="28135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Wild Type graph Construct</a:t>
                </a:r>
              </a:p>
            </p:txBody>
          </p:sp>
          <p:sp>
            <p:nvSpPr>
              <p:cNvPr id="88" name="Text Box 1">
                <a:extLst>
                  <a:ext uri="{FF2B5EF4-FFF2-40B4-BE49-F238E27FC236}">
                    <a16:creationId xmlns:a16="http://schemas.microsoft.com/office/drawing/2014/main" id="{5F5E02CF-A62E-C82E-5D8C-02330A22C4BF}"/>
                  </a:ext>
                </a:extLst>
              </p:cNvPr>
              <p:cNvSpPr txBox="1"/>
              <p:nvPr/>
            </p:nvSpPr>
            <p:spPr>
              <a:xfrm>
                <a:off x="4557932" y="998806"/>
                <a:ext cx="1934308" cy="28135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Mutant Type graph Construct</a:t>
                </a:r>
              </a:p>
            </p:txBody>
          </p:sp>
          <p:sp>
            <p:nvSpPr>
              <p:cNvPr id="89" name="Text Box 1">
                <a:extLst>
                  <a:ext uri="{FF2B5EF4-FFF2-40B4-BE49-F238E27FC236}">
                    <a16:creationId xmlns:a16="http://schemas.microsoft.com/office/drawing/2014/main" id="{887C32E3-2637-2188-0395-D678DF2B4470}"/>
                  </a:ext>
                </a:extLst>
              </p:cNvPr>
              <p:cNvSpPr txBox="1"/>
              <p:nvPr/>
            </p:nvSpPr>
            <p:spPr>
              <a:xfrm>
                <a:off x="1786596" y="1758461"/>
                <a:ext cx="2574388" cy="26025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Feature Engineering (node Features)</a:t>
                </a:r>
              </a:p>
            </p:txBody>
          </p:sp>
          <p:sp>
            <p:nvSpPr>
              <p:cNvPr id="90" name="Text Box 1">
                <a:extLst>
                  <a:ext uri="{FF2B5EF4-FFF2-40B4-BE49-F238E27FC236}">
                    <a16:creationId xmlns:a16="http://schemas.microsoft.com/office/drawing/2014/main" id="{28166D00-E8DC-9DE7-2C50-C53414099220}"/>
                  </a:ext>
                </a:extLst>
              </p:cNvPr>
              <p:cNvSpPr txBox="1"/>
              <p:nvPr/>
            </p:nvSpPr>
            <p:spPr>
              <a:xfrm>
                <a:off x="1667021" y="2271932"/>
                <a:ext cx="3123028" cy="28135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Graph Attention Neural Network (GANN) Setup</a:t>
                </a:r>
              </a:p>
            </p:txBody>
          </p:sp>
          <p:sp>
            <p:nvSpPr>
              <p:cNvPr id="91" name="Text Box 1">
                <a:extLst>
                  <a:ext uri="{FF2B5EF4-FFF2-40B4-BE49-F238E27FC236}">
                    <a16:creationId xmlns:a16="http://schemas.microsoft.com/office/drawing/2014/main" id="{9175F29A-88F2-8470-9FD2-9273DF520A1C}"/>
                  </a:ext>
                </a:extLst>
              </p:cNvPr>
              <p:cNvSpPr txBox="1"/>
              <p:nvPr/>
            </p:nvSpPr>
            <p:spPr>
              <a:xfrm>
                <a:off x="2321169" y="2722098"/>
                <a:ext cx="1174652" cy="26025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Model Training</a:t>
                </a:r>
              </a:p>
            </p:txBody>
          </p:sp>
          <p:sp>
            <p:nvSpPr>
              <p:cNvPr id="92" name="Text Box 1">
                <a:extLst>
                  <a:ext uri="{FF2B5EF4-FFF2-40B4-BE49-F238E27FC236}">
                    <a16:creationId xmlns:a16="http://schemas.microsoft.com/office/drawing/2014/main" id="{3CEFB276-A8CA-43C7-3745-C74FEE0F4FF3}"/>
                  </a:ext>
                </a:extLst>
              </p:cNvPr>
              <p:cNvSpPr txBox="1"/>
              <p:nvPr/>
            </p:nvSpPr>
            <p:spPr>
              <a:xfrm>
                <a:off x="2278966" y="3235569"/>
                <a:ext cx="1934308" cy="28135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kern="100">
                    <a:effectLst/>
                    <a:ea typeface="Aptos" panose="020B0004020202020204" pitchFamily="34" charset="0"/>
                    <a:cs typeface="Mangal" panose="020B0502040204020203" pitchFamily="18" charset="0"/>
                  </a:rPr>
                  <a:t>Validation By K-Fold Method</a:t>
                </a:r>
              </a:p>
            </p:txBody>
          </p:sp>
          <p:cxnSp>
            <p:nvCxnSpPr>
              <p:cNvPr id="93" name="Straight Arrow Connector 92">
                <a:extLst>
                  <a:ext uri="{FF2B5EF4-FFF2-40B4-BE49-F238E27FC236}">
                    <a16:creationId xmlns:a16="http://schemas.microsoft.com/office/drawing/2014/main" id="{EC06B703-7766-3664-4439-4B569C08D30E}"/>
                  </a:ext>
                </a:extLst>
              </p:cNvPr>
              <p:cNvCxnSpPr/>
              <p:nvPr/>
            </p:nvCxnSpPr>
            <p:spPr>
              <a:xfrm>
                <a:off x="2988212" y="2553286"/>
                <a:ext cx="0" cy="15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a:extLst>
                <a:ext uri="{FF2B5EF4-FFF2-40B4-BE49-F238E27FC236}">
                  <a16:creationId xmlns:a16="http://schemas.microsoft.com/office/drawing/2014/main" id="{FC57A3C0-B5CF-67AB-3F55-660B7AC1E7BD}"/>
                </a:ext>
              </a:extLst>
            </p:cNvPr>
            <p:cNvCxnSpPr/>
            <p:nvPr/>
          </p:nvCxnSpPr>
          <p:spPr>
            <a:xfrm flipH="1">
              <a:off x="2946568" y="2970286"/>
              <a:ext cx="0" cy="2743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94" name="Rectangle 96">
            <a:extLst>
              <a:ext uri="{FF2B5EF4-FFF2-40B4-BE49-F238E27FC236}">
                <a16:creationId xmlns:a16="http://schemas.microsoft.com/office/drawing/2014/main" id="{903A87AC-C2C8-5BF9-7DC2-AEA5714B2766}"/>
              </a:ext>
            </a:extLst>
          </p:cNvPr>
          <p:cNvSpPr>
            <a:spLocks noChangeArrowheads="1"/>
          </p:cNvSpPr>
          <p:nvPr/>
        </p:nvSpPr>
        <p:spPr bwMode="auto">
          <a:xfrm>
            <a:off x="152400" y="152400"/>
            <a:ext cx="18147642" cy="6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6" name="Rectangle 107">
            <a:extLst>
              <a:ext uri="{FF2B5EF4-FFF2-40B4-BE49-F238E27FC236}">
                <a16:creationId xmlns:a16="http://schemas.microsoft.com/office/drawing/2014/main" id="{63AAB0B2-8004-1048-98DB-D4FB8AA6483A}"/>
              </a:ext>
            </a:extLst>
          </p:cNvPr>
          <p:cNvSpPr>
            <a:spLocks noChangeArrowheads="1"/>
          </p:cNvSpPr>
          <p:nvPr/>
        </p:nvSpPr>
        <p:spPr bwMode="auto">
          <a:xfrm>
            <a:off x="152400" y="386237"/>
            <a:ext cx="181476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56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81806" y="153194"/>
            <a:ext cx="11016360" cy="1193400"/>
          </a:xfrm>
          <a:prstGeom prst="rect">
            <a:avLst/>
          </a:prstGeom>
          <a:noFill/>
          <a:ln w="0">
            <a:noFill/>
          </a:ln>
        </p:spPr>
        <p:txBody>
          <a:bodyPr lIns="0" tIns="0" rIns="0" bIns="0" anchor="ctr">
            <a:noAutofit/>
          </a:bodyPr>
          <a:lstStyle/>
          <a:p>
            <a:pPr algn="ctr">
              <a:buNone/>
            </a:pPr>
            <a:r>
              <a:rPr lang="en-IN" b="1" strike="noStrike" spc="-1" dirty="0">
                <a:latin typeface="Times New Roman" panose="02020603050405020304" pitchFamily="18" charset="0"/>
                <a:cs typeface="Times New Roman" panose="02020603050405020304" pitchFamily="18" charset="0"/>
              </a:rPr>
              <a:t>Prediction with the  existing Dataset with one feature engineered </a:t>
            </a:r>
          </a:p>
        </p:txBody>
      </p:sp>
      <p:sp>
        <p:nvSpPr>
          <p:cNvPr id="53" name="TextBox 52"/>
          <p:cNvSpPr txBox="1"/>
          <p:nvPr/>
        </p:nvSpPr>
        <p:spPr>
          <a:xfrm>
            <a:off x="272160" y="1448594"/>
            <a:ext cx="11969053" cy="373380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dirty="0">
                <a:latin typeface="Times New Roman" pitchFamily="18" charset="0"/>
                <a:cs typeface="Times New Roman" pitchFamily="18" charset="0"/>
              </a:rPr>
              <a:t>I have used the (S2468) dataset which is a standard dataset containing 2648 mutations in 132 proteins which is also used in SAFFEC-SEQ tool</a:t>
            </a:r>
          </a:p>
          <a:p>
            <a:pPr marL="216000" indent="-216000">
              <a:buClr>
                <a:srgbClr val="000000"/>
              </a:buClr>
              <a:buSzPct val="45000"/>
              <a:buFont typeface="Wingdings" charset="2"/>
              <a:buChar char=""/>
            </a:pPr>
            <a:endParaRPr lang="en-IN" sz="2400" b="0" strike="noStrike" spc="-1" dirty="0">
              <a:latin typeface="Times New Roman" pitchFamily="18" charset="0"/>
              <a:cs typeface="Times New Roman" pitchFamily="18" charset="0"/>
            </a:endParaRPr>
          </a:p>
          <a:p>
            <a:pPr marL="216000" indent="-216000">
              <a:buClr>
                <a:srgbClr val="000000"/>
              </a:buClr>
              <a:buSzPct val="45000"/>
              <a:buFont typeface="Wingdings" charset="2"/>
              <a:buChar char=""/>
            </a:pPr>
            <a:r>
              <a:rPr lang="en-IN" sz="2400" b="0" strike="noStrike" spc="-1" dirty="0">
                <a:latin typeface="Times New Roman" pitchFamily="18" charset="0"/>
                <a:cs typeface="Times New Roman" pitchFamily="18" charset="0"/>
              </a:rPr>
              <a:t>I have created a new feature in a existing dataset called as contact which is a numerical column containing the information of each </a:t>
            </a:r>
            <a:r>
              <a:rPr lang="en-IN" sz="2400" b="0" strike="noStrike" spc="-1" dirty="0" err="1">
                <a:latin typeface="Times New Roman" pitchFamily="18" charset="0"/>
                <a:cs typeface="Times New Roman" pitchFamily="18" charset="0"/>
              </a:rPr>
              <a:t>pdbid</a:t>
            </a:r>
            <a:r>
              <a:rPr lang="en-IN" sz="2400" b="0" strike="noStrike" spc="-1" dirty="0">
                <a:latin typeface="Times New Roman" pitchFamily="18" charset="0"/>
                <a:cs typeface="Times New Roman" pitchFamily="18" charset="0"/>
              </a:rPr>
              <a:t> with taking the mutation site number of contact the mutant amino acid makes with other amino acid with taking the distance </a:t>
            </a:r>
          </a:p>
          <a:p>
            <a:pPr marL="216000" indent="-216000">
              <a:buClr>
                <a:srgbClr val="000000"/>
              </a:buClr>
              <a:buSzPct val="45000"/>
            </a:pPr>
            <a:r>
              <a:rPr lang="en-IN" sz="2400" b="0" strike="noStrike" spc="-1" dirty="0">
                <a:latin typeface="Times New Roman" pitchFamily="18" charset="0"/>
                <a:cs typeface="Times New Roman" pitchFamily="18" charset="0"/>
              </a:rPr>
              <a:t>cut-off =5.0 Angstrom</a:t>
            </a:r>
          </a:p>
          <a:p>
            <a:pPr marL="216000" indent="-216000">
              <a:buClr>
                <a:srgbClr val="000000"/>
              </a:buClr>
              <a:buSzPct val="45000"/>
            </a:pPr>
            <a:endParaRPr lang="en-IN" sz="2400" b="0" strike="noStrike" spc="-1" dirty="0">
              <a:latin typeface="Times New Roman" pitchFamily="18" charset="0"/>
              <a:cs typeface="Times New Roman" pitchFamily="18" charset="0"/>
            </a:endParaRPr>
          </a:p>
          <a:p>
            <a:pPr marL="216000" indent="-216000">
              <a:buClr>
                <a:srgbClr val="000000"/>
              </a:buClr>
              <a:buSzPct val="45000"/>
              <a:buFont typeface="Wingdings" charset="2"/>
              <a:buChar char=""/>
            </a:pPr>
            <a:r>
              <a:rPr lang="en-IN" sz="2400" b="0" strike="noStrike" spc="-1" dirty="0">
                <a:latin typeface="Times New Roman" pitchFamily="18" charset="0"/>
                <a:cs typeface="Times New Roman" pitchFamily="18" charset="0"/>
              </a:rPr>
              <a:t>The accuracy was not good as expected with a </a:t>
            </a:r>
          </a:p>
          <a:p>
            <a:pPr marL="216000" indent="-216000">
              <a:buClr>
                <a:srgbClr val="000000"/>
              </a:buClr>
              <a:buSzPct val="45000"/>
            </a:pPr>
            <a:r>
              <a:rPr lang="en-IN" sz="2400" b="0" strike="noStrike" spc="-1" dirty="0">
                <a:latin typeface="Times New Roman" pitchFamily="18" charset="0"/>
                <a:cs typeface="Times New Roman" pitchFamily="18" charset="0"/>
              </a:rPr>
              <a:t>single feature 34% </a:t>
            </a:r>
          </a:p>
          <a:p>
            <a:endParaRPr lang="en-IN" sz="2400" b="0" strike="noStrike" spc="-1" dirty="0">
              <a:latin typeface="Times New Roman" pitchFamily="18" charset="0"/>
              <a:cs typeface="Times New Roman" pitchFamily="18" charset="0"/>
            </a:endParaRPr>
          </a:p>
          <a:p>
            <a:r>
              <a:rPr lang="en-IN" sz="2400" b="0" strike="noStrike" spc="-1" dirty="0">
                <a:latin typeface="Times New Roman" pitchFamily="18" charset="0"/>
                <a:cs typeface="Times New Roman" pitchFamily="18" charset="0"/>
              </a:rPr>
              <a:t>  </a:t>
            </a:r>
          </a:p>
        </p:txBody>
      </p:sp>
      <p:pic>
        <p:nvPicPr>
          <p:cNvPr id="54" name="Picture 53"/>
          <p:cNvPicPr/>
          <p:nvPr/>
        </p:nvPicPr>
        <p:blipFill>
          <a:blip r:embed="rId2" cstate="print"/>
          <a:stretch/>
        </p:blipFill>
        <p:spPr>
          <a:xfrm>
            <a:off x="6425406" y="3734594"/>
            <a:ext cx="5334000" cy="3429794"/>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34206" y="305594"/>
            <a:ext cx="8453166" cy="818714"/>
          </a:xfrm>
          <a:prstGeom prst="rect">
            <a:avLst/>
          </a:prstGeom>
          <a:noFill/>
          <a:ln w="0">
            <a:noFill/>
          </a:ln>
        </p:spPr>
        <p:txBody>
          <a:bodyPr lIns="90000" tIns="45000" rIns="90000" bIns="45000" anchor="t">
            <a:noAutofit/>
          </a:bodyPr>
          <a:lstStyle/>
          <a:p>
            <a:r>
              <a:rPr lang="en-IN" sz="4000" b="1" strike="noStrike" spc="-1" dirty="0">
                <a:latin typeface="Arial"/>
              </a:rPr>
              <a:t>New </a:t>
            </a:r>
            <a:r>
              <a:rPr lang="en-IN" sz="4400" b="1" strike="noStrike" spc="-1" dirty="0">
                <a:latin typeface="Times New Roman" panose="02020603050405020304" pitchFamily="18" charset="0"/>
                <a:cs typeface="Times New Roman" panose="02020603050405020304" pitchFamily="18" charset="0"/>
              </a:rPr>
              <a:t>feature</a:t>
            </a:r>
            <a:r>
              <a:rPr lang="en-IN" sz="4000" b="1" strike="noStrike" spc="-1" dirty="0">
                <a:latin typeface="Arial"/>
              </a:rPr>
              <a:t> engineered </a:t>
            </a:r>
          </a:p>
        </p:txBody>
      </p:sp>
      <p:sp>
        <p:nvSpPr>
          <p:cNvPr id="56" name="TextBox 55"/>
          <p:cNvSpPr txBox="1"/>
          <p:nvPr/>
        </p:nvSpPr>
        <p:spPr>
          <a:xfrm>
            <a:off x="405606" y="1372394"/>
            <a:ext cx="11159280" cy="152400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dirty="0">
                <a:latin typeface="Arial"/>
              </a:rPr>
              <a:t>After finding that one feature is not sufficient for prediction model than new feature are also engineered like finding the contacting Residues for each mutation site and their euclidean distance for each entries with distance cut-off of=5.0Angstrom</a:t>
            </a:r>
          </a:p>
          <a:p>
            <a:pPr marL="216000" indent="-216000">
              <a:buClr>
                <a:srgbClr val="000000"/>
              </a:buClr>
              <a:buSzPct val="45000"/>
              <a:buFont typeface="Wingdings" charset="2"/>
              <a:buChar char=""/>
            </a:pPr>
            <a:endParaRPr lang="en-IN" sz="2400" b="0" strike="noStrike" spc="-1" dirty="0">
              <a:latin typeface="Arial"/>
            </a:endParaRPr>
          </a:p>
        </p:txBody>
      </p:sp>
      <p:pic>
        <p:nvPicPr>
          <p:cNvPr id="57" name="Picture 56"/>
          <p:cNvPicPr/>
          <p:nvPr/>
        </p:nvPicPr>
        <p:blipFill>
          <a:blip r:embed="rId2" cstate="print"/>
          <a:srcRect b="5098"/>
          <a:stretch/>
        </p:blipFill>
        <p:spPr>
          <a:xfrm>
            <a:off x="4215606" y="2667794"/>
            <a:ext cx="3365760" cy="4496594"/>
          </a:xfrm>
          <a:prstGeom prst="rect">
            <a:avLst/>
          </a:prstGeom>
          <a:ln w="0">
            <a:noFill/>
          </a:ln>
        </p:spPr>
      </p:pic>
      <p:sp>
        <p:nvSpPr>
          <p:cNvPr id="58" name="TextBox 57"/>
          <p:cNvSpPr txBox="1"/>
          <p:nvPr/>
        </p:nvSpPr>
        <p:spPr>
          <a:xfrm>
            <a:off x="7584613" y="4191794"/>
            <a:ext cx="4656600" cy="1066800"/>
          </a:xfrm>
          <a:prstGeom prst="rect">
            <a:avLst/>
          </a:prstGeom>
          <a:noFill/>
          <a:ln w="0">
            <a:noFill/>
          </a:ln>
        </p:spPr>
        <p:txBody>
          <a:bodyPr lIns="90000" tIns="45000" rIns="90000" bIns="45000" anchor="t">
            <a:noAutofit/>
          </a:bodyPr>
          <a:lstStyle/>
          <a:p>
            <a:pPr marL="342900" indent="-342900">
              <a:buFont typeface="Wingdings" pitchFamily="2" charset="2"/>
              <a:buChar char="v"/>
            </a:pPr>
            <a:r>
              <a:rPr lang="en-IN" sz="1600" b="0" strike="noStrike" spc="-1" dirty="0">
                <a:solidFill>
                  <a:srgbClr val="0070C0"/>
                </a:solidFill>
                <a:latin typeface="Arial"/>
              </a:rPr>
              <a:t>This figure is representing  contacting </a:t>
            </a:r>
            <a:r>
              <a:rPr lang="en-IN" sz="1600" spc="-1" dirty="0">
                <a:solidFill>
                  <a:srgbClr val="0070C0"/>
                </a:solidFill>
                <a:latin typeface="Arial"/>
              </a:rPr>
              <a:t>a</a:t>
            </a:r>
            <a:r>
              <a:rPr lang="en-IN" sz="1600" b="0" strike="noStrike" spc="-1" dirty="0">
                <a:solidFill>
                  <a:srgbClr val="0070C0"/>
                </a:solidFill>
                <a:latin typeface="Arial"/>
              </a:rPr>
              <a:t>mino</a:t>
            </a:r>
          </a:p>
          <a:p>
            <a:pPr marL="342900" indent="-342900"/>
            <a:r>
              <a:rPr lang="en-IN" sz="1600" spc="-1" dirty="0">
                <a:solidFill>
                  <a:srgbClr val="0070C0"/>
                </a:solidFill>
                <a:latin typeface="Arial"/>
              </a:rPr>
              <a:t>a</a:t>
            </a:r>
            <a:r>
              <a:rPr lang="en-IN" sz="1600" b="0" strike="noStrike" spc="-1" dirty="0">
                <a:solidFill>
                  <a:srgbClr val="0070C0"/>
                </a:solidFill>
                <a:latin typeface="Arial"/>
              </a:rPr>
              <a:t>cids of 1a43.pdb at 156 position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558006" y="229394"/>
            <a:ext cx="11143206" cy="1289594"/>
          </a:xfrm>
          <a:prstGeom prst="rect">
            <a:avLst/>
          </a:prstGeom>
          <a:noFill/>
          <a:ln w="0">
            <a:noFill/>
          </a:ln>
        </p:spPr>
        <p:txBody>
          <a:bodyPr lIns="90000" tIns="45000" rIns="90000" bIns="45000" anchor="t">
            <a:noAutofit/>
          </a:bodyPr>
          <a:lstStyle/>
          <a:p>
            <a:r>
              <a:rPr lang="en-IN" sz="4000" b="1" strike="noStrike" spc="-1" dirty="0">
                <a:latin typeface="Arial"/>
              </a:rPr>
              <a:t>Mega-scale experimental analysis dataset of protein folding stability </a:t>
            </a:r>
          </a:p>
        </p:txBody>
      </p:sp>
      <p:sp>
        <p:nvSpPr>
          <p:cNvPr id="60" name="TextBox 59"/>
          <p:cNvSpPr txBox="1"/>
          <p:nvPr/>
        </p:nvSpPr>
        <p:spPr>
          <a:xfrm>
            <a:off x="522133" y="1829594"/>
            <a:ext cx="11719080" cy="4094954"/>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400" b="0" strike="noStrike" spc="-1" dirty="0">
                <a:latin typeface="Arial"/>
              </a:rPr>
              <a:t>This dataset contain information about the  862 proteins with 217731 mutations single point mutations change in </a:t>
            </a:r>
            <a:r>
              <a:rPr lang="en-IN" sz="2400" b="0" strike="noStrike" spc="-1" dirty="0" err="1">
                <a:latin typeface="Arial"/>
              </a:rPr>
              <a:t>gibb’s</a:t>
            </a:r>
            <a:r>
              <a:rPr lang="en-IN" sz="2400" b="0" strike="noStrike" spc="-1" dirty="0">
                <a:latin typeface="Arial"/>
              </a:rPr>
              <a:t> free energy values and protein id </a:t>
            </a:r>
          </a:p>
          <a:p>
            <a:pPr marL="216000" indent="-216000">
              <a:buClr>
                <a:srgbClr val="000000"/>
              </a:buClr>
              <a:buSzPct val="45000"/>
              <a:buFont typeface="Wingdings" charset="2"/>
              <a:buChar char=""/>
            </a:pPr>
            <a:endParaRPr lang="en-IN" sz="2400" b="0" strike="noStrike" spc="-1" dirty="0">
              <a:latin typeface="Arial"/>
            </a:endParaRPr>
          </a:p>
          <a:p>
            <a:endParaRPr lang="en-IN" sz="2400" b="0" strike="noStrike" spc="-1" dirty="0">
              <a:latin typeface="Arial"/>
            </a:endParaRPr>
          </a:p>
          <a:p>
            <a:pPr marL="216000" indent="-216000">
              <a:lnSpc>
                <a:spcPct val="100000"/>
              </a:lnSpc>
              <a:buClr>
                <a:srgbClr val="000000"/>
              </a:buClr>
              <a:buSzPct val="45000"/>
              <a:buFont typeface="Wingdings" charset="2"/>
              <a:buChar char=""/>
            </a:pPr>
            <a:r>
              <a:rPr lang="en-IN" sz="2400" b="0" strike="noStrike" spc="-1" dirty="0">
                <a:latin typeface="Arial"/>
                <a:ea typeface="Noto Sans CJK SC"/>
              </a:rPr>
              <a:t>I have created </a:t>
            </a:r>
            <a:r>
              <a:rPr lang="en-IN" sz="2400" b="0" strike="noStrike" spc="-1" dirty="0">
                <a:latin typeface="Arial"/>
              </a:rPr>
              <a:t>217731 mutated </a:t>
            </a:r>
            <a:r>
              <a:rPr lang="en-IN" sz="2400" b="0" strike="noStrike" spc="-1" dirty="0" err="1">
                <a:latin typeface="Arial"/>
              </a:rPr>
              <a:t>pdb’s</a:t>
            </a:r>
            <a:r>
              <a:rPr lang="en-IN" sz="2400" b="0" strike="noStrike" spc="-1" dirty="0">
                <a:latin typeface="Arial"/>
              </a:rPr>
              <a:t> by  using the </a:t>
            </a:r>
            <a:r>
              <a:rPr lang="en-IN" sz="2400" b="0" strike="noStrike" spc="-1" dirty="0" err="1">
                <a:latin typeface="Arial"/>
              </a:rPr>
              <a:t>yasara</a:t>
            </a:r>
            <a:r>
              <a:rPr lang="en-IN" sz="2400" b="0" strike="noStrike" spc="-1" dirty="0">
                <a:latin typeface="Arial"/>
              </a:rPr>
              <a:t>(yet another scientifically reality application)</a:t>
            </a: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r>
              <a:rPr lang="en-IN" sz="2400" b="0" strike="noStrike" spc="-1" dirty="0">
                <a:latin typeface="Arial"/>
              </a:rPr>
              <a:t>And now </a:t>
            </a:r>
            <a:r>
              <a:rPr lang="en-IN" sz="2400" b="0" strike="noStrike" spc="-1" dirty="0" err="1">
                <a:latin typeface="Arial"/>
              </a:rPr>
              <a:t>i</a:t>
            </a:r>
            <a:r>
              <a:rPr lang="en-IN" sz="2400" b="0" strike="noStrike" spc="-1" dirty="0">
                <a:latin typeface="Arial"/>
              </a:rPr>
              <a:t> have a dataset with wild type protein </a:t>
            </a:r>
            <a:r>
              <a:rPr lang="en-IN" sz="2400" b="0" strike="noStrike" spc="-1" dirty="0" err="1">
                <a:latin typeface="Arial"/>
              </a:rPr>
              <a:t>id,mutant</a:t>
            </a:r>
            <a:r>
              <a:rPr lang="en-IN" sz="2400" b="0" strike="noStrike" spc="-1" dirty="0">
                <a:latin typeface="Arial"/>
              </a:rPr>
              <a:t> protein id ,and wild type sequence and mutated sequence</a:t>
            </a:r>
          </a:p>
          <a:p>
            <a:pPr marL="216000" indent="-216000">
              <a:lnSpc>
                <a:spcPct val="100000"/>
              </a:lnSpc>
              <a:buClr>
                <a:srgbClr val="000000"/>
              </a:buClr>
              <a:buSzPct val="45000"/>
              <a:buFont typeface="Wingdings" charset="2"/>
              <a:buChar char=""/>
            </a:pPr>
            <a:endParaRPr lang="en-IN" sz="2400" b="0" strike="noStrike" spc="-1" dirty="0">
              <a:latin typeface="Arial"/>
            </a:endParaRPr>
          </a:p>
          <a:p>
            <a:pPr marL="216000" indent="-216000">
              <a:lnSpc>
                <a:spcPct val="100000"/>
              </a:lnSpc>
              <a:buClr>
                <a:srgbClr val="000000"/>
              </a:buClr>
              <a:buSzPct val="45000"/>
              <a:buFont typeface="Wingdings" charset="2"/>
              <a:buChar char=""/>
            </a:pPr>
            <a:endParaRPr lang="en-IN" sz="2400" b="0" strike="noStrike" spc="-1" dirty="0">
              <a:latin typeface="Arial"/>
            </a:endParaRPr>
          </a:p>
          <a:p>
            <a:r>
              <a:rPr lang="en-IN" sz="2400" b="0" strike="noStrike" spc="-1" dirty="0">
                <a:latin typeface="Aria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540000" y="305594"/>
            <a:ext cx="6266406" cy="631394"/>
          </a:xfrm>
          <a:prstGeom prst="rect">
            <a:avLst/>
          </a:prstGeom>
          <a:noFill/>
          <a:ln w="0">
            <a:noFill/>
          </a:ln>
        </p:spPr>
        <p:txBody>
          <a:bodyPr lIns="90000" tIns="45000" rIns="90000" bIns="45000" anchor="t">
            <a:noAutofit/>
          </a:bodyPr>
          <a:lstStyle/>
          <a:p>
            <a:r>
              <a:rPr lang="en-IN" sz="3600" b="1" strike="noStrike" spc="-1" dirty="0">
                <a:latin typeface="Arial"/>
              </a:rPr>
              <a:t>PDB mutation</a:t>
            </a:r>
          </a:p>
        </p:txBody>
      </p:sp>
      <p:sp>
        <p:nvSpPr>
          <p:cNvPr id="62" name="TextBox 61"/>
          <p:cNvSpPr txBox="1"/>
          <p:nvPr/>
        </p:nvSpPr>
        <p:spPr>
          <a:xfrm>
            <a:off x="329406" y="1143794"/>
            <a:ext cx="11520000" cy="289560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IN" sz="2000" b="0" strike="noStrike" spc="-1" dirty="0">
                <a:latin typeface="Arial"/>
              </a:rPr>
              <a:t>Making the </a:t>
            </a:r>
            <a:r>
              <a:rPr lang="en-IN" sz="2000" b="0" strike="noStrike" spc="-1" dirty="0" err="1">
                <a:latin typeface="Arial"/>
              </a:rPr>
              <a:t>the</a:t>
            </a:r>
            <a:r>
              <a:rPr lang="en-IN" sz="2000" b="0" strike="noStrike" spc="-1" dirty="0">
                <a:latin typeface="Arial"/>
              </a:rPr>
              <a:t> mutation site </a:t>
            </a:r>
            <a:r>
              <a:rPr lang="en-IN" sz="2000" b="0" strike="noStrike" spc="-1" dirty="0" err="1">
                <a:latin typeface="Arial"/>
              </a:rPr>
              <a:t>pdb</a:t>
            </a:r>
            <a:r>
              <a:rPr lang="en-IN" sz="2000" b="0" strike="noStrike" spc="-1" dirty="0">
                <a:latin typeface="Arial"/>
              </a:rPr>
              <a:t> is also crucial </a:t>
            </a:r>
          </a:p>
          <a:p>
            <a:endParaRPr lang="en-IN" sz="2000" b="0" strike="noStrike" spc="-1" dirty="0">
              <a:latin typeface="Arial"/>
            </a:endParaRPr>
          </a:p>
          <a:p>
            <a:pPr marL="216000" indent="-216000">
              <a:buClr>
                <a:srgbClr val="000000"/>
              </a:buClr>
              <a:buSzPct val="45000"/>
              <a:buFont typeface="Wingdings" charset="2"/>
              <a:buChar char=""/>
            </a:pPr>
            <a:r>
              <a:rPr lang="en-IN" sz="2000" b="0" strike="noStrike" spc="-1" dirty="0">
                <a:latin typeface="Arial"/>
              </a:rPr>
              <a:t>For doing this task I have used YASARA(Yet another scientific Artificial Reality Application) Tool to induce the </a:t>
            </a:r>
            <a:r>
              <a:rPr lang="en-IN" sz="2000" b="0" strike="noStrike" spc="-1" dirty="0" err="1">
                <a:latin typeface="Arial"/>
              </a:rPr>
              <a:t>the</a:t>
            </a:r>
            <a:r>
              <a:rPr lang="en-IN" sz="2000" b="0" strike="noStrike" spc="-1" dirty="0">
                <a:latin typeface="Arial"/>
              </a:rPr>
              <a:t> mutation at a particular site by doing the single point mutation</a:t>
            </a:r>
          </a:p>
          <a:p>
            <a:pPr marL="216000" indent="-216000">
              <a:buClr>
                <a:srgbClr val="000000"/>
              </a:buClr>
              <a:buSzPct val="45000"/>
              <a:buFont typeface="Wingdings" charset="2"/>
              <a:buChar char=""/>
            </a:pPr>
            <a:endParaRPr lang="en-IN" sz="2000" spc="-1" dirty="0">
              <a:latin typeface="Arial"/>
            </a:endParaRPr>
          </a:p>
          <a:p>
            <a:pPr>
              <a:buClr>
                <a:srgbClr val="000000"/>
              </a:buClr>
              <a:buSzPct val="45000"/>
            </a:pPr>
            <a:endParaRPr lang="en-IN" sz="2000" spc="-1" dirty="0">
              <a:latin typeface="Arial"/>
            </a:endParaRPr>
          </a:p>
          <a:p>
            <a:pPr marL="216000" indent="-216000">
              <a:buClr>
                <a:srgbClr val="000000"/>
              </a:buClr>
              <a:buSzPct val="45000"/>
              <a:buFont typeface="Wingdings" charset="2"/>
              <a:buChar char=""/>
            </a:pPr>
            <a:r>
              <a:rPr lang="en-IN" sz="2000" b="0" strike="noStrike" spc="-1" dirty="0">
                <a:latin typeface="Arial"/>
              </a:rPr>
              <a:t>These </a:t>
            </a:r>
            <a:r>
              <a:rPr lang="en-IN" sz="2000" b="0" strike="noStrike" spc="-1" dirty="0" err="1">
                <a:latin typeface="Arial"/>
              </a:rPr>
              <a:t>pdb</a:t>
            </a:r>
            <a:r>
              <a:rPr lang="en-IN" sz="2000" b="0" strike="noStrike" spc="-1" dirty="0">
                <a:latin typeface="Arial"/>
              </a:rPr>
              <a:t> differs with the original </a:t>
            </a:r>
            <a:r>
              <a:rPr lang="en-IN" sz="2000" b="0" strike="noStrike" spc="-1" dirty="0" err="1">
                <a:latin typeface="Arial"/>
              </a:rPr>
              <a:t>pdb</a:t>
            </a:r>
            <a:r>
              <a:rPr lang="en-IN" sz="2000" b="0" strike="noStrike" spc="-1" dirty="0">
                <a:latin typeface="Arial"/>
              </a:rPr>
              <a:t> with the mutation places  only but the mutation directly or ind</a:t>
            </a:r>
            <a:r>
              <a:rPr lang="en-IN" sz="2000" spc="-1" dirty="0">
                <a:latin typeface="Arial"/>
              </a:rPr>
              <a:t>irectly has changed the properties of the </a:t>
            </a:r>
            <a:r>
              <a:rPr lang="en-IN" sz="2000" spc="-1" dirty="0" err="1">
                <a:latin typeface="Arial"/>
              </a:rPr>
              <a:t>pdb</a:t>
            </a:r>
            <a:r>
              <a:rPr lang="en-IN" sz="2000" spc="-1" dirty="0">
                <a:latin typeface="Arial"/>
              </a:rPr>
              <a:t> or the stability </a:t>
            </a:r>
            <a:r>
              <a:rPr lang="en-IN" sz="2000" b="0" strike="noStrike" spc="-1" dirty="0">
                <a:latin typeface="Arial"/>
              </a:rPr>
              <a:t> </a:t>
            </a:r>
          </a:p>
          <a:p>
            <a:pPr marL="216000" indent="-216000">
              <a:buClr>
                <a:srgbClr val="000000"/>
              </a:buClr>
              <a:buSzPct val="45000"/>
              <a:buFont typeface="Wingdings" charset="2"/>
              <a:buChar char=""/>
            </a:pPr>
            <a:endParaRPr lang="en-IN" sz="2000" spc="-1" dirty="0">
              <a:latin typeface="Arial"/>
            </a:endParaRPr>
          </a:p>
          <a:p>
            <a:pPr>
              <a:buClr>
                <a:srgbClr val="000000"/>
              </a:buClr>
              <a:buSzPct val="45000"/>
            </a:pPr>
            <a:endParaRPr lang="en-IN" sz="2000" spc="-1" dirty="0">
              <a:latin typeface="Arial"/>
            </a:endParaRPr>
          </a:p>
          <a:p>
            <a:pPr marL="216000" indent="-216000">
              <a:buClr>
                <a:srgbClr val="000000"/>
              </a:buClr>
              <a:buSzPct val="45000"/>
              <a:buFont typeface="Wingdings" charset="2"/>
              <a:buChar char=""/>
            </a:pPr>
            <a:r>
              <a:rPr lang="en-IN" sz="2000" b="0" strike="noStrike" spc="-1" dirty="0" err="1">
                <a:latin typeface="Arial"/>
              </a:rPr>
              <a:t>Alll</a:t>
            </a:r>
            <a:r>
              <a:rPr lang="en-IN" sz="2000" b="0" strike="noStrike" spc="-1" dirty="0">
                <a:latin typeface="Arial"/>
              </a:rPr>
              <a:t> the </a:t>
            </a:r>
            <a:r>
              <a:rPr lang="en-IN" sz="2000" b="0" strike="noStrike" spc="-1" dirty="0" err="1">
                <a:latin typeface="Arial"/>
              </a:rPr>
              <a:t>pdb</a:t>
            </a:r>
            <a:r>
              <a:rPr lang="en-IN" sz="2000" b="0" strike="noStrike" spc="-1" dirty="0">
                <a:latin typeface="Arial"/>
              </a:rPr>
              <a:t> 862 has gone with mutation 217731 has gone this number of mutation one </a:t>
            </a:r>
            <a:r>
              <a:rPr lang="en-IN" sz="2000" b="0" strike="noStrike" spc="-1" dirty="0" err="1">
                <a:latin typeface="Arial"/>
              </a:rPr>
              <a:t>pdb</a:t>
            </a:r>
            <a:r>
              <a:rPr lang="en-IN" sz="2000" b="0" strike="noStrike" spc="-1" dirty="0">
                <a:latin typeface="Arial"/>
              </a:rPr>
              <a:t> has gone with 252 mutation at th</a:t>
            </a:r>
            <a:r>
              <a:rPr lang="en-IN" sz="2000" spc="-1" dirty="0">
                <a:latin typeface="Arial"/>
              </a:rPr>
              <a:t>e same place or different with changing the amino acid Residue</a:t>
            </a:r>
            <a:r>
              <a:rPr lang="en-IN" sz="2000" b="0" strike="noStrike" spc="-1" dirty="0">
                <a:latin typeface="Aria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TotalTime>
  <Words>1516</Words>
  <Application>Microsoft Office PowerPoint</Application>
  <PresentationFormat>Custom</PresentationFormat>
  <Paragraphs>137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Chiller</vt:lpstr>
      <vt:lpstr>Symbol</vt:lpstr>
      <vt:lpstr>Times New Roman</vt:lpstr>
      <vt:lpstr>Wingdings</vt:lpstr>
      <vt:lpstr>Office Theme</vt:lpstr>
      <vt:lpstr>Graph Based prediction of Protein Stability Changes Induced by Single  Point Mutations </vt:lpstr>
      <vt:lpstr>Contents</vt:lpstr>
      <vt:lpstr>Introduction</vt:lpstr>
      <vt:lpstr>Objectives</vt:lpstr>
      <vt:lpstr>Methodology</vt:lpstr>
      <vt:lpstr>Prediction with the  existing Dataset with one feature engineered </vt:lpstr>
      <vt:lpstr>PowerPoint Presentation</vt:lpstr>
      <vt:lpstr>PowerPoint Presentation</vt:lpstr>
      <vt:lpstr>PowerPoint Presentation</vt:lpstr>
      <vt:lpstr>Graph Construction of wild Pdb and mutant Pdb</vt:lpstr>
      <vt:lpstr>Applied GAT algorithm for prediction of Gibb’s free energy </vt:lpstr>
      <vt:lpstr>Results  </vt:lpstr>
      <vt:lpstr>Conclusion:</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Sanjay singh Chauhan</cp:lastModifiedBy>
  <cp:revision>114</cp:revision>
  <dcterms:created xsi:type="dcterms:W3CDTF">2024-04-25T17:57:08Z</dcterms:created>
  <dcterms:modified xsi:type="dcterms:W3CDTF">2024-08-05T08:14:44Z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11</vt:i4>
  </property>
</Properties>
</file>