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4.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7" r:id="rId18"/>
    <p:sldId id="275" r:id="rId19"/>
    <p:sldId id="276" r:id="rId20"/>
  </p:sldIdLst>
  <p:sldSz cx="9144000" cy="5143500" type="screen16x9"/>
  <p:notesSz cx="6858000" cy="9144000"/>
  <p:embeddedFontLst>
    <p:embeddedFont>
      <p:font typeface="Lato" panose="020F0502020204030203" pitchFamily="34" charset="0"/>
      <p:regular r:id="rId22"/>
      <p:bold r:id="rId23"/>
      <p:italic r:id="rId24"/>
      <p:boldItalic r:id="rId25"/>
    </p:embeddedFont>
    <p:embeddedFont>
      <p:font typeface="Open Sans" panose="020B0606030504020204" pitchFamily="34" charset="0"/>
      <p:regular r:id="rId26"/>
      <p:bold r:id="rId27"/>
      <p:italic r:id="rId28"/>
      <p:boldItalic r:id="rId29"/>
    </p:embeddedFont>
    <p:embeddedFont>
      <p:font typeface="PT Sans Narrow" panose="020B0506020203020204" pitchFamily="3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gCeKzCbe8HwJD9kgE1dpw34hg97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0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14" autoAdjust="0"/>
  </p:normalViewPr>
  <p:slideViewPr>
    <p:cSldViewPr snapToGrid="0">
      <p:cViewPr varScale="1">
        <p:scale>
          <a:sx n="86" d="100"/>
          <a:sy n="86" d="100"/>
        </p:scale>
        <p:origin x="720"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43" Type="http://customschemas.google.com/relationships/presentationmetadata" Target="metadata"/><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njay%20singh%20chauhan\Downloads\9de8a5c071ad44019ff69c09a4540cd7\excel_project_sanjay\Copy%20of%20AstroSage_analysis%20sanjay%20singh%20chauhan%20(Recover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njay%20singh%20chauhan\Downloads\9de8a5c071ad44019ff69c09a4540cd7\excel_project_sanjay\Copy%20of%20AstroSage_analysis%20sanjay%20singh%20chauhan%20(Recover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njay%20singh%20chauhan\Downloads\9de8a5c071ad44019ff69c09a4540cd7\excel_project_sanjay\Copy%20of%20AstroSage_analysis%20sanjay%20singh%20chauhan%20(Recover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anjay%20singh%20chauhan\Downloads\9de8a5c071ad44019ff69c09a4540cd7\excel_project_sanjay\Copy%20of%20AstroSage_analysis%20sanjay%20singh%20chauhan%20(Recover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anjay%20singh%20chauhan\Downloads\9de8a5c071ad44019ff69c09a4540cd7\excel_project_sanjay\Copy%20of%20AstroSage_analysis%20sanjay%20singh%20chauhan%20(Recovere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anjay%20singh%20chauhan\Downloads\9de8a5c071ad44019ff69c09a4540cd7\excel_project_sanjay\Copy%20of%20AstroSage_analysis%20sanjay%20singh%20chauhan%20(Recovere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anjay%20singh%20chauhan\Downloads\9de8a5c071ad44019ff69c09a4540cd7\excel_project_sanjay\Copy%20of%20AstroSage_analysis%20sanjay%20singh%20chauhan%20(Recovered).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[Copy of AstroSage_analysis sanjay singh chauhan (Recovered).xlsx]Sheet1!PivotTable1</c:name>
    <c:fmtId val="13"/>
  </c:pivotSource>
  <c:chart>
    <c:title>
      <c:tx>
        <c:rich>
          <a:bodyPr rot="0" spcFirstLastPara="1" vertOverflow="ellipsis" vert="horz" wrap="square" anchor="ctr" anchorCtr="1"/>
          <a:lstStyle/>
          <a:p>
            <a:pPr>
              <a:defRPr sz="1400" b="0" i="0" u="none" strike="noStrike" kern="1200" spc="0" baseline="0">
                <a:solidFill>
                  <a:schemeClr val="bg2">
                    <a:lumMod val="50000"/>
                  </a:schemeClr>
                </a:solidFill>
                <a:latin typeface="+mn-lt"/>
                <a:ea typeface="+mn-ea"/>
                <a:cs typeface="+mn-cs"/>
              </a:defRPr>
            </a:pPr>
            <a:r>
              <a:rPr lang="en-US"/>
              <a:t>Daily Activity on Astrosage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2">
                  <a:lumMod val="50000"/>
                </a:schemeClr>
              </a:solidFill>
              <a:latin typeface="+mn-lt"/>
              <a:ea typeface="+mn-ea"/>
              <a:cs typeface="+mn-cs"/>
            </a:defRPr>
          </a:pPr>
          <a:endParaRPr lang="en-US"/>
        </a:p>
      </c:txPr>
    </c:title>
    <c:autoTitleDeleted val="0"/>
    <c:pivotFmts>
      <c:pivotFmt>
        <c:idx val="0"/>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line3DChart>
        <c:grouping val="standard"/>
        <c:varyColors val="0"/>
        <c:ser>
          <c:idx val="0"/>
          <c:order val="0"/>
          <c:tx>
            <c:strRef>
              <c:f>Sheet1!$B$3</c:f>
              <c:strCache>
                <c:ptCount val="1"/>
                <c:pt idx="0">
                  <c:v>Total</c:v>
                </c:pt>
              </c:strCache>
            </c:strRef>
          </c:tx>
          <c:spPr>
            <a:solidFill>
              <a:schemeClr val="accent4"/>
            </a:solidFill>
            <a:ln>
              <a:noFill/>
            </a:ln>
            <a:effectLst/>
            <a:sp3d/>
          </c:spPr>
          <c:cat>
            <c:strRef>
              <c:f>Sheet1!$A$4:$A$37</c:f>
              <c:strCache>
                <c:ptCount val="34"/>
                <c:pt idx="0">
                  <c:v>12/1/2023</c:v>
                </c:pt>
                <c:pt idx="1">
                  <c:v>12/2/2023</c:v>
                </c:pt>
                <c:pt idx="2">
                  <c:v>12/3/2023</c:v>
                </c:pt>
                <c:pt idx="3">
                  <c:v>12/4/2023</c:v>
                </c:pt>
                <c:pt idx="4">
                  <c:v>12/5/2023</c:v>
                </c:pt>
                <c:pt idx="5">
                  <c:v>12/6/2023</c:v>
                </c:pt>
                <c:pt idx="6">
                  <c:v>12/7/2023</c:v>
                </c:pt>
                <c:pt idx="7">
                  <c:v>12/8/2023</c:v>
                </c:pt>
                <c:pt idx="8">
                  <c:v>12/9/2023</c:v>
                </c:pt>
                <c:pt idx="9">
                  <c:v>12/10/2023</c:v>
                </c:pt>
                <c:pt idx="10">
                  <c:v>12/11/2023</c:v>
                </c:pt>
                <c:pt idx="11">
                  <c:v>12/12/2023</c:v>
                </c:pt>
                <c:pt idx="12">
                  <c:v>12/13/2023</c:v>
                </c:pt>
                <c:pt idx="13">
                  <c:v>12/14/2023</c:v>
                </c:pt>
                <c:pt idx="14">
                  <c:v>12/15/2023</c:v>
                </c:pt>
                <c:pt idx="15">
                  <c:v>12/16/2023</c:v>
                </c:pt>
                <c:pt idx="16">
                  <c:v>12/17/2023</c:v>
                </c:pt>
                <c:pt idx="17">
                  <c:v>12/18/2023</c:v>
                </c:pt>
                <c:pt idx="18">
                  <c:v>12/19/2023</c:v>
                </c:pt>
                <c:pt idx="19">
                  <c:v>12/20/2023</c:v>
                </c:pt>
                <c:pt idx="20">
                  <c:v>12/21/2023</c:v>
                </c:pt>
                <c:pt idx="21">
                  <c:v>12/22/2023</c:v>
                </c:pt>
                <c:pt idx="22">
                  <c:v>12/23/2023</c:v>
                </c:pt>
                <c:pt idx="23">
                  <c:v>12/24/2023</c:v>
                </c:pt>
                <c:pt idx="24">
                  <c:v>12/25/2023</c:v>
                </c:pt>
                <c:pt idx="25">
                  <c:v>12/26/2023</c:v>
                </c:pt>
                <c:pt idx="26">
                  <c:v>12/27/2023</c:v>
                </c:pt>
                <c:pt idx="27">
                  <c:v>12/28/2023</c:v>
                </c:pt>
                <c:pt idx="28">
                  <c:v>12/29/2023</c:v>
                </c:pt>
                <c:pt idx="29">
                  <c:v>12/30/2023</c:v>
                </c:pt>
                <c:pt idx="30">
                  <c:v>12/31/2023</c:v>
                </c:pt>
                <c:pt idx="31">
                  <c:v>1/1/2024</c:v>
                </c:pt>
                <c:pt idx="32">
                  <c:v>1/2/2024</c:v>
                </c:pt>
                <c:pt idx="33">
                  <c:v>1/3/2024</c:v>
                </c:pt>
              </c:strCache>
            </c:strRef>
          </c:cat>
          <c:val>
            <c:numRef>
              <c:f>Sheet1!$B$4:$B$37</c:f>
              <c:numCache>
                <c:formatCode>General</c:formatCode>
                <c:ptCount val="34"/>
                <c:pt idx="0">
                  <c:v>1056</c:v>
                </c:pt>
                <c:pt idx="1">
                  <c:v>1006</c:v>
                </c:pt>
                <c:pt idx="2">
                  <c:v>994</c:v>
                </c:pt>
                <c:pt idx="3">
                  <c:v>931</c:v>
                </c:pt>
                <c:pt idx="4">
                  <c:v>715</c:v>
                </c:pt>
                <c:pt idx="5">
                  <c:v>523</c:v>
                </c:pt>
                <c:pt idx="6">
                  <c:v>531</c:v>
                </c:pt>
                <c:pt idx="7">
                  <c:v>338</c:v>
                </c:pt>
                <c:pt idx="8">
                  <c:v>438</c:v>
                </c:pt>
                <c:pt idx="9">
                  <c:v>594</c:v>
                </c:pt>
                <c:pt idx="10">
                  <c:v>582</c:v>
                </c:pt>
                <c:pt idx="11">
                  <c:v>555</c:v>
                </c:pt>
                <c:pt idx="12">
                  <c:v>619</c:v>
                </c:pt>
                <c:pt idx="13">
                  <c:v>917</c:v>
                </c:pt>
                <c:pt idx="14">
                  <c:v>1324</c:v>
                </c:pt>
                <c:pt idx="15">
                  <c:v>952</c:v>
                </c:pt>
                <c:pt idx="16">
                  <c:v>929</c:v>
                </c:pt>
                <c:pt idx="17">
                  <c:v>1074</c:v>
                </c:pt>
                <c:pt idx="18">
                  <c:v>1046</c:v>
                </c:pt>
                <c:pt idx="19">
                  <c:v>855</c:v>
                </c:pt>
                <c:pt idx="20">
                  <c:v>816</c:v>
                </c:pt>
                <c:pt idx="21">
                  <c:v>775</c:v>
                </c:pt>
                <c:pt idx="22">
                  <c:v>1059</c:v>
                </c:pt>
                <c:pt idx="23">
                  <c:v>1061</c:v>
                </c:pt>
                <c:pt idx="24">
                  <c:v>1098</c:v>
                </c:pt>
                <c:pt idx="25">
                  <c:v>808</c:v>
                </c:pt>
                <c:pt idx="26">
                  <c:v>1001</c:v>
                </c:pt>
                <c:pt idx="27">
                  <c:v>1077</c:v>
                </c:pt>
                <c:pt idx="28">
                  <c:v>1022</c:v>
                </c:pt>
                <c:pt idx="29">
                  <c:v>778</c:v>
                </c:pt>
                <c:pt idx="30">
                  <c:v>1014</c:v>
                </c:pt>
                <c:pt idx="31">
                  <c:v>325</c:v>
                </c:pt>
                <c:pt idx="32">
                  <c:v>845</c:v>
                </c:pt>
                <c:pt idx="33">
                  <c:v>369</c:v>
                </c:pt>
              </c:numCache>
            </c:numRef>
          </c:val>
          <c:smooth val="0"/>
          <c:extLst>
            <c:ext xmlns:c16="http://schemas.microsoft.com/office/drawing/2014/chart" uri="{C3380CC4-5D6E-409C-BE32-E72D297353CC}">
              <c16:uniqueId val="{00000000-6354-4253-827B-5EDDD48E6859}"/>
            </c:ext>
          </c:extLst>
        </c:ser>
        <c:dLbls>
          <c:showLegendKey val="0"/>
          <c:showVal val="0"/>
          <c:showCatName val="0"/>
          <c:showSerName val="0"/>
          <c:showPercent val="0"/>
          <c:showBubbleSize val="0"/>
        </c:dLbls>
        <c:axId val="1494889439"/>
        <c:axId val="1494873119"/>
        <c:axId val="1732969775"/>
      </c:line3DChart>
      <c:catAx>
        <c:axId val="149488943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2">
                        <a:lumMod val="50000"/>
                      </a:schemeClr>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2">
                      <a:lumMod val="50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2">
                    <a:lumMod val="50000"/>
                  </a:schemeClr>
                </a:solidFill>
                <a:latin typeface="+mn-lt"/>
                <a:ea typeface="+mn-ea"/>
                <a:cs typeface="+mn-cs"/>
              </a:defRPr>
            </a:pPr>
            <a:endParaRPr lang="en-US"/>
          </a:p>
        </c:txPr>
        <c:crossAx val="1494873119"/>
        <c:crosses val="autoZero"/>
        <c:auto val="1"/>
        <c:lblAlgn val="ctr"/>
        <c:lblOffset val="100"/>
        <c:noMultiLvlLbl val="0"/>
      </c:catAx>
      <c:valAx>
        <c:axId val="14948731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2">
                        <a:lumMod val="50000"/>
                      </a:schemeClr>
                    </a:solidFill>
                    <a:latin typeface="+mn-lt"/>
                    <a:ea typeface="+mn-ea"/>
                    <a:cs typeface="+mn-cs"/>
                  </a:defRPr>
                </a:pPr>
                <a:r>
                  <a:rPr lang="en-US"/>
                  <a:t>Activity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2">
                      <a:lumMod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2">
                    <a:lumMod val="50000"/>
                  </a:schemeClr>
                </a:solidFill>
                <a:latin typeface="+mn-lt"/>
                <a:ea typeface="+mn-ea"/>
                <a:cs typeface="+mn-cs"/>
              </a:defRPr>
            </a:pPr>
            <a:endParaRPr lang="en-US"/>
          </a:p>
        </c:txPr>
        <c:crossAx val="1494889439"/>
        <c:crosses val="autoZero"/>
        <c:crossBetween val="between"/>
      </c:valAx>
      <c:serAx>
        <c:axId val="1732969775"/>
        <c:scaling>
          <c:orientation val="minMax"/>
        </c:scaling>
        <c:delete val="0"/>
        <c:axPos val="b"/>
        <c:title>
          <c:overlay val="0"/>
          <c:spPr>
            <a:noFill/>
            <a:ln>
              <a:noFill/>
            </a:ln>
            <a:effectLst/>
          </c:spPr>
          <c:txPr>
            <a:bodyPr rot="-5400000" spcFirstLastPara="1" vertOverflow="ellipsis" wrap="square" anchor="ctr" anchorCtr="1"/>
            <a:lstStyle/>
            <a:p>
              <a:pPr>
                <a:defRPr sz="1000" b="0" i="0" u="none" strike="noStrike" kern="1200" baseline="0">
                  <a:solidFill>
                    <a:schemeClr val="bg2">
                      <a:lumMod val="50000"/>
                    </a:schemeClr>
                  </a:solidFill>
                  <a:latin typeface="+mn-lt"/>
                  <a:ea typeface="+mn-ea"/>
                  <a:cs typeface="+mn-cs"/>
                </a:defRPr>
              </a:pPr>
              <a:endParaRPr lang="en-US"/>
            </a:p>
          </c:txPr>
        </c:title>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2">
                    <a:lumMod val="50000"/>
                  </a:schemeClr>
                </a:solidFill>
                <a:latin typeface="+mn-lt"/>
                <a:ea typeface="+mn-ea"/>
                <a:cs typeface="+mn-cs"/>
              </a:defRPr>
            </a:pPr>
            <a:endParaRPr lang="en-US"/>
          </a:p>
        </c:txPr>
        <c:crossAx val="1494873119"/>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2">
                  <a:lumMod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lumMod val="50000"/>
            </a:schemeClr>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00" b="1" i="0" u="none" strike="noStrike" kern="1200" baseline="0">
                <a:solidFill>
                  <a:schemeClr val="bg2">
                    <a:lumMod val="50000"/>
                  </a:schemeClr>
                </a:solidFill>
                <a:latin typeface="+mn-lt"/>
                <a:ea typeface="+mn-ea"/>
                <a:cs typeface="+mn-cs"/>
              </a:defRPr>
            </a:pPr>
            <a:r>
              <a:rPr lang="en-US"/>
              <a:t>Repeat caller v/s one time users</a:t>
            </a:r>
          </a:p>
        </c:rich>
      </c:tx>
      <c:layout>
        <c:manualLayout>
          <c:xMode val="edge"/>
          <c:yMode val="edge"/>
          <c:x val="0.17999169769050835"/>
          <c:y val="3.0674846625766871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bg2">
                  <a:lumMod val="50000"/>
                </a:schemeClr>
              </a:solidFill>
              <a:latin typeface="+mn-lt"/>
              <a:ea typeface="+mn-ea"/>
              <a:cs typeface="+mn-cs"/>
            </a:defRPr>
          </a:pPr>
          <a:endParaRPr lang="en-US"/>
        </a:p>
      </c:txPr>
    </c:title>
    <c:autoTitleDeleted val="0"/>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3106277126287609E-2"/>
          <c:y val="0.29924727784097255"/>
          <c:w val="0.92798690671031092"/>
          <c:h val="0.56947144803380512"/>
        </c:manualLayout>
      </c:layout>
      <c:pie3DChart>
        <c:varyColors val="1"/>
        <c:ser>
          <c:idx val="0"/>
          <c:order val="0"/>
          <c:dPt>
            <c:idx val="0"/>
            <c:bubble3D val="0"/>
            <c:spPr>
              <a:solidFill>
                <a:schemeClr val="accent1">
                  <a:shade val="65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BDF4-47A1-9A67-0C3A10689218}"/>
              </c:ext>
            </c:extLst>
          </c:dPt>
          <c:dPt>
            <c:idx val="1"/>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3-BDF4-47A1-9A67-0C3A10689218}"/>
              </c:ext>
            </c:extLst>
          </c:dPt>
          <c:dPt>
            <c:idx val="2"/>
            <c:bubble3D val="0"/>
            <c:spPr>
              <a:solidFill>
                <a:schemeClr val="accent1">
                  <a:tint val="65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5-BDF4-47A1-9A67-0C3A10689218}"/>
              </c:ext>
            </c:extLst>
          </c:dPt>
          <c:dLbls>
            <c:spPr>
              <a:noFill/>
              <a:ln>
                <a:noFill/>
              </a:ln>
              <a:effectLst/>
            </c:spPr>
            <c:txPr>
              <a:bodyPr rot="0" spcFirstLastPara="1" vertOverflow="ellipsis" vert="horz" wrap="square" anchor="ctr" anchorCtr="1"/>
              <a:lstStyle/>
              <a:p>
                <a:pPr>
                  <a:defRPr sz="900" b="1" i="0" u="none" strike="noStrike" kern="1200" baseline="0">
                    <a:solidFill>
                      <a:schemeClr val="bg2">
                        <a:lumMod val="50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Sheet1!$K$37:$K$39</c:f>
              <c:strCache>
                <c:ptCount val="3"/>
                <c:pt idx="0">
                  <c:v>one time callers</c:v>
                </c:pt>
                <c:pt idx="1">
                  <c:v>Repeat callers </c:v>
                </c:pt>
                <c:pt idx="2">
                  <c:v>total number of caller</c:v>
                </c:pt>
              </c:strCache>
            </c:strRef>
          </c:cat>
          <c:val>
            <c:numRef>
              <c:f>Sheet1!$L$37:$L$39</c:f>
              <c:numCache>
                <c:formatCode>General</c:formatCode>
                <c:ptCount val="3"/>
                <c:pt idx="0">
                  <c:v>2352</c:v>
                </c:pt>
                <c:pt idx="1">
                  <c:v>1275</c:v>
                </c:pt>
                <c:pt idx="2">
                  <c:v>3629</c:v>
                </c:pt>
              </c:numCache>
            </c:numRef>
          </c:val>
          <c:extLst>
            <c:ext xmlns:c16="http://schemas.microsoft.com/office/drawing/2014/chart" uri="{C3380CC4-5D6E-409C-BE32-E72D297353CC}">
              <c16:uniqueId val="{00000006-BDF4-47A1-9A67-0C3A10689218}"/>
            </c:ext>
          </c:extLst>
        </c:ser>
        <c:dLbls>
          <c:dLblPos val="inEnd"/>
          <c:showLegendKey val="0"/>
          <c:showVal val="0"/>
          <c:showCatName val="0"/>
          <c:showSerName val="0"/>
          <c:showPercent val="1"/>
          <c:showBubbleSize val="0"/>
          <c:showLeaderLines val="1"/>
        </c:dLbls>
      </c:pie3D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bg2">
                  <a:lumMod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solidFill>
            <a:schemeClr val="bg2">
              <a:lumMod val="50000"/>
            </a:schemeClr>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[Copy of AstroSage_analysis sanjay singh chauhan (Recovered).xlsx]Sheet2!PivotTable5</c:name>
    <c:fmtId val="22"/>
  </c:pivotSource>
  <c:chart>
    <c:title>
      <c:tx>
        <c:rich>
          <a:bodyPr rot="0" spcFirstLastPara="1" vertOverflow="ellipsis" vert="horz" wrap="square" anchor="ctr" anchorCtr="1"/>
          <a:lstStyle/>
          <a:p>
            <a:pPr>
              <a:defRPr sz="1400" b="0" i="0" u="none" strike="noStrike" kern="1200" spc="0" baseline="0">
                <a:solidFill>
                  <a:schemeClr val="bg2">
                    <a:lumMod val="50000"/>
                  </a:schemeClr>
                </a:solidFill>
                <a:latin typeface="+mn-lt"/>
                <a:ea typeface="+mn-ea"/>
                <a:cs typeface="+mn-cs"/>
              </a:defRPr>
            </a:pPr>
            <a:r>
              <a:rPr lang="en-US"/>
              <a:t>Revenue generated by category consultation type</a:t>
            </a:r>
          </a:p>
        </c:rich>
      </c:tx>
      <c:layout>
        <c:manualLayout>
          <c:xMode val="edge"/>
          <c:yMode val="edge"/>
          <c:x val="0.10330919664928528"/>
          <c:y val="9.389972199767344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bg2">
                  <a:lumMod val="50000"/>
                </a:schemeClr>
              </a:solidFill>
              <a:latin typeface="+mn-lt"/>
              <a:ea typeface="+mn-ea"/>
              <a:cs typeface="+mn-cs"/>
            </a:defRPr>
          </a:pPr>
          <a:endParaRPr lang="en-US"/>
        </a:p>
      </c:txPr>
    </c:title>
    <c:autoTitleDeleted val="0"/>
    <c:pivotFmts>
      <c:pivotFmt>
        <c:idx val="0"/>
        <c:spPr>
          <a:solidFill>
            <a:schemeClr val="accent4"/>
          </a:solidFill>
          <a:ln>
            <a:noFill/>
          </a:ln>
          <a:effectLst/>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
        <c:spPr>
          <a:solidFill>
            <a:schemeClr val="accent4"/>
          </a:solidFill>
          <a:ln>
            <a:noFill/>
          </a:ln>
          <a:effectLst/>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
        <c:spPr>
          <a:solidFill>
            <a:schemeClr val="accent4"/>
          </a:solidFill>
          <a:ln>
            <a:noFill/>
          </a:ln>
          <a:effectLst/>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3"/>
        <c:spPr>
          <a:solidFill>
            <a:schemeClr val="accent4"/>
          </a:solidFill>
          <a:ln>
            <a:noFill/>
          </a:ln>
          <a:effectLst/>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4"/>
        <c:spPr>
          <a:solidFill>
            <a:schemeClr val="accent4"/>
          </a:solidFill>
          <a:ln>
            <a:noFill/>
          </a:ln>
          <a:effectLst/>
          <a:sp3d/>
        </c:spPr>
        <c:marker>
          <c:symbol val="none"/>
        </c:marker>
      </c:pivotFmt>
      <c:pivotFmt>
        <c:idx val="5"/>
        <c:spPr>
          <a:solidFill>
            <a:schemeClr val="accent4"/>
          </a:solidFill>
          <a:ln>
            <a:noFill/>
          </a:ln>
          <a:effectLst/>
          <a:sp3d/>
        </c:spPr>
        <c:marker>
          <c:symbol val="none"/>
        </c:marker>
      </c:pivotFmt>
      <c:pivotFmt>
        <c:idx val="6"/>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Sheet2!$B$2</c:f>
              <c:strCache>
                <c:ptCount val="1"/>
                <c:pt idx="0">
                  <c:v>Activity</c:v>
                </c:pt>
              </c:strCache>
            </c:strRef>
          </c:tx>
          <c:spPr>
            <a:solidFill>
              <a:schemeClr val="accent4">
                <a:shade val="76000"/>
              </a:schemeClr>
            </a:solidFill>
            <a:ln>
              <a:noFill/>
            </a:ln>
            <a:effectLst/>
            <a:sp3d/>
          </c:spPr>
          <c:invertIfNegative val="0"/>
          <c:cat>
            <c:strRef>
              <c:f>Sheet2!$A$3:$A$7</c:f>
              <c:strCache>
                <c:ptCount val="4"/>
                <c:pt idx="0">
                  <c:v>Call</c:v>
                </c:pt>
                <c:pt idx="1">
                  <c:v>Chat</c:v>
                </c:pt>
                <c:pt idx="2">
                  <c:v>Complementary</c:v>
                </c:pt>
                <c:pt idx="3">
                  <c:v>public_live_Call</c:v>
                </c:pt>
              </c:strCache>
            </c:strRef>
          </c:cat>
          <c:val>
            <c:numRef>
              <c:f>Sheet2!$B$3:$B$7</c:f>
              <c:numCache>
                <c:formatCode>General</c:formatCode>
                <c:ptCount val="4"/>
                <c:pt idx="0">
                  <c:v>8508</c:v>
                </c:pt>
                <c:pt idx="1">
                  <c:v>19514</c:v>
                </c:pt>
                <c:pt idx="2">
                  <c:v>2</c:v>
                </c:pt>
                <c:pt idx="3">
                  <c:v>3</c:v>
                </c:pt>
              </c:numCache>
            </c:numRef>
          </c:val>
          <c:extLst>
            <c:ext xmlns:c16="http://schemas.microsoft.com/office/drawing/2014/chart" uri="{C3380CC4-5D6E-409C-BE32-E72D297353CC}">
              <c16:uniqueId val="{00000000-0EF8-46EE-A185-62153E3380C6}"/>
            </c:ext>
          </c:extLst>
        </c:ser>
        <c:ser>
          <c:idx val="1"/>
          <c:order val="1"/>
          <c:tx>
            <c:strRef>
              <c:f>Sheet2!$C$2</c:f>
              <c:strCache>
                <c:ptCount val="1"/>
                <c:pt idx="0">
                  <c:v>Revenue</c:v>
                </c:pt>
              </c:strCache>
            </c:strRef>
          </c:tx>
          <c:spPr>
            <a:solidFill>
              <a:schemeClr val="accent4">
                <a:tint val="77000"/>
              </a:schemeClr>
            </a:solidFill>
            <a:ln>
              <a:noFill/>
            </a:ln>
            <a:effectLst/>
            <a:sp3d/>
          </c:spPr>
          <c:invertIfNegative val="0"/>
          <c:cat>
            <c:strRef>
              <c:f>Sheet2!$A$3:$A$7</c:f>
              <c:strCache>
                <c:ptCount val="4"/>
                <c:pt idx="0">
                  <c:v>Call</c:v>
                </c:pt>
                <c:pt idx="1">
                  <c:v>Chat</c:v>
                </c:pt>
                <c:pt idx="2">
                  <c:v>Complementary</c:v>
                </c:pt>
                <c:pt idx="3">
                  <c:v>public_live_Call</c:v>
                </c:pt>
              </c:strCache>
            </c:strRef>
          </c:cat>
          <c:val>
            <c:numRef>
              <c:f>Sheet2!$C$3:$C$7</c:f>
              <c:numCache>
                <c:formatCode>General</c:formatCode>
                <c:ptCount val="4"/>
                <c:pt idx="0">
                  <c:v>168442.03500000018</c:v>
                </c:pt>
                <c:pt idx="1">
                  <c:v>45494.683333333342</c:v>
                </c:pt>
                <c:pt idx="3">
                  <c:v>50.596999999999902</c:v>
                </c:pt>
              </c:numCache>
            </c:numRef>
          </c:val>
          <c:extLst>
            <c:ext xmlns:c16="http://schemas.microsoft.com/office/drawing/2014/chart" uri="{C3380CC4-5D6E-409C-BE32-E72D297353CC}">
              <c16:uniqueId val="{00000001-0EF8-46EE-A185-62153E3380C6}"/>
            </c:ext>
          </c:extLst>
        </c:ser>
        <c:dLbls>
          <c:showLegendKey val="0"/>
          <c:showVal val="0"/>
          <c:showCatName val="0"/>
          <c:showSerName val="0"/>
          <c:showPercent val="0"/>
          <c:showBubbleSize val="0"/>
        </c:dLbls>
        <c:gapWidth val="150"/>
        <c:shape val="box"/>
        <c:axId val="1843909343"/>
        <c:axId val="1843907423"/>
        <c:axId val="0"/>
      </c:bar3DChart>
      <c:catAx>
        <c:axId val="184390934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bg2">
                        <a:lumMod val="50000"/>
                      </a:schemeClr>
                    </a:solidFill>
                    <a:latin typeface="+mn-lt"/>
                    <a:ea typeface="+mn-ea"/>
                    <a:cs typeface="+mn-cs"/>
                  </a:defRPr>
                </a:pPr>
                <a:r>
                  <a:rPr lang="en-US"/>
                  <a:t>Revenue Generated</a:t>
                </a:r>
              </a:p>
            </c:rich>
          </c:tx>
          <c:layout>
            <c:manualLayout>
              <c:xMode val="edge"/>
              <c:yMode val="edge"/>
              <c:x val="4.8226176424737768E-2"/>
              <c:y val="0.1464835663163705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bg2">
                      <a:lumMod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2">
                    <a:lumMod val="50000"/>
                  </a:schemeClr>
                </a:solidFill>
                <a:latin typeface="+mn-lt"/>
                <a:ea typeface="+mn-ea"/>
                <a:cs typeface="+mn-cs"/>
              </a:defRPr>
            </a:pPr>
            <a:endParaRPr lang="en-US"/>
          </a:p>
        </c:txPr>
        <c:crossAx val="1843907423"/>
        <c:crosses val="autoZero"/>
        <c:auto val="1"/>
        <c:lblAlgn val="ctr"/>
        <c:lblOffset val="100"/>
        <c:noMultiLvlLbl val="0"/>
      </c:catAx>
      <c:valAx>
        <c:axId val="184390742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bg2">
                        <a:lumMod val="50000"/>
                      </a:schemeClr>
                    </a:solidFill>
                    <a:latin typeface="+mn-lt"/>
                    <a:ea typeface="+mn-ea"/>
                    <a:cs typeface="+mn-cs"/>
                  </a:defRPr>
                </a:pPr>
                <a:r>
                  <a:rPr lang="en-US"/>
                  <a:t>sales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2">
                      <a:lumMod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2">
                    <a:lumMod val="50000"/>
                  </a:schemeClr>
                </a:solidFill>
                <a:latin typeface="+mn-lt"/>
                <a:ea typeface="+mn-ea"/>
                <a:cs typeface="+mn-cs"/>
              </a:defRPr>
            </a:pPr>
            <a:endParaRPr lang="en-US"/>
          </a:p>
        </c:txPr>
        <c:crossAx val="18439093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2">
                  <a:lumMod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lumMod val="50000"/>
            </a:schemeClr>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[Copy of AstroSage_analysis sanjay singh chauhan (Recovered).xlsx]Sheet4!PivotTable4</c:name>
    <c:fmtId val="23"/>
  </c:pivotSource>
  <c:chart>
    <c:title>
      <c:tx>
        <c:rich>
          <a:bodyPr rot="0" spcFirstLastPara="1" vertOverflow="ellipsis" vert="horz" wrap="square" anchor="ctr" anchorCtr="1"/>
          <a:lstStyle/>
          <a:p>
            <a:pPr>
              <a:defRPr sz="1600" b="1" i="0" u="none" strike="noStrike" kern="1200" cap="all" spc="120" normalizeH="0" baseline="0">
                <a:solidFill>
                  <a:schemeClr val="bg2">
                    <a:lumMod val="50000"/>
                  </a:schemeClr>
                </a:solidFill>
                <a:latin typeface="+mn-lt"/>
                <a:ea typeface="+mn-ea"/>
                <a:cs typeface="+mn-cs"/>
              </a:defRPr>
            </a:pPr>
            <a:r>
              <a:rPr lang="en-US"/>
              <a:t>chat status</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bg2">
                  <a:lumMod val="50000"/>
                </a:schemeClr>
              </a:solidFill>
              <a:latin typeface="+mn-lt"/>
              <a:ea typeface="+mn-ea"/>
              <a:cs typeface="+mn-cs"/>
            </a:defRPr>
          </a:pPr>
          <a:endParaRPr lang="en-US"/>
        </a:p>
      </c:txPr>
    </c:title>
    <c:autoTitleDeleted val="0"/>
    <c:pivotFmts>
      <c:pivotFmt>
        <c:idx val="0"/>
        <c:dLbl>
          <c:idx val="0"/>
          <c:showLegendKey val="0"/>
          <c:showVal val="1"/>
          <c:showCatName val="0"/>
          <c:showSerName val="0"/>
          <c:showPercent val="0"/>
          <c:showBubbleSize val="0"/>
          <c:extLst>
            <c:ext xmlns:c15="http://schemas.microsoft.com/office/drawing/2012/chart" uri="{CE6537A1-D6FC-4f65-9D91-7224C49458BB}"/>
          </c:extLst>
        </c:dLbl>
      </c:pivotFmt>
      <c:pivotFmt>
        <c:idx val="1"/>
        <c:dLbl>
          <c:idx val="0"/>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4">
              <a:shade val="53000"/>
            </a:schemeClr>
          </a:solidFill>
          <a:ln>
            <a:noFill/>
          </a:ln>
          <a:effectLst/>
        </c:spPr>
      </c:pivotFmt>
      <c:pivotFmt>
        <c:idx val="5"/>
        <c:spPr>
          <a:solidFill>
            <a:schemeClr val="accent4">
              <a:shade val="76000"/>
            </a:schemeClr>
          </a:solidFill>
          <a:ln>
            <a:noFill/>
          </a:ln>
          <a:effectLst/>
        </c:spPr>
      </c:pivotFmt>
      <c:pivotFmt>
        <c:idx val="6"/>
        <c:spPr>
          <a:solidFill>
            <a:schemeClr val="accent4"/>
          </a:solidFill>
          <a:ln>
            <a:noFill/>
          </a:ln>
          <a:effectLst/>
        </c:spPr>
      </c:pivotFmt>
      <c:pivotFmt>
        <c:idx val="7"/>
        <c:spPr>
          <a:solidFill>
            <a:schemeClr val="accent4">
              <a:tint val="77000"/>
            </a:schemeClr>
          </a:solidFill>
          <a:ln>
            <a:noFill/>
          </a:ln>
          <a:effectLst/>
        </c:spPr>
      </c:pivotFmt>
      <c:pivotFmt>
        <c:idx val="8"/>
        <c:spPr>
          <a:solidFill>
            <a:schemeClr val="accent4">
              <a:tint val="54000"/>
            </a:schemeClr>
          </a:solidFill>
          <a:ln>
            <a:noFill/>
          </a:ln>
          <a:effectLst/>
        </c:spPr>
      </c:pivotFmt>
      <c:pivotFmt>
        <c:idx val="9"/>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4">
              <a:shade val="53000"/>
            </a:schemeClr>
          </a:solidFill>
          <a:ln>
            <a:noFill/>
          </a:ln>
          <a:effectLst/>
        </c:spPr>
      </c:pivotFmt>
      <c:pivotFmt>
        <c:idx val="11"/>
        <c:spPr>
          <a:solidFill>
            <a:schemeClr val="accent4">
              <a:shade val="76000"/>
            </a:schemeClr>
          </a:solidFill>
          <a:ln>
            <a:noFill/>
          </a:ln>
          <a:effectLst/>
        </c:spPr>
      </c:pivotFmt>
      <c:pivotFmt>
        <c:idx val="12"/>
        <c:spPr>
          <a:solidFill>
            <a:schemeClr val="accent4"/>
          </a:solidFill>
          <a:ln>
            <a:noFill/>
          </a:ln>
          <a:effectLst/>
        </c:spPr>
      </c:pivotFmt>
      <c:pivotFmt>
        <c:idx val="13"/>
        <c:spPr>
          <a:solidFill>
            <a:schemeClr val="accent4">
              <a:tint val="77000"/>
            </a:schemeClr>
          </a:solidFill>
          <a:ln>
            <a:noFill/>
          </a:ln>
          <a:effectLst/>
        </c:spPr>
      </c:pivotFmt>
      <c:pivotFmt>
        <c:idx val="14"/>
        <c:spPr>
          <a:solidFill>
            <a:schemeClr val="accent4">
              <a:tint val="54000"/>
            </a:schemeClr>
          </a:solidFill>
          <a:ln>
            <a:noFill/>
          </a:ln>
          <a:effectLst/>
        </c:spPr>
      </c:pivotFmt>
      <c:pivotFmt>
        <c:idx val="15"/>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4">
              <a:shade val="53000"/>
            </a:schemeClr>
          </a:solidFill>
          <a:ln>
            <a:noFill/>
          </a:ln>
          <a:effectLst/>
        </c:spPr>
      </c:pivotFmt>
      <c:pivotFmt>
        <c:idx val="17"/>
        <c:spPr>
          <a:solidFill>
            <a:schemeClr val="accent4">
              <a:shade val="76000"/>
            </a:schemeClr>
          </a:solidFill>
          <a:ln>
            <a:noFill/>
          </a:ln>
          <a:effectLst/>
        </c:spPr>
      </c:pivotFmt>
      <c:pivotFmt>
        <c:idx val="18"/>
        <c:spPr>
          <a:solidFill>
            <a:schemeClr val="accent4"/>
          </a:solidFill>
          <a:ln>
            <a:noFill/>
          </a:ln>
          <a:effectLst/>
        </c:spPr>
      </c:pivotFmt>
      <c:pivotFmt>
        <c:idx val="19"/>
        <c:spPr>
          <a:solidFill>
            <a:schemeClr val="accent4">
              <a:tint val="77000"/>
            </a:schemeClr>
          </a:solidFill>
          <a:ln>
            <a:noFill/>
          </a:ln>
          <a:effectLst/>
        </c:spPr>
      </c:pivotFmt>
      <c:pivotFmt>
        <c:idx val="20"/>
        <c:spPr>
          <a:solidFill>
            <a:schemeClr val="accent4">
              <a:tint val="54000"/>
            </a:schemeClr>
          </a:solidFill>
          <a:ln>
            <a:noFill/>
          </a:ln>
          <a:effectLst/>
        </c:spPr>
      </c:pivotFmt>
    </c:pivotFmts>
    <c:plotArea>
      <c:layout/>
      <c:pieChart>
        <c:varyColors val="1"/>
        <c:ser>
          <c:idx val="0"/>
          <c:order val="0"/>
          <c:tx>
            <c:strRef>
              <c:f>Sheet4!$G$72</c:f>
              <c:strCache>
                <c:ptCount val="1"/>
                <c:pt idx="0">
                  <c:v>Total</c:v>
                </c:pt>
              </c:strCache>
            </c:strRef>
          </c:tx>
          <c:dPt>
            <c:idx val="0"/>
            <c:bubble3D val="0"/>
            <c:spPr>
              <a:solidFill>
                <a:schemeClr val="accent4">
                  <a:shade val="53000"/>
                </a:schemeClr>
              </a:solidFill>
              <a:ln>
                <a:noFill/>
              </a:ln>
              <a:effectLst/>
            </c:spPr>
            <c:extLst>
              <c:ext xmlns:c16="http://schemas.microsoft.com/office/drawing/2014/chart" uri="{C3380CC4-5D6E-409C-BE32-E72D297353CC}">
                <c16:uniqueId val="{00000001-2388-4DCA-905F-5614F9200BE6}"/>
              </c:ext>
            </c:extLst>
          </c:dPt>
          <c:dPt>
            <c:idx val="1"/>
            <c:bubble3D val="0"/>
            <c:spPr>
              <a:solidFill>
                <a:schemeClr val="accent4">
                  <a:shade val="76000"/>
                </a:schemeClr>
              </a:solidFill>
              <a:ln>
                <a:noFill/>
              </a:ln>
              <a:effectLst/>
            </c:spPr>
            <c:extLst>
              <c:ext xmlns:c16="http://schemas.microsoft.com/office/drawing/2014/chart" uri="{C3380CC4-5D6E-409C-BE32-E72D297353CC}">
                <c16:uniqueId val="{00000003-2388-4DCA-905F-5614F9200BE6}"/>
              </c:ext>
            </c:extLst>
          </c:dPt>
          <c:dPt>
            <c:idx val="2"/>
            <c:bubble3D val="0"/>
            <c:spPr>
              <a:solidFill>
                <a:schemeClr val="accent4"/>
              </a:solidFill>
              <a:ln>
                <a:noFill/>
              </a:ln>
              <a:effectLst/>
            </c:spPr>
            <c:extLst>
              <c:ext xmlns:c16="http://schemas.microsoft.com/office/drawing/2014/chart" uri="{C3380CC4-5D6E-409C-BE32-E72D297353CC}">
                <c16:uniqueId val="{00000005-2388-4DCA-905F-5614F9200BE6}"/>
              </c:ext>
            </c:extLst>
          </c:dPt>
          <c:dPt>
            <c:idx val="3"/>
            <c:bubble3D val="0"/>
            <c:spPr>
              <a:solidFill>
                <a:schemeClr val="accent4">
                  <a:tint val="77000"/>
                </a:schemeClr>
              </a:solidFill>
              <a:ln>
                <a:noFill/>
              </a:ln>
              <a:effectLst/>
            </c:spPr>
            <c:extLst>
              <c:ext xmlns:c16="http://schemas.microsoft.com/office/drawing/2014/chart" uri="{C3380CC4-5D6E-409C-BE32-E72D297353CC}">
                <c16:uniqueId val="{00000007-2388-4DCA-905F-5614F9200BE6}"/>
              </c:ext>
            </c:extLst>
          </c:dPt>
          <c:dPt>
            <c:idx val="4"/>
            <c:bubble3D val="0"/>
            <c:spPr>
              <a:solidFill>
                <a:schemeClr val="accent4">
                  <a:tint val="54000"/>
                </a:schemeClr>
              </a:solidFill>
              <a:ln>
                <a:noFill/>
              </a:ln>
              <a:effectLst/>
            </c:spPr>
            <c:extLst>
              <c:ext xmlns:c16="http://schemas.microsoft.com/office/drawing/2014/chart" uri="{C3380CC4-5D6E-409C-BE32-E72D297353CC}">
                <c16:uniqueId val="{00000009-2388-4DCA-905F-5614F9200BE6}"/>
              </c:ext>
            </c:extLst>
          </c:dPt>
          <c:dLbls>
            <c:spPr>
              <a:noFill/>
              <a:ln>
                <a:noFill/>
              </a:ln>
              <a:effectLst/>
            </c:spPr>
            <c:txPr>
              <a:bodyPr rot="0" spcFirstLastPara="1" vertOverflow="ellipsis" vert="horz" wrap="square" anchor="ctr" anchorCtr="1"/>
              <a:lstStyle/>
              <a:p>
                <a:pPr>
                  <a:defRPr sz="800" b="1" i="0" u="none" strike="noStrike" kern="1200" baseline="0">
                    <a:solidFill>
                      <a:schemeClr val="bg2">
                        <a:lumMod val="50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Sheet4!$F$73:$F$77</c:f>
              <c:strCache>
                <c:ptCount val="5"/>
                <c:pt idx="0">
                  <c:v>completed</c:v>
                </c:pt>
                <c:pt idx="1">
                  <c:v>failed</c:v>
                </c:pt>
                <c:pt idx="2">
                  <c:v>incomplete</c:v>
                </c:pt>
                <c:pt idx="3">
                  <c:v>pending</c:v>
                </c:pt>
                <c:pt idx="4">
                  <c:v>started</c:v>
                </c:pt>
              </c:strCache>
            </c:strRef>
          </c:cat>
          <c:val>
            <c:numRef>
              <c:f>Sheet4!$G$73:$G$77</c:f>
              <c:numCache>
                <c:formatCode>General</c:formatCode>
                <c:ptCount val="5"/>
                <c:pt idx="0">
                  <c:v>5535</c:v>
                </c:pt>
                <c:pt idx="1">
                  <c:v>7256</c:v>
                </c:pt>
                <c:pt idx="2">
                  <c:v>6641</c:v>
                </c:pt>
                <c:pt idx="3">
                  <c:v>48</c:v>
                </c:pt>
                <c:pt idx="4">
                  <c:v>35</c:v>
                </c:pt>
              </c:numCache>
            </c:numRef>
          </c:val>
          <c:extLst>
            <c:ext xmlns:c16="http://schemas.microsoft.com/office/drawing/2014/chart" uri="{C3380CC4-5D6E-409C-BE32-E72D297353CC}">
              <c16:uniqueId val="{0000000A-2388-4DCA-905F-5614F9200BE6}"/>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2">
                  <a:lumMod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lumMod val="50000"/>
            </a:schemeClr>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[Copy of AstroSage_analysis sanjay singh chauhan (Recovered).xlsx]Sheet4!PivotTable5</c:name>
    <c:fmtId val="26"/>
  </c:pivotSource>
  <c:chart>
    <c:title>
      <c:tx>
        <c:rich>
          <a:bodyPr rot="0" spcFirstLastPara="1" vertOverflow="ellipsis" vert="horz" wrap="square" anchor="ctr" anchorCtr="1"/>
          <a:lstStyle/>
          <a:p>
            <a:pPr>
              <a:defRPr sz="2128" b="1" i="0" u="none" strike="noStrike" kern="1200" cap="all" baseline="0">
                <a:solidFill>
                  <a:schemeClr val="bg2">
                    <a:lumMod val="50000"/>
                  </a:schemeClr>
                </a:solidFill>
                <a:latin typeface="+mn-lt"/>
                <a:ea typeface="+mn-ea"/>
                <a:cs typeface="+mn-cs"/>
              </a:defRPr>
            </a:pPr>
            <a:r>
              <a:rPr lang="en-US">
                <a:solidFill>
                  <a:schemeClr val="bg2">
                    <a:lumMod val="50000"/>
                  </a:schemeClr>
                </a:solidFill>
              </a:rPr>
              <a:t>call status</a:t>
            </a:r>
          </a:p>
        </c:rich>
      </c:tx>
      <c:layout>
        <c:manualLayout>
          <c:xMode val="edge"/>
          <c:yMode val="edge"/>
          <c:x val="0.26438137737775513"/>
          <c:y val="0"/>
        </c:manualLayout>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bg2">
                  <a:lumMod val="50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pivotFmt>
      <c:pivotFmt>
        <c:idx val="3"/>
        <c:spPr>
          <a:solidFill>
            <a:schemeClr val="accent4"/>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4">
              <a:shade val="53000"/>
            </a:schemeClr>
          </a:solidFill>
          <a:ln>
            <a:noFill/>
          </a:ln>
          <a:effectLst>
            <a:outerShdw blurRad="254000" sx="102000" sy="102000" algn="ctr" rotWithShape="0">
              <a:prstClr val="black">
                <a:alpha val="20000"/>
              </a:prstClr>
            </a:outerShdw>
          </a:effectLst>
        </c:spPr>
      </c:pivotFmt>
      <c:pivotFmt>
        <c:idx val="5"/>
        <c:spPr>
          <a:solidFill>
            <a:schemeClr val="accent4">
              <a:shade val="76000"/>
            </a:schemeClr>
          </a:solidFill>
          <a:ln>
            <a:noFill/>
          </a:ln>
          <a:effectLst>
            <a:outerShdw blurRad="254000" sx="102000" sy="102000" algn="ctr" rotWithShape="0">
              <a:prstClr val="black">
                <a:alpha val="20000"/>
              </a:prstClr>
            </a:outerShdw>
          </a:effectLst>
        </c:spPr>
      </c:pivotFmt>
      <c:pivotFmt>
        <c:idx val="6"/>
        <c:spPr>
          <a:solidFill>
            <a:schemeClr val="accent4"/>
          </a:solidFill>
          <a:ln>
            <a:noFill/>
          </a:ln>
          <a:effectLst>
            <a:outerShdw blurRad="254000" sx="102000" sy="102000" algn="ctr" rotWithShape="0">
              <a:prstClr val="black">
                <a:alpha val="20000"/>
              </a:prstClr>
            </a:outerShdw>
          </a:effectLst>
        </c:spPr>
      </c:pivotFmt>
      <c:pivotFmt>
        <c:idx val="7"/>
        <c:spPr>
          <a:solidFill>
            <a:schemeClr val="accent4">
              <a:tint val="77000"/>
            </a:schemeClr>
          </a:solidFill>
          <a:ln>
            <a:noFill/>
          </a:ln>
          <a:effectLst>
            <a:outerShdw blurRad="254000" sx="102000" sy="102000" algn="ctr" rotWithShape="0">
              <a:prstClr val="black">
                <a:alpha val="20000"/>
              </a:prstClr>
            </a:outerShdw>
          </a:effectLst>
        </c:spPr>
      </c:pivotFmt>
      <c:pivotFmt>
        <c:idx val="8"/>
        <c:spPr>
          <a:solidFill>
            <a:schemeClr val="accent4">
              <a:tint val="54000"/>
            </a:schemeClr>
          </a:solidFill>
          <a:ln>
            <a:noFill/>
          </a:ln>
          <a:effectLst>
            <a:outerShdw blurRad="254000" sx="102000" sy="102000" algn="ctr" rotWithShape="0">
              <a:prstClr val="black">
                <a:alpha val="20000"/>
              </a:prstClr>
            </a:outerShdw>
          </a:effectLst>
        </c:spPr>
      </c:pivotFmt>
      <c:pivotFmt>
        <c:idx val="9"/>
        <c:spPr>
          <a:solidFill>
            <a:schemeClr val="accent4"/>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4">
              <a:shade val="53000"/>
            </a:schemeClr>
          </a:solidFill>
          <a:ln>
            <a:noFill/>
          </a:ln>
          <a:effectLst>
            <a:outerShdw blurRad="254000" sx="102000" sy="102000" algn="ctr" rotWithShape="0">
              <a:prstClr val="black">
                <a:alpha val="20000"/>
              </a:prstClr>
            </a:outerShdw>
          </a:effectLst>
        </c:spPr>
      </c:pivotFmt>
      <c:pivotFmt>
        <c:idx val="11"/>
        <c:spPr>
          <a:solidFill>
            <a:schemeClr val="accent4">
              <a:shade val="76000"/>
            </a:schemeClr>
          </a:solidFill>
          <a:ln>
            <a:noFill/>
          </a:ln>
          <a:effectLst>
            <a:outerShdw blurRad="254000" sx="102000" sy="102000" algn="ctr" rotWithShape="0">
              <a:prstClr val="black">
                <a:alpha val="20000"/>
              </a:prstClr>
            </a:outerShdw>
          </a:effectLst>
        </c:spPr>
      </c:pivotFmt>
      <c:pivotFmt>
        <c:idx val="12"/>
        <c:spPr>
          <a:solidFill>
            <a:schemeClr val="accent4"/>
          </a:solidFill>
          <a:ln>
            <a:noFill/>
          </a:ln>
          <a:effectLst>
            <a:outerShdw blurRad="254000" sx="102000" sy="102000" algn="ctr" rotWithShape="0">
              <a:prstClr val="black">
                <a:alpha val="20000"/>
              </a:prstClr>
            </a:outerShdw>
          </a:effectLst>
        </c:spPr>
      </c:pivotFmt>
      <c:pivotFmt>
        <c:idx val="13"/>
        <c:spPr>
          <a:solidFill>
            <a:schemeClr val="accent4">
              <a:tint val="77000"/>
            </a:schemeClr>
          </a:solidFill>
          <a:ln>
            <a:noFill/>
          </a:ln>
          <a:effectLst>
            <a:outerShdw blurRad="254000" sx="102000" sy="102000" algn="ctr" rotWithShape="0">
              <a:prstClr val="black">
                <a:alpha val="20000"/>
              </a:prstClr>
            </a:outerShdw>
          </a:effectLst>
        </c:spPr>
      </c:pivotFmt>
      <c:pivotFmt>
        <c:idx val="14"/>
        <c:spPr>
          <a:solidFill>
            <a:schemeClr val="accent4">
              <a:tint val="54000"/>
            </a:schemeClr>
          </a:solidFill>
          <a:ln>
            <a:noFill/>
          </a:ln>
          <a:effectLst>
            <a:outerShdw blurRad="254000" sx="102000" sy="102000" algn="ctr" rotWithShape="0">
              <a:prstClr val="black">
                <a:alpha val="20000"/>
              </a:prstClr>
            </a:outerShdw>
          </a:effectLst>
        </c:spPr>
      </c:pivotFmt>
      <c:pivotFmt>
        <c:idx val="15"/>
        <c:spPr>
          <a:solidFill>
            <a:schemeClr val="accent4"/>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6"/>
        <c:spPr>
          <a:solidFill>
            <a:schemeClr val="accent4">
              <a:shade val="53000"/>
            </a:schemeClr>
          </a:solidFill>
          <a:ln>
            <a:noFill/>
          </a:ln>
          <a:effectLst>
            <a:outerShdw blurRad="254000" sx="102000" sy="102000" algn="ctr" rotWithShape="0">
              <a:prstClr val="black">
                <a:alpha val="20000"/>
              </a:prstClr>
            </a:outerShdw>
          </a:effectLst>
        </c:spPr>
      </c:pivotFmt>
      <c:pivotFmt>
        <c:idx val="17"/>
        <c:spPr>
          <a:solidFill>
            <a:schemeClr val="accent4">
              <a:shade val="76000"/>
            </a:schemeClr>
          </a:solidFill>
          <a:ln>
            <a:noFill/>
          </a:ln>
          <a:effectLst>
            <a:outerShdw blurRad="254000" sx="102000" sy="102000" algn="ctr" rotWithShape="0">
              <a:prstClr val="black">
                <a:alpha val="20000"/>
              </a:prstClr>
            </a:outerShdw>
          </a:effectLst>
        </c:spPr>
      </c:pivotFmt>
      <c:pivotFmt>
        <c:idx val="18"/>
        <c:spPr>
          <a:solidFill>
            <a:schemeClr val="accent4"/>
          </a:solidFill>
          <a:ln>
            <a:noFill/>
          </a:ln>
          <a:effectLst>
            <a:outerShdw blurRad="254000" sx="102000" sy="102000" algn="ctr" rotWithShape="0">
              <a:prstClr val="black">
                <a:alpha val="20000"/>
              </a:prstClr>
            </a:outerShdw>
          </a:effectLst>
        </c:spPr>
      </c:pivotFmt>
      <c:pivotFmt>
        <c:idx val="19"/>
        <c:spPr>
          <a:solidFill>
            <a:schemeClr val="accent4">
              <a:tint val="77000"/>
            </a:schemeClr>
          </a:solidFill>
          <a:ln>
            <a:noFill/>
          </a:ln>
          <a:effectLst>
            <a:outerShdw blurRad="254000" sx="102000" sy="102000" algn="ctr" rotWithShape="0">
              <a:prstClr val="black">
                <a:alpha val="20000"/>
              </a:prstClr>
            </a:outerShdw>
          </a:effectLst>
        </c:spPr>
      </c:pivotFmt>
      <c:pivotFmt>
        <c:idx val="20"/>
        <c:spPr>
          <a:solidFill>
            <a:schemeClr val="accent4">
              <a:tint val="54000"/>
            </a:schemeClr>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Sheet4!$G$85</c:f>
              <c:strCache>
                <c:ptCount val="1"/>
                <c:pt idx="0">
                  <c:v>Total</c:v>
                </c:pt>
              </c:strCache>
            </c:strRef>
          </c:tx>
          <c:dPt>
            <c:idx val="0"/>
            <c:bubble3D val="0"/>
            <c:spPr>
              <a:solidFill>
                <a:schemeClr val="accent4">
                  <a:shade val="53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8F3A-4EF8-B0BE-F9A87D6B2367}"/>
              </c:ext>
            </c:extLst>
          </c:dPt>
          <c:dPt>
            <c:idx val="1"/>
            <c:bubble3D val="0"/>
            <c:spPr>
              <a:solidFill>
                <a:schemeClr val="accent4">
                  <a:shade val="76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8F3A-4EF8-B0BE-F9A87D6B2367}"/>
              </c:ext>
            </c:extLst>
          </c:dPt>
          <c:dPt>
            <c:idx val="2"/>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8F3A-4EF8-B0BE-F9A87D6B2367}"/>
              </c:ext>
            </c:extLst>
          </c:dPt>
          <c:dPt>
            <c:idx val="3"/>
            <c:bubble3D val="0"/>
            <c:spPr>
              <a:solidFill>
                <a:schemeClr val="accent4">
                  <a:tint val="77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8F3A-4EF8-B0BE-F9A87D6B2367}"/>
              </c:ext>
            </c:extLst>
          </c:dPt>
          <c:dPt>
            <c:idx val="4"/>
            <c:bubble3D val="0"/>
            <c:spPr>
              <a:solidFill>
                <a:schemeClr val="accent4">
                  <a:tint val="54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8F3A-4EF8-B0BE-F9A87D6B2367}"/>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hade val="53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8F3A-4EF8-B0BE-F9A87D6B2367}"/>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hade val="76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8F3A-4EF8-B0BE-F9A87D6B2367}"/>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8F3A-4EF8-B0BE-F9A87D6B2367}"/>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tint val="77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8F3A-4EF8-B0BE-F9A87D6B2367}"/>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tint val="54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9-8F3A-4EF8-B0BE-F9A87D6B2367}"/>
                </c:ext>
              </c:extLst>
            </c:dLbl>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Sheet4!$F$86:$F$90</c:f>
              <c:strCache>
                <c:ptCount val="5"/>
                <c:pt idx="0">
                  <c:v>busy</c:v>
                </c:pt>
                <c:pt idx="1">
                  <c:v>canceled</c:v>
                </c:pt>
                <c:pt idx="2">
                  <c:v>completed</c:v>
                </c:pt>
                <c:pt idx="3">
                  <c:v>failed</c:v>
                </c:pt>
                <c:pt idx="4">
                  <c:v>no-answer</c:v>
                </c:pt>
              </c:strCache>
            </c:strRef>
          </c:cat>
          <c:val>
            <c:numRef>
              <c:f>Sheet4!$G$86:$G$90</c:f>
              <c:numCache>
                <c:formatCode>General</c:formatCode>
                <c:ptCount val="5"/>
                <c:pt idx="0">
                  <c:v>439</c:v>
                </c:pt>
                <c:pt idx="1">
                  <c:v>992</c:v>
                </c:pt>
                <c:pt idx="2">
                  <c:v>7621</c:v>
                </c:pt>
                <c:pt idx="3">
                  <c:v>86</c:v>
                </c:pt>
                <c:pt idx="4">
                  <c:v>207</c:v>
                </c:pt>
              </c:numCache>
            </c:numRef>
          </c:val>
          <c:extLst>
            <c:ext xmlns:c16="http://schemas.microsoft.com/office/drawing/2014/chart" uri="{C3380CC4-5D6E-409C-BE32-E72D297353CC}">
              <c16:uniqueId val="{0000000A-8F3A-4EF8-B0BE-F9A87D6B2367}"/>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[Copy of AstroSage_analysis sanjay singh chauhan (Recovered).xlsx]Sheet4!PivotTable7</c:name>
    <c:fmtId val="17"/>
  </c:pivotSource>
  <c:chart>
    <c:title>
      <c:tx>
        <c:rich>
          <a:bodyPr rot="0" spcFirstLastPara="1" vertOverflow="ellipsis" vert="horz" wrap="square" anchor="ctr" anchorCtr="1"/>
          <a:lstStyle/>
          <a:p>
            <a:pPr>
              <a:defRPr sz="1400" b="0" i="0" u="none" strike="noStrike" kern="1200" spc="0" baseline="0">
                <a:solidFill>
                  <a:schemeClr val="bg2">
                    <a:lumMod val="50000"/>
                  </a:schemeClr>
                </a:solidFill>
                <a:latin typeface="+mn-lt"/>
                <a:ea typeface="+mn-ea"/>
                <a:cs typeface="+mn-cs"/>
              </a:defRPr>
            </a:pPr>
            <a:r>
              <a:rPr lang="en-US"/>
              <a:t>Top  10 guru v/s rating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2">
                  <a:lumMod val="50000"/>
                </a:schemeClr>
              </a:solidFill>
              <a:latin typeface="+mn-lt"/>
              <a:ea typeface="+mn-ea"/>
              <a:cs typeface="+mn-cs"/>
            </a:defRPr>
          </a:pPr>
          <a:endParaRPr lang="en-US"/>
        </a:p>
      </c:txPr>
    </c:title>
    <c:autoTitleDeleted val="0"/>
    <c:pivotFmts>
      <c:pivotFmt>
        <c:idx val="0"/>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Sheet4!$AX$4</c:f>
              <c:strCache>
                <c:ptCount val="1"/>
                <c:pt idx="0">
                  <c:v>Total</c:v>
                </c:pt>
              </c:strCache>
            </c:strRef>
          </c:tx>
          <c:spPr>
            <a:solidFill>
              <a:schemeClr val="accent4"/>
            </a:solidFill>
            <a:ln>
              <a:noFill/>
            </a:ln>
            <a:effectLst/>
            <a:sp3d/>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2">
                        <a:lumMod val="5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Sheet4!$AW$5:$AW$14</c:f>
              <c:strCache>
                <c:ptCount val="10"/>
                <c:pt idx="0">
                  <c:v>Astro Manish S</c:v>
                </c:pt>
                <c:pt idx="1">
                  <c:v>Astro Pujaa Rai</c:v>
                </c:pt>
                <c:pt idx="2">
                  <c:v>Astro Reema</c:v>
                </c:pt>
                <c:pt idx="3">
                  <c:v>Astro Saraswat</c:v>
                </c:pt>
                <c:pt idx="4">
                  <c:v>Astro Trisha</c:v>
                </c:pt>
                <c:pt idx="5">
                  <c:v>Daljit Kaur</c:v>
                </c:pt>
                <c:pt idx="6">
                  <c:v>Tarot Ankita</c:v>
                </c:pt>
                <c:pt idx="7">
                  <c:v>Tarot Diva Poonam</c:v>
                </c:pt>
                <c:pt idx="8">
                  <c:v>Tarot Mystical</c:v>
                </c:pt>
                <c:pt idx="9">
                  <c:v>Tarot Oormika</c:v>
                </c:pt>
              </c:strCache>
            </c:strRef>
          </c:cat>
          <c:val>
            <c:numRef>
              <c:f>Sheet4!$AX$5:$AX$14</c:f>
              <c:numCache>
                <c:formatCode>General</c:formatCode>
                <c:ptCount val="10"/>
                <c:pt idx="0">
                  <c:v>5.0487804878048781</c:v>
                </c:pt>
                <c:pt idx="1">
                  <c:v>7.5</c:v>
                </c:pt>
                <c:pt idx="2">
                  <c:v>5.9</c:v>
                </c:pt>
                <c:pt idx="3">
                  <c:v>5.6111111111111107</c:v>
                </c:pt>
                <c:pt idx="4">
                  <c:v>5.4243243243243242</c:v>
                </c:pt>
                <c:pt idx="5">
                  <c:v>5.9459459459459456</c:v>
                </c:pt>
                <c:pt idx="6">
                  <c:v>5.75</c:v>
                </c:pt>
                <c:pt idx="7">
                  <c:v>5.4626865671641793</c:v>
                </c:pt>
                <c:pt idx="8">
                  <c:v>7.5</c:v>
                </c:pt>
                <c:pt idx="9">
                  <c:v>5.4</c:v>
                </c:pt>
              </c:numCache>
            </c:numRef>
          </c:val>
          <c:extLst>
            <c:ext xmlns:c16="http://schemas.microsoft.com/office/drawing/2014/chart" uri="{C3380CC4-5D6E-409C-BE32-E72D297353CC}">
              <c16:uniqueId val="{00000000-71C4-4B06-8F64-900ECDCD43C4}"/>
            </c:ext>
          </c:extLst>
        </c:ser>
        <c:dLbls>
          <c:showLegendKey val="0"/>
          <c:showVal val="1"/>
          <c:showCatName val="0"/>
          <c:showSerName val="0"/>
          <c:showPercent val="0"/>
          <c:showBubbleSize val="0"/>
        </c:dLbls>
        <c:gapWidth val="150"/>
        <c:shape val="box"/>
        <c:axId val="333300224"/>
        <c:axId val="333303584"/>
        <c:axId val="0"/>
      </c:bar3DChart>
      <c:catAx>
        <c:axId val="3333002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2">
                        <a:lumMod val="50000"/>
                      </a:schemeClr>
                    </a:solidFill>
                    <a:latin typeface="+mn-lt"/>
                    <a:ea typeface="+mn-ea"/>
                    <a:cs typeface="+mn-cs"/>
                  </a:defRPr>
                </a:pPr>
                <a:r>
                  <a:rPr lang="en-US"/>
                  <a:t>Guru</a:t>
                </a:r>
              </a:p>
            </c:rich>
          </c:tx>
          <c:layout>
            <c:manualLayout>
              <c:xMode val="edge"/>
              <c:yMode val="edge"/>
              <c:x val="0.42631981672629782"/>
              <c:y val="0.9349895779670197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bg2">
                      <a:lumMod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2">
                    <a:lumMod val="50000"/>
                  </a:schemeClr>
                </a:solidFill>
                <a:latin typeface="+mn-lt"/>
                <a:ea typeface="+mn-ea"/>
                <a:cs typeface="+mn-cs"/>
              </a:defRPr>
            </a:pPr>
            <a:endParaRPr lang="en-US"/>
          </a:p>
        </c:txPr>
        <c:crossAx val="333303584"/>
        <c:crosses val="autoZero"/>
        <c:auto val="1"/>
        <c:lblAlgn val="ctr"/>
        <c:lblOffset val="100"/>
        <c:noMultiLvlLbl val="0"/>
      </c:catAx>
      <c:valAx>
        <c:axId val="333303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2">
                        <a:lumMod val="50000"/>
                      </a:schemeClr>
                    </a:solidFill>
                    <a:latin typeface="+mn-lt"/>
                    <a:ea typeface="+mn-ea"/>
                    <a:cs typeface="+mn-cs"/>
                  </a:defRPr>
                </a:pPr>
                <a:r>
                  <a:rPr lang="en-US"/>
                  <a:t>Rating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2">
                      <a:lumMod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2">
                    <a:lumMod val="50000"/>
                  </a:schemeClr>
                </a:solidFill>
                <a:latin typeface="+mn-lt"/>
                <a:ea typeface="+mn-ea"/>
                <a:cs typeface="+mn-cs"/>
              </a:defRPr>
            </a:pPr>
            <a:endParaRPr lang="en-US"/>
          </a:p>
        </c:txPr>
        <c:crossAx val="33330022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bg2">
                    <a:lumMod val="50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2">
                  <a:lumMod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lumMod val="50000"/>
            </a:schemeClr>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bg2">
                    <a:lumMod val="50000"/>
                  </a:schemeClr>
                </a:solidFill>
                <a:latin typeface="+mn-lt"/>
                <a:ea typeface="+mn-ea"/>
                <a:cs typeface="+mn-cs"/>
              </a:defRPr>
            </a:pPr>
            <a:r>
              <a:rPr lang="en-IN"/>
              <a:t>Average  number of calls each hour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2">
                  <a:lumMod val="50000"/>
                </a:schemeClr>
              </a:solidFill>
              <a:latin typeface="+mn-lt"/>
              <a:ea typeface="+mn-ea"/>
              <a:cs typeface="+mn-cs"/>
            </a:defRPr>
          </a:pPr>
          <a:endParaRPr lang="en-US"/>
        </a:p>
      </c:txPr>
    </c:title>
    <c:autoTitleDeleted val="0"/>
    <c:plotArea>
      <c:layout>
        <c:manualLayout>
          <c:layoutTarget val="inner"/>
          <c:xMode val="edge"/>
          <c:yMode val="edge"/>
          <c:x val="5.7152125155648513E-2"/>
          <c:y val="0.15588488503758613"/>
          <c:w val="0.94284782691850988"/>
          <c:h val="0.67569110992123804"/>
        </c:manualLayout>
      </c:layout>
      <c:barChart>
        <c:barDir val="col"/>
        <c:grouping val="clustered"/>
        <c:varyColors val="0"/>
        <c:ser>
          <c:idx val="0"/>
          <c:order val="0"/>
          <c:spPr>
            <a:solidFill>
              <a:schemeClr val="accent4"/>
            </a:solidFill>
            <a:ln>
              <a:noFill/>
            </a:ln>
            <a:effectLst/>
          </c:spPr>
          <c:invertIfNegative val="0"/>
          <c:cat>
            <c:strLit>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extLst>
                <c:ext xmlns:c15="http://schemas.microsoft.com/office/drawing/2012/chart" uri="{02D57815-91ED-43cb-92C2-25804820EDAC}">
                  <c15:autoCat val="1"/>
                </c:ext>
              </c:extLst>
            </c:strLit>
          </c:cat>
          <c:val>
            <c:numRef>
              <c:f>Sheet4!$AV$46:$AV$69</c:f>
              <c:numCache>
                <c:formatCode>General</c:formatCode>
                <c:ptCount val="24"/>
                <c:pt idx="0">
                  <c:v>7.612903225806452</c:v>
                </c:pt>
                <c:pt idx="1">
                  <c:v>8.0322580645161299</c:v>
                </c:pt>
                <c:pt idx="2">
                  <c:v>8.935483870967742</c:v>
                </c:pt>
                <c:pt idx="3">
                  <c:v>7.612903225806452</c:v>
                </c:pt>
                <c:pt idx="4">
                  <c:v>8.5806451612903221</c:v>
                </c:pt>
                <c:pt idx="5">
                  <c:v>7.5666666666666664</c:v>
                </c:pt>
                <c:pt idx="6">
                  <c:v>8.3548387096774199</c:v>
                </c:pt>
                <c:pt idx="7">
                  <c:v>8.064516129032258</c:v>
                </c:pt>
                <c:pt idx="8">
                  <c:v>7.774193548387097</c:v>
                </c:pt>
                <c:pt idx="9">
                  <c:v>7.935483870967742</c:v>
                </c:pt>
                <c:pt idx="10">
                  <c:v>7.903225806451613</c:v>
                </c:pt>
                <c:pt idx="11">
                  <c:v>8.0322580645161299</c:v>
                </c:pt>
                <c:pt idx="12">
                  <c:v>16.548387096774192</c:v>
                </c:pt>
                <c:pt idx="13">
                  <c:v>8.7741935483870961</c:v>
                </c:pt>
                <c:pt idx="14">
                  <c:v>7.6333333333333337</c:v>
                </c:pt>
                <c:pt idx="15">
                  <c:v>7.709677419354839</c:v>
                </c:pt>
                <c:pt idx="16">
                  <c:v>6.709677419354839</c:v>
                </c:pt>
                <c:pt idx="17">
                  <c:v>8.258064516129032</c:v>
                </c:pt>
                <c:pt idx="18">
                  <c:v>8.9677419354838701</c:v>
                </c:pt>
                <c:pt idx="19">
                  <c:v>7.032258064516129</c:v>
                </c:pt>
                <c:pt idx="20">
                  <c:v>8.3000000000000007</c:v>
                </c:pt>
                <c:pt idx="21">
                  <c:v>7.7666666666666666</c:v>
                </c:pt>
                <c:pt idx="22">
                  <c:v>9.193548387096774</c:v>
                </c:pt>
                <c:pt idx="23">
                  <c:v>8.2903225806451619</c:v>
                </c:pt>
              </c:numCache>
              <c:extLst/>
            </c:numRef>
          </c:val>
          <c:extLst>
            <c:ext xmlns:c16="http://schemas.microsoft.com/office/drawing/2014/chart" uri="{C3380CC4-5D6E-409C-BE32-E72D297353CC}">
              <c16:uniqueId val="{00000000-6C37-459B-956E-B9A94E93D63F}"/>
            </c:ext>
          </c:extLst>
        </c:ser>
        <c:dLbls>
          <c:showLegendKey val="0"/>
          <c:showVal val="0"/>
          <c:showCatName val="0"/>
          <c:showSerName val="0"/>
          <c:showPercent val="0"/>
          <c:showBubbleSize val="0"/>
        </c:dLbls>
        <c:gapWidth val="219"/>
        <c:overlap val="-27"/>
        <c:axId val="931489040"/>
        <c:axId val="931490704"/>
      </c:barChart>
      <c:catAx>
        <c:axId val="9314890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2">
                        <a:lumMod val="50000"/>
                      </a:schemeClr>
                    </a:solidFill>
                    <a:latin typeface="+mn-lt"/>
                    <a:ea typeface="+mn-ea"/>
                    <a:cs typeface="+mn-cs"/>
                  </a:defRPr>
                </a:pPr>
                <a:r>
                  <a:rPr lang="en-US"/>
                  <a:t>Hour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2">
                      <a:lumMod val="50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2">
                    <a:lumMod val="50000"/>
                  </a:schemeClr>
                </a:solidFill>
                <a:latin typeface="+mn-lt"/>
                <a:ea typeface="+mn-ea"/>
                <a:cs typeface="+mn-cs"/>
              </a:defRPr>
            </a:pPr>
            <a:endParaRPr lang="en-US"/>
          </a:p>
        </c:txPr>
        <c:crossAx val="931490704"/>
        <c:crosses val="autoZero"/>
        <c:auto val="1"/>
        <c:lblAlgn val="ctr"/>
        <c:lblOffset val="100"/>
        <c:noMultiLvlLbl val="0"/>
      </c:catAx>
      <c:valAx>
        <c:axId val="931490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2">
                        <a:lumMod val="50000"/>
                      </a:schemeClr>
                    </a:solidFill>
                    <a:latin typeface="+mn-lt"/>
                    <a:ea typeface="+mn-ea"/>
                    <a:cs typeface="+mn-cs"/>
                  </a:defRPr>
                </a:pPr>
                <a:r>
                  <a:rPr lang="en-US"/>
                  <a:t>average number of  calls </a:t>
                </a:r>
              </a:p>
            </c:rich>
          </c:tx>
          <c:layout>
            <c:manualLayout>
              <c:xMode val="edge"/>
              <c:yMode val="edge"/>
              <c:x val="1.1073446596381591E-2"/>
              <c:y val="9.9059538170095524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bg2">
                      <a:lumMod val="50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2">
                    <a:lumMod val="50000"/>
                  </a:schemeClr>
                </a:solidFill>
                <a:latin typeface="+mn-lt"/>
                <a:ea typeface="+mn-ea"/>
                <a:cs typeface="+mn-cs"/>
              </a:defRPr>
            </a:pPr>
            <a:endParaRPr lang="en-US"/>
          </a:p>
        </c:txPr>
        <c:crossAx val="931489040"/>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bg2">
              <a:lumMod val="50000"/>
            </a:schemeClr>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7">
  <a:schemeClr val="accent4"/>
</cs:colorStyle>
</file>

<file path=ppt/charts/colors4.xml><?xml version="1.0" encoding="utf-8"?>
<cs:colorStyle xmlns:cs="http://schemas.microsoft.com/office/drawing/2012/chartStyle" xmlns:a="http://schemas.openxmlformats.org/drawingml/2006/main" meth="withinLinear" id="17">
  <a:schemeClr val="accent4"/>
</cs:colorStyle>
</file>

<file path=ppt/charts/colors5.xml><?xml version="1.0" encoding="utf-8"?>
<cs:colorStyle xmlns:cs="http://schemas.microsoft.com/office/drawing/2012/chartStyle" xmlns:a="http://schemas.openxmlformats.org/drawingml/2006/main" meth="withinLinear" id="17">
  <a:schemeClr val="accent4"/>
</cs:colorStyle>
</file>

<file path=ppt/charts/colors6.xml><?xml version="1.0" encoding="utf-8"?>
<cs:colorStyle xmlns:cs="http://schemas.microsoft.com/office/drawing/2012/chartStyle" xmlns:a="http://schemas.openxmlformats.org/drawingml/2006/main" meth="withinLinear" id="17">
  <a:schemeClr val="accent4"/>
</cs:colorStyle>
</file>

<file path=ppt/charts/colors7.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30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00"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0bc0559c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30bc0559c5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0aba97713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g30aba977135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0aba97713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30aba977135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0aba97713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30aba977135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2:notes"/>
          <p:cNvSpPr txBox="1">
            <a:spLocks noGrp="1"/>
          </p:cNvSpPr>
          <p:nvPr>
            <p:ph type="body" idx="1"/>
          </p:nvPr>
        </p:nvSpPr>
        <p:spPr>
          <a:xfrm>
            <a:off x="2286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2286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faa663d1ee_1_0:notes"/>
          <p:cNvSpPr txBox="1">
            <a:spLocks noGrp="1"/>
          </p:cNvSpPr>
          <p:nvPr>
            <p:ph type="body" idx="1"/>
          </p:nvPr>
        </p:nvSpPr>
        <p:spPr>
          <a:xfrm>
            <a:off x="2286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g2faa663d1e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09cb031013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309cb031013_0_2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0bc0559c5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30bc0559c55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g309cb031013_0_14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g309cb031013_0_14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g309cb031013_0_142"/>
          <p:cNvGrpSpPr/>
          <p:nvPr/>
        </p:nvGrpSpPr>
        <p:grpSpPr>
          <a:xfrm>
            <a:off x="1004144" y="1022025"/>
            <a:ext cx="7136668" cy="152400"/>
            <a:chOff x="1346429" y="1011300"/>
            <a:chExt cx="6452100" cy="152400"/>
          </a:xfrm>
        </p:grpSpPr>
        <p:cxnSp>
          <p:nvCxnSpPr>
            <p:cNvPr id="13" name="Google Shape;13;g309cb031013_0_14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g309cb031013_0_14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g309cb031013_0_142"/>
          <p:cNvGrpSpPr/>
          <p:nvPr/>
        </p:nvGrpSpPr>
        <p:grpSpPr>
          <a:xfrm>
            <a:off x="1004151" y="3969100"/>
            <a:ext cx="7136668" cy="152400"/>
            <a:chOff x="1346435" y="3969088"/>
            <a:chExt cx="6452100" cy="152400"/>
          </a:xfrm>
        </p:grpSpPr>
        <p:cxnSp>
          <p:nvCxnSpPr>
            <p:cNvPr id="16" name="Google Shape;16;g309cb031013_0_14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g309cb031013_0_14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g309cb031013_0_14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g309cb031013_0_14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g309cb031013_0_1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g309cb031013_0_19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Generated Slide 1_1_1_E">
  <p:cSld name="TITLE_AND_BODY_2_1_1_1_1_1_1">
    <p:spTree>
      <p:nvGrpSpPr>
        <p:cNvPr id="1" name="Shape 62"/>
        <p:cNvGrpSpPr/>
        <p:nvPr/>
      </p:nvGrpSpPr>
      <p:grpSpPr>
        <a:xfrm>
          <a:off x="0" y="0"/>
          <a:ext cx="0" cy="0"/>
          <a:chOff x="0" y="0"/>
          <a:chExt cx="0" cy="0"/>
        </a:xfrm>
      </p:grpSpPr>
      <p:sp>
        <p:nvSpPr>
          <p:cNvPr id="63" name="Google Shape;63;g309cb031013_0_195"/>
          <p:cNvSpPr>
            <a:spLocks noGrp="1"/>
          </p:cNvSpPr>
          <p:nvPr>
            <p:ph type="pic" idx="2"/>
          </p:nvPr>
        </p:nvSpPr>
        <p:spPr>
          <a:xfrm>
            <a:off x="466195" y="587552"/>
            <a:ext cx="3968400" cy="3968400"/>
          </a:xfrm>
          <a:prstGeom prst="roundRect">
            <a:avLst>
              <a:gd name="adj" fmla="val 9998"/>
            </a:avLst>
          </a:prstGeom>
          <a:noFill/>
          <a:ln>
            <a:noFill/>
          </a:ln>
        </p:spPr>
      </p:sp>
      <p:sp>
        <p:nvSpPr>
          <p:cNvPr id="64" name="Google Shape;64;g309cb031013_0_195"/>
          <p:cNvSpPr txBox="1">
            <a:spLocks noGrp="1"/>
          </p:cNvSpPr>
          <p:nvPr>
            <p:ph type="title"/>
          </p:nvPr>
        </p:nvSpPr>
        <p:spPr>
          <a:xfrm>
            <a:off x="4896292" y="280875"/>
            <a:ext cx="3925200" cy="1092300"/>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5" name="Google Shape;65;g309cb031013_0_195"/>
          <p:cNvSpPr txBox="1">
            <a:spLocks noGrp="1"/>
          </p:cNvSpPr>
          <p:nvPr>
            <p:ph type="body" idx="1"/>
          </p:nvPr>
        </p:nvSpPr>
        <p:spPr>
          <a:xfrm>
            <a:off x="4773075" y="1820475"/>
            <a:ext cx="4079700" cy="2788500"/>
          </a:xfrm>
          <a:prstGeom prst="rect">
            <a:avLst/>
          </a:prstGeom>
          <a:noFill/>
          <a:ln>
            <a:noFill/>
          </a:ln>
        </p:spPr>
        <p:txBody>
          <a:bodyPr spcFirstLastPara="1" wrap="square" lIns="0" tIns="0" rIns="0" bIns="0"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cxnSp>
        <p:nvCxnSpPr>
          <p:cNvPr id="66" name="Google Shape;66;g309cb031013_0_195"/>
          <p:cNvCxnSpPr/>
          <p:nvPr/>
        </p:nvCxnSpPr>
        <p:spPr>
          <a:xfrm>
            <a:off x="4894857" y="1615440"/>
            <a:ext cx="1059900" cy="0"/>
          </a:xfrm>
          <a:prstGeom prst="straightConnector1">
            <a:avLst/>
          </a:prstGeom>
          <a:noFill/>
          <a:ln w="9525" cap="flat" cmpd="sng">
            <a:solidFill>
              <a:srgbClr val="595959"/>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orient="horz" pos="1620">
          <p15:clr>
            <a:srgbClr val="E46962"/>
          </p15:clr>
        </p15:guide>
        <p15:guide id="2" pos="3083">
          <p15:clr>
            <a:srgbClr val="E46962"/>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Generated Slide 1_1_1_H">
  <p:cSld name="TITLE_AND_BODY_2_1_1_1_1_1_1_1_1_1">
    <p:spTree>
      <p:nvGrpSpPr>
        <p:cNvPr id="1" name="Shape 71"/>
        <p:cNvGrpSpPr/>
        <p:nvPr/>
      </p:nvGrpSpPr>
      <p:grpSpPr>
        <a:xfrm>
          <a:off x="0" y="0"/>
          <a:ext cx="0" cy="0"/>
          <a:chOff x="0" y="0"/>
          <a:chExt cx="0" cy="0"/>
        </a:xfrm>
      </p:grpSpPr>
      <p:sp>
        <p:nvSpPr>
          <p:cNvPr id="72" name="Google Shape;72;g309cb031013_0_204"/>
          <p:cNvSpPr>
            <a:spLocks noGrp="1"/>
          </p:cNvSpPr>
          <p:nvPr>
            <p:ph type="pic" idx="2"/>
          </p:nvPr>
        </p:nvSpPr>
        <p:spPr>
          <a:xfrm>
            <a:off x="548640" y="1554480"/>
            <a:ext cx="2807100" cy="2807100"/>
          </a:xfrm>
          <a:prstGeom prst="roundRect">
            <a:avLst>
              <a:gd name="adj" fmla="val 8343"/>
            </a:avLst>
          </a:prstGeom>
          <a:noFill/>
          <a:ln>
            <a:noFill/>
          </a:ln>
        </p:spPr>
      </p:sp>
      <p:sp>
        <p:nvSpPr>
          <p:cNvPr id="73" name="Google Shape;73;g309cb031013_0_204"/>
          <p:cNvSpPr txBox="1">
            <a:spLocks noGrp="1"/>
          </p:cNvSpPr>
          <p:nvPr>
            <p:ph type="title"/>
          </p:nvPr>
        </p:nvSpPr>
        <p:spPr>
          <a:xfrm>
            <a:off x="548675" y="603500"/>
            <a:ext cx="7923900" cy="667500"/>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4" name="Google Shape;74;g309cb031013_0_204"/>
          <p:cNvSpPr txBox="1">
            <a:spLocks noGrp="1"/>
          </p:cNvSpPr>
          <p:nvPr>
            <p:ph type="body" idx="1"/>
          </p:nvPr>
        </p:nvSpPr>
        <p:spPr>
          <a:xfrm>
            <a:off x="3895344" y="1408176"/>
            <a:ext cx="4782300" cy="3090600"/>
          </a:xfrm>
          <a:prstGeom prst="rect">
            <a:avLst/>
          </a:prstGeom>
          <a:noFill/>
          <a:ln>
            <a:noFill/>
          </a:ln>
        </p:spPr>
        <p:txBody>
          <a:bodyPr spcFirstLastPara="1" wrap="square" lIns="0" tIns="0" rIns="0" bIns="0"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cxnSp>
        <p:nvCxnSpPr>
          <p:cNvPr id="75" name="Google Shape;75;g309cb031013_0_204"/>
          <p:cNvCxnSpPr/>
          <p:nvPr/>
        </p:nvCxnSpPr>
        <p:spPr>
          <a:xfrm>
            <a:off x="544200" y="451125"/>
            <a:ext cx="1059900" cy="0"/>
          </a:xfrm>
          <a:prstGeom prst="straightConnector1">
            <a:avLst/>
          </a:prstGeom>
          <a:noFill/>
          <a:ln w="9525" cap="flat" cmpd="sng">
            <a:solidFill>
              <a:srgbClr val="595959"/>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309cb031013_0_154"/>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g309cb031013_0_154"/>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g309cb031013_0_1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g309cb031013_0_158"/>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g309cb031013_0_15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g309cb031013_0_15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g309cb031013_0_1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g309cb031013_0_16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g309cb031013_0_163"/>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g309cb031013_0_163"/>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g309cb031013_0_1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g309cb031013_0_16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g309cb031013_0_1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g309cb031013_0_17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g309cb031013_0_17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g309cb031013_0_1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g309cb031013_0_178"/>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g309cb031013_0_178"/>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g309cb031013_0_178"/>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g309cb031013_0_178"/>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g309cb031013_0_17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g309cb031013_0_1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g309cb031013_0_185"/>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g309cb031013_0_1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g309cb031013_0_188"/>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g309cb031013_0_188"/>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g309cb031013_0_188"/>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g309cb031013_0_1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g309cb031013_0_138"/>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g309cb031013_0_138"/>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g309cb031013_0_1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2" r:id="rId12"/>
  </p:sldLayoutIdLst>
  <p:transition spd="med">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9"/>
        <p:cNvGrpSpPr/>
        <p:nvPr/>
      </p:nvGrpSpPr>
      <p:grpSpPr>
        <a:xfrm>
          <a:off x="0" y="0"/>
          <a:ext cx="0" cy="0"/>
          <a:chOff x="0" y="0"/>
          <a:chExt cx="0" cy="0"/>
        </a:xfrm>
      </p:grpSpPr>
      <p:pic>
        <p:nvPicPr>
          <p:cNvPr id="3" name="Picture 2" descr="A black and gold floral background&#10;&#10;Description automatically generated">
            <a:extLst>
              <a:ext uri="{FF2B5EF4-FFF2-40B4-BE49-F238E27FC236}">
                <a16:creationId xmlns:a16="http://schemas.microsoft.com/office/drawing/2014/main" id="{C8A78C46-F9CD-1DB0-A39C-7C98E42B3925}"/>
              </a:ext>
            </a:extLst>
          </p:cNvPr>
          <p:cNvPicPr>
            <a:picLocks noChangeAspect="1"/>
          </p:cNvPicPr>
          <p:nvPr/>
        </p:nvPicPr>
        <p:blipFill>
          <a:blip r:embed="rId3">
            <a:alphaModFix amt="35000"/>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133350" y="0"/>
            <a:ext cx="9277350" cy="51435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81" name="Google Shape;81;p1"/>
          <p:cNvSpPr txBox="1">
            <a:spLocks noGrp="1"/>
          </p:cNvSpPr>
          <p:nvPr>
            <p:ph type="ctrTitle"/>
          </p:nvPr>
        </p:nvSpPr>
        <p:spPr>
          <a:xfrm>
            <a:off x="0" y="2150950"/>
            <a:ext cx="4299000" cy="696000"/>
          </a:xfrm>
          <a:prstGeom prst="rect">
            <a:avLst/>
          </a:prstGeom>
          <a:noFill/>
          <a:ln>
            <a:noFill/>
          </a:ln>
        </p:spPr>
        <p:txBody>
          <a:bodyPr spcFirstLastPara="1" wrap="square" lIns="91425" tIns="91425" rIns="91425" bIns="91425" anchor="b" anchorCtr="0">
            <a:noAutofit/>
          </a:bodyPr>
          <a:lstStyle/>
          <a:p>
            <a:pPr marL="457200" lvl="0" indent="457200" algn="ctr" rtl="0">
              <a:lnSpc>
                <a:spcPct val="100000"/>
              </a:lnSpc>
              <a:spcBef>
                <a:spcPts val="1000"/>
              </a:spcBef>
              <a:spcAft>
                <a:spcPts val="0"/>
              </a:spcAft>
              <a:buSzPts val="5200"/>
              <a:buNone/>
            </a:pPr>
            <a:r>
              <a:rPr lang="en" sz="4400" b="1" dirty="0">
                <a:solidFill>
                  <a:schemeClr val="bg2">
                    <a:lumMod val="50000"/>
                  </a:schemeClr>
                </a:solidFill>
                <a:latin typeface="Lato"/>
                <a:ea typeface="Lato"/>
                <a:cs typeface="Lato"/>
                <a:sym typeface="Lato"/>
              </a:rPr>
              <a:t>AstroSage</a:t>
            </a:r>
            <a:r>
              <a:rPr lang="en" sz="4400" dirty="0">
                <a:solidFill>
                  <a:schemeClr val="bg2">
                    <a:lumMod val="50000"/>
                  </a:schemeClr>
                </a:solidFill>
                <a:latin typeface="Lato"/>
                <a:ea typeface="Lato"/>
                <a:cs typeface="Lato"/>
                <a:sym typeface="Lato"/>
              </a:rPr>
              <a:t> </a:t>
            </a:r>
            <a:r>
              <a:rPr lang="en" sz="4400" b="1" dirty="0">
                <a:solidFill>
                  <a:schemeClr val="bg2">
                    <a:lumMod val="50000"/>
                  </a:schemeClr>
                </a:solidFill>
                <a:latin typeface="Lato"/>
                <a:ea typeface="Lato"/>
                <a:cs typeface="Lato"/>
                <a:sym typeface="Lato"/>
              </a:rPr>
              <a:t>Analysis</a:t>
            </a:r>
            <a:endParaRPr sz="7200" dirty="0">
              <a:solidFill>
                <a:schemeClr val="bg2">
                  <a:lumMod val="50000"/>
                </a:schemeClr>
              </a:solidFill>
            </a:endParaRPr>
          </a:p>
        </p:txBody>
      </p:sp>
      <p:sp>
        <p:nvSpPr>
          <p:cNvPr id="82" name="Google Shape;82;p1"/>
          <p:cNvSpPr txBox="1">
            <a:spLocks noGrp="1"/>
          </p:cNvSpPr>
          <p:nvPr>
            <p:ph type="subTitle" idx="1"/>
          </p:nvPr>
        </p:nvSpPr>
        <p:spPr>
          <a:xfrm>
            <a:off x="3022375" y="3134800"/>
            <a:ext cx="41148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3294"/>
              <a:buNone/>
            </a:pPr>
            <a:r>
              <a:rPr lang="en-US" dirty="0">
                <a:solidFill>
                  <a:schemeClr val="bg2">
                    <a:lumMod val="50000"/>
                  </a:schemeClr>
                </a:solidFill>
              </a:rPr>
              <a:t>Sanjay singh chauhan</a:t>
            </a:r>
          </a:p>
        </p:txBody>
      </p:sp>
    </p:spTree>
  </p:cSld>
  <p:clrMapOvr>
    <a:masterClrMapping/>
  </p:clrMapOvr>
  <p:transition spd="med">
    <p:push/>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4"/>
        <p:cNvGrpSpPr/>
        <p:nvPr/>
      </p:nvGrpSpPr>
      <p:grpSpPr>
        <a:xfrm>
          <a:off x="0" y="0"/>
          <a:ext cx="0" cy="0"/>
          <a:chOff x="0" y="0"/>
          <a:chExt cx="0" cy="0"/>
        </a:xfrm>
      </p:grpSpPr>
      <p:sp>
        <p:nvSpPr>
          <p:cNvPr id="195" name="Google Shape;195;g30bc0559c55_0_0"/>
          <p:cNvSpPr txBox="1">
            <a:spLocks noGrp="1"/>
          </p:cNvSpPr>
          <p:nvPr>
            <p:ph type="title"/>
          </p:nvPr>
        </p:nvSpPr>
        <p:spPr>
          <a:xfrm>
            <a:off x="311700" y="219025"/>
            <a:ext cx="8338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 sz="3400" dirty="0">
                <a:latin typeface="Times New Roman" panose="02020603050405020304" pitchFamily="18" charset="0"/>
                <a:ea typeface="Arial"/>
                <a:cs typeface="Times New Roman" panose="02020603050405020304" pitchFamily="18" charset="0"/>
                <a:sym typeface="Arial"/>
              </a:rPr>
              <a:t>Platform Activity Overview</a:t>
            </a:r>
            <a:endParaRPr sz="3400" dirty="0">
              <a:latin typeface="Times New Roman" panose="02020603050405020304" pitchFamily="18" charset="0"/>
              <a:ea typeface="Arial"/>
              <a:cs typeface="Times New Roman" panose="02020603050405020304" pitchFamily="18" charset="0"/>
              <a:sym typeface="Arial"/>
            </a:endParaRPr>
          </a:p>
          <a:p>
            <a:pPr marL="0" lvl="0" indent="0" algn="l" rtl="0">
              <a:lnSpc>
                <a:spcPct val="100000"/>
              </a:lnSpc>
              <a:spcBef>
                <a:spcPts val="400"/>
              </a:spcBef>
              <a:spcAft>
                <a:spcPts val="0"/>
              </a:spcAft>
              <a:buSzPts val="990"/>
              <a:buNone/>
            </a:pPr>
            <a:endParaRPr sz="3400" dirty="0">
              <a:latin typeface="Times New Roman" panose="02020603050405020304" pitchFamily="18" charset="0"/>
              <a:ea typeface="Arial"/>
              <a:cs typeface="Times New Roman" panose="02020603050405020304" pitchFamily="18" charset="0"/>
              <a:sym typeface="Arial"/>
            </a:endParaRPr>
          </a:p>
        </p:txBody>
      </p:sp>
      <p:sp>
        <p:nvSpPr>
          <p:cNvPr id="196" name="Google Shape;196;g30bc0559c55_0_0"/>
          <p:cNvSpPr txBox="1">
            <a:spLocks noGrp="1"/>
          </p:cNvSpPr>
          <p:nvPr>
            <p:ph type="body" idx="1"/>
          </p:nvPr>
        </p:nvSpPr>
        <p:spPr>
          <a:xfrm>
            <a:off x="311700" y="1235650"/>
            <a:ext cx="4173900" cy="3525600"/>
          </a:xfrm>
          <a:prstGeom prst="rect">
            <a:avLst/>
          </a:prstGeom>
          <a:noFill/>
          <a:ln>
            <a:noFill/>
          </a:ln>
        </p:spPr>
        <p:txBody>
          <a:bodyPr spcFirstLastPara="1" wrap="square" lIns="91425" tIns="91425" rIns="91425" bIns="91425" anchor="t" anchorCtr="0">
            <a:normAutofit/>
          </a:bodyPr>
          <a:lstStyle/>
          <a:p>
            <a:pPr marL="0" lvl="0" indent="0" algn="l" rtl="0">
              <a:spcBef>
                <a:spcPts val="1200"/>
              </a:spcBef>
              <a:spcAft>
                <a:spcPts val="0"/>
              </a:spcAft>
              <a:buNone/>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Key Insights:</a:t>
            </a:r>
            <a:endParaRPr sz="1400" b="1"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4800" algn="l" rtl="0">
              <a:spcBef>
                <a:spcPts val="1200"/>
              </a:spcBef>
              <a:spcAft>
                <a:spcPts val="0"/>
              </a:spcAft>
              <a:buClr>
                <a:srgbClr val="000000"/>
              </a:buClr>
              <a:buSzPts val="1200"/>
              <a:buFont typeface="Arial"/>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Chat Dominance:</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Chats account for 70% of activity</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4800" algn="l" rtl="0">
              <a:spcBef>
                <a:spcPts val="0"/>
              </a:spcBef>
              <a:spcAft>
                <a:spcPts val="0"/>
              </a:spcAft>
              <a:buClr>
                <a:srgbClr val="000000"/>
              </a:buClr>
              <a:buSzPts val="1200"/>
              <a:buFont typeface="Arial"/>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Call Revenue:</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Calls generate higher revenue despite lower activity.</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0" lvl="0" indent="0" algn="l" rtl="0">
              <a:spcBef>
                <a:spcPts val="1200"/>
              </a:spcBef>
              <a:spcAft>
                <a:spcPts val="0"/>
              </a:spcAft>
              <a:buNone/>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Recommendations:</a:t>
            </a:r>
            <a:endParaRPr sz="1400" b="1"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4800" algn="l" rtl="0">
              <a:spcBef>
                <a:spcPts val="1200"/>
              </a:spcBef>
              <a:spcAft>
                <a:spcPts val="0"/>
              </a:spcAft>
              <a:buClr>
                <a:srgbClr val="000000"/>
              </a:buClr>
              <a:buSzPts val="1200"/>
              <a:buFont typeface="Arial"/>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Focus on monetization: </a:t>
            </a:r>
            <a:r>
              <a:rPr lang="en" sz="1400" dirty="0">
                <a:solidFill>
                  <a:srgbClr val="000000"/>
                </a:solidFill>
                <a:latin typeface="Times New Roman" panose="02020603050405020304" pitchFamily="18" charset="0"/>
                <a:ea typeface="Arial"/>
                <a:cs typeface="Times New Roman" panose="02020603050405020304" pitchFamily="18" charset="0"/>
                <a:sym typeface="Arial"/>
              </a:rPr>
              <a:t>Optimize agent performance and conversion tactics to increase revenue per chat session.</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0" algn="l" rtl="0">
              <a:lnSpc>
                <a:spcPct val="115000"/>
              </a:lnSpc>
              <a:spcBef>
                <a:spcPts val="1200"/>
              </a:spcBef>
              <a:spcAft>
                <a:spcPts val="0"/>
              </a:spcAft>
              <a:buNone/>
            </a:pPr>
            <a:endParaRPr sz="1400" dirty="0">
              <a:solidFill>
                <a:srgbClr val="595959"/>
              </a:solidFill>
              <a:latin typeface="Times New Roman" panose="02020603050405020304" pitchFamily="18"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00000000-0008-0000-0100-000003000000}"/>
              </a:ext>
            </a:extLst>
          </p:cNvPr>
          <p:cNvGraphicFramePr>
            <a:graphicFrameLocks/>
          </p:cNvGraphicFramePr>
          <p:nvPr>
            <p:extLst>
              <p:ext uri="{D42A27DB-BD31-4B8C-83A1-F6EECF244321}">
                <p14:modId xmlns:p14="http://schemas.microsoft.com/office/powerpoint/2010/main" val="2298353036"/>
              </p:ext>
            </p:extLst>
          </p:nvPr>
        </p:nvGraphicFramePr>
        <p:xfrm>
          <a:off x="3893665" y="1235650"/>
          <a:ext cx="5029136" cy="202876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10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1"/>
        <p:cNvGrpSpPr/>
        <p:nvPr/>
      </p:nvGrpSpPr>
      <p:grpSpPr>
        <a:xfrm>
          <a:off x="0" y="0"/>
          <a:ext cx="0" cy="0"/>
          <a:chOff x="0" y="0"/>
          <a:chExt cx="0" cy="0"/>
        </a:xfrm>
      </p:grpSpPr>
      <p:sp>
        <p:nvSpPr>
          <p:cNvPr id="202" name="Google Shape;202;g30aba977135_0_9"/>
          <p:cNvSpPr txBox="1">
            <a:spLocks noGrp="1"/>
          </p:cNvSpPr>
          <p:nvPr>
            <p:ph type="title"/>
          </p:nvPr>
        </p:nvSpPr>
        <p:spPr>
          <a:xfrm>
            <a:off x="311700" y="261975"/>
            <a:ext cx="8520600" cy="70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90"/>
              <a:buNone/>
            </a:pPr>
            <a:r>
              <a:rPr lang="en" sz="3400" dirty="0">
                <a:latin typeface="Times New Roman" panose="02020603050405020304" pitchFamily="18" charset="0"/>
                <a:ea typeface="Arial"/>
                <a:cs typeface="Times New Roman" panose="02020603050405020304" pitchFamily="18" charset="0"/>
                <a:sym typeface="Arial"/>
              </a:rPr>
              <a:t>Chat Status Analysis</a:t>
            </a:r>
            <a:endParaRPr sz="3400" dirty="0">
              <a:latin typeface="Times New Roman" panose="02020603050405020304" pitchFamily="18" charset="0"/>
              <a:ea typeface="Arial"/>
              <a:cs typeface="Times New Roman" panose="02020603050405020304" pitchFamily="18" charset="0"/>
              <a:sym typeface="Arial"/>
            </a:endParaRPr>
          </a:p>
        </p:txBody>
      </p:sp>
      <p:sp>
        <p:nvSpPr>
          <p:cNvPr id="203" name="Google Shape;203;g30aba977135_0_9"/>
          <p:cNvSpPr txBox="1">
            <a:spLocks noGrp="1"/>
          </p:cNvSpPr>
          <p:nvPr>
            <p:ph type="body" idx="1"/>
          </p:nvPr>
        </p:nvSpPr>
        <p:spPr>
          <a:xfrm>
            <a:off x="311700" y="1266325"/>
            <a:ext cx="4605600" cy="3302700"/>
          </a:xfrm>
          <a:prstGeom prst="rect">
            <a:avLst/>
          </a:prstGeom>
          <a:noFill/>
          <a:ln>
            <a:noFill/>
          </a:ln>
        </p:spPr>
        <p:txBody>
          <a:bodyPr spcFirstLastPara="1" wrap="square" lIns="91425" tIns="91425" rIns="91425" bIns="91425" anchor="t" anchorCtr="0">
            <a:normAutofit/>
          </a:bodyPr>
          <a:lstStyle/>
          <a:p>
            <a:pPr marL="0" lvl="0" indent="0" algn="l" rtl="0">
              <a:spcBef>
                <a:spcPts val="1200"/>
              </a:spcBef>
              <a:spcAft>
                <a:spcPts val="0"/>
              </a:spcAft>
              <a:buNone/>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Key Insights:</a:t>
            </a:r>
            <a:endParaRPr sz="1400" b="1"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4800" algn="l" rtl="0">
              <a:spcBef>
                <a:spcPts val="1200"/>
              </a:spcBef>
              <a:spcAft>
                <a:spcPts val="0"/>
              </a:spcAft>
              <a:buClr>
                <a:srgbClr val="000000"/>
              </a:buClr>
              <a:buSzPts val="1200"/>
              <a:buFont typeface="Arial"/>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High Failure &amp; Incomplete Rates:</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Over 7256 failed 6641 incomplete chats not resolved.</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4800" algn="l" rtl="0">
              <a:spcBef>
                <a:spcPts val="0"/>
              </a:spcBef>
              <a:spcAft>
                <a:spcPts val="0"/>
              </a:spcAft>
              <a:buClr>
                <a:srgbClr val="000000"/>
              </a:buClr>
              <a:buSzPts val="1200"/>
              <a:buFont typeface="Arial"/>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Opportunities for Improvement:</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Address reasons behind incomplete and failed chats.</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0" lvl="0" indent="0" algn="l" rtl="0">
              <a:spcBef>
                <a:spcPts val="1200"/>
              </a:spcBef>
              <a:spcAft>
                <a:spcPts val="0"/>
              </a:spcAft>
              <a:buNone/>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Recommendations:</a:t>
            </a:r>
            <a:endParaRPr sz="1400" b="1"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4800" algn="l" rtl="0">
              <a:spcBef>
                <a:spcPts val="1200"/>
              </a:spcBef>
              <a:spcAft>
                <a:spcPts val="0"/>
              </a:spcAft>
              <a:buClr>
                <a:srgbClr val="000000"/>
              </a:buClr>
              <a:buSzPts val="1200"/>
              <a:buFont typeface="Arial"/>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Improve Support Processes:</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Upgrade systems, train staff, reduce response times.</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4800" algn="l" rtl="0">
              <a:spcBef>
                <a:spcPts val="0"/>
              </a:spcBef>
              <a:spcAft>
                <a:spcPts val="0"/>
              </a:spcAft>
              <a:buClr>
                <a:srgbClr val="000000"/>
              </a:buClr>
              <a:buSzPts val="1200"/>
              <a:buFont typeface="Arial"/>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Implement Chat Automation:</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Use AI-powered chatbots for simpler queries.</a:t>
            </a:r>
            <a:endParaRPr sz="1400" b="1"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0" algn="l" rtl="0">
              <a:lnSpc>
                <a:spcPct val="115000"/>
              </a:lnSpc>
              <a:spcBef>
                <a:spcPts val="1200"/>
              </a:spcBef>
              <a:spcAft>
                <a:spcPts val="0"/>
              </a:spcAft>
              <a:buNone/>
            </a:pPr>
            <a:endParaRPr sz="1400" dirty="0">
              <a:solidFill>
                <a:srgbClr val="595959"/>
              </a:solidFill>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SzPts val="1800"/>
              <a:buNone/>
            </a:pPr>
            <a:endParaRPr sz="1400" dirty="0">
              <a:solidFill>
                <a:schemeClr val="dk1"/>
              </a:solidFill>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SzPts val="1800"/>
              <a:buNone/>
            </a:pPr>
            <a:endParaRPr sz="1400" dirty="0">
              <a:solidFill>
                <a:schemeClr val="dk1"/>
              </a:solidFill>
              <a:latin typeface="Times New Roman" panose="02020603050405020304" pitchFamily="18" charset="0"/>
              <a:cs typeface="Times New Roman" panose="02020603050405020304" pitchFamily="18" charset="0"/>
            </a:endParaRPr>
          </a:p>
        </p:txBody>
      </p:sp>
      <p:graphicFrame>
        <p:nvGraphicFramePr>
          <p:cNvPr id="2" name="Chart 1">
            <a:extLst>
              <a:ext uri="{FF2B5EF4-FFF2-40B4-BE49-F238E27FC236}">
                <a16:creationId xmlns:a16="http://schemas.microsoft.com/office/drawing/2014/main" id="{00000000-0008-0000-0100-000006000000}"/>
              </a:ext>
            </a:extLst>
          </p:cNvPr>
          <p:cNvGraphicFramePr>
            <a:graphicFrameLocks/>
          </p:cNvGraphicFramePr>
          <p:nvPr>
            <p:extLst>
              <p:ext uri="{D42A27DB-BD31-4B8C-83A1-F6EECF244321}">
                <p14:modId xmlns:p14="http://schemas.microsoft.com/office/powerpoint/2010/main" val="1300890176"/>
              </p:ext>
            </p:extLst>
          </p:nvPr>
        </p:nvGraphicFramePr>
        <p:xfrm>
          <a:off x="3764036" y="1544292"/>
          <a:ext cx="5214055" cy="221846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10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8"/>
        <p:cNvGrpSpPr/>
        <p:nvPr/>
      </p:nvGrpSpPr>
      <p:grpSpPr>
        <a:xfrm>
          <a:off x="0" y="0"/>
          <a:ext cx="0" cy="0"/>
          <a:chOff x="0" y="0"/>
          <a:chExt cx="0" cy="0"/>
        </a:xfrm>
      </p:grpSpPr>
      <p:sp>
        <p:nvSpPr>
          <p:cNvPr id="209" name="Google Shape;209;g30aba977135_0_17"/>
          <p:cNvSpPr txBox="1">
            <a:spLocks noGrp="1"/>
          </p:cNvSpPr>
          <p:nvPr>
            <p:ph type="title"/>
          </p:nvPr>
        </p:nvSpPr>
        <p:spPr>
          <a:xfrm>
            <a:off x="311700" y="261975"/>
            <a:ext cx="8520600" cy="70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90"/>
              <a:buNone/>
            </a:pPr>
            <a:r>
              <a:rPr lang="en" sz="3400" dirty="0">
                <a:latin typeface="Times New Roman" panose="02020603050405020304" pitchFamily="18" charset="0"/>
                <a:ea typeface="Arial"/>
                <a:cs typeface="Times New Roman" panose="02020603050405020304" pitchFamily="18" charset="0"/>
                <a:sym typeface="Arial"/>
              </a:rPr>
              <a:t>Call Status Analysis</a:t>
            </a:r>
            <a:endParaRPr sz="3400" dirty="0">
              <a:latin typeface="Times New Roman" panose="02020603050405020304" pitchFamily="18" charset="0"/>
              <a:ea typeface="Arial"/>
              <a:cs typeface="Times New Roman" panose="02020603050405020304" pitchFamily="18" charset="0"/>
              <a:sym typeface="Arial"/>
            </a:endParaRPr>
          </a:p>
        </p:txBody>
      </p:sp>
      <p:sp>
        <p:nvSpPr>
          <p:cNvPr id="210" name="Google Shape;210;g30aba977135_0_17"/>
          <p:cNvSpPr txBox="1">
            <a:spLocks noGrp="1"/>
          </p:cNvSpPr>
          <p:nvPr>
            <p:ph type="body" idx="1"/>
          </p:nvPr>
        </p:nvSpPr>
        <p:spPr>
          <a:xfrm>
            <a:off x="311700" y="1266325"/>
            <a:ext cx="4605600" cy="3302700"/>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Key Insights:</a:t>
            </a:r>
            <a:endParaRPr sz="1400" b="1"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5416" algn="l" rtl="0">
              <a:spcBef>
                <a:spcPts val="1200"/>
              </a:spcBef>
              <a:spcAft>
                <a:spcPts val="0"/>
              </a:spcAft>
              <a:buClr>
                <a:srgbClr val="000000"/>
              </a:buClr>
              <a:buSzPct val="100000"/>
              <a:buFont typeface="Arial"/>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High Success Rate:</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40% of calls completed.</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5416" algn="l" rtl="0">
              <a:spcBef>
                <a:spcPts val="0"/>
              </a:spcBef>
              <a:spcAft>
                <a:spcPts val="0"/>
              </a:spcAft>
              <a:buClr>
                <a:srgbClr val="000000"/>
              </a:buClr>
              <a:buSzPct val="100000"/>
              <a:buFont typeface="Arial"/>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Opportunities:</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Improve "No Answer," "Busy," and "Failed" categories.</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0" lvl="0" indent="0" algn="l" rtl="0">
              <a:spcBef>
                <a:spcPts val="1200"/>
              </a:spcBef>
              <a:spcAft>
                <a:spcPts val="0"/>
              </a:spcAft>
              <a:buNone/>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Recommendations:</a:t>
            </a:r>
            <a:endParaRPr sz="1400" b="1"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5416" algn="l" rtl="0">
              <a:spcBef>
                <a:spcPts val="1200"/>
              </a:spcBef>
              <a:spcAft>
                <a:spcPts val="0"/>
              </a:spcAft>
              <a:buClr>
                <a:srgbClr val="000000"/>
              </a:buClr>
              <a:buSzPct val="100000"/>
              <a:buFont typeface="Arial"/>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Optimize Call Timing:</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Implement automated callback system.</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5416" algn="l" rtl="0">
              <a:spcBef>
                <a:spcPts val="0"/>
              </a:spcBef>
              <a:spcAft>
                <a:spcPts val="0"/>
              </a:spcAft>
              <a:buClr>
                <a:srgbClr val="000000"/>
              </a:buClr>
              <a:buSzPct val="100000"/>
              <a:buFont typeface="Arial"/>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Improve Queue Management:</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Expand agent availability or improve call distribution.</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5416" algn="l" rtl="0">
              <a:spcBef>
                <a:spcPts val="0"/>
              </a:spcBef>
              <a:spcAft>
                <a:spcPts val="0"/>
              </a:spcAft>
              <a:buClr>
                <a:srgbClr val="000000"/>
              </a:buClr>
              <a:buSzPct val="100000"/>
              <a:buFont typeface="Arial"/>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Technical Improvements:</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Enhance infrastructure and agent training.</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0" algn="l" rtl="0">
              <a:spcBef>
                <a:spcPts val="1200"/>
              </a:spcBef>
              <a:spcAft>
                <a:spcPts val="0"/>
              </a:spcAft>
              <a:buNone/>
            </a:pPr>
            <a:endParaRPr sz="1400" b="1"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0" algn="l" rtl="0">
              <a:lnSpc>
                <a:spcPct val="115000"/>
              </a:lnSpc>
              <a:spcBef>
                <a:spcPts val="1200"/>
              </a:spcBef>
              <a:spcAft>
                <a:spcPts val="0"/>
              </a:spcAft>
              <a:buNone/>
            </a:pPr>
            <a:endParaRPr sz="1400" dirty="0">
              <a:solidFill>
                <a:srgbClr val="595959"/>
              </a:solidFill>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SzPct val="150000"/>
              <a:buNone/>
            </a:pPr>
            <a:endParaRPr sz="1400" dirty="0">
              <a:solidFill>
                <a:schemeClr val="dk1"/>
              </a:solidFill>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SzPct val="150000"/>
              <a:buNone/>
            </a:pPr>
            <a:endParaRPr sz="1400" dirty="0">
              <a:solidFill>
                <a:schemeClr val="dk1"/>
              </a:solidFill>
              <a:latin typeface="Times New Roman" panose="02020603050405020304" pitchFamily="18" charset="0"/>
              <a:cs typeface="Times New Roman" panose="02020603050405020304" pitchFamily="18" charset="0"/>
            </a:endParaRPr>
          </a:p>
        </p:txBody>
      </p:sp>
      <p:graphicFrame>
        <p:nvGraphicFramePr>
          <p:cNvPr id="2" name="Chart 1">
            <a:extLst>
              <a:ext uri="{FF2B5EF4-FFF2-40B4-BE49-F238E27FC236}">
                <a16:creationId xmlns:a16="http://schemas.microsoft.com/office/drawing/2014/main" id="{00000000-0008-0000-0100-000007000000}"/>
              </a:ext>
            </a:extLst>
          </p:cNvPr>
          <p:cNvGraphicFramePr>
            <a:graphicFrameLocks/>
          </p:cNvGraphicFramePr>
          <p:nvPr>
            <p:extLst>
              <p:ext uri="{D42A27DB-BD31-4B8C-83A1-F6EECF244321}">
                <p14:modId xmlns:p14="http://schemas.microsoft.com/office/powerpoint/2010/main" val="880764714"/>
              </p:ext>
            </p:extLst>
          </p:nvPr>
        </p:nvGraphicFramePr>
        <p:xfrm>
          <a:off x="4852144" y="1457980"/>
          <a:ext cx="4048882" cy="222753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10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5"/>
        <p:cNvGrpSpPr/>
        <p:nvPr/>
      </p:nvGrpSpPr>
      <p:grpSpPr>
        <a:xfrm>
          <a:off x="0" y="0"/>
          <a:ext cx="0" cy="0"/>
          <a:chOff x="0" y="0"/>
          <a:chExt cx="0" cy="0"/>
        </a:xfrm>
      </p:grpSpPr>
      <p:sp>
        <p:nvSpPr>
          <p:cNvPr id="216" name="Google Shape;216;g30aba977135_0_25"/>
          <p:cNvSpPr txBox="1">
            <a:spLocks noGrp="1"/>
          </p:cNvSpPr>
          <p:nvPr>
            <p:ph type="title"/>
          </p:nvPr>
        </p:nvSpPr>
        <p:spPr>
          <a:xfrm>
            <a:off x="311700" y="261975"/>
            <a:ext cx="8520600" cy="70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90"/>
              <a:buNone/>
            </a:pPr>
            <a:r>
              <a:rPr lang="en" sz="3400" dirty="0">
                <a:latin typeface="Times New Roman" panose="02020603050405020304" pitchFamily="18" charset="0"/>
                <a:ea typeface="Arial"/>
                <a:cs typeface="Times New Roman" panose="02020603050405020304" pitchFamily="18" charset="0"/>
                <a:sym typeface="Arial"/>
              </a:rPr>
              <a:t>Top Performing Gurus</a:t>
            </a:r>
            <a:endParaRPr sz="3400" dirty="0">
              <a:latin typeface="Times New Roman" panose="02020603050405020304" pitchFamily="18" charset="0"/>
              <a:ea typeface="Arial"/>
              <a:cs typeface="Times New Roman" panose="02020603050405020304" pitchFamily="18" charset="0"/>
              <a:sym typeface="Arial"/>
            </a:endParaRPr>
          </a:p>
        </p:txBody>
      </p:sp>
      <p:sp>
        <p:nvSpPr>
          <p:cNvPr id="217" name="Google Shape;217;g30aba977135_0_25"/>
          <p:cNvSpPr txBox="1">
            <a:spLocks noGrp="1"/>
          </p:cNvSpPr>
          <p:nvPr>
            <p:ph type="body" idx="1"/>
          </p:nvPr>
        </p:nvSpPr>
        <p:spPr>
          <a:xfrm>
            <a:off x="311700" y="1121775"/>
            <a:ext cx="4605600" cy="3302700"/>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Key Findings:</a:t>
            </a:r>
            <a:endParaRPr sz="1400" b="1"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7408" algn="l" rtl="0">
              <a:spcBef>
                <a:spcPts val="1200"/>
              </a:spcBef>
              <a:spcAft>
                <a:spcPts val="0"/>
              </a:spcAft>
              <a:buClr>
                <a:srgbClr val="000000"/>
              </a:buClr>
              <a:buSzPct val="100000"/>
              <a:buFont typeface="Arial"/>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Top Performers:</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Tarot Mystical. and Astro Pujaa.</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0" lvl="0" indent="0" algn="l" rtl="0">
              <a:spcBef>
                <a:spcPts val="1200"/>
              </a:spcBef>
              <a:spcAft>
                <a:spcPts val="0"/>
              </a:spcAft>
              <a:buNone/>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Insights:</a:t>
            </a:r>
            <a:endParaRPr sz="1400" b="1"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7408" algn="l" rtl="0">
              <a:spcBef>
                <a:spcPts val="1200"/>
              </a:spcBef>
              <a:spcAft>
                <a:spcPts val="0"/>
              </a:spcAft>
              <a:buClr>
                <a:srgbClr val="000000"/>
              </a:buClr>
              <a:buSzPct val="100000"/>
              <a:buFont typeface="Arial"/>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High Ratings:</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Top gurus have significantly higher ratings..</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0" lvl="0" indent="0" algn="l" rtl="0">
              <a:spcBef>
                <a:spcPts val="1200"/>
              </a:spcBef>
              <a:spcAft>
                <a:spcPts val="0"/>
              </a:spcAft>
              <a:buNone/>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Recommendations:</a:t>
            </a:r>
            <a:endParaRPr sz="1400" b="1"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7408" algn="l" rtl="0">
              <a:spcBef>
                <a:spcPts val="1200"/>
              </a:spcBef>
              <a:spcAft>
                <a:spcPts val="0"/>
              </a:spcAft>
              <a:buClr>
                <a:srgbClr val="000000"/>
              </a:buClr>
              <a:buSzPct val="100000"/>
              <a:buFont typeface="Arial"/>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Targeted Training:</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Focus on lower-rated gurus.</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7408" algn="l" rtl="0">
              <a:spcBef>
                <a:spcPts val="0"/>
              </a:spcBef>
              <a:spcAft>
                <a:spcPts val="0"/>
              </a:spcAft>
              <a:buClr>
                <a:srgbClr val="000000"/>
              </a:buClr>
              <a:buSzPct val="100000"/>
              <a:buFont typeface="Arial"/>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Customer Feedback:</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Encourage feedback for mid-tier gurus.</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7408" algn="l" rtl="0">
              <a:spcBef>
                <a:spcPts val="0"/>
              </a:spcBef>
              <a:spcAft>
                <a:spcPts val="0"/>
              </a:spcAft>
              <a:buClr>
                <a:srgbClr val="000000"/>
              </a:buClr>
              <a:buSzPct val="100000"/>
              <a:buFont typeface="Arial"/>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Best Practices Sharing:</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Create mentorship program.</a:t>
            </a:r>
            <a:endParaRPr sz="1400" b="1"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0" algn="l" rtl="0">
              <a:spcBef>
                <a:spcPts val="1200"/>
              </a:spcBef>
              <a:spcAft>
                <a:spcPts val="0"/>
              </a:spcAft>
              <a:buNone/>
            </a:pPr>
            <a:endParaRPr sz="1400" b="1"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0" algn="l" rtl="0">
              <a:lnSpc>
                <a:spcPct val="115000"/>
              </a:lnSpc>
              <a:spcBef>
                <a:spcPts val="1200"/>
              </a:spcBef>
              <a:spcAft>
                <a:spcPts val="0"/>
              </a:spcAft>
              <a:buNone/>
            </a:pPr>
            <a:endParaRPr sz="1400" dirty="0">
              <a:solidFill>
                <a:srgbClr val="595959"/>
              </a:solidFill>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SzPct val="150000"/>
              <a:buNone/>
            </a:pPr>
            <a:endParaRPr sz="1400" dirty="0">
              <a:solidFill>
                <a:schemeClr val="dk1"/>
              </a:solidFill>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SzPct val="150000"/>
              <a:buNone/>
            </a:pPr>
            <a:endParaRPr sz="1400" dirty="0">
              <a:solidFill>
                <a:schemeClr val="dk1"/>
              </a:solidFill>
              <a:latin typeface="Times New Roman" panose="02020603050405020304" pitchFamily="18" charset="0"/>
              <a:cs typeface="Times New Roman" panose="02020603050405020304" pitchFamily="18" charset="0"/>
            </a:endParaRPr>
          </a:p>
        </p:txBody>
      </p:sp>
      <p:graphicFrame>
        <p:nvGraphicFramePr>
          <p:cNvPr id="2" name="Chart 1">
            <a:extLst>
              <a:ext uri="{FF2B5EF4-FFF2-40B4-BE49-F238E27FC236}">
                <a16:creationId xmlns:a16="http://schemas.microsoft.com/office/drawing/2014/main" id="{00000000-0008-0000-0100-00000F000000}"/>
              </a:ext>
            </a:extLst>
          </p:cNvPr>
          <p:cNvGraphicFramePr>
            <a:graphicFrameLocks/>
          </p:cNvGraphicFramePr>
          <p:nvPr>
            <p:extLst>
              <p:ext uri="{D42A27DB-BD31-4B8C-83A1-F6EECF244321}">
                <p14:modId xmlns:p14="http://schemas.microsoft.com/office/powerpoint/2010/main" val="2524123745"/>
              </p:ext>
            </p:extLst>
          </p:nvPr>
        </p:nvGraphicFramePr>
        <p:xfrm>
          <a:off x="5034182" y="1025912"/>
          <a:ext cx="3798118" cy="361772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fade">
                                      <p:cBhvr>
                                        <p:cTn id="7" dur="10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2"/>
        <p:cNvGrpSpPr/>
        <p:nvPr/>
      </p:nvGrpSpPr>
      <p:grpSpPr>
        <a:xfrm>
          <a:off x="0" y="0"/>
          <a:ext cx="0" cy="0"/>
          <a:chOff x="0" y="0"/>
          <a:chExt cx="0" cy="0"/>
        </a:xfrm>
      </p:grpSpPr>
      <p:sp>
        <p:nvSpPr>
          <p:cNvPr id="223" name="Google Shape;223;p10"/>
          <p:cNvSpPr txBox="1">
            <a:spLocks noGrp="1"/>
          </p:cNvSpPr>
          <p:nvPr>
            <p:ph type="title"/>
          </p:nvPr>
        </p:nvSpPr>
        <p:spPr>
          <a:xfrm>
            <a:off x="311700" y="191900"/>
            <a:ext cx="7662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3400" dirty="0">
                <a:latin typeface="Times New Roman" panose="02020603050405020304" pitchFamily="18" charset="0"/>
                <a:ea typeface="Arial"/>
                <a:cs typeface="Times New Roman" panose="02020603050405020304" pitchFamily="18" charset="0"/>
                <a:sym typeface="Arial"/>
              </a:rPr>
              <a:t>Average Traffic Distribution Analysis</a:t>
            </a:r>
            <a:endParaRPr sz="3400" dirty="0">
              <a:latin typeface="Times New Roman" panose="02020603050405020304" pitchFamily="18" charset="0"/>
              <a:ea typeface="Arial"/>
              <a:cs typeface="Times New Roman" panose="02020603050405020304" pitchFamily="18" charset="0"/>
              <a:sym typeface="Arial"/>
            </a:endParaRPr>
          </a:p>
        </p:txBody>
      </p:sp>
      <p:sp>
        <p:nvSpPr>
          <p:cNvPr id="224" name="Google Shape;224;p10"/>
          <p:cNvSpPr txBox="1">
            <a:spLocks noGrp="1"/>
          </p:cNvSpPr>
          <p:nvPr>
            <p:ph type="body" idx="1"/>
          </p:nvPr>
        </p:nvSpPr>
        <p:spPr>
          <a:xfrm>
            <a:off x="199500" y="1437875"/>
            <a:ext cx="8441700" cy="3416400"/>
          </a:xfrm>
          <a:prstGeom prst="rect">
            <a:avLst/>
          </a:prstGeom>
          <a:noFill/>
          <a:ln>
            <a:noFill/>
          </a:ln>
        </p:spPr>
        <p:txBody>
          <a:bodyPr spcFirstLastPara="1" wrap="square" lIns="91425" tIns="91425" rIns="91425" bIns="91425" anchor="t" anchorCtr="0">
            <a:normAutofit/>
          </a:bodyPr>
          <a:lstStyle/>
          <a:p>
            <a:pPr marL="457200" lvl="0" indent="-311150" algn="l" rtl="0">
              <a:spcBef>
                <a:spcPts val="0"/>
              </a:spcBef>
              <a:spcAft>
                <a:spcPts val="0"/>
              </a:spcAft>
              <a:buClr>
                <a:srgbClr val="595959"/>
              </a:buClr>
              <a:buSzPts val="1300"/>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Peak Hours:</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Daily traffic peaks between 6 AM and 4 PM.</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11150" algn="l" rtl="0">
              <a:spcBef>
                <a:spcPts val="0"/>
              </a:spcBef>
              <a:spcAft>
                <a:spcPts val="0"/>
              </a:spcAft>
              <a:buClr>
                <a:srgbClr val="595959"/>
              </a:buClr>
              <a:buSzPts val="1300"/>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Business Importance:</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This time period is crucial for the business.</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11150" algn="l" rtl="0">
              <a:spcBef>
                <a:spcPts val="0"/>
              </a:spcBef>
              <a:spcAft>
                <a:spcPts val="0"/>
              </a:spcAft>
              <a:buClr>
                <a:srgbClr val="595959"/>
              </a:buClr>
              <a:buSzPts val="1300"/>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Skill Requirement:</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Highly skilled professionals needed for optimal customer satisfaction.</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11150" algn="l" rtl="0">
              <a:spcBef>
                <a:spcPts val="0"/>
              </a:spcBef>
              <a:spcAft>
                <a:spcPts val="0"/>
              </a:spcAft>
              <a:buClr>
                <a:srgbClr val="595959"/>
              </a:buClr>
              <a:buSzPts val="1300"/>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Solution:</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Flexible staffing and shift optimization for efficient workload distribution.</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0" algn="l" rtl="0">
              <a:lnSpc>
                <a:spcPct val="115000"/>
              </a:lnSpc>
              <a:spcBef>
                <a:spcPts val="0"/>
              </a:spcBef>
              <a:spcAft>
                <a:spcPts val="0"/>
              </a:spcAft>
              <a:buNone/>
            </a:pPr>
            <a:endParaRPr sz="1400" dirty="0">
              <a:solidFill>
                <a:srgbClr val="595959"/>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SzPts val="1800"/>
              <a:buNone/>
            </a:pPr>
            <a:endParaRPr sz="1400" dirty="0">
              <a:solidFill>
                <a:schemeClr val="dk1"/>
              </a:solidFill>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SzPts val="1800"/>
              <a:buNone/>
            </a:pPr>
            <a:endParaRPr sz="1400" dirty="0">
              <a:solidFill>
                <a:schemeClr val="dk1"/>
              </a:solidFill>
              <a:latin typeface="Times New Roman" panose="02020603050405020304" pitchFamily="18" charset="0"/>
              <a:cs typeface="Times New Roman" panose="02020603050405020304" pitchFamily="18" charset="0"/>
            </a:endParaRPr>
          </a:p>
        </p:txBody>
      </p:sp>
      <p:graphicFrame>
        <p:nvGraphicFramePr>
          <p:cNvPr id="2" name="Chart 1">
            <a:extLst>
              <a:ext uri="{FF2B5EF4-FFF2-40B4-BE49-F238E27FC236}">
                <a16:creationId xmlns:a16="http://schemas.microsoft.com/office/drawing/2014/main" id="{00000000-0008-0000-0100-00001A000000}"/>
              </a:ext>
            </a:extLst>
          </p:cNvPr>
          <p:cNvGraphicFramePr>
            <a:graphicFrameLocks/>
          </p:cNvGraphicFramePr>
          <p:nvPr>
            <p:extLst>
              <p:ext uri="{D42A27DB-BD31-4B8C-83A1-F6EECF244321}">
                <p14:modId xmlns:p14="http://schemas.microsoft.com/office/powerpoint/2010/main" val="1367436322"/>
              </p:ext>
            </p:extLst>
          </p:nvPr>
        </p:nvGraphicFramePr>
        <p:xfrm>
          <a:off x="0" y="2687261"/>
          <a:ext cx="9057266" cy="20780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fade">
                                      <p:cBhvr>
                                        <p:cTn id="7" dur="1000"/>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9"/>
        <p:cNvGrpSpPr/>
        <p:nvPr/>
      </p:nvGrpSpPr>
      <p:grpSpPr>
        <a:xfrm>
          <a:off x="0" y="0"/>
          <a:ext cx="0" cy="0"/>
          <a:chOff x="0" y="0"/>
          <a:chExt cx="0" cy="0"/>
        </a:xfrm>
      </p:grpSpPr>
      <p:sp>
        <p:nvSpPr>
          <p:cNvPr id="230" name="Google Shape;230;p12"/>
          <p:cNvSpPr txBox="1">
            <a:spLocks noGrp="1"/>
          </p:cNvSpPr>
          <p:nvPr>
            <p:ph type="title"/>
          </p:nvPr>
        </p:nvSpPr>
        <p:spPr>
          <a:xfrm>
            <a:off x="1060312" y="364273"/>
            <a:ext cx="6529951" cy="579863"/>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None/>
            </a:pPr>
            <a:r>
              <a:rPr lang="en" sz="3400" dirty="0">
                <a:latin typeface="Times New Roman" panose="02020603050405020304" pitchFamily="18" charset="0"/>
                <a:ea typeface="Arial"/>
                <a:cs typeface="Times New Roman" panose="02020603050405020304" pitchFamily="18" charset="0"/>
                <a:sym typeface="Arial"/>
              </a:rPr>
              <a:t>Strategic Recommendations</a:t>
            </a:r>
            <a:endParaRPr sz="3400" dirty="0">
              <a:latin typeface="Times New Roman" panose="02020603050405020304" pitchFamily="18" charset="0"/>
              <a:ea typeface="Arial"/>
              <a:cs typeface="Times New Roman" panose="02020603050405020304" pitchFamily="18" charset="0"/>
              <a:sym typeface="Arial"/>
            </a:endParaRPr>
          </a:p>
        </p:txBody>
      </p:sp>
      <p:sp>
        <p:nvSpPr>
          <p:cNvPr id="231" name="Google Shape;231;p12"/>
          <p:cNvSpPr txBox="1">
            <a:spLocks noGrp="1"/>
          </p:cNvSpPr>
          <p:nvPr>
            <p:ph type="body" idx="1"/>
          </p:nvPr>
        </p:nvSpPr>
        <p:spPr>
          <a:xfrm>
            <a:off x="194699" y="1409975"/>
            <a:ext cx="7700363" cy="3600640"/>
          </a:xfrm>
          <a:prstGeom prst="rect">
            <a:avLst/>
          </a:prstGeom>
          <a:noFill/>
          <a:ln>
            <a:noFill/>
          </a:ln>
        </p:spPr>
        <p:txBody>
          <a:bodyPr spcFirstLastPara="1" wrap="square" lIns="0" tIns="0" rIns="0" bIns="0" anchor="ctr" anchorCtr="0">
            <a:normAutofit/>
          </a:bodyPr>
          <a:lstStyle/>
          <a:p>
            <a:pPr marL="0" lvl="0" indent="0" algn="l" rtl="0">
              <a:lnSpc>
                <a:spcPct val="115000"/>
              </a:lnSpc>
              <a:spcBef>
                <a:spcPts val="1200"/>
              </a:spcBef>
              <a:spcAft>
                <a:spcPts val="0"/>
              </a:spcAft>
              <a:buSzPct val="120000"/>
              <a:buNone/>
            </a:pPr>
            <a:r>
              <a:rPr lang="en" sz="1400" b="1" dirty="0">
                <a:solidFill>
                  <a:schemeClr val="accent1"/>
                </a:solidFill>
                <a:latin typeface="Times New Roman" panose="02020603050405020304" pitchFamily="18" charset="0"/>
                <a:cs typeface="Times New Roman" panose="02020603050405020304" pitchFamily="18" charset="0"/>
              </a:rPr>
              <a:t>Optimizing Technology for Uniform Workload Distribution</a:t>
            </a:r>
            <a:endParaRPr sz="1400" b="1" dirty="0">
              <a:solidFill>
                <a:schemeClr val="accent1"/>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Recommendation:</a:t>
            </a:r>
            <a:endParaRPr sz="1400" b="1"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2021" algn="l" rtl="0">
              <a:spcBef>
                <a:spcPts val="1200"/>
              </a:spcBef>
              <a:spcAft>
                <a:spcPts val="0"/>
              </a:spcAft>
              <a:buClr>
                <a:srgbClr val="000000"/>
              </a:buClr>
              <a:buSzPct val="100000"/>
              <a:buFont typeface="Arial"/>
              <a:buChar char="●"/>
            </a:pPr>
            <a:r>
              <a:rPr lang="en" sz="1400" dirty="0">
                <a:solidFill>
                  <a:srgbClr val="000000"/>
                </a:solidFill>
                <a:latin typeface="Times New Roman" panose="02020603050405020304" pitchFamily="18" charset="0"/>
                <a:ea typeface="Arial"/>
                <a:cs typeface="Times New Roman" panose="02020603050405020304" pitchFamily="18" charset="0"/>
                <a:sym typeface="Arial"/>
              </a:rPr>
              <a:t>Implement advanced call center technology.</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2021" algn="l" rtl="0">
              <a:spcBef>
                <a:spcPts val="0"/>
              </a:spcBef>
              <a:spcAft>
                <a:spcPts val="0"/>
              </a:spcAft>
              <a:buClr>
                <a:srgbClr val="000000"/>
              </a:buClr>
              <a:buSzPct val="100000"/>
              <a:buFont typeface="Arial"/>
              <a:buChar char="●"/>
            </a:pPr>
            <a:r>
              <a:rPr lang="en" sz="1400" dirty="0">
                <a:solidFill>
                  <a:srgbClr val="000000"/>
                </a:solidFill>
                <a:latin typeface="Times New Roman" panose="02020603050405020304" pitchFamily="18" charset="0"/>
                <a:ea typeface="Arial"/>
                <a:cs typeface="Times New Roman" panose="02020603050405020304" pitchFamily="18" charset="0"/>
                <a:sym typeface="Arial"/>
              </a:rPr>
              <a:t>Utilize predictive algorithms for peak traffic management.</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0" lvl="0" indent="0" algn="l" rtl="0">
              <a:spcBef>
                <a:spcPts val="1200"/>
              </a:spcBef>
              <a:spcAft>
                <a:spcPts val="0"/>
              </a:spcAft>
              <a:buNone/>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Reason:</a:t>
            </a:r>
            <a:endParaRPr sz="1400" b="1"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2021" algn="l" rtl="0">
              <a:spcBef>
                <a:spcPts val="1200"/>
              </a:spcBef>
              <a:spcAft>
                <a:spcPts val="0"/>
              </a:spcAft>
              <a:buClr>
                <a:srgbClr val="000000"/>
              </a:buClr>
              <a:buSzPct val="100000"/>
              <a:buFont typeface="Arial"/>
              <a:buChar char="●"/>
            </a:pPr>
            <a:r>
              <a:rPr lang="en" sz="1400" dirty="0">
                <a:solidFill>
                  <a:srgbClr val="000000"/>
                </a:solidFill>
                <a:latin typeface="Times New Roman" panose="02020603050405020304" pitchFamily="18" charset="0"/>
                <a:ea typeface="Arial"/>
                <a:cs typeface="Times New Roman" panose="02020603050405020304" pitchFamily="18" charset="0"/>
                <a:sym typeface="Arial"/>
              </a:rPr>
              <a:t>Current data shows imbalanced call handling.</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2021" algn="l" rtl="0">
              <a:spcBef>
                <a:spcPts val="0"/>
              </a:spcBef>
              <a:spcAft>
                <a:spcPts val="0"/>
              </a:spcAft>
              <a:buClr>
                <a:srgbClr val="000000"/>
              </a:buClr>
              <a:buSzPct val="100000"/>
              <a:buFont typeface="Arial"/>
              <a:buChar char="●"/>
            </a:pPr>
            <a:r>
              <a:rPr lang="en" sz="1400" dirty="0">
                <a:solidFill>
                  <a:srgbClr val="000000"/>
                </a:solidFill>
                <a:latin typeface="Times New Roman" panose="02020603050405020304" pitchFamily="18" charset="0"/>
                <a:ea typeface="Arial"/>
                <a:cs typeface="Times New Roman" panose="02020603050405020304" pitchFamily="18" charset="0"/>
                <a:sym typeface="Arial"/>
              </a:rPr>
              <a:t>Leads to agent burnout and inconsistent service quality.</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0" lvl="0" indent="0" algn="l" rtl="0">
              <a:spcBef>
                <a:spcPts val="1200"/>
              </a:spcBef>
              <a:spcAft>
                <a:spcPts val="0"/>
              </a:spcAft>
              <a:buNone/>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Expected Impact:</a:t>
            </a:r>
            <a:endParaRPr sz="1400" b="1"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2021" algn="l" rtl="0">
              <a:spcBef>
                <a:spcPts val="1200"/>
              </a:spcBef>
              <a:spcAft>
                <a:spcPts val="0"/>
              </a:spcAft>
              <a:buClr>
                <a:srgbClr val="000000"/>
              </a:buClr>
              <a:buSzPct val="100000"/>
              <a:buFont typeface="Arial"/>
              <a:buChar char="●"/>
            </a:pPr>
            <a:r>
              <a:rPr lang="en" sz="1400" dirty="0">
                <a:solidFill>
                  <a:srgbClr val="000000"/>
                </a:solidFill>
                <a:latin typeface="Times New Roman" panose="02020603050405020304" pitchFamily="18" charset="0"/>
                <a:ea typeface="Arial"/>
                <a:cs typeface="Times New Roman" panose="02020603050405020304" pitchFamily="18" charset="0"/>
                <a:sym typeface="Arial"/>
              </a:rPr>
              <a:t>Increased efficiency and faster response times.</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2021" algn="l" rtl="0">
              <a:spcBef>
                <a:spcPts val="0"/>
              </a:spcBef>
              <a:spcAft>
                <a:spcPts val="0"/>
              </a:spcAft>
              <a:buClr>
                <a:srgbClr val="000000"/>
              </a:buClr>
              <a:buSzPct val="100000"/>
              <a:buFont typeface="Arial"/>
              <a:buChar char="●"/>
            </a:pPr>
            <a:r>
              <a:rPr lang="en" sz="1400" dirty="0">
                <a:solidFill>
                  <a:srgbClr val="000000"/>
                </a:solidFill>
                <a:latin typeface="Times New Roman" panose="02020603050405020304" pitchFamily="18" charset="0"/>
                <a:ea typeface="Arial"/>
                <a:cs typeface="Times New Roman" panose="02020603050405020304" pitchFamily="18" charset="0"/>
                <a:sym typeface="Arial"/>
              </a:rPr>
              <a:t>Enhanced customer satisfaction during peak and off-peak hours.</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0" algn="l" rtl="0">
              <a:lnSpc>
                <a:spcPct val="115000"/>
              </a:lnSpc>
              <a:spcBef>
                <a:spcPts val="1200"/>
              </a:spcBef>
              <a:spcAft>
                <a:spcPts val="0"/>
              </a:spcAft>
              <a:buNone/>
            </a:pPr>
            <a:endParaRPr sz="1400" b="1" dirty="0">
              <a:solidFill>
                <a:srgbClr val="595959"/>
              </a:solidFill>
              <a:latin typeface="Times New Roman" panose="02020603050405020304" pitchFamily="18" charset="0"/>
              <a:cs typeface="Times New Roman" panose="02020603050405020304" pitchFamily="18" charset="0"/>
            </a:endParaRPr>
          </a:p>
          <a:p>
            <a:pPr marL="457200" lvl="0" indent="0" algn="l" rtl="0">
              <a:lnSpc>
                <a:spcPct val="115000"/>
              </a:lnSpc>
              <a:spcBef>
                <a:spcPts val="1200"/>
              </a:spcBef>
              <a:spcAft>
                <a:spcPts val="0"/>
              </a:spcAft>
              <a:buSzPct val="150000"/>
              <a:buNone/>
            </a:pPr>
            <a:endParaRPr sz="1400" dirty="0">
              <a:solidFill>
                <a:schemeClr val="dk1"/>
              </a:solidFill>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1200"/>
              </a:spcAft>
              <a:buSzPct val="100000"/>
              <a:buNone/>
            </a:pPr>
            <a:endParaRPr sz="1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animEffect transition="in" filter="fade">
                                      <p:cBhvr>
                                        <p:cTn id="7" dur="10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6"/>
        <p:cNvGrpSpPr/>
        <p:nvPr/>
      </p:nvGrpSpPr>
      <p:grpSpPr>
        <a:xfrm>
          <a:off x="0" y="0"/>
          <a:ext cx="0" cy="0"/>
          <a:chOff x="0" y="0"/>
          <a:chExt cx="0" cy="0"/>
        </a:xfrm>
      </p:grpSpPr>
      <p:sp>
        <p:nvSpPr>
          <p:cNvPr id="237" name="Google Shape;237;p13"/>
          <p:cNvSpPr txBox="1">
            <a:spLocks noGrp="1"/>
          </p:cNvSpPr>
          <p:nvPr>
            <p:ph type="body" idx="1"/>
          </p:nvPr>
        </p:nvSpPr>
        <p:spPr>
          <a:xfrm>
            <a:off x="52175" y="543850"/>
            <a:ext cx="4724100" cy="4312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Clr>
                <a:schemeClr val="dk1"/>
              </a:buClr>
              <a:buSzPts val="1100"/>
              <a:buFont typeface="Arial"/>
              <a:buNone/>
            </a:pPr>
            <a:endParaRPr sz="1400" b="1"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Recommendation:</a:t>
            </a:r>
            <a:endParaRPr sz="1400" b="1"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4800" algn="l" rtl="0">
              <a:spcBef>
                <a:spcPts val="1200"/>
              </a:spcBef>
              <a:spcAft>
                <a:spcPts val="0"/>
              </a:spcAft>
              <a:buClr>
                <a:srgbClr val="000000"/>
              </a:buClr>
              <a:buSzPts val="1200"/>
              <a:buFont typeface="Arial"/>
              <a:buChar char="●"/>
            </a:pPr>
            <a:r>
              <a:rPr lang="en" sz="1400" dirty="0">
                <a:solidFill>
                  <a:srgbClr val="000000"/>
                </a:solidFill>
                <a:latin typeface="Times New Roman" panose="02020603050405020304" pitchFamily="18" charset="0"/>
                <a:ea typeface="Arial"/>
                <a:cs typeface="Times New Roman" panose="02020603050405020304" pitchFamily="18" charset="0"/>
                <a:sym typeface="Arial"/>
              </a:rPr>
              <a:t>Invest in targeted training programs.</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4800" algn="l" rtl="0">
              <a:spcBef>
                <a:spcPts val="0"/>
              </a:spcBef>
              <a:spcAft>
                <a:spcPts val="0"/>
              </a:spcAft>
              <a:buClr>
                <a:srgbClr val="000000"/>
              </a:buClr>
              <a:buSzPts val="1200"/>
              <a:buFont typeface="Arial"/>
              <a:buChar char="●"/>
            </a:pPr>
            <a:r>
              <a:rPr lang="en" sz="1400" dirty="0">
                <a:solidFill>
                  <a:srgbClr val="000000"/>
                </a:solidFill>
                <a:latin typeface="Times New Roman" panose="02020603050405020304" pitchFamily="18" charset="0"/>
                <a:ea typeface="Arial"/>
                <a:cs typeface="Times New Roman" panose="02020603050405020304" pitchFamily="18" charset="0"/>
                <a:sym typeface="Arial"/>
              </a:rPr>
              <a:t>Incorporate real-time feedback tools.</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0" lvl="0" indent="0" algn="l" rtl="0">
              <a:spcBef>
                <a:spcPts val="1200"/>
              </a:spcBef>
              <a:spcAft>
                <a:spcPts val="0"/>
              </a:spcAft>
              <a:buNone/>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Reason:</a:t>
            </a:r>
            <a:endParaRPr sz="1400" b="1"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4800" algn="l" rtl="0">
              <a:spcBef>
                <a:spcPts val="1200"/>
              </a:spcBef>
              <a:spcAft>
                <a:spcPts val="0"/>
              </a:spcAft>
              <a:buClr>
                <a:srgbClr val="000000"/>
              </a:buClr>
              <a:buSzPts val="1200"/>
              <a:buFont typeface="Arial"/>
              <a:buChar char="●"/>
            </a:pPr>
            <a:r>
              <a:rPr lang="en" sz="1400" dirty="0">
                <a:solidFill>
                  <a:srgbClr val="000000"/>
                </a:solidFill>
                <a:latin typeface="Times New Roman" panose="02020603050405020304" pitchFamily="18" charset="0"/>
                <a:ea typeface="Arial"/>
                <a:cs typeface="Times New Roman" panose="02020603050405020304" pitchFamily="18" charset="0"/>
                <a:sym typeface="Arial"/>
              </a:rPr>
              <a:t>Analysis shows high chat activity but low revenue.</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0" lvl="0" indent="0" algn="l" rtl="0">
              <a:spcBef>
                <a:spcPts val="1200"/>
              </a:spcBef>
              <a:spcAft>
                <a:spcPts val="0"/>
              </a:spcAft>
              <a:buNone/>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Expected Impact:</a:t>
            </a:r>
            <a:endParaRPr sz="1400" b="1"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4800" algn="l" rtl="0">
              <a:spcBef>
                <a:spcPts val="1200"/>
              </a:spcBef>
              <a:spcAft>
                <a:spcPts val="0"/>
              </a:spcAft>
              <a:buClr>
                <a:srgbClr val="000000"/>
              </a:buClr>
              <a:buSzPts val="1200"/>
              <a:buFont typeface="Arial"/>
              <a:buChar char="●"/>
            </a:pPr>
            <a:r>
              <a:rPr lang="en" sz="1400" dirty="0">
                <a:solidFill>
                  <a:srgbClr val="000000"/>
                </a:solidFill>
                <a:latin typeface="Times New Roman" panose="02020603050405020304" pitchFamily="18" charset="0"/>
                <a:ea typeface="Arial"/>
                <a:cs typeface="Times New Roman" panose="02020603050405020304" pitchFamily="18" charset="0"/>
                <a:sym typeface="Arial"/>
              </a:rPr>
              <a:t>Higher revenue through improved conversions.</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4800" algn="l" rtl="0">
              <a:spcBef>
                <a:spcPts val="0"/>
              </a:spcBef>
              <a:spcAft>
                <a:spcPts val="0"/>
              </a:spcAft>
              <a:buClr>
                <a:srgbClr val="000000"/>
              </a:buClr>
              <a:buSzPts val="1200"/>
              <a:buFont typeface="Arial"/>
              <a:buChar char="●"/>
            </a:pPr>
            <a:r>
              <a:rPr lang="en" sz="1400" dirty="0">
                <a:solidFill>
                  <a:srgbClr val="000000"/>
                </a:solidFill>
                <a:latin typeface="Times New Roman" panose="02020603050405020304" pitchFamily="18" charset="0"/>
                <a:ea typeface="Arial"/>
                <a:cs typeface="Times New Roman" panose="02020603050405020304" pitchFamily="18" charset="0"/>
                <a:sym typeface="Arial"/>
              </a:rPr>
              <a:t>Increased customer loyalty through personalized and empathetic interactions.</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0" algn="l" rtl="0">
              <a:lnSpc>
                <a:spcPct val="115000"/>
              </a:lnSpc>
              <a:spcBef>
                <a:spcPts val="1200"/>
              </a:spcBef>
              <a:spcAft>
                <a:spcPts val="0"/>
              </a:spcAft>
              <a:buNone/>
            </a:pPr>
            <a:endParaRPr sz="1400" b="1" dirty="0">
              <a:solidFill>
                <a:srgbClr val="595959"/>
              </a:solidFill>
              <a:latin typeface="Times New Roman" panose="02020603050405020304" pitchFamily="18" charset="0"/>
              <a:cs typeface="Times New Roman" panose="02020603050405020304" pitchFamily="18" charset="0"/>
            </a:endParaRPr>
          </a:p>
        </p:txBody>
      </p:sp>
      <p:sp>
        <p:nvSpPr>
          <p:cNvPr id="238" name="Google Shape;238;p13"/>
          <p:cNvSpPr txBox="1"/>
          <p:nvPr/>
        </p:nvSpPr>
        <p:spPr>
          <a:xfrm>
            <a:off x="265343" y="-117553"/>
            <a:ext cx="8224451" cy="1567578"/>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1200"/>
              </a:spcBef>
              <a:spcAft>
                <a:spcPts val="200"/>
              </a:spcAft>
              <a:buClr>
                <a:srgbClr val="000000"/>
              </a:buClr>
              <a:buSzPts val="1500"/>
              <a:buFont typeface="Arial"/>
              <a:buNone/>
            </a:pPr>
            <a:r>
              <a:rPr lang="en" sz="3400" b="1" i="0" u="none" strike="noStrike" cap="none" dirty="0">
                <a:solidFill>
                  <a:schemeClr val="accent1"/>
                </a:solidFill>
                <a:latin typeface="Times New Roman" panose="02020603050405020304" pitchFamily="18" charset="0"/>
                <a:cs typeface="Times New Roman" panose="02020603050405020304" pitchFamily="18" charset="0"/>
                <a:sym typeface="Arial"/>
              </a:rPr>
              <a:t>Enhancing Customer Interactions Through Targeted Training</a:t>
            </a:r>
            <a:endParaRPr sz="3400" b="0" i="0" u="none" strike="noStrike" cap="none" dirty="0">
              <a:solidFill>
                <a:schemeClr val="accent1"/>
              </a:solidFill>
              <a:latin typeface="Times New Roman" panose="02020603050405020304" pitchFamily="18" charset="0"/>
              <a:cs typeface="Times New Roman" panose="02020603050405020304" pitchFamily="18"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7"/>
                                        </p:tgtEl>
                                        <p:attrNameLst>
                                          <p:attrName>style.visibility</p:attrName>
                                        </p:attrNameLst>
                                      </p:cBhvr>
                                      <p:to>
                                        <p:strVal val="visible"/>
                                      </p:to>
                                    </p:set>
                                    <p:animEffect transition="in" filter="fade">
                                      <p:cBhvr>
                                        <p:cTn id="7" dur="1000"/>
                                        <p:tgtEl>
                                          <p:spTgt spid="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B0147-74CE-6CEF-D936-408B77602A81}"/>
              </a:ext>
            </a:extLst>
          </p:cNvPr>
          <p:cNvSpPr>
            <a:spLocks noGrp="1"/>
          </p:cNvSpPr>
          <p:nvPr>
            <p:ph type="title"/>
          </p:nvPr>
        </p:nvSpPr>
        <p:spPr>
          <a:xfrm>
            <a:off x="311700" y="445025"/>
            <a:ext cx="8520600" cy="707400"/>
          </a:xfrm>
        </p:spPr>
        <p:txBody>
          <a:bodyPr wrap="square" anchor="ctr">
            <a:noAutofit/>
          </a:bodyPr>
          <a:lstStyle/>
          <a:p>
            <a:pPr>
              <a:lnSpc>
                <a:spcPct val="90000"/>
              </a:lnSpc>
            </a:pPr>
            <a:r>
              <a:rPr lang="en-US" sz="3400" b="0" i="0" u="none" strike="noStrike" cap="none" dirty="0">
                <a:latin typeface="Times New Roman" panose="02020603050405020304" pitchFamily="18" charset="0"/>
                <a:cs typeface="Times New Roman" panose="02020603050405020304" pitchFamily="18" charset="0"/>
              </a:rPr>
              <a:t>Optimizing Customer Service Technology</a:t>
            </a:r>
            <a:br>
              <a:rPr lang="en-US" sz="3400" b="0" i="0" u="none" strike="noStrike" cap="none" dirty="0">
                <a:latin typeface="Times New Roman" panose="02020603050405020304" pitchFamily="18" charset="0"/>
                <a:cs typeface="Times New Roman" panose="02020603050405020304" pitchFamily="18" charset="0"/>
              </a:rPr>
            </a:br>
            <a:endParaRPr lang="en-US" sz="3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04A31DC-5CD8-C822-74BC-F56631038935}"/>
              </a:ext>
            </a:extLst>
          </p:cNvPr>
          <p:cNvSpPr>
            <a:spLocks noGrp="1"/>
          </p:cNvSpPr>
          <p:nvPr>
            <p:ph type="body" idx="4294967295"/>
          </p:nvPr>
        </p:nvSpPr>
        <p:spPr>
          <a:xfrm>
            <a:off x="311700" y="1342925"/>
            <a:ext cx="4069800" cy="3571046"/>
          </a:xfrm>
        </p:spPr>
        <p:txBody>
          <a:bodyPr anchor="t">
            <a:noAutofit/>
          </a:bodyPr>
          <a:lstStyle/>
          <a:p>
            <a:pPr marL="0" lvl="0" indent="0">
              <a:lnSpc>
                <a:spcPct val="105000"/>
              </a:lnSpc>
              <a:spcAft>
                <a:spcPts val="600"/>
              </a:spcAft>
              <a:buClr>
                <a:srgbClr val="000000"/>
              </a:buClr>
              <a:buFont typeface="Arial"/>
              <a:buNone/>
            </a:pPr>
            <a:endParaRPr lang="en-US" sz="1400" b="0" i="0" u="none" strike="noStrike" cap="none" dirty="0">
              <a:solidFill>
                <a:srgbClr val="140900"/>
              </a:solidFill>
              <a:latin typeface="Times New Roman" panose="02020603050405020304" pitchFamily="18" charset="0"/>
              <a:cs typeface="Times New Roman" panose="02020603050405020304" pitchFamily="18" charset="0"/>
            </a:endParaRPr>
          </a:p>
          <a:p>
            <a:pPr marL="0" lvl="0" indent="0">
              <a:lnSpc>
                <a:spcPct val="105000"/>
              </a:lnSpc>
              <a:spcAft>
                <a:spcPts val="600"/>
              </a:spcAft>
              <a:buClr>
                <a:srgbClr val="000000"/>
              </a:buClr>
              <a:buFont typeface="Arial"/>
              <a:buNone/>
            </a:pPr>
            <a:r>
              <a:rPr lang="en-US" sz="1400" b="0" i="0" u="none" strike="noStrike" cap="none" dirty="0">
                <a:solidFill>
                  <a:srgbClr val="140900"/>
                </a:solidFill>
                <a:latin typeface="Times New Roman" panose="02020603050405020304" pitchFamily="18" charset="0"/>
                <a:cs typeface="Times New Roman" panose="02020603050405020304" pitchFamily="18" charset="0"/>
              </a:rPr>
              <a:t>Recommendation:</a:t>
            </a:r>
          </a:p>
          <a:p>
            <a:pPr marL="457200" lvl="0" indent="-304800">
              <a:lnSpc>
                <a:spcPct val="105000"/>
              </a:lnSpc>
              <a:spcAft>
                <a:spcPts val="600"/>
              </a:spcAft>
              <a:buClr>
                <a:srgbClr val="000000"/>
              </a:buClr>
              <a:buSzPts val="1200"/>
              <a:buFont typeface="Arial"/>
              <a:buChar char="●"/>
            </a:pPr>
            <a:r>
              <a:rPr lang="en-US" sz="1400" b="0" i="0" u="none" strike="noStrike" cap="none" dirty="0">
                <a:solidFill>
                  <a:srgbClr val="140900"/>
                </a:solidFill>
                <a:latin typeface="Times New Roman" panose="02020603050405020304" pitchFamily="18" charset="0"/>
                <a:cs typeface="Times New Roman" panose="02020603050405020304" pitchFamily="18" charset="0"/>
              </a:rPr>
              <a:t>Upgrade call center technology for real-time solutions.</a:t>
            </a:r>
          </a:p>
          <a:p>
            <a:pPr marL="457200" lvl="0" indent="-304800">
              <a:lnSpc>
                <a:spcPct val="105000"/>
              </a:lnSpc>
              <a:spcAft>
                <a:spcPts val="600"/>
              </a:spcAft>
              <a:buClr>
                <a:srgbClr val="000000"/>
              </a:buClr>
              <a:buSzPts val="1200"/>
              <a:buFont typeface="Arial"/>
              <a:buChar char="●"/>
            </a:pPr>
            <a:r>
              <a:rPr lang="en-US" sz="1400" b="0" i="0" u="none" strike="noStrike" cap="none" dirty="0">
                <a:solidFill>
                  <a:srgbClr val="140900"/>
                </a:solidFill>
                <a:latin typeface="Times New Roman" panose="02020603050405020304" pitchFamily="18" charset="0"/>
                <a:cs typeface="Times New Roman" panose="02020603050405020304" pitchFamily="18" charset="0"/>
              </a:rPr>
              <a:t>Integrate AI-powered chatbots for initial triaging.</a:t>
            </a:r>
          </a:p>
          <a:p>
            <a:pPr marL="457200" lvl="0" indent="-304800">
              <a:lnSpc>
                <a:spcPct val="105000"/>
              </a:lnSpc>
              <a:spcAft>
                <a:spcPts val="600"/>
              </a:spcAft>
              <a:buClr>
                <a:srgbClr val="000000"/>
              </a:buClr>
              <a:buSzPts val="1200"/>
              <a:buFont typeface="Arial"/>
              <a:buChar char="●"/>
            </a:pPr>
            <a:r>
              <a:rPr lang="en-US" sz="1400" b="0" i="0" u="none" strike="noStrike" cap="none" dirty="0">
                <a:solidFill>
                  <a:srgbClr val="140900"/>
                </a:solidFill>
                <a:latin typeface="Times New Roman" panose="02020603050405020304" pitchFamily="18" charset="0"/>
                <a:cs typeface="Times New Roman" panose="02020603050405020304" pitchFamily="18" charset="0"/>
              </a:rPr>
              <a:t>Optimize CRM tools for efficient query management.</a:t>
            </a:r>
          </a:p>
          <a:p>
            <a:pPr marL="0" lvl="0" indent="0">
              <a:lnSpc>
                <a:spcPct val="105000"/>
              </a:lnSpc>
              <a:spcAft>
                <a:spcPts val="600"/>
              </a:spcAft>
              <a:buClr>
                <a:srgbClr val="000000"/>
              </a:buClr>
              <a:buFont typeface="Arial"/>
              <a:buNone/>
            </a:pPr>
            <a:r>
              <a:rPr lang="en-US" sz="1400" b="0" i="0" u="none" strike="noStrike" cap="none" dirty="0">
                <a:solidFill>
                  <a:srgbClr val="140900"/>
                </a:solidFill>
                <a:latin typeface="Times New Roman" panose="02020603050405020304" pitchFamily="18" charset="0"/>
                <a:cs typeface="Times New Roman" panose="02020603050405020304" pitchFamily="18" charset="0"/>
              </a:rPr>
              <a:t>Reason:</a:t>
            </a:r>
          </a:p>
          <a:p>
            <a:pPr marL="457200" lvl="0" indent="-304800">
              <a:lnSpc>
                <a:spcPct val="105000"/>
              </a:lnSpc>
              <a:spcAft>
                <a:spcPts val="600"/>
              </a:spcAft>
              <a:buClr>
                <a:srgbClr val="000000"/>
              </a:buClr>
              <a:buSzPts val="1200"/>
              <a:buFont typeface="Arial"/>
              <a:buChar char="●"/>
            </a:pPr>
            <a:r>
              <a:rPr lang="en-US" sz="1400" b="0" i="0" u="none" strike="noStrike" cap="none" dirty="0">
                <a:solidFill>
                  <a:srgbClr val="140900"/>
                </a:solidFill>
                <a:latin typeface="Times New Roman" panose="02020603050405020304" pitchFamily="18" charset="0"/>
                <a:cs typeface="Times New Roman" panose="02020603050405020304" pitchFamily="18" charset="0"/>
              </a:rPr>
              <a:t>Significant gap between chat activity and revenue.</a:t>
            </a:r>
          </a:p>
          <a:p>
            <a:pPr marL="0" lvl="0" indent="0">
              <a:lnSpc>
                <a:spcPct val="105000"/>
              </a:lnSpc>
              <a:spcAft>
                <a:spcPts val="600"/>
              </a:spcAft>
              <a:buClr>
                <a:srgbClr val="000000"/>
              </a:buClr>
              <a:buSzPts val="1800"/>
              <a:buFont typeface="Arial"/>
              <a:buNone/>
            </a:pPr>
            <a:endParaRPr lang="en-US" sz="1400" b="0" i="0" u="none" strike="noStrike" cap="none" dirty="0">
              <a:solidFill>
                <a:schemeClr val="accent1"/>
              </a:solidFill>
              <a:latin typeface="Times New Roman" panose="02020603050405020304" pitchFamily="18" charset="0"/>
              <a:cs typeface="Times New Roman" panose="02020603050405020304" pitchFamily="18" charset="0"/>
            </a:endParaRPr>
          </a:p>
          <a:p>
            <a:pPr>
              <a:lnSpc>
                <a:spcPct val="105000"/>
              </a:lnSpc>
              <a:spcAft>
                <a:spcPts val="600"/>
              </a:spcAft>
              <a:buClr>
                <a:srgbClr val="000000"/>
              </a:buClr>
              <a:buFont typeface="Arial"/>
            </a:pPr>
            <a:endParaRPr lang="en-US" sz="1400" b="0" i="0" u="none" strike="noStrike" cap="none" dirty="0">
              <a:solidFill>
                <a:schemeClr val="accent1"/>
              </a:solidFill>
              <a:latin typeface="Times New Roman" panose="02020603050405020304" pitchFamily="18" charset="0"/>
              <a:cs typeface="Times New Roman" panose="02020603050405020304" pitchFamily="18" charset="0"/>
            </a:endParaRPr>
          </a:p>
        </p:txBody>
      </p:sp>
      <p:pic>
        <p:nvPicPr>
          <p:cNvPr id="4" name="Picture 3" descr="A person and person with headsets and laptops&#10;&#10;Description automatically generated">
            <a:extLst>
              <a:ext uri="{FF2B5EF4-FFF2-40B4-BE49-F238E27FC236}">
                <a16:creationId xmlns:a16="http://schemas.microsoft.com/office/drawing/2014/main" id="{B84ADD0B-EC84-4503-4248-B5ECE386F1E6}"/>
              </a:ext>
            </a:extLst>
          </p:cNvPr>
          <p:cNvPicPr>
            <a:picLocks noChangeAspect="1"/>
          </p:cNvPicPr>
          <p:nvPr/>
        </p:nvPicPr>
        <p:blipFill>
          <a:blip r:embed="rId2"/>
          <a:srcRect l="20782" r="17193"/>
          <a:stretch/>
        </p:blipFill>
        <p:spPr>
          <a:xfrm>
            <a:off x="4762500" y="1342925"/>
            <a:ext cx="4069800" cy="3264408"/>
          </a:xfrm>
          <a:prstGeom prst="rect">
            <a:avLst/>
          </a:prstGeom>
          <a:noFill/>
          <a:ln>
            <a:noFill/>
          </a:ln>
        </p:spPr>
      </p:pic>
    </p:spTree>
    <p:extLst>
      <p:ext uri="{BB962C8B-B14F-4D97-AF65-F5344CB8AC3E}">
        <p14:creationId xmlns:p14="http://schemas.microsoft.com/office/powerpoint/2010/main" val="3631452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0"/>
        <p:cNvGrpSpPr/>
        <p:nvPr/>
      </p:nvGrpSpPr>
      <p:grpSpPr>
        <a:xfrm>
          <a:off x="0" y="0"/>
          <a:ext cx="0" cy="0"/>
          <a:chOff x="0" y="0"/>
          <a:chExt cx="0" cy="0"/>
        </a:xfrm>
      </p:grpSpPr>
      <p:sp>
        <p:nvSpPr>
          <p:cNvPr id="251" name="Google Shape;251;p15"/>
          <p:cNvSpPr txBox="1">
            <a:spLocks noGrp="1"/>
          </p:cNvSpPr>
          <p:nvPr>
            <p:ph type="title"/>
          </p:nvPr>
        </p:nvSpPr>
        <p:spPr>
          <a:xfrm>
            <a:off x="152400" y="-2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3400" dirty="0">
                <a:latin typeface="Times New Roman" panose="02020603050405020304" pitchFamily="18" charset="0"/>
                <a:ea typeface="Arial"/>
                <a:cs typeface="Times New Roman" panose="02020603050405020304" pitchFamily="18" charset="0"/>
                <a:sym typeface="Arial"/>
              </a:rPr>
              <a:t>Analytical Dashboard </a:t>
            </a:r>
            <a:endParaRPr sz="3400" dirty="0">
              <a:latin typeface="Times New Roman" panose="02020603050405020304" pitchFamily="18" charset="0"/>
              <a:ea typeface="Arial"/>
              <a:cs typeface="Times New Roman" panose="02020603050405020304" pitchFamily="18" charset="0"/>
              <a:sym typeface="Arial"/>
            </a:endParaRPr>
          </a:p>
        </p:txBody>
      </p:sp>
      <p:pic>
        <p:nvPicPr>
          <p:cNvPr id="3" name="Picture 2">
            <a:extLst>
              <a:ext uri="{FF2B5EF4-FFF2-40B4-BE49-F238E27FC236}">
                <a16:creationId xmlns:a16="http://schemas.microsoft.com/office/drawing/2014/main" id="{18A31B03-8818-5817-5860-A90417C67409}"/>
              </a:ext>
            </a:extLst>
          </p:cNvPr>
          <p:cNvPicPr>
            <a:picLocks noChangeAspect="1"/>
          </p:cNvPicPr>
          <p:nvPr/>
        </p:nvPicPr>
        <p:blipFill>
          <a:blip r:embed="rId3"/>
          <a:stretch>
            <a:fillRect/>
          </a:stretch>
        </p:blipFill>
        <p:spPr>
          <a:xfrm>
            <a:off x="0" y="1039417"/>
            <a:ext cx="9144000" cy="30646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6"/>
        <p:cNvGrpSpPr/>
        <p:nvPr/>
      </p:nvGrpSpPr>
      <p:grpSpPr>
        <a:xfrm>
          <a:off x="0" y="0"/>
          <a:ext cx="0" cy="0"/>
          <a:chOff x="0" y="0"/>
          <a:chExt cx="0" cy="0"/>
        </a:xfrm>
      </p:grpSpPr>
      <p:sp>
        <p:nvSpPr>
          <p:cNvPr id="258" name="Google Shape;258;p16"/>
          <p:cNvSpPr txBox="1">
            <a:spLocks noGrp="1"/>
          </p:cNvSpPr>
          <p:nvPr>
            <p:ph type="title"/>
          </p:nvPr>
        </p:nvSpPr>
        <p:spPr>
          <a:xfrm>
            <a:off x="254600" y="18400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90"/>
              <a:buNone/>
            </a:pPr>
            <a:r>
              <a:rPr lang="en" sz="3400" dirty="0">
                <a:latin typeface="Times New Roman" panose="02020603050405020304" pitchFamily="18" charset="0"/>
                <a:ea typeface="Arial"/>
                <a:cs typeface="Times New Roman" panose="02020603050405020304" pitchFamily="18" charset="0"/>
                <a:sym typeface="Arial"/>
              </a:rPr>
              <a:t>Conclusion</a:t>
            </a:r>
            <a:endParaRPr sz="3400" dirty="0">
              <a:latin typeface="Times New Roman" panose="02020603050405020304" pitchFamily="18" charset="0"/>
              <a:ea typeface="Arial"/>
              <a:cs typeface="Times New Roman" panose="02020603050405020304" pitchFamily="18" charset="0"/>
              <a:sym typeface="Arial"/>
            </a:endParaRPr>
          </a:p>
        </p:txBody>
      </p:sp>
      <p:sp>
        <p:nvSpPr>
          <p:cNvPr id="259" name="Google Shape;259;p16"/>
          <p:cNvSpPr txBox="1">
            <a:spLocks noGrp="1"/>
          </p:cNvSpPr>
          <p:nvPr>
            <p:ph type="body" idx="1"/>
          </p:nvPr>
        </p:nvSpPr>
        <p:spPr>
          <a:xfrm>
            <a:off x="99724" y="836325"/>
            <a:ext cx="9044275" cy="4431900"/>
          </a:xfrm>
          <a:prstGeom prst="rect">
            <a:avLst/>
          </a:prstGeom>
          <a:noFill/>
          <a:ln>
            <a:noFill/>
          </a:ln>
        </p:spPr>
        <p:txBody>
          <a:bodyPr spcFirstLastPara="1" wrap="square" lIns="91425" tIns="91425" rIns="91425" bIns="91425" anchor="t" anchorCtr="0">
            <a:normAutofit/>
          </a:bodyPr>
          <a:lstStyle/>
          <a:p>
            <a:pPr marL="0" lvl="0" indent="0" algn="l" rtl="0">
              <a:spcBef>
                <a:spcPts val="1200"/>
              </a:spcBef>
              <a:spcAft>
                <a:spcPts val="0"/>
              </a:spcAft>
              <a:buNone/>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Key Findings:</a:t>
            </a:r>
            <a:endParaRPr sz="1400" b="1"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4800" algn="l" rtl="0">
              <a:spcBef>
                <a:spcPts val="1200"/>
              </a:spcBef>
              <a:spcAft>
                <a:spcPts val="0"/>
              </a:spcAft>
              <a:buClr>
                <a:srgbClr val="000000"/>
              </a:buClr>
              <a:buSzPts val="1200"/>
              <a:buFont typeface="Arial"/>
              <a:buChar char="●"/>
            </a:pPr>
            <a:r>
              <a:rPr lang="en" sz="1400" dirty="0">
                <a:solidFill>
                  <a:srgbClr val="000000"/>
                </a:solidFill>
                <a:latin typeface="Times New Roman" panose="02020603050405020304" pitchFamily="18" charset="0"/>
                <a:ea typeface="Arial"/>
                <a:cs typeface="Times New Roman" panose="02020603050405020304" pitchFamily="18" charset="0"/>
                <a:sym typeface="Arial"/>
              </a:rPr>
              <a:t>High chat activity, low revenue.</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4800" algn="l" rtl="0">
              <a:spcBef>
                <a:spcPts val="0"/>
              </a:spcBef>
              <a:spcAft>
                <a:spcPts val="0"/>
              </a:spcAft>
              <a:buClr>
                <a:srgbClr val="000000"/>
              </a:buClr>
              <a:buSzPts val="1200"/>
              <a:buFont typeface="Arial"/>
              <a:buChar char="●"/>
            </a:pPr>
            <a:r>
              <a:rPr lang="en" sz="1400" dirty="0">
                <a:solidFill>
                  <a:srgbClr val="000000"/>
                </a:solidFill>
                <a:latin typeface="Times New Roman" panose="02020603050405020304" pitchFamily="18" charset="0"/>
                <a:ea typeface="Arial"/>
                <a:cs typeface="Times New Roman" panose="02020603050405020304" pitchFamily="18" charset="0"/>
                <a:sym typeface="Arial"/>
              </a:rPr>
              <a:t>Uneven workload distribution.</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4800" algn="l" rtl="0">
              <a:spcBef>
                <a:spcPts val="0"/>
              </a:spcBef>
              <a:spcAft>
                <a:spcPts val="0"/>
              </a:spcAft>
              <a:buClr>
                <a:srgbClr val="000000"/>
              </a:buClr>
              <a:buSzPts val="1200"/>
              <a:buFont typeface="Arial"/>
              <a:buChar char="●"/>
            </a:pPr>
            <a:r>
              <a:rPr lang="en" sz="1400" dirty="0">
                <a:solidFill>
                  <a:srgbClr val="000000"/>
                </a:solidFill>
                <a:latin typeface="Times New Roman" panose="02020603050405020304" pitchFamily="18" charset="0"/>
                <a:ea typeface="Arial"/>
                <a:cs typeface="Times New Roman" panose="02020603050405020304" pitchFamily="18" charset="0"/>
                <a:sym typeface="Arial"/>
              </a:rPr>
              <a:t>Training gaps.</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0" lvl="0" indent="0" algn="l" rtl="0">
              <a:spcBef>
                <a:spcPts val="1200"/>
              </a:spcBef>
              <a:spcAft>
                <a:spcPts val="0"/>
              </a:spcAft>
              <a:buNone/>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Implications:</a:t>
            </a:r>
            <a:endParaRPr sz="1400" b="1"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4800" algn="l" rtl="0">
              <a:spcBef>
                <a:spcPts val="1200"/>
              </a:spcBef>
              <a:spcAft>
                <a:spcPts val="0"/>
              </a:spcAft>
              <a:buClr>
                <a:srgbClr val="000000"/>
              </a:buClr>
              <a:buSzPts val="1200"/>
              <a:buFont typeface="Arial"/>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Operational Efficiency:</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Optimize technology and balance workload.</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4800" algn="l" rtl="0">
              <a:spcBef>
                <a:spcPts val="0"/>
              </a:spcBef>
              <a:spcAft>
                <a:spcPts val="0"/>
              </a:spcAft>
              <a:buClr>
                <a:srgbClr val="000000"/>
              </a:buClr>
              <a:buSzPts val="1200"/>
              <a:buFont typeface="Arial"/>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Revenue Growth:</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Improve agent training and upgrade technology.</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4800" algn="l" rtl="0">
              <a:spcBef>
                <a:spcPts val="0"/>
              </a:spcBef>
              <a:spcAft>
                <a:spcPts val="0"/>
              </a:spcAft>
              <a:buClr>
                <a:srgbClr val="000000"/>
              </a:buClr>
              <a:buSzPts val="1200"/>
              <a:buFont typeface="Arial"/>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Customer Satisfaction:</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Invest in technology and training.</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0" lvl="0" indent="0" algn="l" rtl="0">
              <a:lnSpc>
                <a:spcPct val="115000"/>
              </a:lnSpc>
              <a:spcBef>
                <a:spcPts val="1200"/>
              </a:spcBef>
              <a:spcAft>
                <a:spcPts val="0"/>
              </a:spcAft>
              <a:buNone/>
            </a:pPr>
            <a:endParaRPr sz="1400" b="1" dirty="0">
              <a:solidFill>
                <a:srgbClr val="595959"/>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None/>
            </a:pPr>
            <a:r>
              <a:rPr lang="en" sz="1400" b="1" dirty="0">
                <a:solidFill>
                  <a:srgbClr val="1F1F1F"/>
                </a:solidFill>
                <a:latin typeface="Times New Roman" panose="02020603050405020304" pitchFamily="18" charset="0"/>
                <a:cs typeface="Times New Roman" panose="02020603050405020304" pitchFamily="18" charset="0"/>
              </a:rPr>
              <a:t>Closing Statement:</a:t>
            </a:r>
            <a:br>
              <a:rPr lang="en" sz="1400" dirty="0">
                <a:solidFill>
                  <a:srgbClr val="595959"/>
                </a:solidFill>
                <a:latin typeface="Times New Roman" panose="02020603050405020304" pitchFamily="18" charset="0"/>
                <a:cs typeface="Times New Roman" panose="02020603050405020304" pitchFamily="18" charset="0"/>
              </a:rPr>
            </a:br>
            <a:r>
              <a:rPr lang="en" sz="1400" dirty="0">
                <a:solidFill>
                  <a:srgbClr val="595959"/>
                </a:solidFill>
                <a:latin typeface="Times New Roman" panose="02020603050405020304" pitchFamily="18" charset="0"/>
                <a:ea typeface="Arial"/>
                <a:cs typeface="Times New Roman" panose="02020603050405020304" pitchFamily="18" charset="0"/>
                <a:sym typeface="Arial"/>
              </a:rPr>
              <a:t>Implementing these data-driven recommendations will not only boost AstroSage's operational efficiency but also enhance customer satisfaction, leading to sustainable growth and competitive advantage in the market.</a:t>
            </a:r>
            <a:endParaRPr sz="1400" dirty="0">
              <a:solidFill>
                <a:srgbClr val="595959"/>
              </a:solidFill>
              <a:latin typeface="Times New Roman" panose="02020603050405020304" pitchFamily="18" charset="0"/>
              <a:ea typeface="Arial"/>
              <a:cs typeface="Times New Roman" panose="02020603050405020304" pitchFamily="18" charset="0"/>
              <a:sym typeface="Arial"/>
            </a:endParaRPr>
          </a:p>
          <a:p>
            <a:pPr marL="0" lvl="0" indent="0" algn="l" rtl="0">
              <a:lnSpc>
                <a:spcPct val="115000"/>
              </a:lnSpc>
              <a:spcBef>
                <a:spcPts val="1200"/>
              </a:spcBef>
              <a:spcAft>
                <a:spcPts val="1200"/>
              </a:spcAft>
              <a:buSzPts val="1946"/>
              <a:buNone/>
            </a:pPr>
            <a:endParaRPr sz="1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9"/>
                                        </p:tgtEl>
                                        <p:attrNameLst>
                                          <p:attrName>style.visibility</p:attrName>
                                        </p:attrNameLst>
                                      </p:cBhvr>
                                      <p:to>
                                        <p:strVal val="visible"/>
                                      </p:to>
                                    </p:set>
                                    <p:animEffect transition="in" filter="fade">
                                      <p:cBhvr>
                                        <p:cTn id="7" dur="1000"/>
                                        <p:tgtEl>
                                          <p:spTgt spid="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2"/>
          <p:cNvSpPr txBox="1">
            <a:spLocks noGrp="1"/>
          </p:cNvSpPr>
          <p:nvPr>
            <p:ph type="ctrTitle"/>
          </p:nvPr>
        </p:nvSpPr>
        <p:spPr>
          <a:xfrm>
            <a:off x="1003650" y="0"/>
            <a:ext cx="7136700" cy="919800"/>
          </a:xfrm>
          <a:prstGeom prst="rect">
            <a:avLst/>
          </a:prstGeom>
          <a:noFill/>
          <a:ln>
            <a:noFill/>
          </a:ln>
        </p:spPr>
        <p:txBody>
          <a:bodyPr spcFirstLastPara="1" wrap="square" lIns="0" tIns="0" rIns="0" bIns="0" anchor="b" anchorCtr="0">
            <a:noAutofit/>
          </a:bodyPr>
          <a:lstStyle/>
          <a:p>
            <a:pPr marL="0" lvl="0" indent="0" algn="ctr" rtl="0">
              <a:lnSpc>
                <a:spcPct val="150000"/>
              </a:lnSpc>
              <a:spcBef>
                <a:spcPts val="0"/>
              </a:spcBef>
              <a:spcAft>
                <a:spcPts val="0"/>
              </a:spcAft>
              <a:buNone/>
            </a:pPr>
            <a:r>
              <a:rPr lang="en" sz="3400" dirty="0">
                <a:latin typeface="Times New Roman" panose="02020603050405020304" pitchFamily="18" charset="0"/>
                <a:ea typeface="Arial"/>
                <a:cs typeface="Times New Roman" panose="02020603050405020304" pitchFamily="18" charset="0"/>
                <a:sym typeface="Arial"/>
              </a:rPr>
              <a:t>Problem Statement</a:t>
            </a:r>
            <a:endParaRPr sz="3400" dirty="0">
              <a:latin typeface="Times New Roman" panose="02020603050405020304" pitchFamily="18" charset="0"/>
              <a:ea typeface="Arial"/>
              <a:cs typeface="Times New Roman" panose="02020603050405020304" pitchFamily="18" charset="0"/>
              <a:sym typeface="Arial"/>
            </a:endParaRPr>
          </a:p>
        </p:txBody>
      </p:sp>
      <p:sp>
        <p:nvSpPr>
          <p:cNvPr id="89" name="Google Shape;89;p2"/>
          <p:cNvSpPr txBox="1">
            <a:spLocks noGrp="1"/>
          </p:cNvSpPr>
          <p:nvPr>
            <p:ph type="subTitle" idx="1"/>
          </p:nvPr>
        </p:nvSpPr>
        <p:spPr>
          <a:xfrm>
            <a:off x="1057250" y="836613"/>
            <a:ext cx="7136700" cy="1761000"/>
          </a:xfrm>
          <a:prstGeom prst="rect">
            <a:avLst/>
          </a:prstGeom>
          <a:noFill/>
          <a:ln>
            <a:noFill/>
          </a:ln>
        </p:spPr>
        <p:txBody>
          <a:bodyPr spcFirstLastPara="1" wrap="square" lIns="0" tIns="0" rIns="0" bIns="0" anchor="t" anchorCtr="0">
            <a:normAutofit/>
          </a:bodyPr>
          <a:lstStyle/>
          <a:p>
            <a:pPr marL="0" lvl="0" indent="0" algn="l" rtl="0">
              <a:lnSpc>
                <a:spcPct val="150000"/>
              </a:lnSpc>
              <a:spcBef>
                <a:spcPts val="0"/>
              </a:spcBef>
              <a:spcAft>
                <a:spcPts val="0"/>
              </a:spcAft>
              <a:buNone/>
            </a:pPr>
            <a:endParaRPr sz="1400" dirty="0">
              <a:solidFill>
                <a:srgbClr val="000000"/>
              </a:solidFill>
              <a:latin typeface="Times New Roman" panose="02020603050405020304" pitchFamily="18" charset="0"/>
              <a:ea typeface="Lato"/>
              <a:cs typeface="Times New Roman" panose="02020603050405020304" pitchFamily="18" charset="0"/>
              <a:sym typeface="Lato"/>
            </a:endParaRPr>
          </a:p>
          <a:p>
            <a:pPr marL="457200" lvl="0" indent="0" algn="l" rtl="0">
              <a:spcBef>
                <a:spcPts val="0"/>
              </a:spcBef>
              <a:spcAft>
                <a:spcPts val="0"/>
              </a:spcAft>
              <a:buNone/>
            </a:pPr>
            <a:r>
              <a:rPr lang="en" sz="1400" dirty="0">
                <a:solidFill>
                  <a:srgbClr val="000000"/>
                </a:solidFill>
                <a:latin typeface="Times New Roman" panose="02020603050405020304" pitchFamily="18" charset="0"/>
                <a:ea typeface="Lato"/>
                <a:cs typeface="Times New Roman" panose="02020603050405020304" pitchFamily="18" charset="0"/>
                <a:sym typeface="Lato"/>
              </a:rPr>
              <a:t>AstroSage has received a 1 crore investment and aims to optimize its call center operations. The goal is to determine how to allocate this investment to maximize operational efficiency, customer satisfaction, and profitability. The analysis will consider historical call data, performance metrics, and market trends to make informed decisions.</a:t>
            </a:r>
            <a:endParaRPr sz="1400" dirty="0">
              <a:solidFill>
                <a:srgbClr val="595959"/>
              </a:solidFill>
              <a:latin typeface="Times New Roman" panose="02020603050405020304" pitchFamily="18" charset="0"/>
              <a:cs typeface="Times New Roman" panose="02020603050405020304" pitchFamily="18" charset="0"/>
            </a:endParaRPr>
          </a:p>
        </p:txBody>
      </p:sp>
      <p:pic>
        <p:nvPicPr>
          <p:cNvPr id="90" name="Google Shape;90;p2"/>
          <p:cNvPicPr preferRelativeResize="0"/>
          <p:nvPr/>
        </p:nvPicPr>
        <p:blipFill>
          <a:blip r:embed="rId3">
            <a:alphaModFix/>
          </a:blip>
          <a:stretch>
            <a:fillRect/>
          </a:stretch>
        </p:blipFill>
        <p:spPr>
          <a:xfrm>
            <a:off x="3282175" y="2289350"/>
            <a:ext cx="3002000" cy="1676725"/>
          </a:xfrm>
          <a:prstGeom prst="rect">
            <a:avLst/>
          </a:prstGeom>
          <a:noFill/>
          <a:ln>
            <a:noFill/>
          </a:ln>
        </p:spPr>
      </p:pic>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10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g2faa663d1ee_1_0"/>
          <p:cNvSpPr txBox="1">
            <a:spLocks noGrp="1"/>
          </p:cNvSpPr>
          <p:nvPr>
            <p:ph type="title"/>
          </p:nvPr>
        </p:nvSpPr>
        <p:spPr>
          <a:xfrm>
            <a:off x="639337" y="363150"/>
            <a:ext cx="8466488" cy="1092300"/>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SzPts val="2800"/>
              <a:buNone/>
            </a:pPr>
            <a:r>
              <a:rPr lang="en" sz="3400" dirty="0">
                <a:latin typeface="Arial"/>
                <a:ea typeface="Arial"/>
                <a:cs typeface="Arial"/>
                <a:sym typeface="Arial"/>
              </a:rPr>
              <a:t>AstroSage: Personalized Astrology</a:t>
            </a:r>
            <a:endParaRPr sz="3400" dirty="0">
              <a:latin typeface="Arial"/>
              <a:ea typeface="Arial"/>
              <a:cs typeface="Arial"/>
              <a:sym typeface="Arial"/>
            </a:endParaRPr>
          </a:p>
        </p:txBody>
      </p:sp>
      <p:sp>
        <p:nvSpPr>
          <p:cNvPr id="96" name="Google Shape;96;g2faa663d1ee_1_0"/>
          <p:cNvSpPr txBox="1">
            <a:spLocks noGrp="1"/>
          </p:cNvSpPr>
          <p:nvPr>
            <p:ph type="body" idx="1"/>
          </p:nvPr>
        </p:nvSpPr>
        <p:spPr>
          <a:xfrm>
            <a:off x="944137" y="1820475"/>
            <a:ext cx="7908638" cy="2788500"/>
          </a:xfrm>
          <a:prstGeom prst="rect">
            <a:avLst/>
          </a:prstGeom>
          <a:noFill/>
          <a:ln>
            <a:noFill/>
          </a:ln>
        </p:spPr>
        <p:txBody>
          <a:bodyPr spcFirstLastPara="1" wrap="square" lIns="0" tIns="0" rIns="0" bIns="0" anchor="t" anchorCtr="0">
            <a:normAutofit/>
          </a:bodyPr>
          <a:lstStyle/>
          <a:p>
            <a:pPr marL="457200" lvl="0" indent="-304800" algn="l" rtl="0">
              <a:lnSpc>
                <a:spcPct val="115000"/>
              </a:lnSpc>
              <a:spcBef>
                <a:spcPts val="0"/>
              </a:spcBef>
              <a:spcAft>
                <a:spcPts val="0"/>
              </a:spcAft>
              <a:buClr>
                <a:srgbClr val="1F1F1F"/>
              </a:buClr>
              <a:buSzPts val="1200"/>
              <a:buChar char="●"/>
            </a:pPr>
            <a:r>
              <a:rPr lang="en" sz="1400" dirty="0">
                <a:solidFill>
                  <a:srgbClr val="1F1F1F"/>
                </a:solidFill>
                <a:latin typeface="Times New Roman" panose="02020603050405020304" pitchFamily="18" charset="0"/>
                <a:cs typeface="Times New Roman" panose="02020603050405020304" pitchFamily="18" charset="0"/>
              </a:rPr>
              <a:t>Leading online astrology platform offering personalized services.</a:t>
            </a:r>
            <a:endParaRPr sz="1400" dirty="0">
              <a:solidFill>
                <a:srgbClr val="1F1F1F"/>
              </a:solidFill>
              <a:latin typeface="Times New Roman" panose="02020603050405020304" pitchFamily="18" charset="0"/>
              <a:cs typeface="Times New Roman" panose="02020603050405020304" pitchFamily="18" charset="0"/>
            </a:endParaRPr>
          </a:p>
          <a:p>
            <a:pPr marL="457200" lvl="0" indent="-304800" algn="l" rtl="0">
              <a:lnSpc>
                <a:spcPct val="115000"/>
              </a:lnSpc>
              <a:spcBef>
                <a:spcPts val="0"/>
              </a:spcBef>
              <a:spcAft>
                <a:spcPts val="0"/>
              </a:spcAft>
              <a:buClr>
                <a:srgbClr val="1F1F1F"/>
              </a:buClr>
              <a:buSzPts val="1200"/>
              <a:buChar char="●"/>
            </a:pPr>
            <a:r>
              <a:rPr lang="en" sz="1400" dirty="0">
                <a:solidFill>
                  <a:srgbClr val="1F1F1F"/>
                </a:solidFill>
                <a:latin typeface="Times New Roman" panose="02020603050405020304" pitchFamily="18" charset="0"/>
                <a:cs typeface="Times New Roman" panose="02020603050405020304" pitchFamily="18" charset="0"/>
              </a:rPr>
              <a:t>Aims to make astrology accessible to all, providing insights into life, relationships, and career.</a:t>
            </a:r>
            <a:endParaRPr sz="1400" dirty="0">
              <a:solidFill>
                <a:srgbClr val="1F1F1F"/>
              </a:solidFill>
              <a:latin typeface="Times New Roman" panose="02020603050405020304" pitchFamily="18" charset="0"/>
              <a:cs typeface="Times New Roman" panose="02020603050405020304" pitchFamily="18" charset="0"/>
            </a:endParaRPr>
          </a:p>
          <a:p>
            <a:pPr marL="457200" lvl="0" indent="-304800" algn="l" rtl="0">
              <a:lnSpc>
                <a:spcPct val="115000"/>
              </a:lnSpc>
              <a:spcBef>
                <a:spcPts val="0"/>
              </a:spcBef>
              <a:spcAft>
                <a:spcPts val="0"/>
              </a:spcAft>
              <a:buClr>
                <a:srgbClr val="1F1F1F"/>
              </a:buClr>
              <a:buSzPts val="1200"/>
              <a:buChar char="●"/>
            </a:pPr>
            <a:r>
              <a:rPr lang="en" sz="1400" dirty="0">
                <a:solidFill>
                  <a:srgbClr val="1F1F1F"/>
                </a:solidFill>
                <a:latin typeface="Times New Roman" panose="02020603050405020304" pitchFamily="18" charset="0"/>
                <a:cs typeface="Times New Roman" panose="02020603050405020304" pitchFamily="18" charset="0"/>
              </a:rPr>
              <a:t>Connects users with experienced astrologers for live consultations via chat, call, or video.</a:t>
            </a:r>
            <a:endParaRPr sz="1400" dirty="0">
              <a:solidFill>
                <a:srgbClr val="1F1F1F"/>
              </a:solidFill>
              <a:latin typeface="Times New Roman" panose="02020603050405020304" pitchFamily="18" charset="0"/>
              <a:cs typeface="Times New Roman" panose="02020603050405020304" pitchFamily="18" charset="0"/>
            </a:endParaRPr>
          </a:p>
          <a:p>
            <a:pPr marL="457200" lvl="0" indent="-304800" algn="l" rtl="0">
              <a:lnSpc>
                <a:spcPct val="115000"/>
              </a:lnSpc>
              <a:spcBef>
                <a:spcPts val="0"/>
              </a:spcBef>
              <a:spcAft>
                <a:spcPts val="0"/>
              </a:spcAft>
              <a:buClr>
                <a:srgbClr val="1F1F1F"/>
              </a:buClr>
              <a:buSzPts val="1200"/>
              <a:buChar char="●"/>
            </a:pPr>
            <a:r>
              <a:rPr lang="en" sz="1400" dirty="0">
                <a:solidFill>
                  <a:srgbClr val="1F1F1F"/>
                </a:solidFill>
                <a:latin typeface="Times New Roman" panose="02020603050405020304" pitchFamily="18" charset="0"/>
                <a:cs typeface="Times New Roman" panose="02020603050405020304" pitchFamily="18" charset="0"/>
              </a:rPr>
              <a:t>Offers variety of services including horoscope readings, Vedic astrology, and numerology.</a:t>
            </a:r>
            <a:endParaRPr sz="1400" dirty="0">
              <a:solidFill>
                <a:srgbClr val="1F1F1F"/>
              </a:solidFill>
              <a:latin typeface="Times New Roman" panose="02020603050405020304" pitchFamily="18" charset="0"/>
              <a:cs typeface="Times New Roman" panose="02020603050405020304" pitchFamily="18" charset="0"/>
            </a:endParaRPr>
          </a:p>
          <a:p>
            <a:pPr marL="457200" lvl="0" indent="-304800" algn="l" rtl="0">
              <a:lnSpc>
                <a:spcPct val="115000"/>
              </a:lnSpc>
              <a:spcBef>
                <a:spcPts val="0"/>
              </a:spcBef>
              <a:spcAft>
                <a:spcPts val="0"/>
              </a:spcAft>
              <a:buClr>
                <a:srgbClr val="1F1F1F"/>
              </a:buClr>
              <a:buSzPts val="1200"/>
              <a:buChar char="●"/>
            </a:pPr>
            <a:r>
              <a:rPr lang="en" sz="1400" dirty="0">
                <a:solidFill>
                  <a:srgbClr val="1F1F1F"/>
                </a:solidFill>
                <a:latin typeface="Times New Roman" panose="02020603050405020304" pitchFamily="18" charset="0"/>
                <a:cs typeface="Times New Roman" panose="02020603050405020304" pitchFamily="18" charset="0"/>
              </a:rPr>
              <a:t>Focus on customization ensures personalized guidance for each user.</a:t>
            </a:r>
            <a:endParaRPr sz="1400" dirty="0">
              <a:solidFill>
                <a:srgbClr val="1F1F1F"/>
              </a:solidFill>
              <a:latin typeface="Times New Roman" panose="02020603050405020304" pitchFamily="18" charset="0"/>
              <a:cs typeface="Times New Roman" panose="02020603050405020304" pitchFamily="18" charset="0"/>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10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sp>
        <p:nvSpPr>
          <p:cNvPr id="144" name="Google Shape;144;p5"/>
          <p:cNvSpPr txBox="1">
            <a:spLocks noGrp="1"/>
          </p:cNvSpPr>
          <p:nvPr>
            <p:ph type="title"/>
          </p:nvPr>
        </p:nvSpPr>
        <p:spPr>
          <a:xfrm>
            <a:off x="0" y="162325"/>
            <a:ext cx="35403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90"/>
              <a:buNone/>
            </a:pPr>
            <a:r>
              <a:rPr lang="en" sz="3400" dirty="0">
                <a:latin typeface="Times New Roman" panose="02020603050405020304" pitchFamily="18" charset="0"/>
                <a:ea typeface="Arial"/>
                <a:cs typeface="Times New Roman" panose="02020603050405020304" pitchFamily="18" charset="0"/>
                <a:sym typeface="Arial"/>
              </a:rPr>
              <a:t>AstroSage Data Overview</a:t>
            </a:r>
            <a:endParaRPr sz="3400" dirty="0">
              <a:latin typeface="Times New Roman" panose="02020603050405020304" pitchFamily="18" charset="0"/>
              <a:ea typeface="Arial"/>
              <a:cs typeface="Times New Roman" panose="02020603050405020304" pitchFamily="18" charset="0"/>
              <a:sym typeface="Arial"/>
            </a:endParaRPr>
          </a:p>
        </p:txBody>
      </p:sp>
      <p:sp>
        <p:nvSpPr>
          <p:cNvPr id="145" name="Google Shape;145;p5"/>
          <p:cNvSpPr txBox="1">
            <a:spLocks noGrp="1"/>
          </p:cNvSpPr>
          <p:nvPr>
            <p:ph type="body" idx="1"/>
          </p:nvPr>
        </p:nvSpPr>
        <p:spPr>
          <a:xfrm>
            <a:off x="3405350" y="162325"/>
            <a:ext cx="5474700" cy="1368600"/>
          </a:xfrm>
          <a:prstGeom prst="rect">
            <a:avLst/>
          </a:prstGeom>
          <a:noFill/>
          <a:ln>
            <a:noFill/>
          </a:ln>
        </p:spPr>
        <p:txBody>
          <a:bodyPr spcFirstLastPara="1" wrap="square" lIns="91425" tIns="91425" rIns="91425" bIns="91425" anchor="t" anchorCtr="0">
            <a:noAutofit/>
          </a:bodyPr>
          <a:lstStyle/>
          <a:p>
            <a:pPr marL="457200" lvl="0" indent="0" algn="ctr" rtl="0">
              <a:spcBef>
                <a:spcPts val="0"/>
              </a:spcBef>
              <a:spcAft>
                <a:spcPts val="0"/>
              </a:spcAft>
              <a:buNone/>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Key Performance Indicators (KPIs)</a:t>
            </a:r>
            <a:endParaRPr sz="1400" b="1"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4800" algn="l" rtl="0">
              <a:spcBef>
                <a:spcPts val="0"/>
              </a:spcBef>
              <a:spcAft>
                <a:spcPts val="0"/>
              </a:spcAft>
              <a:buSzPts val="1200"/>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Engagement:</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Over 26K monthly users.</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4800" algn="l" rtl="0">
              <a:spcBef>
                <a:spcPts val="0"/>
              </a:spcBef>
              <a:spcAft>
                <a:spcPts val="0"/>
              </a:spcAft>
              <a:buSzPts val="1200"/>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Agents:</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131 dedicated agents.</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4800" algn="l" rtl="0">
              <a:spcBef>
                <a:spcPts val="0"/>
              </a:spcBef>
              <a:spcAft>
                <a:spcPts val="0"/>
              </a:spcAft>
              <a:buSzPts val="1200"/>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Revenue:</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Monthly revenue over 2 lakhs.</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4800" algn="l" rtl="0">
              <a:spcBef>
                <a:spcPts val="0"/>
              </a:spcBef>
              <a:spcAft>
                <a:spcPts val="0"/>
              </a:spcAft>
              <a:buSzPts val="1200"/>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Investment:</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1 crore investment for business optimization.</a:t>
            </a:r>
            <a:endParaRPr sz="1400" dirty="0">
              <a:latin typeface="Times New Roman" panose="02020603050405020304" pitchFamily="18" charset="0"/>
              <a:cs typeface="Times New Roman" panose="02020603050405020304" pitchFamily="18" charset="0"/>
            </a:endParaRPr>
          </a:p>
        </p:txBody>
      </p:sp>
      <p:sp>
        <p:nvSpPr>
          <p:cNvPr id="146" name="Google Shape;146;p5"/>
          <p:cNvSpPr txBox="1">
            <a:spLocks noGrp="1"/>
          </p:cNvSpPr>
          <p:nvPr>
            <p:ph type="body" idx="1"/>
          </p:nvPr>
        </p:nvSpPr>
        <p:spPr>
          <a:xfrm>
            <a:off x="3405350" y="1748200"/>
            <a:ext cx="5474700" cy="1826700"/>
          </a:xfrm>
          <a:prstGeom prst="rect">
            <a:avLst/>
          </a:prstGeom>
          <a:noFill/>
          <a:ln>
            <a:noFill/>
          </a:ln>
        </p:spPr>
        <p:txBody>
          <a:bodyPr spcFirstLastPara="1" wrap="square" lIns="91425" tIns="91425" rIns="91425" bIns="91425" anchor="t" anchorCtr="0">
            <a:normAutofit/>
          </a:bodyPr>
          <a:lstStyle/>
          <a:p>
            <a:pPr marL="0" lvl="0" indent="0" algn="ctr" rtl="0">
              <a:spcBef>
                <a:spcPts val="1800"/>
              </a:spcBef>
              <a:spcAft>
                <a:spcPts val="0"/>
              </a:spcAft>
              <a:buNone/>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Data Cleaning and Preprocessing</a:t>
            </a:r>
            <a:endParaRPr sz="1400" b="1"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4800" algn="l" rtl="0">
              <a:spcBef>
                <a:spcPts val="1200"/>
              </a:spcBef>
              <a:spcAft>
                <a:spcPts val="0"/>
              </a:spcAft>
              <a:buClr>
                <a:srgbClr val="000000"/>
              </a:buClr>
              <a:buSzPts val="1200"/>
              <a:buFont typeface="Arial"/>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Attribute Removal:</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Removed non-informative columns.</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4800" algn="l" rtl="0">
              <a:spcBef>
                <a:spcPts val="0"/>
              </a:spcBef>
              <a:spcAft>
                <a:spcPts val="0"/>
              </a:spcAft>
              <a:buClr>
                <a:srgbClr val="000000"/>
              </a:buClr>
              <a:buSzPts val="1200"/>
              <a:buFont typeface="Arial"/>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Data Consistency:</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Standardized guruName formatting.</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4800" algn="l" rtl="0">
              <a:spcBef>
                <a:spcPts val="0"/>
              </a:spcBef>
              <a:spcAft>
                <a:spcPts val="0"/>
              </a:spcAft>
              <a:buClr>
                <a:srgbClr val="000000"/>
              </a:buClr>
              <a:buSzPts val="1200"/>
              <a:buFont typeface="Arial"/>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Data Cleaning:</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Removed unwanted characters and handled missing values.</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0" algn="l" rtl="0">
              <a:lnSpc>
                <a:spcPct val="115000"/>
              </a:lnSpc>
              <a:spcBef>
                <a:spcPts val="1200"/>
              </a:spcBef>
              <a:spcAft>
                <a:spcPts val="0"/>
              </a:spcAft>
              <a:buNone/>
            </a:pPr>
            <a:endParaRPr sz="1400" b="1" dirty="0">
              <a:latin typeface="Times New Roman" panose="02020603050405020304" pitchFamily="18" charset="0"/>
              <a:cs typeface="Times New Roman" panose="02020603050405020304" pitchFamily="18" charset="0"/>
            </a:endParaRPr>
          </a:p>
        </p:txBody>
      </p:sp>
      <p:sp>
        <p:nvSpPr>
          <p:cNvPr id="147" name="Google Shape;147;p5"/>
          <p:cNvSpPr txBox="1">
            <a:spLocks noGrp="1"/>
          </p:cNvSpPr>
          <p:nvPr>
            <p:ph type="body" idx="1"/>
          </p:nvPr>
        </p:nvSpPr>
        <p:spPr>
          <a:xfrm>
            <a:off x="3405350" y="3154475"/>
            <a:ext cx="5474700" cy="1826700"/>
          </a:xfrm>
          <a:prstGeom prst="rect">
            <a:avLst/>
          </a:prstGeom>
          <a:noFill/>
          <a:ln>
            <a:noFill/>
          </a:ln>
        </p:spPr>
        <p:txBody>
          <a:bodyPr spcFirstLastPara="1" wrap="square" lIns="91425" tIns="91425" rIns="91425" bIns="91425" anchor="t" anchorCtr="0">
            <a:noAutofit/>
          </a:bodyPr>
          <a:lstStyle/>
          <a:p>
            <a:pPr marL="0" lvl="0" indent="0" algn="ctr" rtl="0">
              <a:spcBef>
                <a:spcPts val="1800"/>
              </a:spcBef>
              <a:spcAft>
                <a:spcPts val="0"/>
              </a:spcAft>
              <a:buNone/>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Data Utilization</a:t>
            </a:r>
            <a:endParaRPr sz="1400" b="1"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4800" algn="l" rtl="0">
              <a:spcBef>
                <a:spcPts val="1200"/>
              </a:spcBef>
              <a:spcAft>
                <a:spcPts val="0"/>
              </a:spcAft>
              <a:buClr>
                <a:srgbClr val="000000"/>
              </a:buClr>
              <a:buSzPts val="1200"/>
              <a:buFont typeface="Arial"/>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Business Analysis:</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Deep dive into AstroSage's business model.</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4800" algn="l" rtl="0">
              <a:spcBef>
                <a:spcPts val="0"/>
              </a:spcBef>
              <a:spcAft>
                <a:spcPts val="0"/>
              </a:spcAft>
              <a:buClr>
                <a:srgbClr val="000000"/>
              </a:buClr>
              <a:buSzPts val="1200"/>
              <a:buFont typeface="Arial"/>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Key Insights:</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Understand user behavior, internal challenges, and areas for improvement.</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4800" algn="l" rtl="0">
              <a:spcBef>
                <a:spcPts val="0"/>
              </a:spcBef>
              <a:spcAft>
                <a:spcPts val="0"/>
              </a:spcAft>
              <a:buClr>
                <a:srgbClr val="000000"/>
              </a:buClr>
              <a:buSzPts val="1200"/>
              <a:buFont typeface="Arial"/>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Investment Guidance:</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Identify strategic areas for resource allocation.</a:t>
            </a:r>
            <a:endParaRPr sz="1400" b="1" dirty="0">
              <a:latin typeface="Times New Roman" panose="02020603050405020304" pitchFamily="18" charset="0"/>
              <a:cs typeface="Times New Roman" panose="02020603050405020304" pitchFamily="18" charset="0"/>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1000"/>
                                        <p:tgtEl>
                                          <p:spTgt spid="1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6"/>
                                        </p:tgtEl>
                                        <p:attrNameLst>
                                          <p:attrName>style.visibility</p:attrName>
                                        </p:attrNameLst>
                                      </p:cBhvr>
                                      <p:to>
                                        <p:strVal val="visible"/>
                                      </p:to>
                                    </p:set>
                                    <p:animEffect transition="in" filter="fade">
                                      <p:cBhvr>
                                        <p:cTn id="12" dur="1000"/>
                                        <p:tgtEl>
                                          <p:spTgt spid="1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7"/>
                                        </p:tgtEl>
                                        <p:attrNameLst>
                                          <p:attrName>style.visibility</p:attrName>
                                        </p:attrNameLst>
                                      </p:cBhvr>
                                      <p:to>
                                        <p:strVal val="visible"/>
                                      </p:to>
                                    </p:set>
                                    <p:animEffect transition="in" filter="fade">
                                      <p:cBhvr>
                                        <p:cTn id="17" dur="10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sp>
        <p:nvSpPr>
          <p:cNvPr id="152" name="Google Shape;152;p6"/>
          <p:cNvSpPr txBox="1">
            <a:spLocks noGrp="1"/>
          </p:cNvSpPr>
          <p:nvPr>
            <p:ph type="body" idx="1"/>
          </p:nvPr>
        </p:nvSpPr>
        <p:spPr>
          <a:xfrm>
            <a:off x="100600" y="834084"/>
            <a:ext cx="3832800" cy="3812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sz="1400" b="1" dirty="0">
              <a:solidFill>
                <a:schemeClr val="dk1"/>
              </a:solidFill>
              <a:latin typeface="Times New Roman" panose="02020603050405020304" pitchFamily="18" charset="0"/>
              <a:cs typeface="Times New Roman" panose="02020603050405020304" pitchFamily="18" charset="0"/>
            </a:endParaRPr>
          </a:p>
          <a:p>
            <a:pPr marL="457200" lvl="0" indent="-311150" algn="l" rtl="0">
              <a:spcBef>
                <a:spcPts val="0"/>
              </a:spcBef>
              <a:spcAft>
                <a:spcPts val="0"/>
              </a:spcAft>
              <a:buClr>
                <a:srgbClr val="595959"/>
              </a:buClr>
              <a:buSzPts val="1300"/>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Trend:</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Decreasing daily call volume.</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11150" algn="l" rtl="0">
              <a:spcBef>
                <a:spcPts val="0"/>
              </a:spcBef>
              <a:spcAft>
                <a:spcPts val="0"/>
              </a:spcAft>
              <a:buClr>
                <a:srgbClr val="595959"/>
              </a:buClr>
              <a:buSzPts val="1300"/>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Revenue Impact:</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Significant revenue contribution from calls.</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11150" algn="l" rtl="0">
              <a:spcBef>
                <a:spcPts val="0"/>
              </a:spcBef>
              <a:spcAft>
                <a:spcPts val="0"/>
              </a:spcAft>
              <a:buClr>
                <a:srgbClr val="595959"/>
              </a:buClr>
              <a:buSzPts val="1300"/>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Urgency:</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Immediate attention required to mitigate business impact.</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11150" algn="l" rtl="0">
              <a:spcBef>
                <a:spcPts val="0"/>
              </a:spcBef>
              <a:spcAft>
                <a:spcPts val="0"/>
              </a:spcAft>
              <a:buClr>
                <a:srgbClr val="595959"/>
              </a:buClr>
              <a:buSzPts val="1300"/>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Root Cause Analysis:</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Deeper analysis to identify underlying issues.</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11150" algn="l" rtl="0">
              <a:spcBef>
                <a:spcPts val="0"/>
              </a:spcBef>
              <a:spcAft>
                <a:spcPts val="0"/>
              </a:spcAft>
              <a:buClr>
                <a:srgbClr val="595959"/>
              </a:buClr>
              <a:buSzPts val="1300"/>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Temporary Solution:</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Introduce attractive offers to stimulate demand.</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11150" algn="l" rtl="0">
              <a:spcBef>
                <a:spcPts val="0"/>
              </a:spcBef>
              <a:spcAft>
                <a:spcPts val="0"/>
              </a:spcAft>
              <a:buClr>
                <a:srgbClr val="595959"/>
              </a:buClr>
              <a:buSzPts val="1300"/>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Long-Term Solution:</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Identify root causes to guide effective resource allocation.</a:t>
            </a:r>
            <a:endParaRPr sz="1400" dirty="0">
              <a:solidFill>
                <a:srgbClr val="595959"/>
              </a:solidFill>
              <a:latin typeface="Times New Roman" panose="02020603050405020304" pitchFamily="18" charset="0"/>
              <a:cs typeface="Times New Roman" panose="02020603050405020304" pitchFamily="18" charset="0"/>
            </a:endParaRPr>
          </a:p>
        </p:txBody>
      </p:sp>
      <p:sp>
        <p:nvSpPr>
          <p:cNvPr id="154" name="Google Shape;154;p6"/>
          <p:cNvSpPr txBox="1"/>
          <p:nvPr/>
        </p:nvSpPr>
        <p:spPr>
          <a:xfrm>
            <a:off x="148700" y="165125"/>
            <a:ext cx="4275600" cy="940227"/>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2700"/>
              <a:buFont typeface="Arial"/>
              <a:buNone/>
            </a:pPr>
            <a:r>
              <a:rPr lang="en" sz="3400" b="1" i="0" u="none" strike="noStrike" cap="none" dirty="0">
                <a:solidFill>
                  <a:schemeClr val="accent1"/>
                </a:solidFill>
                <a:latin typeface="Times New Roman" panose="02020603050405020304" pitchFamily="18" charset="0"/>
                <a:cs typeface="Times New Roman" panose="02020603050405020304" pitchFamily="18" charset="0"/>
                <a:sym typeface="Arial"/>
              </a:rPr>
              <a:t>Daily Calls Analysis</a:t>
            </a:r>
            <a:endParaRPr sz="3400" b="0" i="0" u="none" strike="noStrike" cap="none" dirty="0">
              <a:solidFill>
                <a:schemeClr val="accent1"/>
              </a:solidFill>
              <a:latin typeface="Times New Roman" panose="02020603050405020304" pitchFamily="18" charset="0"/>
              <a:cs typeface="Times New Roman" panose="02020603050405020304" pitchFamily="18" charset="0"/>
              <a:sym typeface="Arial"/>
            </a:endParaRPr>
          </a:p>
        </p:txBody>
      </p:sp>
      <p:graphicFrame>
        <p:nvGraphicFramePr>
          <p:cNvPr id="3" name="Chart 2">
            <a:extLst>
              <a:ext uri="{FF2B5EF4-FFF2-40B4-BE49-F238E27FC236}">
                <a16:creationId xmlns:a16="http://schemas.microsoft.com/office/drawing/2014/main" id="{00000000-0008-0000-0100-000005000000}"/>
              </a:ext>
            </a:extLst>
          </p:cNvPr>
          <p:cNvGraphicFramePr>
            <a:graphicFrameLocks/>
          </p:cNvGraphicFramePr>
          <p:nvPr>
            <p:extLst>
              <p:ext uri="{D42A27DB-BD31-4B8C-83A1-F6EECF244321}">
                <p14:modId xmlns:p14="http://schemas.microsoft.com/office/powerpoint/2010/main" val="3348715475"/>
              </p:ext>
            </p:extLst>
          </p:nvPr>
        </p:nvGraphicFramePr>
        <p:xfrm>
          <a:off x="3347712" y="504450"/>
          <a:ext cx="5185833" cy="216323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10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6"/>
        <p:cNvGrpSpPr/>
        <p:nvPr/>
      </p:nvGrpSpPr>
      <p:grpSpPr>
        <a:xfrm>
          <a:off x="0" y="0"/>
          <a:ext cx="0" cy="0"/>
          <a:chOff x="0" y="0"/>
          <a:chExt cx="0" cy="0"/>
        </a:xfrm>
      </p:grpSpPr>
      <p:sp>
        <p:nvSpPr>
          <p:cNvPr id="167" name="Google Shape;167;p8"/>
          <p:cNvSpPr txBox="1">
            <a:spLocks noGrp="1"/>
          </p:cNvSpPr>
          <p:nvPr>
            <p:ph type="title"/>
          </p:nvPr>
        </p:nvSpPr>
        <p:spPr>
          <a:xfrm>
            <a:off x="209975" y="241575"/>
            <a:ext cx="62949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90"/>
              <a:buNone/>
            </a:pPr>
            <a:r>
              <a:rPr lang="en" sz="3400" dirty="0">
                <a:latin typeface="Times New Roman" panose="02020603050405020304" pitchFamily="18" charset="0"/>
                <a:ea typeface="Arial"/>
                <a:cs typeface="Times New Roman" panose="02020603050405020304" pitchFamily="18" charset="0"/>
                <a:sym typeface="Arial"/>
              </a:rPr>
              <a:t>Chat/Call Revenue Analysis</a:t>
            </a:r>
            <a:endParaRPr sz="3400" dirty="0">
              <a:latin typeface="Times New Roman" panose="02020603050405020304" pitchFamily="18" charset="0"/>
              <a:ea typeface="Arial"/>
              <a:cs typeface="Times New Roman" panose="02020603050405020304" pitchFamily="18" charset="0"/>
              <a:sym typeface="Arial"/>
            </a:endParaRPr>
          </a:p>
        </p:txBody>
      </p:sp>
      <p:sp>
        <p:nvSpPr>
          <p:cNvPr id="168" name="Google Shape;168;p8"/>
          <p:cNvSpPr txBox="1">
            <a:spLocks noGrp="1"/>
          </p:cNvSpPr>
          <p:nvPr>
            <p:ph type="body" idx="1"/>
          </p:nvPr>
        </p:nvSpPr>
        <p:spPr>
          <a:xfrm>
            <a:off x="131975" y="1239000"/>
            <a:ext cx="4017900" cy="3687600"/>
          </a:xfrm>
          <a:prstGeom prst="rect">
            <a:avLst/>
          </a:prstGeom>
          <a:noFill/>
          <a:ln>
            <a:noFill/>
          </a:ln>
        </p:spPr>
        <p:txBody>
          <a:bodyPr spcFirstLastPara="1" wrap="square" lIns="91425" tIns="91425" rIns="91425" bIns="91425" anchor="t" anchorCtr="0">
            <a:normAutofit/>
          </a:bodyPr>
          <a:lstStyle/>
          <a:p>
            <a:pPr marL="457200" lvl="0" indent="-311150" algn="l" rtl="0">
              <a:spcBef>
                <a:spcPts val="0"/>
              </a:spcBef>
              <a:spcAft>
                <a:spcPts val="0"/>
              </a:spcAft>
              <a:buClr>
                <a:srgbClr val="1F1F1F"/>
              </a:buClr>
              <a:buSzPts val="1300"/>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Activity:</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Higher chat activity (19,514) compared to calls (8,505).</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11150" algn="l" rtl="0">
              <a:spcBef>
                <a:spcPts val="0"/>
              </a:spcBef>
              <a:spcAft>
                <a:spcPts val="0"/>
              </a:spcAft>
              <a:buClr>
                <a:srgbClr val="1F1F1F"/>
              </a:buClr>
              <a:buSzPts val="1300"/>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Revenue:</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Lower chat revenue (₹45,495) compared to calls (₹168,382).</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11150" algn="l" rtl="0">
              <a:spcBef>
                <a:spcPts val="0"/>
              </a:spcBef>
              <a:spcAft>
                <a:spcPts val="0"/>
              </a:spcAft>
              <a:buClr>
                <a:srgbClr val="1F1F1F"/>
              </a:buClr>
              <a:buSzPts val="1300"/>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Gap:</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Chat popularity doesn't translate to revenue.</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11150" algn="l" rtl="0">
              <a:spcBef>
                <a:spcPts val="0"/>
              </a:spcBef>
              <a:spcAft>
                <a:spcPts val="0"/>
              </a:spcAft>
              <a:buClr>
                <a:srgbClr val="1F1F1F"/>
              </a:buClr>
              <a:buSzPts val="1300"/>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Suggestion:</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Enhance chat interface with features like instant horoscopes, follow-up sessions, and real-time document sharing to boost user satisfaction and retention.</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0" algn="l" rtl="0">
              <a:lnSpc>
                <a:spcPct val="115000"/>
              </a:lnSpc>
              <a:spcBef>
                <a:spcPts val="0"/>
              </a:spcBef>
              <a:spcAft>
                <a:spcPts val="0"/>
              </a:spcAft>
              <a:buNone/>
            </a:pPr>
            <a:endParaRPr sz="1400" dirty="0">
              <a:solidFill>
                <a:srgbClr val="1F1F1F"/>
              </a:solidFill>
              <a:latin typeface="Times New Roman" panose="02020603050405020304" pitchFamily="18" charset="0"/>
              <a:cs typeface="Times New Roman" panose="02020603050405020304" pitchFamily="18" charset="0"/>
            </a:endParaRPr>
          </a:p>
          <a:p>
            <a:pPr marL="0" lvl="0" indent="0" algn="l" rtl="0">
              <a:lnSpc>
                <a:spcPct val="115000"/>
              </a:lnSpc>
              <a:spcBef>
                <a:spcPts val="1200"/>
              </a:spcBef>
              <a:spcAft>
                <a:spcPts val="1200"/>
              </a:spcAft>
              <a:buSzPts val="1800"/>
              <a:buNone/>
            </a:pPr>
            <a:endParaRPr sz="1400" dirty="0">
              <a:latin typeface="Times New Roman" panose="02020603050405020304" pitchFamily="18" charset="0"/>
              <a:cs typeface="Times New Roman" panose="02020603050405020304" pitchFamily="18" charset="0"/>
            </a:endParaRPr>
          </a:p>
        </p:txBody>
      </p:sp>
      <p:pic>
        <p:nvPicPr>
          <p:cNvPr id="169" name="Google Shape;169;p8"/>
          <p:cNvPicPr preferRelativeResize="0"/>
          <p:nvPr/>
        </p:nvPicPr>
        <p:blipFill>
          <a:blip r:embed="rId3">
            <a:alphaModFix/>
          </a:blip>
          <a:stretch>
            <a:fillRect/>
          </a:stretch>
        </p:blipFill>
        <p:spPr>
          <a:xfrm>
            <a:off x="4302275" y="966675"/>
            <a:ext cx="4689325" cy="306578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fade">
                                      <p:cBhvr>
                                        <p:cTn id="7" dur="10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
        <p:cNvGrpSpPr/>
        <p:nvPr/>
      </p:nvGrpSpPr>
      <p:grpSpPr>
        <a:xfrm>
          <a:off x="0" y="0"/>
          <a:ext cx="0" cy="0"/>
          <a:chOff x="0" y="0"/>
          <a:chExt cx="0" cy="0"/>
        </a:xfrm>
      </p:grpSpPr>
      <p:sp>
        <p:nvSpPr>
          <p:cNvPr id="174" name="Google Shape;174;p9"/>
          <p:cNvSpPr txBox="1">
            <a:spLocks noGrp="1"/>
          </p:cNvSpPr>
          <p:nvPr>
            <p:ph type="title"/>
          </p:nvPr>
        </p:nvSpPr>
        <p:spPr>
          <a:xfrm>
            <a:off x="311700" y="219025"/>
            <a:ext cx="5994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90"/>
              <a:buNone/>
            </a:pPr>
            <a:r>
              <a:rPr lang="en" sz="3400" dirty="0">
                <a:latin typeface="Times New Roman" panose="02020603050405020304" pitchFamily="18" charset="0"/>
                <a:ea typeface="Arial"/>
                <a:cs typeface="Times New Roman" panose="02020603050405020304" pitchFamily="18" charset="0"/>
                <a:sym typeface="Arial"/>
              </a:rPr>
              <a:t>Average Rating Analysis</a:t>
            </a:r>
            <a:endParaRPr sz="3400" dirty="0">
              <a:latin typeface="Times New Roman" panose="02020603050405020304" pitchFamily="18" charset="0"/>
              <a:ea typeface="Arial"/>
              <a:cs typeface="Times New Roman" panose="02020603050405020304" pitchFamily="18" charset="0"/>
              <a:sym typeface="Arial"/>
            </a:endParaRPr>
          </a:p>
        </p:txBody>
      </p:sp>
      <p:sp>
        <p:nvSpPr>
          <p:cNvPr id="175" name="Google Shape;175;p9"/>
          <p:cNvSpPr txBox="1">
            <a:spLocks noGrp="1"/>
          </p:cNvSpPr>
          <p:nvPr>
            <p:ph type="body" idx="1"/>
          </p:nvPr>
        </p:nvSpPr>
        <p:spPr>
          <a:xfrm>
            <a:off x="311700" y="1235650"/>
            <a:ext cx="3893400" cy="3525600"/>
          </a:xfrm>
          <a:prstGeom prst="rect">
            <a:avLst/>
          </a:prstGeom>
          <a:noFill/>
          <a:ln>
            <a:noFill/>
          </a:ln>
        </p:spPr>
        <p:txBody>
          <a:bodyPr spcFirstLastPara="1" wrap="square" lIns="91425" tIns="91425" rIns="91425" bIns="91425" anchor="t" anchorCtr="0">
            <a:normAutofit/>
          </a:bodyPr>
          <a:lstStyle/>
          <a:p>
            <a:pPr marL="457200" lvl="0" indent="-311150" algn="l" rtl="0">
              <a:spcBef>
                <a:spcPts val="0"/>
              </a:spcBef>
              <a:spcAft>
                <a:spcPts val="0"/>
              </a:spcAft>
              <a:buClr>
                <a:srgbClr val="595959"/>
              </a:buClr>
              <a:buSzPts val="1300"/>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Indicator:</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Average user rating reflects user experience and likelihood of revisits.</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11150" algn="l" rtl="0">
              <a:spcBef>
                <a:spcPts val="0"/>
              </a:spcBef>
              <a:spcAft>
                <a:spcPts val="0"/>
              </a:spcAft>
              <a:buClr>
                <a:srgbClr val="595959"/>
              </a:buClr>
              <a:buSzPts val="1300"/>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Interpretation:</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Higher ratings indicate positive experiences, lower ratings suggest negative ones.</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11150" algn="l" rtl="0">
              <a:spcBef>
                <a:spcPts val="0"/>
              </a:spcBef>
              <a:spcAft>
                <a:spcPts val="0"/>
              </a:spcAft>
              <a:buClr>
                <a:srgbClr val="595959"/>
              </a:buClr>
              <a:buSzPts val="1300"/>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Concern:</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Majority of ratings (below 3.64/8) indicate subpar user experiences.</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11150" algn="l" rtl="0">
              <a:spcBef>
                <a:spcPts val="0"/>
              </a:spcBef>
              <a:spcAft>
                <a:spcPts val="0"/>
              </a:spcAft>
              <a:buClr>
                <a:srgbClr val="595959"/>
              </a:buClr>
              <a:buSzPts val="1300"/>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Potential Issue:</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Agent-provided resolutions may be contributing to dissatisfaction.</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0" algn="l" rtl="0">
              <a:lnSpc>
                <a:spcPct val="115000"/>
              </a:lnSpc>
              <a:spcBef>
                <a:spcPts val="0"/>
              </a:spcBef>
              <a:spcAft>
                <a:spcPts val="0"/>
              </a:spcAft>
              <a:buNone/>
            </a:pPr>
            <a:endParaRPr sz="1400" dirty="0">
              <a:solidFill>
                <a:srgbClr val="595959"/>
              </a:solidFill>
              <a:latin typeface="Times New Roman" panose="02020603050405020304" pitchFamily="18" charset="0"/>
              <a:cs typeface="Times New Roman" panose="02020603050405020304" pitchFamily="18" charset="0"/>
            </a:endParaRPr>
          </a:p>
        </p:txBody>
      </p:sp>
      <p:pic>
        <p:nvPicPr>
          <p:cNvPr id="176" name="Google Shape;176;p9"/>
          <p:cNvPicPr preferRelativeResize="0"/>
          <p:nvPr/>
        </p:nvPicPr>
        <p:blipFill rotWithShape="1">
          <a:blip r:embed="rId3">
            <a:alphaModFix/>
          </a:blip>
          <a:srcRect l="1157" t="1556" r="716" b="1788"/>
          <a:stretch/>
        </p:blipFill>
        <p:spPr>
          <a:xfrm>
            <a:off x="4307275" y="1154800"/>
            <a:ext cx="4532900" cy="3019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10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sp>
        <p:nvSpPr>
          <p:cNvPr id="181" name="Google Shape;181;g309cb031013_0_235"/>
          <p:cNvSpPr txBox="1">
            <a:spLocks noGrp="1"/>
          </p:cNvSpPr>
          <p:nvPr>
            <p:ph type="title"/>
          </p:nvPr>
        </p:nvSpPr>
        <p:spPr>
          <a:xfrm>
            <a:off x="311700" y="219025"/>
            <a:ext cx="8338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 sz="3400" dirty="0">
                <a:latin typeface="Times New Roman" panose="02020603050405020304" pitchFamily="18" charset="0"/>
                <a:ea typeface="Arial"/>
                <a:cs typeface="Times New Roman" panose="02020603050405020304" pitchFamily="18" charset="0"/>
                <a:sym typeface="Arial"/>
              </a:rPr>
              <a:t>User Engagement Analysis</a:t>
            </a:r>
            <a:endParaRPr sz="3400" dirty="0">
              <a:latin typeface="Times New Roman" panose="02020603050405020304" pitchFamily="18" charset="0"/>
              <a:ea typeface="Arial"/>
              <a:cs typeface="Times New Roman" panose="02020603050405020304" pitchFamily="18" charset="0"/>
              <a:sym typeface="Arial"/>
            </a:endParaRPr>
          </a:p>
          <a:p>
            <a:pPr marL="0" lvl="0" indent="0" algn="l" rtl="0">
              <a:lnSpc>
                <a:spcPct val="100000"/>
              </a:lnSpc>
              <a:spcBef>
                <a:spcPts val="400"/>
              </a:spcBef>
              <a:spcAft>
                <a:spcPts val="0"/>
              </a:spcAft>
              <a:buSzPts val="990"/>
              <a:buNone/>
            </a:pPr>
            <a:endParaRPr sz="3420" dirty="0">
              <a:latin typeface="Times New Roman" panose="02020603050405020304" pitchFamily="18" charset="0"/>
              <a:ea typeface="Arial"/>
              <a:cs typeface="Times New Roman" panose="02020603050405020304" pitchFamily="18" charset="0"/>
              <a:sym typeface="Arial"/>
            </a:endParaRPr>
          </a:p>
        </p:txBody>
      </p:sp>
      <p:sp>
        <p:nvSpPr>
          <p:cNvPr id="182" name="Google Shape;182;g309cb031013_0_235"/>
          <p:cNvSpPr txBox="1">
            <a:spLocks noGrp="1"/>
          </p:cNvSpPr>
          <p:nvPr>
            <p:ph type="body" idx="1"/>
          </p:nvPr>
        </p:nvSpPr>
        <p:spPr>
          <a:xfrm>
            <a:off x="311700" y="1235650"/>
            <a:ext cx="3893400" cy="3525600"/>
          </a:xfrm>
          <a:prstGeom prst="rect">
            <a:avLst/>
          </a:prstGeom>
          <a:noFill/>
          <a:ln>
            <a:noFill/>
          </a:ln>
        </p:spPr>
        <p:txBody>
          <a:bodyPr spcFirstLastPara="1" wrap="square" lIns="91425" tIns="91425" rIns="91425" bIns="91425" anchor="t" anchorCtr="0">
            <a:normAutofit/>
          </a:bodyPr>
          <a:lstStyle/>
          <a:p>
            <a:pPr marL="0" lvl="0" indent="0" algn="l" rtl="0">
              <a:spcBef>
                <a:spcPts val="1200"/>
              </a:spcBef>
              <a:spcAft>
                <a:spcPts val="0"/>
              </a:spcAft>
              <a:buNone/>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Key Insights:</a:t>
            </a:r>
            <a:endParaRPr sz="1400" b="1"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4800" algn="l" rtl="0">
              <a:spcBef>
                <a:spcPts val="1200"/>
              </a:spcBef>
              <a:spcAft>
                <a:spcPts val="0"/>
              </a:spcAft>
              <a:buClr>
                <a:srgbClr val="000000"/>
              </a:buClr>
              <a:buSzPts val="1200"/>
              <a:buFont typeface="Arial"/>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One-Time Users:</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a:t>
            </a:r>
          </a:p>
          <a:p>
            <a:pPr marL="457200" lvl="0" indent="-304800" algn="l" rtl="0">
              <a:spcBef>
                <a:spcPts val="1200"/>
              </a:spcBef>
              <a:spcAft>
                <a:spcPts val="0"/>
              </a:spcAft>
              <a:buClr>
                <a:srgbClr val="000000"/>
              </a:buClr>
              <a:buSzPts val="1200"/>
              <a:buFont typeface="Arial"/>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Repeat Users</a:t>
            </a:r>
          </a:p>
          <a:p>
            <a:pPr marL="457200" lvl="0" indent="-304800" algn="l" rtl="0">
              <a:spcBef>
                <a:spcPts val="1200"/>
              </a:spcBef>
              <a:spcAft>
                <a:spcPts val="0"/>
              </a:spcAft>
              <a:buClr>
                <a:srgbClr val="000000"/>
              </a:buClr>
              <a:buSzPts val="1200"/>
              <a:buFont typeface="Arial"/>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Recommendations:</a:t>
            </a:r>
            <a:endParaRPr sz="1400" b="1"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4800" algn="l" rtl="0">
              <a:spcBef>
                <a:spcPts val="1200"/>
              </a:spcBef>
              <a:spcAft>
                <a:spcPts val="0"/>
              </a:spcAft>
              <a:buClr>
                <a:srgbClr val="000000"/>
              </a:buClr>
              <a:buSzPts val="1200"/>
              <a:buFont typeface="Arial"/>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Improve First-Time User Experience:</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Enhance onboarding and post-service follow-up.</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4800" algn="l" rtl="0">
              <a:spcBef>
                <a:spcPts val="0"/>
              </a:spcBef>
              <a:spcAft>
                <a:spcPts val="0"/>
              </a:spcAft>
              <a:buClr>
                <a:srgbClr val="000000"/>
              </a:buClr>
              <a:buSzPts val="1200"/>
              <a:buFont typeface="Arial"/>
              <a:buChar char="●"/>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Implement Loyalty Programs:</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Offer incentives for repeat users.</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0" algn="l" rtl="0">
              <a:lnSpc>
                <a:spcPct val="115000"/>
              </a:lnSpc>
              <a:spcBef>
                <a:spcPts val="1200"/>
              </a:spcBef>
              <a:spcAft>
                <a:spcPts val="0"/>
              </a:spcAft>
              <a:buNone/>
            </a:pPr>
            <a:endParaRPr sz="1400" dirty="0">
              <a:solidFill>
                <a:srgbClr val="595959"/>
              </a:solidFill>
              <a:latin typeface="Times New Roman" panose="02020603050405020304" pitchFamily="18"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00000000-0008-0000-0100-000004000000}"/>
              </a:ext>
            </a:extLst>
          </p:cNvPr>
          <p:cNvGraphicFramePr>
            <a:graphicFrameLocks/>
          </p:cNvGraphicFramePr>
          <p:nvPr>
            <p:extLst>
              <p:ext uri="{D42A27DB-BD31-4B8C-83A1-F6EECF244321}">
                <p14:modId xmlns:p14="http://schemas.microsoft.com/office/powerpoint/2010/main" val="2715855028"/>
              </p:ext>
            </p:extLst>
          </p:nvPr>
        </p:nvGraphicFramePr>
        <p:xfrm>
          <a:off x="4205100" y="1755265"/>
          <a:ext cx="4016504" cy="21525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10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
        <p:cNvGrpSpPr/>
        <p:nvPr/>
      </p:nvGrpSpPr>
      <p:grpSpPr>
        <a:xfrm>
          <a:off x="0" y="0"/>
          <a:ext cx="0" cy="0"/>
          <a:chOff x="0" y="0"/>
          <a:chExt cx="0" cy="0"/>
        </a:xfrm>
      </p:grpSpPr>
      <p:sp>
        <p:nvSpPr>
          <p:cNvPr id="188" name="Google Shape;188;g30bc0559c55_0_7"/>
          <p:cNvSpPr txBox="1">
            <a:spLocks noGrp="1"/>
          </p:cNvSpPr>
          <p:nvPr>
            <p:ph type="title"/>
          </p:nvPr>
        </p:nvSpPr>
        <p:spPr>
          <a:xfrm>
            <a:off x="209975" y="241575"/>
            <a:ext cx="70707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90"/>
              <a:buNone/>
            </a:pPr>
            <a:r>
              <a:rPr lang="en" sz="3400" dirty="0">
                <a:latin typeface="Times New Roman" panose="02020603050405020304" pitchFamily="18" charset="0"/>
                <a:ea typeface="Arial"/>
                <a:cs typeface="Times New Roman" panose="02020603050405020304" pitchFamily="18" charset="0"/>
                <a:sym typeface="Arial"/>
              </a:rPr>
              <a:t>Ratings v/s Guru count analysis</a:t>
            </a:r>
            <a:endParaRPr sz="3400" dirty="0">
              <a:latin typeface="Times New Roman" panose="02020603050405020304" pitchFamily="18" charset="0"/>
              <a:ea typeface="Arial"/>
              <a:cs typeface="Times New Roman" panose="02020603050405020304" pitchFamily="18" charset="0"/>
              <a:sym typeface="Arial"/>
            </a:endParaRPr>
          </a:p>
        </p:txBody>
      </p:sp>
      <p:sp>
        <p:nvSpPr>
          <p:cNvPr id="189" name="Google Shape;189;g30bc0559c55_0_7"/>
          <p:cNvSpPr txBox="1">
            <a:spLocks noGrp="1"/>
          </p:cNvSpPr>
          <p:nvPr>
            <p:ph type="body" idx="1"/>
          </p:nvPr>
        </p:nvSpPr>
        <p:spPr>
          <a:xfrm>
            <a:off x="209975" y="933725"/>
            <a:ext cx="4017900" cy="3687600"/>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Key Insights:</a:t>
            </a:r>
            <a:endParaRPr sz="1400" b="1"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5593" algn="l" rtl="0">
              <a:spcBef>
                <a:spcPts val="1200"/>
              </a:spcBef>
              <a:spcAft>
                <a:spcPts val="0"/>
              </a:spcAft>
              <a:buClr>
                <a:srgbClr val="000000"/>
              </a:buClr>
              <a:buSzPct val="100000"/>
              <a:buFont typeface="Arial"/>
              <a:buChar char="●"/>
            </a:pPr>
            <a:r>
              <a:rPr lang="en" sz="1400" dirty="0">
                <a:solidFill>
                  <a:srgbClr val="000000"/>
                </a:solidFill>
                <a:latin typeface="Times New Roman" panose="02020603050405020304" pitchFamily="18" charset="0"/>
                <a:ea typeface="Arial"/>
                <a:cs typeface="Times New Roman" panose="02020603050405020304" pitchFamily="18" charset="0"/>
                <a:sym typeface="Arial"/>
              </a:rPr>
              <a:t>The majority of gurus lie between 2 and 4, with peak at rating 3 (4,407 gurus).</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5593" algn="l" rtl="0">
              <a:spcBef>
                <a:spcPts val="0"/>
              </a:spcBef>
              <a:spcAft>
                <a:spcPts val="0"/>
              </a:spcAft>
              <a:buClr>
                <a:srgbClr val="000000"/>
              </a:buClr>
              <a:buSzPct val="100000"/>
              <a:buFont typeface="Arial"/>
              <a:buChar char="●"/>
            </a:pPr>
            <a:r>
              <a:rPr lang="en" sz="1400" dirty="0">
                <a:solidFill>
                  <a:srgbClr val="000000"/>
                </a:solidFill>
                <a:latin typeface="Times New Roman" panose="02020603050405020304" pitchFamily="18" charset="0"/>
                <a:ea typeface="Arial"/>
                <a:cs typeface="Times New Roman" panose="02020603050405020304" pitchFamily="18" charset="0"/>
                <a:sym typeface="Arial"/>
              </a:rPr>
              <a:t>Fewer gurus in the higher rating brackets (5 to 8), indicating room for improvement </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5593" algn="l" rtl="0">
              <a:spcBef>
                <a:spcPts val="0"/>
              </a:spcBef>
              <a:spcAft>
                <a:spcPts val="0"/>
              </a:spcAft>
              <a:buClr>
                <a:srgbClr val="000000"/>
              </a:buClr>
              <a:buSzPct val="100000"/>
              <a:buFont typeface="Arial"/>
              <a:buChar char="●"/>
            </a:pPr>
            <a:r>
              <a:rPr lang="en" sz="1400" dirty="0">
                <a:solidFill>
                  <a:srgbClr val="000000"/>
                </a:solidFill>
                <a:latin typeface="Times New Roman" panose="02020603050405020304" pitchFamily="18" charset="0"/>
                <a:ea typeface="Arial"/>
                <a:cs typeface="Times New Roman" panose="02020603050405020304" pitchFamily="18" charset="0"/>
                <a:sym typeface="Arial"/>
              </a:rPr>
              <a:t>Comparatively, small number of gurus have achieved top ratings</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0" lvl="0" indent="0" algn="l" rtl="0">
              <a:spcBef>
                <a:spcPts val="1200"/>
              </a:spcBef>
              <a:spcAft>
                <a:spcPts val="0"/>
              </a:spcAft>
              <a:buNone/>
            </a:pPr>
            <a:r>
              <a:rPr lang="en" sz="1400" b="1" dirty="0">
                <a:solidFill>
                  <a:srgbClr val="000000"/>
                </a:solidFill>
                <a:latin typeface="Times New Roman" panose="02020603050405020304" pitchFamily="18" charset="0"/>
                <a:ea typeface="Arial"/>
                <a:cs typeface="Times New Roman" panose="02020603050405020304" pitchFamily="18" charset="0"/>
                <a:sym typeface="Arial"/>
              </a:rPr>
              <a:t>Recommendations:</a:t>
            </a:r>
            <a:endParaRPr sz="1400" b="1"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5593" algn="l" rtl="0">
              <a:spcBef>
                <a:spcPts val="1200"/>
              </a:spcBef>
              <a:spcAft>
                <a:spcPts val="0"/>
              </a:spcAft>
              <a:buClr>
                <a:srgbClr val="000000"/>
              </a:buClr>
              <a:buSzPct val="100000"/>
              <a:buFont typeface="Arial"/>
              <a:buChar char="●"/>
            </a:pPr>
            <a:r>
              <a:rPr lang="en" sz="1400" dirty="0">
                <a:solidFill>
                  <a:srgbClr val="000000"/>
                </a:solidFill>
                <a:latin typeface="Times New Roman" panose="02020603050405020304" pitchFamily="18" charset="0"/>
                <a:ea typeface="Arial"/>
                <a:cs typeface="Times New Roman" panose="02020603050405020304" pitchFamily="18" charset="0"/>
                <a:sym typeface="Arial"/>
              </a:rPr>
              <a:t>Implement targeted training programs for gurus with low to mid-range ratings (2-4) to enhance customer interactions.</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05593" algn="l" rtl="0">
              <a:spcBef>
                <a:spcPts val="0"/>
              </a:spcBef>
              <a:spcAft>
                <a:spcPts val="0"/>
              </a:spcAft>
              <a:buClr>
                <a:srgbClr val="000000"/>
              </a:buClr>
              <a:buSzPct val="100000"/>
              <a:buFont typeface="Arial"/>
              <a:buChar char="●"/>
            </a:pPr>
            <a:r>
              <a:rPr lang="en" sz="1400" dirty="0">
                <a:solidFill>
                  <a:srgbClr val="000000"/>
                </a:solidFill>
                <a:latin typeface="Times New Roman" panose="02020603050405020304" pitchFamily="18" charset="0"/>
                <a:ea typeface="Arial"/>
                <a:cs typeface="Times New Roman" panose="02020603050405020304" pitchFamily="18" charset="0"/>
                <a:sym typeface="Arial"/>
              </a:rPr>
              <a:t>Introduce performance-based incentives to motivate gurus to aim for higher ratings.</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0" algn="l" rtl="0">
              <a:spcBef>
                <a:spcPts val="1200"/>
              </a:spcBef>
              <a:spcAft>
                <a:spcPts val="0"/>
              </a:spcAft>
              <a:buNone/>
            </a:pPr>
            <a:endParaRPr sz="1400" b="1"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0" algn="l" rtl="0">
              <a:lnSpc>
                <a:spcPct val="115000"/>
              </a:lnSpc>
              <a:spcBef>
                <a:spcPts val="0"/>
              </a:spcBef>
              <a:spcAft>
                <a:spcPts val="0"/>
              </a:spcAft>
              <a:buNone/>
            </a:pPr>
            <a:endParaRPr sz="1400" dirty="0">
              <a:solidFill>
                <a:srgbClr val="1F1F1F"/>
              </a:solidFill>
              <a:latin typeface="Times New Roman" panose="02020603050405020304" pitchFamily="18" charset="0"/>
              <a:cs typeface="Times New Roman" panose="02020603050405020304" pitchFamily="18" charset="0"/>
            </a:endParaRPr>
          </a:p>
          <a:p>
            <a:pPr marL="0" lvl="0" indent="0" algn="l" rtl="0">
              <a:lnSpc>
                <a:spcPct val="115000"/>
              </a:lnSpc>
              <a:spcBef>
                <a:spcPts val="1200"/>
              </a:spcBef>
              <a:spcAft>
                <a:spcPts val="1200"/>
              </a:spcAft>
              <a:buSzPct val="100000"/>
              <a:buNone/>
            </a:pPr>
            <a:endParaRPr sz="1400" dirty="0">
              <a:latin typeface="Times New Roman" panose="02020603050405020304" pitchFamily="18" charset="0"/>
              <a:cs typeface="Times New Roman" panose="02020603050405020304" pitchFamily="18" charset="0"/>
            </a:endParaRPr>
          </a:p>
        </p:txBody>
      </p:sp>
      <p:pic>
        <p:nvPicPr>
          <p:cNvPr id="190" name="Google Shape;190;g30bc0559c55_0_7"/>
          <p:cNvPicPr preferRelativeResize="0"/>
          <p:nvPr/>
        </p:nvPicPr>
        <p:blipFill>
          <a:blip r:embed="rId3">
            <a:alphaModFix/>
          </a:blip>
          <a:stretch>
            <a:fillRect/>
          </a:stretch>
        </p:blipFill>
        <p:spPr>
          <a:xfrm>
            <a:off x="4302275" y="966675"/>
            <a:ext cx="4513125" cy="3008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9"/>
                                        </p:tgtEl>
                                        <p:attrNameLst>
                                          <p:attrName>style.visibility</p:attrName>
                                        </p:attrNameLst>
                                      </p:cBhvr>
                                      <p:to>
                                        <p:strVal val="visible"/>
                                      </p:to>
                                    </p:set>
                                    <p:animEffect transition="in" filter="fade">
                                      <p:cBhvr>
                                        <p:cTn id="7" dur="10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1104</Words>
  <Application>Microsoft Office PowerPoint</Application>
  <PresentationFormat>On-screen Show (16:9)</PresentationFormat>
  <Paragraphs>158</Paragraphs>
  <Slides>19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Open Sans</vt:lpstr>
      <vt:lpstr>Lato</vt:lpstr>
      <vt:lpstr>Times New Roman</vt:lpstr>
      <vt:lpstr>Arial</vt:lpstr>
      <vt:lpstr>PT Sans Narrow</vt:lpstr>
      <vt:lpstr>Tropic</vt:lpstr>
      <vt:lpstr>AstroSage Analysis</vt:lpstr>
      <vt:lpstr>Problem Statement</vt:lpstr>
      <vt:lpstr>AstroSage: Personalized Astrology</vt:lpstr>
      <vt:lpstr>AstroSage Data Overview</vt:lpstr>
      <vt:lpstr>PowerPoint Presentation</vt:lpstr>
      <vt:lpstr>Chat/Call Revenue Analysis</vt:lpstr>
      <vt:lpstr>Average Rating Analysis</vt:lpstr>
      <vt:lpstr>User Engagement Analysis </vt:lpstr>
      <vt:lpstr>Ratings v/s Guru count analysis</vt:lpstr>
      <vt:lpstr>Platform Activity Overview </vt:lpstr>
      <vt:lpstr>Chat Status Analysis</vt:lpstr>
      <vt:lpstr>Call Status Analysis</vt:lpstr>
      <vt:lpstr>Top Performing Gurus</vt:lpstr>
      <vt:lpstr>Average Traffic Distribution Analysis</vt:lpstr>
      <vt:lpstr>Strategic Recommendations</vt:lpstr>
      <vt:lpstr>PowerPoint Presentation</vt:lpstr>
      <vt:lpstr>Optimizing Customer Service Technology </vt:lpstr>
      <vt:lpstr>Analytical Dashboard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AstroSage Analysis</dc:title>
  <dc:creator>sanjay singh chauhan</dc:creator>
  <cp:lastModifiedBy>Sanjay singh Chauhan</cp:lastModifiedBy>
  <cp:revision>24</cp:revision>
  <dcterms:modified xsi:type="dcterms:W3CDTF">2025-01-15T02:29:32Z</dcterms:modified>
</cp:coreProperties>
</file>