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Calibri (MS)" charset="1" panose="020F0502020204030204"/>
      <p:regular r:id="rId21"/>
    </p:embeddedFont>
    <p:embeddedFont>
      <p:font typeface="Times New Roman" charset="1" panose="02030502070405020303"/>
      <p:regular r:id="rId22"/>
    </p:embeddedFont>
    <p:embeddedFont>
      <p:font typeface="Times New Roman Bold Italics" charset="1" panose="02030802070405090303"/>
      <p:regular r:id="rId24"/>
    </p:embeddedFont>
    <p:embeddedFont>
      <p:font typeface="Times New Roman Italics" charset="1" panose="02030502070405090303"/>
      <p:regular r:id="rId25"/>
    </p:embeddedFont>
    <p:embeddedFont>
      <p:font typeface="Trebuchet MS" charset="1" panose="020B0603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fonts/font25.fntdata" Type="http://schemas.openxmlformats.org/officeDocument/2006/relationships/font"/><Relationship Id="rId26" Target="notesSlides/notesSlide3.xml" Type="http://schemas.openxmlformats.org/officeDocument/2006/relationships/notesSlide"/><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notesSlides/notesSlide7.xml" Type="http://schemas.openxmlformats.org/officeDocument/2006/relationships/notesSlide"/><Relationship Id="rId31" Target="notesSlides/notesSlide8.xml" Type="http://schemas.openxmlformats.org/officeDocument/2006/relationships/notesSlide"/><Relationship Id="rId32" Target="fonts/font32.fntdata" Type="http://schemas.openxmlformats.org/officeDocument/2006/relationships/font"/><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4.jpeg" Type="http://schemas.openxmlformats.org/officeDocument/2006/relationships/image"/><Relationship Id="rId4"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4.png" Type="http://schemas.openxmlformats.org/officeDocument/2006/relationships/image"/><Relationship Id="rId7"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9.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2.jpe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sp>
        <p:nvSpPr>
          <p:cNvPr name="Freeform 10" id="10"/>
          <p:cNvSpPr/>
          <p:nvPr/>
        </p:nvSpPr>
        <p:spPr>
          <a:xfrm flipH="false" flipV="false" rot="0">
            <a:off x="1314448" y="1485898"/>
            <a:ext cx="2614614" cy="2000250"/>
          </a:xfrm>
          <a:custGeom>
            <a:avLst/>
            <a:gdLst/>
            <a:ahLst/>
            <a:cxnLst/>
            <a:rect r="r" b="b" t="t" l="l"/>
            <a:pathLst>
              <a:path h="2000250" w="2614614">
                <a:moveTo>
                  <a:pt x="0" y="0"/>
                </a:moveTo>
                <a:lnTo>
                  <a:pt x="2614614" y="0"/>
                </a:lnTo>
                <a:lnTo>
                  <a:pt x="2614614" y="2000251"/>
                </a:lnTo>
                <a:lnTo>
                  <a:pt x="0" y="20002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5629273" y="535780"/>
            <a:ext cx="2500311" cy="2157412"/>
            <a:chOff x="0" y="0"/>
            <a:chExt cx="3333748" cy="2876550"/>
          </a:xfrm>
        </p:grpSpPr>
        <p:sp>
          <p:nvSpPr>
            <p:cNvPr name="Freeform 12" id="12"/>
            <p:cNvSpPr/>
            <p:nvPr/>
          </p:nvSpPr>
          <p:spPr>
            <a:xfrm flipH="false" flipV="false" rot="0">
              <a:off x="0" y="0"/>
              <a:ext cx="3333750" cy="2876550"/>
            </a:xfrm>
            <a:custGeom>
              <a:avLst/>
              <a:gdLst/>
              <a:ahLst/>
              <a:cxnLst/>
              <a:rect r="r" b="b" t="t" l="l"/>
              <a:pathLst>
                <a:path h="2876550" w="3333750">
                  <a:moveTo>
                    <a:pt x="2614168" y="0"/>
                  </a:moveTo>
                  <a:lnTo>
                    <a:pt x="718947" y="0"/>
                  </a:lnTo>
                  <a:lnTo>
                    <a:pt x="0" y="1438021"/>
                  </a:lnTo>
                  <a:lnTo>
                    <a:pt x="718947" y="2876550"/>
                  </a:lnTo>
                  <a:lnTo>
                    <a:pt x="2614168" y="2876550"/>
                  </a:lnTo>
                  <a:lnTo>
                    <a:pt x="3333750" y="1438021"/>
                  </a:lnTo>
                  <a:lnTo>
                    <a:pt x="2614168" y="0"/>
                  </a:lnTo>
                  <a:close/>
                </a:path>
              </a:pathLst>
            </a:custGeom>
            <a:solidFill>
              <a:srgbClr val="42D0A1"/>
            </a:solidFill>
          </p:spPr>
        </p:sp>
      </p:grpSp>
      <p:grpSp>
        <p:nvGrpSpPr>
          <p:cNvPr name="Group 13" id="13"/>
          <p:cNvGrpSpPr/>
          <p:nvPr/>
        </p:nvGrpSpPr>
        <p:grpSpPr>
          <a:xfrm rot="0">
            <a:off x="685800" y="9049706"/>
            <a:ext cx="1085850" cy="928686"/>
            <a:chOff x="0" y="0"/>
            <a:chExt cx="1447800" cy="1238248"/>
          </a:xfrm>
        </p:grpSpPr>
        <p:sp>
          <p:nvSpPr>
            <p:cNvPr name="Freeform 14" id="14"/>
            <p:cNvSpPr/>
            <p:nvPr/>
          </p:nvSpPr>
          <p:spPr>
            <a:xfrm flipH="false" flipV="false" rot="0">
              <a:off x="0" y="0"/>
              <a:ext cx="1447800" cy="1238250"/>
            </a:xfrm>
            <a:custGeom>
              <a:avLst/>
              <a:gdLst/>
              <a:ahLst/>
              <a:cxnLst/>
              <a:rect r="r" b="b" t="t" l="l"/>
              <a:pathLst>
                <a:path h="1238250" w="1447800">
                  <a:moveTo>
                    <a:pt x="1138174" y="0"/>
                  </a:moveTo>
                  <a:lnTo>
                    <a:pt x="309499" y="0"/>
                  </a:lnTo>
                  <a:lnTo>
                    <a:pt x="0" y="619125"/>
                  </a:lnTo>
                  <a:lnTo>
                    <a:pt x="309499" y="1238250"/>
                  </a:lnTo>
                  <a:lnTo>
                    <a:pt x="1138174" y="1238250"/>
                  </a:lnTo>
                  <a:lnTo>
                    <a:pt x="1447800" y="619125"/>
                  </a:lnTo>
                  <a:lnTo>
                    <a:pt x="1138174" y="0"/>
                  </a:lnTo>
                  <a:close/>
                </a:path>
              </a:pathLst>
            </a:custGeom>
            <a:solidFill>
              <a:srgbClr val="42AF51"/>
            </a:solidFill>
          </p:spPr>
        </p:sp>
      </p:grpSp>
      <p:grpSp>
        <p:nvGrpSpPr>
          <p:cNvPr name="Group 15" id="15"/>
          <p:cNvGrpSpPr/>
          <p:nvPr/>
        </p:nvGrpSpPr>
        <p:grpSpPr>
          <a:xfrm rot="0">
            <a:off x="0" y="268128"/>
            <a:ext cx="18288000" cy="2425065"/>
            <a:chOff x="0" y="0"/>
            <a:chExt cx="24384000" cy="3233420"/>
          </a:xfrm>
        </p:grpSpPr>
        <p:sp>
          <p:nvSpPr>
            <p:cNvPr name="Freeform 16" id="16"/>
            <p:cNvSpPr/>
            <p:nvPr/>
          </p:nvSpPr>
          <p:spPr>
            <a:xfrm flipH="false" flipV="false" rot="0">
              <a:off x="0" y="0"/>
              <a:ext cx="24384000" cy="3233420"/>
            </a:xfrm>
            <a:custGeom>
              <a:avLst/>
              <a:gdLst/>
              <a:ahLst/>
              <a:cxnLst/>
              <a:rect r="r" b="b" t="t" l="l"/>
              <a:pathLst>
                <a:path h="3233420" w="24384000">
                  <a:moveTo>
                    <a:pt x="0" y="0"/>
                  </a:moveTo>
                  <a:lnTo>
                    <a:pt x="24384000" y="0"/>
                  </a:lnTo>
                  <a:lnTo>
                    <a:pt x="24384000" y="3233420"/>
                  </a:lnTo>
                  <a:lnTo>
                    <a:pt x="0" y="3233420"/>
                  </a:lnTo>
                  <a:close/>
                </a:path>
              </a:pathLst>
            </a:custGeom>
            <a:solidFill>
              <a:srgbClr val="000000">
                <a:alpha val="0"/>
              </a:srgbClr>
            </a:solidFill>
          </p:spPr>
        </p:sp>
        <p:sp>
          <p:nvSpPr>
            <p:cNvPr name="TextBox 17" id="17"/>
            <p:cNvSpPr txBox="true"/>
            <p:nvPr/>
          </p:nvSpPr>
          <p:spPr>
            <a:xfrm>
              <a:off x="0" y="-123825"/>
              <a:ext cx="24384000" cy="3357245"/>
            </a:xfrm>
            <a:prstGeom prst="rect">
              <a:avLst/>
            </a:prstGeom>
          </p:spPr>
          <p:txBody>
            <a:bodyPr anchor="b" rtlCol="false" tIns="0" lIns="0" bIns="0" rIns="0"/>
            <a:lstStyle/>
            <a:p>
              <a:pPr algn="l">
                <a:lnSpc>
                  <a:spcPts val="7200"/>
                </a:lnSpc>
              </a:pPr>
              <a:r>
                <a:rPr lang="en-US" b="true" sz="6000" spc="-150">
                  <a:solidFill>
                    <a:srgbClr val="002060"/>
                  </a:solidFill>
                  <a:latin typeface="Times New Roman Bold"/>
                  <a:ea typeface="Times New Roman Bold"/>
                  <a:cs typeface="Times New Roman Bold"/>
                  <a:sym typeface="Times New Roman Bold"/>
                </a:rPr>
                <a:t>        Digital Portfolio </a:t>
              </a:r>
            </a:p>
            <a:p>
              <a:pPr algn="l">
                <a:lnSpc>
                  <a:spcPts val="7200"/>
                </a:lnSpc>
              </a:pPr>
            </a:p>
          </p:txBody>
        </p:sp>
      </p:grpSp>
      <p:grpSp>
        <p:nvGrpSpPr>
          <p:cNvPr name="Group 18" id="18"/>
          <p:cNvGrpSpPr/>
          <p:nvPr/>
        </p:nvGrpSpPr>
        <p:grpSpPr>
          <a:xfrm rot="0">
            <a:off x="17063576" y="8557581"/>
            <a:ext cx="1097275" cy="410525"/>
            <a:chOff x="0" y="0"/>
            <a:chExt cx="1463034" cy="547366"/>
          </a:xfrm>
        </p:grpSpPr>
        <p:sp>
          <p:nvSpPr>
            <p:cNvPr name="Freeform 19" id="19"/>
            <p:cNvSpPr/>
            <p:nvPr/>
          </p:nvSpPr>
          <p:spPr>
            <a:xfrm flipH="false" flipV="false" rot="0">
              <a:off x="0" y="0"/>
              <a:ext cx="1464056" cy="560324"/>
            </a:xfrm>
            <a:custGeom>
              <a:avLst/>
              <a:gdLst/>
              <a:ahLst/>
              <a:cxnLst/>
              <a:rect r="r" b="b" t="t" l="l"/>
              <a:pathLst>
                <a:path h="560324" w="1464056">
                  <a:moveTo>
                    <a:pt x="19050" y="0"/>
                  </a:moveTo>
                  <a:lnTo>
                    <a:pt x="1445006" y="0"/>
                  </a:lnTo>
                  <a:cubicBezTo>
                    <a:pt x="1455547" y="0"/>
                    <a:pt x="1464056" y="8509"/>
                    <a:pt x="1464056" y="19050"/>
                  </a:cubicBezTo>
                  <a:lnTo>
                    <a:pt x="1464056" y="541274"/>
                  </a:lnTo>
                  <a:cubicBezTo>
                    <a:pt x="1464056" y="551815"/>
                    <a:pt x="1455547" y="560324"/>
                    <a:pt x="1445006" y="560324"/>
                  </a:cubicBezTo>
                  <a:lnTo>
                    <a:pt x="19050" y="560324"/>
                  </a:lnTo>
                  <a:cubicBezTo>
                    <a:pt x="8509" y="560324"/>
                    <a:pt x="0" y="551815"/>
                    <a:pt x="0" y="541274"/>
                  </a:cubicBezTo>
                  <a:lnTo>
                    <a:pt x="0" y="19050"/>
                  </a:lnTo>
                  <a:cubicBezTo>
                    <a:pt x="0" y="8509"/>
                    <a:pt x="8509" y="0"/>
                    <a:pt x="19050" y="0"/>
                  </a:cubicBezTo>
                  <a:moveTo>
                    <a:pt x="19050" y="38100"/>
                  </a:moveTo>
                  <a:lnTo>
                    <a:pt x="19050" y="19050"/>
                  </a:lnTo>
                  <a:lnTo>
                    <a:pt x="38100" y="19050"/>
                  </a:lnTo>
                  <a:lnTo>
                    <a:pt x="38100" y="541274"/>
                  </a:lnTo>
                  <a:lnTo>
                    <a:pt x="19050" y="541274"/>
                  </a:lnTo>
                  <a:lnTo>
                    <a:pt x="19050" y="522224"/>
                  </a:lnTo>
                  <a:lnTo>
                    <a:pt x="1445006" y="522224"/>
                  </a:lnTo>
                  <a:lnTo>
                    <a:pt x="1445006" y="541274"/>
                  </a:lnTo>
                  <a:lnTo>
                    <a:pt x="1425956" y="541274"/>
                  </a:lnTo>
                  <a:lnTo>
                    <a:pt x="1425956" y="19050"/>
                  </a:lnTo>
                  <a:lnTo>
                    <a:pt x="1445006" y="19050"/>
                  </a:lnTo>
                  <a:lnTo>
                    <a:pt x="1445006" y="38100"/>
                  </a:lnTo>
                  <a:lnTo>
                    <a:pt x="19050" y="38100"/>
                  </a:lnTo>
                  <a:close/>
                </a:path>
              </a:pathLst>
            </a:custGeom>
            <a:solidFill>
              <a:srgbClr val="FFFFFF"/>
            </a:solidFill>
          </p:spPr>
        </p:sp>
        <p:sp>
          <p:nvSpPr>
            <p:cNvPr name="TextBox 20" id="20"/>
            <p:cNvSpPr txBox="true"/>
            <p:nvPr/>
          </p:nvSpPr>
          <p:spPr>
            <a:xfrm>
              <a:off x="0" y="-57150"/>
              <a:ext cx="1463034" cy="604516"/>
            </a:xfrm>
            <a:prstGeom prst="rect">
              <a:avLst/>
            </a:prstGeom>
          </p:spPr>
          <p:txBody>
            <a:bodyPr anchor="ctr" rtlCol="false" tIns="50800" lIns="50800" bIns="50800" rIns="50800"/>
            <a:lstStyle/>
            <a:p>
              <a:pPr algn="ctr">
                <a:lnSpc>
                  <a:spcPts val="3240"/>
                </a:lnSpc>
              </a:pPr>
              <a:r>
                <a:rPr lang="en-US" sz="2700" spc="15">
                  <a:solidFill>
                    <a:srgbClr val="FFFFFF"/>
                  </a:solidFill>
                  <a:latin typeface="Calibri (MS)"/>
                  <a:ea typeface="Calibri (MS)"/>
                  <a:cs typeface="Calibri (MS)"/>
                  <a:sym typeface="Calibri (MS)"/>
                </a:rPr>
                <a:t>&lt;#&gt;</a:t>
              </a:r>
            </a:p>
          </p:txBody>
        </p:sp>
      </p:grpSp>
      <p:grpSp>
        <p:nvGrpSpPr>
          <p:cNvPr name="Group 21" id="21"/>
          <p:cNvGrpSpPr>
            <a:grpSpLocks noChangeAspect="true"/>
          </p:cNvGrpSpPr>
          <p:nvPr/>
        </p:nvGrpSpPr>
        <p:grpSpPr>
          <a:xfrm rot="0">
            <a:off x="1014412" y="9701216"/>
            <a:ext cx="3214688" cy="300035"/>
            <a:chOff x="0" y="0"/>
            <a:chExt cx="4286250" cy="400046"/>
          </a:xfrm>
        </p:grpSpPr>
        <p:sp>
          <p:nvSpPr>
            <p:cNvPr name="Freeform 22" id="2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5" t="0" r="-66665" b="0"/>
              </a:stretch>
            </a:blipFill>
          </p:spPr>
        </p:sp>
      </p:grpSp>
      <p:sp>
        <p:nvSpPr>
          <p:cNvPr name="TextBox 23" id="23"/>
          <p:cNvSpPr txBox="true"/>
          <p:nvPr/>
        </p:nvSpPr>
        <p:spPr>
          <a:xfrm rot="0">
            <a:off x="3248978" y="2623700"/>
            <a:ext cx="13461683" cy="8132445"/>
          </a:xfrm>
          <a:prstGeom prst="rect">
            <a:avLst/>
          </a:prstGeom>
        </p:spPr>
        <p:txBody>
          <a:bodyPr anchor="t" rtlCol="false" tIns="0" lIns="0" bIns="0" rIns="0">
            <a:spAutoFit/>
          </a:bodyPr>
          <a:lstStyle/>
          <a:p>
            <a:pPr algn="l">
              <a:lnSpc>
                <a:spcPts val="8640"/>
              </a:lnSpc>
            </a:pPr>
            <a:r>
              <a:rPr lang="en-US" sz="3600">
                <a:solidFill>
                  <a:srgbClr val="2F2B20"/>
                </a:solidFill>
                <a:latin typeface="Times New Roman"/>
                <a:ea typeface="Times New Roman"/>
                <a:cs typeface="Times New Roman"/>
                <a:sym typeface="Times New Roman"/>
              </a:rPr>
              <a:t>STUDENT NAME: Sanjay S</a:t>
            </a:r>
          </a:p>
          <a:p>
            <a:pPr algn="l">
              <a:lnSpc>
                <a:spcPts val="8640"/>
              </a:lnSpc>
            </a:pPr>
            <a:r>
              <a:rPr lang="en-US" sz="3600">
                <a:solidFill>
                  <a:srgbClr val="2F2B20"/>
                </a:solidFill>
                <a:latin typeface="Times New Roman"/>
                <a:ea typeface="Times New Roman"/>
                <a:cs typeface="Times New Roman"/>
                <a:sym typeface="Times New Roman"/>
              </a:rPr>
              <a:t>REGISTER NO :2422k1540</a:t>
            </a:r>
            <a:r>
              <a:rPr lang="en-US" sz="3600">
                <a:solidFill>
                  <a:srgbClr val="002060"/>
                </a:solidFill>
                <a:latin typeface="Times New Roman"/>
                <a:ea typeface="Times New Roman"/>
                <a:cs typeface="Times New Roman"/>
                <a:sym typeface="Times New Roman"/>
              </a:rPr>
              <a:t>             </a:t>
            </a:r>
            <a:r>
              <a:rPr lang="en-US" sz="3600">
                <a:solidFill>
                  <a:srgbClr val="2F2B20"/>
                </a:solidFill>
                <a:latin typeface="Times New Roman"/>
                <a:ea typeface="Times New Roman"/>
                <a:cs typeface="Times New Roman"/>
                <a:sym typeface="Times New Roman"/>
              </a:rPr>
              <a:t>                                                     NMID : 62E126EC49CF37FBE0142E8684ADBC23</a:t>
            </a:r>
          </a:p>
          <a:p>
            <a:pPr algn="l">
              <a:lnSpc>
                <a:spcPts val="8640"/>
              </a:lnSpc>
            </a:pPr>
            <a:r>
              <a:rPr lang="en-US" sz="3600">
                <a:solidFill>
                  <a:srgbClr val="2F2B20"/>
                </a:solidFill>
                <a:latin typeface="Times New Roman"/>
                <a:ea typeface="Times New Roman"/>
                <a:cs typeface="Times New Roman"/>
                <a:sym typeface="Times New Roman"/>
              </a:rPr>
              <a:t>DEPARTMENT: </a:t>
            </a:r>
            <a:r>
              <a:rPr lang="en-US" sz="3600">
                <a:solidFill>
                  <a:srgbClr val="002060"/>
                </a:solidFill>
                <a:latin typeface="Times New Roman"/>
                <a:ea typeface="Times New Roman"/>
                <a:cs typeface="Times New Roman"/>
                <a:sym typeface="Times New Roman"/>
              </a:rPr>
              <a:t>B.Sc., Computer science </a:t>
            </a:r>
          </a:p>
          <a:p>
            <a:pPr algn="l">
              <a:lnSpc>
                <a:spcPts val="8640"/>
              </a:lnSpc>
            </a:pPr>
            <a:r>
              <a:rPr lang="en-US" sz="3600">
                <a:solidFill>
                  <a:srgbClr val="2F2B20"/>
                </a:solidFill>
                <a:latin typeface="Times New Roman"/>
                <a:ea typeface="Times New Roman"/>
                <a:cs typeface="Times New Roman"/>
                <a:sym typeface="Times New Roman"/>
              </a:rPr>
              <a:t>COLLEGE: </a:t>
            </a:r>
            <a:r>
              <a:rPr lang="en-US" sz="3600">
                <a:solidFill>
                  <a:srgbClr val="002060"/>
                </a:solidFill>
                <a:latin typeface="Times New Roman"/>
                <a:ea typeface="Times New Roman"/>
                <a:cs typeface="Times New Roman"/>
                <a:sym typeface="Times New Roman"/>
              </a:rPr>
              <a:t>Hindusthan College of Science and Commerce, Erode </a:t>
            </a:r>
          </a:p>
          <a:p>
            <a:pPr algn="ctr">
              <a:lnSpc>
                <a:spcPts val="8640"/>
              </a:lnSpc>
            </a:pPr>
            <a:r>
              <a:rPr lang="en-US" sz="3600">
                <a:solidFill>
                  <a:srgbClr val="002060"/>
                </a:solidFill>
                <a:latin typeface="Times New Roman"/>
                <a:ea typeface="Times New Roman"/>
                <a:cs typeface="Times New Roman"/>
                <a:sym typeface="Times New Roman"/>
              </a:rPr>
              <a:t>Bharathiyar University, Coimbatore  </a:t>
            </a:r>
          </a:p>
          <a:p>
            <a:pPr algn="l">
              <a:lnSpc>
                <a:spcPts val="8640"/>
              </a:lnSpc>
            </a:pPr>
            <a:r>
              <a:rPr lang="en-US" sz="3600">
                <a:solidFill>
                  <a:srgbClr val="2F2B20"/>
                </a:solidFill>
                <a:latin typeface="Times New Roman"/>
                <a:ea typeface="Times New Roman"/>
                <a:cs typeface="Times New Roman"/>
                <a:sym typeface="Times New Roman"/>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14030326" y="8043862"/>
            <a:ext cx="685800" cy="685800"/>
            <a:chOff x="0" y="0"/>
            <a:chExt cx="914400" cy="914400"/>
          </a:xfrm>
        </p:grpSpPr>
        <p:sp>
          <p:nvSpPr>
            <p:cNvPr name="Freeform 11" id="1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2" id="12"/>
          <p:cNvGrpSpPr/>
          <p:nvPr/>
        </p:nvGrpSpPr>
        <p:grpSpPr>
          <a:xfrm rot="0">
            <a:off x="14030326" y="8843966"/>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4" id="14"/>
          <p:cNvGrpSpPr>
            <a:grpSpLocks noChangeAspect="true"/>
          </p:cNvGrpSpPr>
          <p:nvPr/>
        </p:nvGrpSpPr>
        <p:grpSpPr>
          <a:xfrm rot="0">
            <a:off x="100016" y="6286500"/>
            <a:ext cx="3100384" cy="3914775"/>
            <a:chOff x="0" y="0"/>
            <a:chExt cx="4133846" cy="5219700"/>
          </a:xfrm>
        </p:grpSpPr>
        <p:sp>
          <p:nvSpPr>
            <p:cNvPr name="Freeform 15" id="15"/>
            <p:cNvSpPr/>
            <p:nvPr/>
          </p:nvSpPr>
          <p:spPr>
            <a:xfrm flipH="false" flipV="false" rot="0">
              <a:off x="0" y="0"/>
              <a:ext cx="4133850" cy="5219700"/>
            </a:xfrm>
            <a:custGeom>
              <a:avLst/>
              <a:gdLst/>
              <a:ahLst/>
              <a:cxnLst/>
              <a:rect r="r" b="b" t="t" l="l"/>
              <a:pathLst>
                <a:path h="5219700" w="4133850">
                  <a:moveTo>
                    <a:pt x="0" y="0"/>
                  </a:moveTo>
                  <a:lnTo>
                    <a:pt x="4133850" y="0"/>
                  </a:lnTo>
                  <a:lnTo>
                    <a:pt x="4133850" y="5219700"/>
                  </a:lnTo>
                  <a:lnTo>
                    <a:pt x="0" y="5219700"/>
                  </a:lnTo>
                  <a:lnTo>
                    <a:pt x="0" y="0"/>
                  </a:lnTo>
                  <a:close/>
                </a:path>
              </a:pathLst>
            </a:custGeom>
            <a:blipFill>
              <a:blip r:embed="rId3"/>
              <a:stretch>
                <a:fillRect l="0" t="-6456" r="0" b="-6456"/>
              </a:stretch>
            </a:blipFill>
          </p:spPr>
        </p:sp>
      </p:grpSp>
      <p:grpSp>
        <p:nvGrpSpPr>
          <p:cNvPr name="Group 16" id="16"/>
          <p:cNvGrpSpPr/>
          <p:nvPr/>
        </p:nvGrpSpPr>
        <p:grpSpPr>
          <a:xfrm rot="0">
            <a:off x="1109666" y="1149760"/>
            <a:ext cx="12720638" cy="671336"/>
            <a:chOff x="0" y="0"/>
            <a:chExt cx="16960850" cy="895114"/>
          </a:xfrm>
        </p:grpSpPr>
        <p:sp>
          <p:nvSpPr>
            <p:cNvPr name="Freeform 17" id="17"/>
            <p:cNvSpPr/>
            <p:nvPr/>
          </p:nvSpPr>
          <p:spPr>
            <a:xfrm flipH="false" flipV="false" rot="0">
              <a:off x="0" y="0"/>
              <a:ext cx="16960850" cy="895114"/>
            </a:xfrm>
            <a:custGeom>
              <a:avLst/>
              <a:gdLst/>
              <a:ahLst/>
              <a:cxnLst/>
              <a:rect r="r" b="b" t="t" l="l"/>
              <a:pathLst>
                <a:path h="895114" w="16960850">
                  <a:moveTo>
                    <a:pt x="0" y="0"/>
                  </a:moveTo>
                  <a:lnTo>
                    <a:pt x="16960850" y="0"/>
                  </a:lnTo>
                  <a:lnTo>
                    <a:pt x="16960850" y="895114"/>
                  </a:lnTo>
                  <a:lnTo>
                    <a:pt x="0" y="895114"/>
                  </a:lnTo>
                  <a:close/>
                </a:path>
              </a:pathLst>
            </a:custGeom>
            <a:solidFill>
              <a:srgbClr val="000000">
                <a:alpha val="0"/>
              </a:srgbClr>
            </a:solidFill>
          </p:spPr>
        </p:sp>
        <p:sp>
          <p:nvSpPr>
            <p:cNvPr name="TextBox 18" id="18"/>
            <p:cNvSpPr txBox="true"/>
            <p:nvPr/>
          </p:nvSpPr>
          <p:spPr>
            <a:xfrm>
              <a:off x="0" y="-85725"/>
              <a:ext cx="16960850" cy="980839"/>
            </a:xfrm>
            <a:prstGeom prst="rect">
              <a:avLst/>
            </a:prstGeom>
          </p:spPr>
          <p:txBody>
            <a:bodyPr anchor="ctr" rtlCol="false" tIns="0" lIns="0" bIns="0" rIns="0"/>
            <a:lstStyle/>
            <a:p>
              <a:pPr algn="l">
                <a:lnSpc>
                  <a:spcPts val="5040"/>
                </a:lnSpc>
              </a:pPr>
              <a:r>
                <a:rPr lang="en-US" b="true" sz="4200" spc="22">
                  <a:solidFill>
                    <a:srgbClr val="675E47"/>
                  </a:solidFill>
                  <a:latin typeface="Times New Roman Bold"/>
                  <a:ea typeface="Times New Roman Bold"/>
                  <a:cs typeface="Times New Roman Bold"/>
                  <a:sym typeface="Times New Roman Bold"/>
                </a:rPr>
                <a:t>RESULTS AND SCREENSHOTS</a:t>
              </a:r>
            </a:p>
          </p:txBody>
        </p:sp>
      </p:grpSp>
      <p:sp>
        <p:nvSpPr>
          <p:cNvPr name="TextBox 19" id="19"/>
          <p:cNvSpPr txBox="true"/>
          <p:nvPr/>
        </p:nvSpPr>
        <p:spPr>
          <a:xfrm rot="0">
            <a:off x="16915828" y="9707467"/>
            <a:ext cx="342900" cy="255904"/>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20" id="20"/>
          <p:cNvGrpSpPr>
            <a:grpSpLocks noChangeAspect="true"/>
          </p:cNvGrpSpPr>
          <p:nvPr/>
        </p:nvGrpSpPr>
        <p:grpSpPr>
          <a:xfrm rot="0">
            <a:off x="3423124" y="2009744"/>
            <a:ext cx="11164190" cy="5845865"/>
            <a:chOff x="0" y="0"/>
            <a:chExt cx="14885586" cy="7794486"/>
          </a:xfrm>
        </p:grpSpPr>
        <p:sp>
          <p:nvSpPr>
            <p:cNvPr name="Freeform 21" id="21"/>
            <p:cNvSpPr/>
            <p:nvPr/>
          </p:nvSpPr>
          <p:spPr>
            <a:xfrm flipH="false" flipV="false" rot="0">
              <a:off x="0" y="0"/>
              <a:ext cx="14885543" cy="7794498"/>
            </a:xfrm>
            <a:custGeom>
              <a:avLst/>
              <a:gdLst/>
              <a:ahLst/>
              <a:cxnLst/>
              <a:rect r="r" b="b" t="t" l="l"/>
              <a:pathLst>
                <a:path h="7794498" w="14885543">
                  <a:moveTo>
                    <a:pt x="0" y="0"/>
                  </a:moveTo>
                  <a:lnTo>
                    <a:pt x="14885543" y="0"/>
                  </a:lnTo>
                  <a:lnTo>
                    <a:pt x="14885543" y="7794498"/>
                  </a:lnTo>
                  <a:lnTo>
                    <a:pt x="0" y="7794498"/>
                  </a:lnTo>
                  <a:lnTo>
                    <a:pt x="0" y="0"/>
                  </a:lnTo>
                  <a:close/>
                </a:path>
              </a:pathLst>
            </a:custGeom>
            <a:blipFill>
              <a:blip r:embed="rId4"/>
              <a:stretch>
                <a:fillRect l="-1787" t="0" r="-1787"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14030326" y="8043862"/>
            <a:ext cx="685800" cy="685800"/>
            <a:chOff x="0" y="0"/>
            <a:chExt cx="914400" cy="914400"/>
          </a:xfrm>
        </p:grpSpPr>
        <p:sp>
          <p:nvSpPr>
            <p:cNvPr name="Freeform 11" id="1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2" id="12"/>
          <p:cNvGrpSpPr/>
          <p:nvPr/>
        </p:nvGrpSpPr>
        <p:grpSpPr>
          <a:xfrm rot="0">
            <a:off x="14030326" y="8843966"/>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4" id="14"/>
          <p:cNvGrpSpPr>
            <a:grpSpLocks noChangeAspect="true"/>
          </p:cNvGrpSpPr>
          <p:nvPr/>
        </p:nvGrpSpPr>
        <p:grpSpPr>
          <a:xfrm rot="0">
            <a:off x="2500311" y="9701212"/>
            <a:ext cx="114300" cy="266698"/>
            <a:chOff x="0" y="0"/>
            <a:chExt cx="152400" cy="355598"/>
          </a:xfrm>
        </p:grpSpPr>
        <p:sp>
          <p:nvSpPr>
            <p:cNvPr name="Freeform 15" id="1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66666" t="0" r="-66666" b="0"/>
              </a:stretch>
            </a:blipFill>
          </p:spPr>
        </p:sp>
      </p:grpSp>
      <p:grpSp>
        <p:nvGrpSpPr>
          <p:cNvPr name="Group 16" id="16"/>
          <p:cNvGrpSpPr/>
          <p:nvPr/>
        </p:nvGrpSpPr>
        <p:grpSpPr>
          <a:xfrm rot="0">
            <a:off x="1133000" y="809001"/>
            <a:ext cx="6868001" cy="666528"/>
            <a:chOff x="0" y="0"/>
            <a:chExt cx="9157334" cy="888704"/>
          </a:xfrm>
        </p:grpSpPr>
        <p:sp>
          <p:nvSpPr>
            <p:cNvPr name="Freeform 17" id="17"/>
            <p:cNvSpPr/>
            <p:nvPr/>
          </p:nvSpPr>
          <p:spPr>
            <a:xfrm flipH="false" flipV="false" rot="0">
              <a:off x="0" y="0"/>
              <a:ext cx="9157334" cy="888704"/>
            </a:xfrm>
            <a:custGeom>
              <a:avLst/>
              <a:gdLst/>
              <a:ahLst/>
              <a:cxnLst/>
              <a:rect r="r" b="b" t="t" l="l"/>
              <a:pathLst>
                <a:path h="888704" w="9157334">
                  <a:moveTo>
                    <a:pt x="0" y="0"/>
                  </a:moveTo>
                  <a:lnTo>
                    <a:pt x="9157334" y="0"/>
                  </a:lnTo>
                  <a:lnTo>
                    <a:pt x="9157334" y="888704"/>
                  </a:lnTo>
                  <a:lnTo>
                    <a:pt x="0" y="888704"/>
                  </a:lnTo>
                  <a:close/>
                </a:path>
              </a:pathLst>
            </a:custGeom>
            <a:solidFill>
              <a:srgbClr val="000000">
                <a:alpha val="0"/>
              </a:srgbClr>
            </a:solidFill>
          </p:spPr>
        </p:sp>
        <p:sp>
          <p:nvSpPr>
            <p:cNvPr name="TextBox 18" id="18"/>
            <p:cNvSpPr txBox="true"/>
            <p:nvPr/>
          </p:nvSpPr>
          <p:spPr>
            <a:xfrm>
              <a:off x="0" y="-85725"/>
              <a:ext cx="9157334" cy="974429"/>
            </a:xfrm>
            <a:prstGeom prst="rect">
              <a:avLst/>
            </a:prstGeom>
          </p:spPr>
          <p:txBody>
            <a:bodyPr anchor="ctr" rtlCol="false" tIns="0" lIns="0" bIns="0" rIns="0"/>
            <a:lstStyle/>
            <a:p>
              <a:pPr algn="l">
                <a:lnSpc>
                  <a:spcPts val="5040"/>
                </a:lnSpc>
              </a:pPr>
              <a:r>
                <a:rPr lang="en-US" b="true" sz="4200" spc="-150">
                  <a:solidFill>
                    <a:srgbClr val="675E47"/>
                  </a:solidFill>
                  <a:latin typeface="Times New Roman Bold"/>
                  <a:ea typeface="Times New Roman Bold"/>
                  <a:cs typeface="Times New Roman Bold"/>
                  <a:sym typeface="Times New Roman Bold"/>
                </a:rPr>
                <a:t>CONCLUSION</a:t>
              </a:r>
            </a:p>
          </p:txBody>
        </p:sp>
      </p:grpSp>
      <p:sp>
        <p:nvSpPr>
          <p:cNvPr name="TextBox 19" id="19"/>
          <p:cNvSpPr txBox="true"/>
          <p:nvPr/>
        </p:nvSpPr>
        <p:spPr>
          <a:xfrm rot="0">
            <a:off x="16915828" y="9707467"/>
            <a:ext cx="342900" cy="255904"/>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0" id="20"/>
          <p:cNvSpPr txBox="true"/>
          <p:nvPr/>
        </p:nvSpPr>
        <p:spPr>
          <a:xfrm rot="0">
            <a:off x="830578" y="2045970"/>
            <a:ext cx="14965679" cy="4503418"/>
          </a:xfrm>
          <a:prstGeom prst="rect">
            <a:avLst/>
          </a:prstGeom>
        </p:spPr>
        <p:txBody>
          <a:bodyPr anchor="t" rtlCol="false" tIns="0" lIns="0" bIns="0" rIns="0">
            <a:spAutoFit/>
          </a:bodyPr>
          <a:lstStyle/>
          <a:p>
            <a:pPr algn="just" marL="488632" indent="-244316" lvl="1">
              <a:lnSpc>
                <a:spcPts val="3240"/>
              </a:lnSpc>
              <a:buFont typeface="Arial"/>
              <a:buChar char="•"/>
            </a:pPr>
            <a:r>
              <a:rPr lang="en-US" sz="2700">
                <a:solidFill>
                  <a:srgbClr val="2F2B20"/>
                </a:solidFill>
                <a:latin typeface="Times New Roman"/>
                <a:ea typeface="Times New Roman"/>
                <a:cs typeface="Times New Roman"/>
                <a:sym typeface="Times New Roman"/>
              </a:rPr>
              <a:t>The project successfully resulted in the development of a fully functional personal portfolio website that serves as a digital representation of academic achievements, technical skills, certifications, and projects.</a:t>
            </a:r>
          </a:p>
          <a:p>
            <a:pPr algn="just" marL="488632" indent="-244316" lvl="1">
              <a:lnSpc>
                <a:spcPts val="3240"/>
              </a:lnSpc>
              <a:buFont typeface="Arial"/>
              <a:buChar char="•"/>
            </a:pPr>
            <a:r>
              <a:rPr lang="en-US" sz="2700">
                <a:solidFill>
                  <a:srgbClr val="2F2B20"/>
                </a:solidFill>
                <a:latin typeface="Times New Roman"/>
                <a:ea typeface="Times New Roman"/>
                <a:cs typeface="Times New Roman"/>
                <a:sym typeface="Times New Roman"/>
              </a:rPr>
              <a:t> The portfolio is responsive and adapts well to different devices such as laptops, tablets, and smartphones. It provides a structured layout, making it easy for end users to navigate and access information quickly. </a:t>
            </a:r>
          </a:p>
          <a:p>
            <a:pPr algn="just" marL="488632" indent="-244316" lvl="1">
              <a:lnSpc>
                <a:spcPts val="3240"/>
              </a:lnSpc>
              <a:buFont typeface="Arial"/>
              <a:buChar char="•"/>
            </a:pPr>
            <a:r>
              <a:rPr lang="en-US" sz="2700">
                <a:solidFill>
                  <a:srgbClr val="2F2B20"/>
                </a:solidFill>
                <a:latin typeface="Times New Roman"/>
                <a:ea typeface="Times New Roman"/>
                <a:cs typeface="Times New Roman"/>
                <a:sym typeface="Times New Roman"/>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p>
          <a:p>
            <a:pPr algn="just" marL="488632" indent="-244316" lvl="1">
              <a:lnSpc>
                <a:spcPts val="3240"/>
              </a:lnSpc>
              <a:buFont typeface="Arial"/>
              <a:buChar char="•"/>
            </a:pPr>
            <a:r>
              <a:rPr lang="en-US" sz="2700">
                <a:solidFill>
                  <a:srgbClr val="2F2B20"/>
                </a:solidFill>
                <a:latin typeface="Times New Roman"/>
                <a:ea typeface="Times New Roman"/>
                <a:cs typeface="Times New Roman"/>
                <a:sym typeface="Times New Roman"/>
              </a:rPr>
              <a:t>The project outcome meets its objectives of providing an engaging, professional, and shareable online profile that can support academic, career, and personal growth.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6015040"/>
            <a:ext cx="671511" cy="4271963"/>
            <a:chOff x="0" y="0"/>
            <a:chExt cx="895348" cy="5695950"/>
          </a:xfrm>
        </p:grpSpPr>
        <p:sp>
          <p:nvSpPr>
            <p:cNvPr name="Freeform 3" id="3"/>
            <p:cNvSpPr/>
            <p:nvPr/>
          </p:nvSpPr>
          <p:spPr>
            <a:xfrm flipH="false" flipV="false" rot="0">
              <a:off x="0" y="0"/>
              <a:ext cx="895223" cy="5695950"/>
            </a:xfrm>
            <a:custGeom>
              <a:avLst/>
              <a:gdLst/>
              <a:ahLst/>
              <a:cxnLst/>
              <a:rect r="r" b="b" t="t" l="l"/>
              <a:pathLst>
                <a:path h="5695950" w="895223">
                  <a:moveTo>
                    <a:pt x="0" y="0"/>
                  </a:moveTo>
                  <a:lnTo>
                    <a:pt x="0" y="5695950"/>
                  </a:lnTo>
                  <a:lnTo>
                    <a:pt x="895223" y="5695950"/>
                  </a:lnTo>
                  <a:lnTo>
                    <a:pt x="0" y="0"/>
                  </a:lnTo>
                  <a:close/>
                </a:path>
              </a:pathLst>
            </a:custGeom>
            <a:solidFill>
              <a:srgbClr val="5FCAEE">
                <a:alpha val="48627"/>
              </a:srgbClr>
            </a:solidFill>
          </p:spPr>
        </p:sp>
      </p:grpSp>
      <p:grpSp>
        <p:nvGrpSpPr>
          <p:cNvPr name="Group 4" id="4"/>
          <p:cNvGrpSpPr/>
          <p:nvPr/>
        </p:nvGrpSpPr>
        <p:grpSpPr>
          <a:xfrm rot="0">
            <a:off x="17145002" y="9272590"/>
            <a:ext cx="685800" cy="685800"/>
            <a:chOff x="0" y="0"/>
            <a:chExt cx="914400" cy="914400"/>
          </a:xfrm>
        </p:grpSpPr>
        <p:sp>
          <p:nvSpPr>
            <p:cNvPr name="Freeform 5" id="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6" id="6"/>
          <p:cNvGrpSpPr/>
          <p:nvPr/>
        </p:nvGrpSpPr>
        <p:grpSpPr>
          <a:xfrm rot="0">
            <a:off x="16687800" y="342900"/>
            <a:ext cx="830104" cy="685800"/>
            <a:chOff x="0" y="0"/>
            <a:chExt cx="1106806" cy="914400"/>
          </a:xfrm>
        </p:grpSpPr>
        <p:sp>
          <p:nvSpPr>
            <p:cNvPr name="Freeform 7" id="7"/>
            <p:cNvSpPr/>
            <p:nvPr/>
          </p:nvSpPr>
          <p:spPr>
            <a:xfrm flipH="false" flipV="false" rot="0">
              <a:off x="0" y="0"/>
              <a:ext cx="1106805" cy="914400"/>
            </a:xfrm>
            <a:custGeom>
              <a:avLst/>
              <a:gdLst/>
              <a:ahLst/>
              <a:cxnLst/>
              <a:rect r="r" b="b" t="t" l="l"/>
              <a:pathLst>
                <a:path h="914400" w="1106805">
                  <a:moveTo>
                    <a:pt x="1106805" y="0"/>
                  </a:moveTo>
                  <a:lnTo>
                    <a:pt x="0" y="0"/>
                  </a:lnTo>
                  <a:lnTo>
                    <a:pt x="0" y="914400"/>
                  </a:lnTo>
                  <a:lnTo>
                    <a:pt x="1106805" y="914400"/>
                  </a:lnTo>
                  <a:lnTo>
                    <a:pt x="1106805" y="0"/>
                  </a:lnTo>
                  <a:close/>
                </a:path>
              </a:pathLst>
            </a:custGeom>
            <a:solidFill>
              <a:srgbClr val="2D83C3"/>
            </a:solidFill>
          </p:spPr>
        </p:sp>
      </p:grpSp>
      <p:grpSp>
        <p:nvGrpSpPr>
          <p:cNvPr name="Group 8" id="8"/>
          <p:cNvGrpSpPr/>
          <p:nvPr/>
        </p:nvGrpSpPr>
        <p:grpSpPr>
          <a:xfrm rot="0">
            <a:off x="16230600" y="9644544"/>
            <a:ext cx="271461" cy="271463"/>
            <a:chOff x="0" y="0"/>
            <a:chExt cx="361948" cy="361950"/>
          </a:xfrm>
        </p:grpSpPr>
        <p:sp>
          <p:nvSpPr>
            <p:cNvPr name="Freeform 9" id="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0" id="10"/>
          <p:cNvGrpSpPr/>
          <p:nvPr/>
        </p:nvGrpSpPr>
        <p:grpSpPr>
          <a:xfrm rot="0">
            <a:off x="4229102" y="2300352"/>
            <a:ext cx="8801100" cy="2939413"/>
            <a:chOff x="0" y="0"/>
            <a:chExt cx="11734800" cy="3919218"/>
          </a:xfrm>
        </p:grpSpPr>
        <p:sp>
          <p:nvSpPr>
            <p:cNvPr name="Freeform 11" id="11"/>
            <p:cNvSpPr/>
            <p:nvPr/>
          </p:nvSpPr>
          <p:spPr>
            <a:xfrm flipH="false" flipV="false" rot="0">
              <a:off x="0" y="0"/>
              <a:ext cx="11734800" cy="3919218"/>
            </a:xfrm>
            <a:custGeom>
              <a:avLst/>
              <a:gdLst/>
              <a:ahLst/>
              <a:cxnLst/>
              <a:rect r="r" b="b" t="t" l="l"/>
              <a:pathLst>
                <a:path h="3919218" w="11734800">
                  <a:moveTo>
                    <a:pt x="0" y="0"/>
                  </a:moveTo>
                  <a:lnTo>
                    <a:pt x="11734800" y="0"/>
                  </a:lnTo>
                  <a:lnTo>
                    <a:pt x="11734800" y="3919218"/>
                  </a:lnTo>
                  <a:lnTo>
                    <a:pt x="0" y="3919218"/>
                  </a:lnTo>
                  <a:close/>
                </a:path>
              </a:pathLst>
            </a:custGeom>
            <a:solidFill>
              <a:srgbClr val="000000">
                <a:alpha val="0"/>
              </a:srgbClr>
            </a:solidFill>
          </p:spPr>
        </p:sp>
        <p:sp>
          <p:nvSpPr>
            <p:cNvPr name="TextBox 12" id="12"/>
            <p:cNvSpPr txBox="true"/>
            <p:nvPr/>
          </p:nvSpPr>
          <p:spPr>
            <a:xfrm>
              <a:off x="0" y="-123825"/>
              <a:ext cx="11734800" cy="4043043"/>
            </a:xfrm>
            <a:prstGeom prst="rect">
              <a:avLst/>
            </a:prstGeom>
          </p:spPr>
          <p:txBody>
            <a:bodyPr anchor="ctr" rtlCol="false" tIns="0" lIns="0" bIns="0" rIns="0"/>
            <a:lstStyle/>
            <a:p>
              <a:pPr algn="ctr">
                <a:lnSpc>
                  <a:spcPts val="7650"/>
                </a:lnSpc>
              </a:pPr>
              <a:r>
                <a:rPr lang="en-US" b="true" sz="6375" i="true" spc="7">
                  <a:solidFill>
                    <a:srgbClr val="675E47"/>
                  </a:solidFill>
                  <a:latin typeface="Times New Roman Bold Italics"/>
                  <a:ea typeface="Times New Roman Bold Italics"/>
                  <a:cs typeface="Times New Roman Bold Italics"/>
                  <a:sym typeface="Times New Roman Bold Italics"/>
                </a:rPr>
                <a:t>PROJECT TITLE</a:t>
              </a:r>
            </a:p>
            <a:p>
              <a:pPr algn="ctr">
                <a:lnSpc>
                  <a:spcPts val="7650"/>
                </a:lnSpc>
              </a:pPr>
            </a:p>
            <a:p>
              <a:pPr algn="ctr">
                <a:lnSpc>
                  <a:spcPts val="7650"/>
                </a:lnSpc>
              </a:pPr>
              <a:r>
                <a:rPr lang="en-US" sz="6375" i="true" spc="37">
                  <a:solidFill>
                    <a:srgbClr val="675E47"/>
                  </a:solidFill>
                  <a:latin typeface="Times New Roman Italics"/>
                  <a:ea typeface="Times New Roman Italics"/>
                  <a:cs typeface="Times New Roman Italics"/>
                  <a:sym typeface="Times New Roman Italics"/>
                </a:rPr>
                <a:t> </a:t>
              </a:r>
              <a:r>
                <a:rPr lang="en-US" b="true" sz="6375" spc="37">
                  <a:solidFill>
                    <a:srgbClr val="675E47"/>
                  </a:solidFill>
                  <a:latin typeface="Times New Roman Bold"/>
                  <a:ea typeface="Times New Roman Bold"/>
                  <a:cs typeface="Times New Roman Bold"/>
                  <a:sym typeface="Times New Roman Bold"/>
                </a:rPr>
                <a:t>MY PORTFOLIO</a:t>
              </a:r>
            </a:p>
          </p:txBody>
        </p:sp>
      </p:grpSp>
      <p:grpSp>
        <p:nvGrpSpPr>
          <p:cNvPr name="Group 13" id="13"/>
          <p:cNvGrpSpPr/>
          <p:nvPr/>
        </p:nvGrpSpPr>
        <p:grpSpPr>
          <a:xfrm rot="0">
            <a:off x="17063576" y="8557581"/>
            <a:ext cx="1097275" cy="410525"/>
            <a:chOff x="0" y="0"/>
            <a:chExt cx="1463034" cy="547366"/>
          </a:xfrm>
        </p:grpSpPr>
        <p:sp>
          <p:nvSpPr>
            <p:cNvPr name="Freeform 14" id="14"/>
            <p:cNvSpPr/>
            <p:nvPr/>
          </p:nvSpPr>
          <p:spPr>
            <a:xfrm flipH="false" flipV="false" rot="0">
              <a:off x="0" y="0"/>
              <a:ext cx="1463034" cy="547366"/>
            </a:xfrm>
            <a:custGeom>
              <a:avLst/>
              <a:gdLst/>
              <a:ahLst/>
              <a:cxnLst/>
              <a:rect r="r" b="b" t="t" l="l"/>
              <a:pathLst>
                <a:path h="547366" w="1463034">
                  <a:moveTo>
                    <a:pt x="0" y="0"/>
                  </a:moveTo>
                  <a:lnTo>
                    <a:pt x="1463034" y="0"/>
                  </a:lnTo>
                  <a:lnTo>
                    <a:pt x="1463034" y="547366"/>
                  </a:lnTo>
                  <a:lnTo>
                    <a:pt x="0" y="547366"/>
                  </a:lnTo>
                  <a:close/>
                </a:path>
              </a:pathLst>
            </a:custGeom>
            <a:solidFill>
              <a:srgbClr val="000000">
                <a:alpha val="0"/>
              </a:srgbClr>
            </a:solidFill>
          </p:spPr>
        </p:sp>
        <p:sp>
          <p:nvSpPr>
            <p:cNvPr name="TextBox 15" id="15"/>
            <p:cNvSpPr txBox="true"/>
            <p:nvPr/>
          </p:nvSpPr>
          <p:spPr>
            <a:xfrm>
              <a:off x="0" y="-57150"/>
              <a:ext cx="1463034" cy="604516"/>
            </a:xfrm>
            <a:prstGeom prst="rect">
              <a:avLst/>
            </a:prstGeom>
          </p:spPr>
          <p:txBody>
            <a:bodyPr anchor="ctr" rtlCol="false" tIns="0" lIns="0" bIns="0" rIns="0"/>
            <a:lstStyle/>
            <a:p>
              <a:pPr algn="ctr">
                <a:lnSpc>
                  <a:spcPts val="3240"/>
                </a:lnSpc>
              </a:pPr>
              <a:r>
                <a:rPr lang="en-US" sz="2700" spc="15">
                  <a:solidFill>
                    <a:srgbClr val="FFFFFF"/>
                  </a:solidFill>
                  <a:latin typeface="Calibri (MS)"/>
                  <a:ea typeface="Calibri (MS)"/>
                  <a:cs typeface="Calibri (MS)"/>
                  <a:sym typeface="Calibri (MS)"/>
                </a:rPr>
                <a:t>2</a:t>
              </a:r>
            </a:p>
          </p:txBody>
        </p:sp>
      </p:grpSp>
      <p:grpSp>
        <p:nvGrpSpPr>
          <p:cNvPr name="Group 16" id="16"/>
          <p:cNvGrpSpPr>
            <a:grpSpLocks noChangeAspect="true"/>
          </p:cNvGrpSpPr>
          <p:nvPr/>
        </p:nvGrpSpPr>
        <p:grpSpPr>
          <a:xfrm rot="0">
            <a:off x="1014412" y="9701212"/>
            <a:ext cx="3214688" cy="300034"/>
            <a:chOff x="0" y="0"/>
            <a:chExt cx="4286250" cy="400046"/>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5" t="0" r="-66665" b="0"/>
              </a:stretch>
            </a:blipFill>
          </p:spPr>
        </p:sp>
      </p:grpSp>
      <p:grpSp>
        <p:nvGrpSpPr>
          <p:cNvPr name="Group 18" id="18"/>
          <p:cNvGrpSpPr>
            <a:grpSpLocks noChangeAspect="true"/>
          </p:cNvGrpSpPr>
          <p:nvPr/>
        </p:nvGrpSpPr>
        <p:grpSpPr>
          <a:xfrm rot="0">
            <a:off x="700088" y="9615488"/>
            <a:ext cx="5557836" cy="442912"/>
            <a:chOff x="0" y="0"/>
            <a:chExt cx="7410448" cy="590550"/>
          </a:xfrm>
        </p:grpSpPr>
        <p:sp>
          <p:nvSpPr>
            <p:cNvPr name="Freeform 19" id="19"/>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4"/>
              <a:stretch>
                <a:fillRect l="0" t="-124" r="0" b="-124"/>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7" y="42868"/>
            <a:ext cx="18722570" cy="10287000"/>
            <a:chOff x="0" y="0"/>
            <a:chExt cx="24963426" cy="13716000"/>
          </a:xfrm>
        </p:grpSpPr>
        <p:sp>
          <p:nvSpPr>
            <p:cNvPr name="Freeform 3" id="3"/>
            <p:cNvSpPr/>
            <p:nvPr/>
          </p:nvSpPr>
          <p:spPr>
            <a:xfrm flipH="false" flipV="false" rot="0">
              <a:off x="0" y="0"/>
              <a:ext cx="24959945" cy="13713461"/>
            </a:xfrm>
            <a:custGeom>
              <a:avLst/>
              <a:gdLst/>
              <a:ahLst/>
              <a:cxnLst/>
              <a:rect r="r" b="b" t="t" l="l"/>
              <a:pathLst>
                <a:path h="13713461" w="24959945">
                  <a:moveTo>
                    <a:pt x="24959945" y="0"/>
                  </a:moveTo>
                  <a:lnTo>
                    <a:pt x="0" y="0"/>
                  </a:lnTo>
                  <a:lnTo>
                    <a:pt x="0" y="13713461"/>
                  </a:lnTo>
                  <a:lnTo>
                    <a:pt x="24959945" y="13713461"/>
                  </a:lnTo>
                  <a:lnTo>
                    <a:pt x="24959945" y="0"/>
                  </a:lnTo>
                  <a:close/>
                </a:path>
              </a:pathLst>
            </a:custGeom>
            <a:solidFill>
              <a:srgbClr val="F1F1F1"/>
            </a:solidFill>
          </p:spPr>
        </p:sp>
      </p:grpSp>
      <p:grpSp>
        <p:nvGrpSpPr>
          <p:cNvPr name="Group 4" id="4"/>
          <p:cNvGrpSpPr/>
          <p:nvPr/>
        </p:nvGrpSpPr>
        <p:grpSpPr>
          <a:xfrm rot="0">
            <a:off x="1" y="6015040"/>
            <a:ext cx="671511" cy="4271963"/>
            <a:chOff x="0" y="0"/>
            <a:chExt cx="895348" cy="5695950"/>
          </a:xfrm>
        </p:grpSpPr>
        <p:sp>
          <p:nvSpPr>
            <p:cNvPr name="Freeform 5" id="5"/>
            <p:cNvSpPr/>
            <p:nvPr/>
          </p:nvSpPr>
          <p:spPr>
            <a:xfrm flipH="false" flipV="false" rot="0">
              <a:off x="0" y="0"/>
              <a:ext cx="895223" cy="5695950"/>
            </a:xfrm>
            <a:custGeom>
              <a:avLst/>
              <a:gdLst/>
              <a:ahLst/>
              <a:cxnLst/>
              <a:rect r="r" b="b" t="t" l="l"/>
              <a:pathLst>
                <a:path h="5695950" w="895223">
                  <a:moveTo>
                    <a:pt x="0" y="0"/>
                  </a:moveTo>
                  <a:lnTo>
                    <a:pt x="0" y="5695950"/>
                  </a:lnTo>
                  <a:lnTo>
                    <a:pt x="895223" y="5695950"/>
                  </a:lnTo>
                  <a:lnTo>
                    <a:pt x="0" y="0"/>
                  </a:lnTo>
                  <a:close/>
                </a:path>
              </a:pathLst>
            </a:custGeom>
            <a:solidFill>
              <a:srgbClr val="5FCAEE">
                <a:alpha val="48627"/>
              </a:srgbClr>
            </a:solidFill>
          </p:spPr>
        </p:sp>
      </p:grpSp>
      <p:grpSp>
        <p:nvGrpSpPr>
          <p:cNvPr name="Group 6" id="6"/>
          <p:cNvGrpSpPr/>
          <p:nvPr/>
        </p:nvGrpSpPr>
        <p:grpSpPr>
          <a:xfrm rot="0">
            <a:off x="11044239" y="671511"/>
            <a:ext cx="542923" cy="542925"/>
            <a:chOff x="0" y="0"/>
            <a:chExt cx="723898" cy="723900"/>
          </a:xfrm>
        </p:grpSpPr>
        <p:sp>
          <p:nvSpPr>
            <p:cNvPr name="Freeform 7" id="7"/>
            <p:cNvSpPr/>
            <p:nvPr/>
          </p:nvSpPr>
          <p:spPr>
            <a:xfrm flipH="false" flipV="false" rot="0">
              <a:off x="0" y="0"/>
              <a:ext cx="723900" cy="723900"/>
            </a:xfrm>
            <a:custGeom>
              <a:avLst/>
              <a:gdLst/>
              <a:ahLst/>
              <a:cxnLst/>
              <a:rect r="r" b="b" t="t" l="l"/>
              <a:pathLst>
                <a:path h="723900" w="723900">
                  <a:moveTo>
                    <a:pt x="361950" y="0"/>
                  </a:moveTo>
                  <a:lnTo>
                    <a:pt x="265684" y="12954"/>
                  </a:lnTo>
                  <a:lnTo>
                    <a:pt x="179197" y="49403"/>
                  </a:lnTo>
                  <a:lnTo>
                    <a:pt x="105918" y="105918"/>
                  </a:lnTo>
                  <a:lnTo>
                    <a:pt x="49403" y="179197"/>
                  </a:lnTo>
                  <a:lnTo>
                    <a:pt x="12827" y="265684"/>
                  </a:lnTo>
                  <a:lnTo>
                    <a:pt x="0" y="361950"/>
                  </a:lnTo>
                  <a:lnTo>
                    <a:pt x="12827" y="458216"/>
                  </a:lnTo>
                  <a:lnTo>
                    <a:pt x="49403" y="544703"/>
                  </a:lnTo>
                  <a:lnTo>
                    <a:pt x="106045" y="617982"/>
                  </a:lnTo>
                  <a:lnTo>
                    <a:pt x="179197" y="674497"/>
                  </a:lnTo>
                  <a:lnTo>
                    <a:pt x="265684" y="711073"/>
                  </a:lnTo>
                  <a:lnTo>
                    <a:pt x="361950" y="723900"/>
                  </a:lnTo>
                  <a:lnTo>
                    <a:pt x="458089" y="710946"/>
                  </a:lnTo>
                  <a:lnTo>
                    <a:pt x="544576" y="674370"/>
                  </a:lnTo>
                  <a:lnTo>
                    <a:pt x="617855" y="617855"/>
                  </a:lnTo>
                  <a:lnTo>
                    <a:pt x="674497" y="544576"/>
                  </a:lnTo>
                  <a:lnTo>
                    <a:pt x="711073" y="458089"/>
                  </a:lnTo>
                  <a:lnTo>
                    <a:pt x="723900" y="361950"/>
                  </a:lnTo>
                  <a:lnTo>
                    <a:pt x="710946" y="265684"/>
                  </a:lnTo>
                  <a:lnTo>
                    <a:pt x="674370" y="179197"/>
                  </a:lnTo>
                  <a:lnTo>
                    <a:pt x="617728" y="105918"/>
                  </a:lnTo>
                  <a:lnTo>
                    <a:pt x="544449" y="49403"/>
                  </a:lnTo>
                  <a:lnTo>
                    <a:pt x="457962" y="12954"/>
                  </a:lnTo>
                  <a:lnTo>
                    <a:pt x="361950" y="0"/>
                  </a:lnTo>
                  <a:close/>
                </a:path>
              </a:pathLst>
            </a:custGeom>
            <a:solidFill>
              <a:srgbClr val="EBEBEB"/>
            </a:solidFill>
          </p:spPr>
        </p:sp>
      </p:grpSp>
      <p:sp>
        <p:nvSpPr>
          <p:cNvPr name="Freeform 8" id="8"/>
          <p:cNvSpPr/>
          <p:nvPr/>
        </p:nvSpPr>
        <p:spPr>
          <a:xfrm flipH="false" flipV="false" rot="0">
            <a:off x="16516351" y="8415338"/>
            <a:ext cx="971549" cy="971550"/>
          </a:xfrm>
          <a:custGeom>
            <a:avLst/>
            <a:gdLst/>
            <a:ahLst/>
            <a:cxnLst/>
            <a:rect r="r" b="b" t="t" l="l"/>
            <a:pathLst>
              <a:path h="971550" w="971549">
                <a:moveTo>
                  <a:pt x="0" y="0"/>
                </a:moveTo>
                <a:lnTo>
                  <a:pt x="971549" y="0"/>
                </a:lnTo>
                <a:lnTo>
                  <a:pt x="971549"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a:grpSpLocks noChangeAspect="true"/>
          </p:cNvGrpSpPr>
          <p:nvPr/>
        </p:nvGrpSpPr>
        <p:grpSpPr>
          <a:xfrm rot="0">
            <a:off x="16030572" y="9201150"/>
            <a:ext cx="371472" cy="371475"/>
            <a:chOff x="0" y="0"/>
            <a:chExt cx="495296" cy="495300"/>
          </a:xfrm>
        </p:grpSpPr>
        <p:sp>
          <p:nvSpPr>
            <p:cNvPr name="Freeform 10" id="10"/>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1" id="11"/>
          <p:cNvGrpSpPr>
            <a:grpSpLocks noChangeAspect="true"/>
          </p:cNvGrpSpPr>
          <p:nvPr/>
        </p:nvGrpSpPr>
        <p:grpSpPr>
          <a:xfrm rot="0">
            <a:off x="435854" y="9899968"/>
            <a:ext cx="3221746" cy="242478"/>
            <a:chOff x="0" y="0"/>
            <a:chExt cx="4295662" cy="323304"/>
          </a:xfrm>
        </p:grpSpPr>
        <p:sp>
          <p:nvSpPr>
            <p:cNvPr name="Freeform 12" id="12"/>
            <p:cNvSpPr/>
            <p:nvPr/>
          </p:nvSpPr>
          <p:spPr>
            <a:xfrm flipH="false" flipV="false" rot="0">
              <a:off x="0" y="0"/>
              <a:ext cx="4295648" cy="323342"/>
            </a:xfrm>
            <a:custGeom>
              <a:avLst/>
              <a:gdLst/>
              <a:ahLst/>
              <a:cxnLst/>
              <a:rect r="r" b="b" t="t" l="l"/>
              <a:pathLst>
                <a:path h="323342" w="4295648">
                  <a:moveTo>
                    <a:pt x="0" y="0"/>
                  </a:moveTo>
                  <a:lnTo>
                    <a:pt x="4295648" y="0"/>
                  </a:lnTo>
                  <a:lnTo>
                    <a:pt x="4295648" y="323342"/>
                  </a:lnTo>
                  <a:lnTo>
                    <a:pt x="0" y="323342"/>
                  </a:lnTo>
                  <a:lnTo>
                    <a:pt x="0" y="0"/>
                  </a:lnTo>
                  <a:close/>
                </a:path>
              </a:pathLst>
            </a:custGeom>
            <a:blipFill>
              <a:blip r:embed="rId6"/>
              <a:stretch>
                <a:fillRect l="0" t="-3073" r="0" b="-3061"/>
              </a:stretch>
            </a:blipFill>
          </p:spPr>
        </p:sp>
      </p:grpSp>
      <p:grpSp>
        <p:nvGrpSpPr>
          <p:cNvPr name="Group 13" id="13"/>
          <p:cNvGrpSpPr>
            <a:grpSpLocks noChangeAspect="true"/>
          </p:cNvGrpSpPr>
          <p:nvPr/>
        </p:nvGrpSpPr>
        <p:grpSpPr>
          <a:xfrm rot="0">
            <a:off x="71440" y="7772398"/>
            <a:ext cx="1507345" cy="2471733"/>
            <a:chOff x="0" y="0"/>
            <a:chExt cx="2009794" cy="3295644"/>
          </a:xfrm>
        </p:grpSpPr>
        <p:sp>
          <p:nvSpPr>
            <p:cNvPr name="Freeform 14" id="14"/>
            <p:cNvSpPr/>
            <p:nvPr/>
          </p:nvSpPr>
          <p:spPr>
            <a:xfrm flipH="false" flipV="false" rot="0">
              <a:off x="0" y="0"/>
              <a:ext cx="2009775" cy="3295650"/>
            </a:xfrm>
            <a:custGeom>
              <a:avLst/>
              <a:gdLst/>
              <a:ahLst/>
              <a:cxnLst/>
              <a:rect r="r" b="b" t="t" l="l"/>
              <a:pathLst>
                <a:path h="3295650" w="2009775">
                  <a:moveTo>
                    <a:pt x="0" y="0"/>
                  </a:moveTo>
                  <a:lnTo>
                    <a:pt x="2009775" y="0"/>
                  </a:lnTo>
                  <a:lnTo>
                    <a:pt x="2009775" y="3295650"/>
                  </a:lnTo>
                  <a:lnTo>
                    <a:pt x="0" y="3295650"/>
                  </a:lnTo>
                  <a:lnTo>
                    <a:pt x="0" y="0"/>
                  </a:lnTo>
                  <a:close/>
                </a:path>
              </a:pathLst>
            </a:custGeom>
            <a:blipFill>
              <a:blip r:embed="rId7"/>
              <a:stretch>
                <a:fillRect l="0" t="-2938" r="0" b="-2937"/>
              </a:stretch>
            </a:blipFill>
          </p:spPr>
        </p:sp>
      </p:grpSp>
      <p:grpSp>
        <p:nvGrpSpPr>
          <p:cNvPr name="Group 15" id="15"/>
          <p:cNvGrpSpPr/>
          <p:nvPr/>
        </p:nvGrpSpPr>
        <p:grpSpPr>
          <a:xfrm rot="0">
            <a:off x="1128714" y="1021287"/>
            <a:ext cx="5634038" cy="1062990"/>
            <a:chOff x="0" y="0"/>
            <a:chExt cx="7512050" cy="1417320"/>
          </a:xfrm>
        </p:grpSpPr>
        <p:sp>
          <p:nvSpPr>
            <p:cNvPr name="Freeform 16" id="16"/>
            <p:cNvSpPr/>
            <p:nvPr/>
          </p:nvSpPr>
          <p:spPr>
            <a:xfrm flipH="false" flipV="false" rot="0">
              <a:off x="0" y="0"/>
              <a:ext cx="7512050" cy="1417320"/>
            </a:xfrm>
            <a:custGeom>
              <a:avLst/>
              <a:gdLst/>
              <a:ahLst/>
              <a:cxnLst/>
              <a:rect r="r" b="b" t="t" l="l"/>
              <a:pathLst>
                <a:path h="1417320" w="7512050">
                  <a:moveTo>
                    <a:pt x="0" y="0"/>
                  </a:moveTo>
                  <a:lnTo>
                    <a:pt x="7512050" y="0"/>
                  </a:lnTo>
                  <a:lnTo>
                    <a:pt x="7512050" y="1417320"/>
                  </a:lnTo>
                  <a:lnTo>
                    <a:pt x="0" y="1417320"/>
                  </a:lnTo>
                  <a:close/>
                </a:path>
              </a:pathLst>
            </a:custGeom>
            <a:solidFill>
              <a:srgbClr val="000000">
                <a:alpha val="0"/>
              </a:srgbClr>
            </a:solidFill>
          </p:spPr>
        </p:sp>
        <p:sp>
          <p:nvSpPr>
            <p:cNvPr name="TextBox 17" id="17"/>
            <p:cNvSpPr txBox="true"/>
            <p:nvPr/>
          </p:nvSpPr>
          <p:spPr>
            <a:xfrm>
              <a:off x="0" y="-133350"/>
              <a:ext cx="7512050" cy="1550670"/>
            </a:xfrm>
            <a:prstGeom prst="rect">
              <a:avLst/>
            </a:prstGeom>
          </p:spPr>
          <p:txBody>
            <a:bodyPr anchor="ctr" rtlCol="false" tIns="0" lIns="0" bIns="0" rIns="0"/>
            <a:lstStyle/>
            <a:p>
              <a:pPr algn="l">
                <a:lnSpc>
                  <a:spcPts val="8280"/>
                </a:lnSpc>
              </a:pPr>
              <a:r>
                <a:rPr lang="en-US" b="true" sz="6900" spc="-150">
                  <a:solidFill>
                    <a:srgbClr val="675E47"/>
                  </a:solidFill>
                  <a:latin typeface="Times New Roman Bold"/>
                  <a:ea typeface="Times New Roman Bold"/>
                  <a:cs typeface="Times New Roman Bold"/>
                  <a:sym typeface="Times New Roman Bold"/>
                </a:rPr>
                <a:t>AGENDA</a:t>
              </a:r>
            </a:p>
          </p:txBody>
        </p:sp>
      </p:grpSp>
      <p:grpSp>
        <p:nvGrpSpPr>
          <p:cNvPr name="Group 18" id="18"/>
          <p:cNvGrpSpPr/>
          <p:nvPr/>
        </p:nvGrpSpPr>
        <p:grpSpPr>
          <a:xfrm rot="0">
            <a:off x="17063576" y="8557581"/>
            <a:ext cx="1097275" cy="410525"/>
            <a:chOff x="0" y="0"/>
            <a:chExt cx="1463034" cy="547366"/>
          </a:xfrm>
        </p:grpSpPr>
        <p:sp>
          <p:nvSpPr>
            <p:cNvPr name="Freeform 19" id="19"/>
            <p:cNvSpPr/>
            <p:nvPr/>
          </p:nvSpPr>
          <p:spPr>
            <a:xfrm flipH="false" flipV="false" rot="0">
              <a:off x="0" y="0"/>
              <a:ext cx="1463034" cy="547366"/>
            </a:xfrm>
            <a:custGeom>
              <a:avLst/>
              <a:gdLst/>
              <a:ahLst/>
              <a:cxnLst/>
              <a:rect r="r" b="b" t="t" l="l"/>
              <a:pathLst>
                <a:path h="547366" w="1463034">
                  <a:moveTo>
                    <a:pt x="0" y="0"/>
                  </a:moveTo>
                  <a:lnTo>
                    <a:pt x="1463034" y="0"/>
                  </a:lnTo>
                  <a:lnTo>
                    <a:pt x="1463034" y="547366"/>
                  </a:lnTo>
                  <a:lnTo>
                    <a:pt x="0" y="547366"/>
                  </a:lnTo>
                  <a:close/>
                </a:path>
              </a:pathLst>
            </a:custGeom>
            <a:solidFill>
              <a:srgbClr val="000000">
                <a:alpha val="0"/>
              </a:srgbClr>
            </a:solidFill>
          </p:spPr>
        </p:sp>
        <p:sp>
          <p:nvSpPr>
            <p:cNvPr name="TextBox 20" id="20"/>
            <p:cNvSpPr txBox="true"/>
            <p:nvPr/>
          </p:nvSpPr>
          <p:spPr>
            <a:xfrm>
              <a:off x="0" y="-57150"/>
              <a:ext cx="1463034" cy="604516"/>
            </a:xfrm>
            <a:prstGeom prst="rect">
              <a:avLst/>
            </a:prstGeom>
          </p:spPr>
          <p:txBody>
            <a:bodyPr anchor="ctr" rtlCol="false" tIns="0" lIns="0" bIns="0" rIns="0"/>
            <a:lstStyle/>
            <a:p>
              <a:pPr algn="ctr">
                <a:lnSpc>
                  <a:spcPts val="3240"/>
                </a:lnSpc>
              </a:pPr>
              <a:r>
                <a:rPr lang="en-US" sz="2700" spc="15">
                  <a:solidFill>
                    <a:srgbClr val="FFFFFF"/>
                  </a:solidFill>
                  <a:latin typeface="Calibri (MS)"/>
                  <a:ea typeface="Calibri (MS)"/>
                  <a:cs typeface="Calibri (MS)"/>
                  <a:sym typeface="Calibri (MS)"/>
                </a:rPr>
                <a:t>3</a:t>
              </a:r>
            </a:p>
          </p:txBody>
        </p:sp>
      </p:grpSp>
      <p:sp>
        <p:nvSpPr>
          <p:cNvPr name="TextBox 21" id="21"/>
          <p:cNvSpPr txBox="true"/>
          <p:nvPr/>
        </p:nvSpPr>
        <p:spPr>
          <a:xfrm rot="0">
            <a:off x="3856149" y="1522296"/>
            <a:ext cx="7360920" cy="7203757"/>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14790766" y="8328249"/>
            <a:ext cx="437491" cy="528892"/>
            <a:chOff x="0" y="0"/>
            <a:chExt cx="583322" cy="705190"/>
          </a:xfrm>
        </p:grpSpPr>
        <p:sp>
          <p:nvSpPr>
            <p:cNvPr name="Freeform 11" id="11"/>
            <p:cNvSpPr/>
            <p:nvPr/>
          </p:nvSpPr>
          <p:spPr>
            <a:xfrm flipH="false" flipV="false" rot="0">
              <a:off x="0" y="0"/>
              <a:ext cx="583311" cy="705231"/>
            </a:xfrm>
            <a:custGeom>
              <a:avLst/>
              <a:gdLst/>
              <a:ahLst/>
              <a:cxnLst/>
              <a:rect r="r" b="b" t="t" l="l"/>
              <a:pathLst>
                <a:path h="705231" w="583311">
                  <a:moveTo>
                    <a:pt x="583311" y="0"/>
                  </a:moveTo>
                  <a:lnTo>
                    <a:pt x="0" y="0"/>
                  </a:lnTo>
                  <a:lnTo>
                    <a:pt x="0" y="705231"/>
                  </a:lnTo>
                  <a:lnTo>
                    <a:pt x="583311" y="705231"/>
                  </a:lnTo>
                  <a:lnTo>
                    <a:pt x="583311" y="0"/>
                  </a:lnTo>
                  <a:close/>
                </a:path>
              </a:pathLst>
            </a:custGeom>
            <a:solidFill>
              <a:srgbClr val="42AF51"/>
            </a:solidFill>
          </p:spPr>
        </p:sp>
      </p:grpSp>
      <p:grpSp>
        <p:nvGrpSpPr>
          <p:cNvPr name="Group 12" id="12"/>
          <p:cNvGrpSpPr/>
          <p:nvPr/>
        </p:nvGrpSpPr>
        <p:grpSpPr>
          <a:xfrm rot="0">
            <a:off x="14790766" y="8945296"/>
            <a:ext cx="173173" cy="209355"/>
            <a:chOff x="0" y="0"/>
            <a:chExt cx="230898" cy="279140"/>
          </a:xfrm>
        </p:grpSpPr>
        <p:sp>
          <p:nvSpPr>
            <p:cNvPr name="Freeform 13" id="13"/>
            <p:cNvSpPr/>
            <p:nvPr/>
          </p:nvSpPr>
          <p:spPr>
            <a:xfrm flipH="false" flipV="false" rot="0">
              <a:off x="0" y="0"/>
              <a:ext cx="230886" cy="279146"/>
            </a:xfrm>
            <a:custGeom>
              <a:avLst/>
              <a:gdLst/>
              <a:ahLst/>
              <a:cxnLst/>
              <a:rect r="r" b="b" t="t" l="l"/>
              <a:pathLst>
                <a:path h="279146" w="230886">
                  <a:moveTo>
                    <a:pt x="230886" y="0"/>
                  </a:moveTo>
                  <a:lnTo>
                    <a:pt x="0" y="0"/>
                  </a:lnTo>
                  <a:lnTo>
                    <a:pt x="0" y="279146"/>
                  </a:lnTo>
                  <a:lnTo>
                    <a:pt x="230886" y="279146"/>
                  </a:lnTo>
                  <a:lnTo>
                    <a:pt x="230886" y="0"/>
                  </a:lnTo>
                  <a:close/>
                </a:path>
              </a:pathLst>
            </a:custGeom>
            <a:solidFill>
              <a:srgbClr val="2D936B"/>
            </a:solidFill>
          </p:spPr>
        </p:sp>
      </p:grpSp>
      <p:grpSp>
        <p:nvGrpSpPr>
          <p:cNvPr name="Group 14" id="14"/>
          <p:cNvGrpSpPr>
            <a:grpSpLocks noChangeAspect="true"/>
          </p:cNvGrpSpPr>
          <p:nvPr/>
        </p:nvGrpSpPr>
        <p:grpSpPr>
          <a:xfrm rot="0">
            <a:off x="13487400" y="5518492"/>
            <a:ext cx="2643188" cy="3768380"/>
            <a:chOff x="0" y="0"/>
            <a:chExt cx="3524250" cy="5024506"/>
          </a:xfrm>
        </p:grpSpPr>
        <p:sp>
          <p:nvSpPr>
            <p:cNvPr name="Freeform 15" id="15"/>
            <p:cNvSpPr/>
            <p:nvPr/>
          </p:nvSpPr>
          <p:spPr>
            <a:xfrm flipH="false" flipV="false" rot="0">
              <a:off x="0" y="0"/>
              <a:ext cx="3524250" cy="5024501"/>
            </a:xfrm>
            <a:custGeom>
              <a:avLst/>
              <a:gdLst/>
              <a:ahLst/>
              <a:cxnLst/>
              <a:rect r="r" b="b" t="t" l="l"/>
              <a:pathLst>
                <a:path h="5024501" w="3524250">
                  <a:moveTo>
                    <a:pt x="0" y="0"/>
                  </a:moveTo>
                  <a:lnTo>
                    <a:pt x="3524250" y="0"/>
                  </a:lnTo>
                  <a:lnTo>
                    <a:pt x="3524250" y="5024501"/>
                  </a:lnTo>
                  <a:lnTo>
                    <a:pt x="0" y="5024501"/>
                  </a:lnTo>
                  <a:lnTo>
                    <a:pt x="0" y="0"/>
                  </a:lnTo>
                  <a:close/>
                </a:path>
              </a:pathLst>
            </a:custGeom>
            <a:blipFill>
              <a:blip r:embed="rId3"/>
              <a:stretch>
                <a:fillRect l="-10471" t="0" r="-10471" b="0"/>
              </a:stretch>
            </a:blipFill>
          </p:spPr>
        </p:sp>
      </p:grpSp>
      <p:grpSp>
        <p:nvGrpSpPr>
          <p:cNvPr name="Group 16" id="16"/>
          <p:cNvGrpSpPr/>
          <p:nvPr/>
        </p:nvGrpSpPr>
        <p:grpSpPr>
          <a:xfrm rot="0">
            <a:off x="1251111" y="868196"/>
            <a:ext cx="10064589" cy="996314"/>
            <a:chOff x="0" y="0"/>
            <a:chExt cx="13419452" cy="1328418"/>
          </a:xfrm>
        </p:grpSpPr>
        <p:sp>
          <p:nvSpPr>
            <p:cNvPr name="Freeform 17" id="17"/>
            <p:cNvSpPr/>
            <p:nvPr/>
          </p:nvSpPr>
          <p:spPr>
            <a:xfrm flipH="false" flipV="false" rot="0">
              <a:off x="0" y="0"/>
              <a:ext cx="13419452" cy="1328418"/>
            </a:xfrm>
            <a:custGeom>
              <a:avLst/>
              <a:gdLst/>
              <a:ahLst/>
              <a:cxnLst/>
              <a:rect r="r" b="b" t="t" l="l"/>
              <a:pathLst>
                <a:path h="1328418" w="13419452">
                  <a:moveTo>
                    <a:pt x="0" y="0"/>
                  </a:moveTo>
                  <a:lnTo>
                    <a:pt x="13419452" y="0"/>
                  </a:lnTo>
                  <a:lnTo>
                    <a:pt x="13419452" y="1328418"/>
                  </a:lnTo>
                  <a:lnTo>
                    <a:pt x="0" y="1328418"/>
                  </a:lnTo>
                  <a:close/>
                </a:path>
              </a:pathLst>
            </a:custGeom>
            <a:solidFill>
              <a:srgbClr val="000000">
                <a:alpha val="0"/>
              </a:srgbClr>
            </a:solidFill>
          </p:spPr>
        </p:sp>
        <p:sp>
          <p:nvSpPr>
            <p:cNvPr name="TextBox 18" id="18"/>
            <p:cNvSpPr txBox="true"/>
            <p:nvPr/>
          </p:nvSpPr>
          <p:spPr>
            <a:xfrm>
              <a:off x="0" y="-123825"/>
              <a:ext cx="13419452" cy="1452243"/>
            </a:xfrm>
            <a:prstGeom prst="rect">
              <a:avLst/>
            </a:prstGeom>
          </p:spPr>
          <p:txBody>
            <a:bodyPr anchor="ctr" rtlCol="false" tIns="0" lIns="0" bIns="0" rIns="0"/>
            <a:lstStyle/>
            <a:p>
              <a:pPr algn="l">
                <a:lnSpc>
                  <a:spcPts val="7650"/>
                </a:lnSpc>
              </a:pPr>
              <a:r>
                <a:rPr lang="en-US" b="true" sz="6375" spc="22">
                  <a:solidFill>
                    <a:srgbClr val="675E47"/>
                  </a:solidFill>
                  <a:latin typeface="Times New Roman Bold"/>
                  <a:ea typeface="Times New Roman Bold"/>
                  <a:cs typeface="Times New Roman Bold"/>
                  <a:sym typeface="Times New Roman Bold"/>
                </a:rPr>
                <a:t>PROBLEM STATEMENT</a:t>
              </a:r>
            </a:p>
          </p:txBody>
        </p:sp>
      </p:grpSp>
      <p:grpSp>
        <p:nvGrpSpPr>
          <p:cNvPr name="Group 19" id="19"/>
          <p:cNvGrpSpPr/>
          <p:nvPr/>
        </p:nvGrpSpPr>
        <p:grpSpPr>
          <a:xfrm rot="0">
            <a:off x="17063576" y="8557581"/>
            <a:ext cx="1097275" cy="410525"/>
            <a:chOff x="0" y="0"/>
            <a:chExt cx="1463034" cy="547366"/>
          </a:xfrm>
        </p:grpSpPr>
        <p:sp>
          <p:nvSpPr>
            <p:cNvPr name="Freeform 20" id="20"/>
            <p:cNvSpPr/>
            <p:nvPr/>
          </p:nvSpPr>
          <p:spPr>
            <a:xfrm flipH="false" flipV="false" rot="0">
              <a:off x="0" y="0"/>
              <a:ext cx="1464056" cy="560324"/>
            </a:xfrm>
            <a:custGeom>
              <a:avLst/>
              <a:gdLst/>
              <a:ahLst/>
              <a:cxnLst/>
              <a:rect r="r" b="b" t="t" l="l"/>
              <a:pathLst>
                <a:path h="560324" w="1464056">
                  <a:moveTo>
                    <a:pt x="19050" y="0"/>
                  </a:moveTo>
                  <a:lnTo>
                    <a:pt x="1445006" y="0"/>
                  </a:lnTo>
                  <a:cubicBezTo>
                    <a:pt x="1455547" y="0"/>
                    <a:pt x="1464056" y="8509"/>
                    <a:pt x="1464056" y="19050"/>
                  </a:cubicBezTo>
                  <a:lnTo>
                    <a:pt x="1464056" y="541274"/>
                  </a:lnTo>
                  <a:cubicBezTo>
                    <a:pt x="1464056" y="551815"/>
                    <a:pt x="1455547" y="560324"/>
                    <a:pt x="1445006" y="560324"/>
                  </a:cubicBezTo>
                  <a:lnTo>
                    <a:pt x="19050" y="560324"/>
                  </a:lnTo>
                  <a:cubicBezTo>
                    <a:pt x="8509" y="560324"/>
                    <a:pt x="0" y="551815"/>
                    <a:pt x="0" y="541274"/>
                  </a:cubicBezTo>
                  <a:lnTo>
                    <a:pt x="0" y="19050"/>
                  </a:lnTo>
                  <a:cubicBezTo>
                    <a:pt x="0" y="8509"/>
                    <a:pt x="8509" y="0"/>
                    <a:pt x="19050" y="0"/>
                  </a:cubicBezTo>
                  <a:moveTo>
                    <a:pt x="19050" y="38100"/>
                  </a:moveTo>
                  <a:lnTo>
                    <a:pt x="19050" y="19050"/>
                  </a:lnTo>
                  <a:lnTo>
                    <a:pt x="38100" y="19050"/>
                  </a:lnTo>
                  <a:lnTo>
                    <a:pt x="38100" y="541274"/>
                  </a:lnTo>
                  <a:lnTo>
                    <a:pt x="19050" y="541274"/>
                  </a:lnTo>
                  <a:lnTo>
                    <a:pt x="19050" y="522224"/>
                  </a:lnTo>
                  <a:lnTo>
                    <a:pt x="1445006" y="522224"/>
                  </a:lnTo>
                  <a:lnTo>
                    <a:pt x="1445006" y="541274"/>
                  </a:lnTo>
                  <a:lnTo>
                    <a:pt x="1425956" y="541274"/>
                  </a:lnTo>
                  <a:lnTo>
                    <a:pt x="1425956" y="19050"/>
                  </a:lnTo>
                  <a:lnTo>
                    <a:pt x="1445006" y="19050"/>
                  </a:lnTo>
                  <a:lnTo>
                    <a:pt x="1445006" y="38100"/>
                  </a:lnTo>
                  <a:lnTo>
                    <a:pt x="19050" y="38100"/>
                  </a:lnTo>
                  <a:close/>
                </a:path>
              </a:pathLst>
            </a:custGeom>
            <a:solidFill>
              <a:srgbClr val="FFFFFF"/>
            </a:solidFill>
          </p:spPr>
        </p:sp>
        <p:sp>
          <p:nvSpPr>
            <p:cNvPr name="TextBox 21" id="21"/>
            <p:cNvSpPr txBox="true"/>
            <p:nvPr/>
          </p:nvSpPr>
          <p:spPr>
            <a:xfrm>
              <a:off x="0" y="-57150"/>
              <a:ext cx="1463034" cy="604516"/>
            </a:xfrm>
            <a:prstGeom prst="rect">
              <a:avLst/>
            </a:prstGeom>
          </p:spPr>
          <p:txBody>
            <a:bodyPr anchor="ctr" rtlCol="false" tIns="50800" lIns="50800" bIns="50800" rIns="50800"/>
            <a:lstStyle/>
            <a:p>
              <a:pPr algn="ctr">
                <a:lnSpc>
                  <a:spcPts val="3240"/>
                </a:lnSpc>
              </a:pPr>
              <a:r>
                <a:rPr lang="en-US" sz="2700" spc="15">
                  <a:solidFill>
                    <a:srgbClr val="FFFFFF"/>
                  </a:solidFill>
                  <a:latin typeface="Calibri (MS)"/>
                  <a:ea typeface="Calibri (MS)"/>
                  <a:cs typeface="Calibri (MS)"/>
                  <a:sym typeface="Calibri (MS)"/>
                </a:rPr>
                <a:t>&lt;#&gt;</a:t>
              </a:r>
            </a:p>
          </p:txBody>
        </p:sp>
      </p:grpSp>
      <p:grpSp>
        <p:nvGrpSpPr>
          <p:cNvPr name="Group 22" id="22"/>
          <p:cNvGrpSpPr>
            <a:grpSpLocks noChangeAspect="true"/>
          </p:cNvGrpSpPr>
          <p:nvPr/>
        </p:nvGrpSpPr>
        <p:grpSpPr>
          <a:xfrm rot="0">
            <a:off x="1014412" y="9701216"/>
            <a:ext cx="3214688" cy="300035"/>
            <a:chOff x="0" y="0"/>
            <a:chExt cx="4286250" cy="400046"/>
          </a:xfrm>
        </p:grpSpPr>
        <p:sp>
          <p:nvSpPr>
            <p:cNvPr name="Freeform 23" id="23"/>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24" id="24"/>
          <p:cNvSpPr txBox="true"/>
          <p:nvPr/>
        </p:nvSpPr>
        <p:spPr>
          <a:xfrm rot="0">
            <a:off x="1102886" y="2160270"/>
            <a:ext cx="12293075" cy="5303520"/>
          </a:xfrm>
          <a:prstGeom prst="rect">
            <a:avLst/>
          </a:prstGeom>
        </p:spPr>
        <p:txBody>
          <a:bodyPr anchor="t" rtlCol="false" tIns="0" lIns="0" bIns="0" rIns="0">
            <a:spAutoFit/>
          </a:bodyPr>
          <a:lstStyle/>
          <a:p>
            <a:pPr algn="just">
              <a:lnSpc>
                <a:spcPts val="3240"/>
              </a:lnSpc>
            </a:pPr>
            <a:r>
              <a:rPr lang="en-US" sz="2700">
                <a:solidFill>
                  <a:srgbClr val="2F2B20"/>
                </a:solidFill>
                <a:latin typeface="Times New Roman"/>
                <a:ea typeface="Times New Roman"/>
                <a:cs typeface="Times New Roman"/>
                <a:sym typeface="Times New Roman"/>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expectations. Therefore, 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14384868" y="9112210"/>
            <a:ext cx="428854" cy="490345"/>
            <a:chOff x="0" y="0"/>
            <a:chExt cx="571806" cy="653794"/>
          </a:xfrm>
        </p:grpSpPr>
        <p:sp>
          <p:nvSpPr>
            <p:cNvPr name="Freeform 11" id="11"/>
            <p:cNvSpPr/>
            <p:nvPr/>
          </p:nvSpPr>
          <p:spPr>
            <a:xfrm flipH="false" flipV="false" rot="0">
              <a:off x="0" y="0"/>
              <a:ext cx="571754" cy="653796"/>
            </a:xfrm>
            <a:custGeom>
              <a:avLst/>
              <a:gdLst/>
              <a:ahLst/>
              <a:cxnLst/>
              <a:rect r="r" b="b" t="t" l="l"/>
              <a:pathLst>
                <a:path h="653796" w="571754">
                  <a:moveTo>
                    <a:pt x="571754" y="0"/>
                  </a:moveTo>
                  <a:lnTo>
                    <a:pt x="0" y="0"/>
                  </a:lnTo>
                  <a:lnTo>
                    <a:pt x="0" y="653796"/>
                  </a:lnTo>
                  <a:lnTo>
                    <a:pt x="571754" y="653796"/>
                  </a:lnTo>
                  <a:lnTo>
                    <a:pt x="571754" y="0"/>
                  </a:lnTo>
                  <a:close/>
                </a:path>
              </a:pathLst>
            </a:custGeom>
            <a:solidFill>
              <a:srgbClr val="42AF51"/>
            </a:solidFill>
          </p:spPr>
        </p:sp>
      </p:grpSp>
      <p:grpSp>
        <p:nvGrpSpPr>
          <p:cNvPr name="Group 12" id="12"/>
          <p:cNvGrpSpPr/>
          <p:nvPr/>
        </p:nvGrpSpPr>
        <p:grpSpPr>
          <a:xfrm rot="0">
            <a:off x="14384868" y="9684282"/>
            <a:ext cx="169754" cy="194096"/>
            <a:chOff x="0" y="0"/>
            <a:chExt cx="226338" cy="258794"/>
          </a:xfrm>
        </p:grpSpPr>
        <p:sp>
          <p:nvSpPr>
            <p:cNvPr name="Freeform 13" id="13"/>
            <p:cNvSpPr/>
            <p:nvPr/>
          </p:nvSpPr>
          <p:spPr>
            <a:xfrm flipH="false" flipV="false" rot="0">
              <a:off x="0" y="0"/>
              <a:ext cx="226314" cy="258826"/>
            </a:xfrm>
            <a:custGeom>
              <a:avLst/>
              <a:gdLst/>
              <a:ahLst/>
              <a:cxnLst/>
              <a:rect r="r" b="b" t="t" l="l"/>
              <a:pathLst>
                <a:path h="258826" w="226314">
                  <a:moveTo>
                    <a:pt x="226314" y="0"/>
                  </a:moveTo>
                  <a:lnTo>
                    <a:pt x="0" y="0"/>
                  </a:lnTo>
                  <a:lnTo>
                    <a:pt x="0" y="258826"/>
                  </a:lnTo>
                  <a:lnTo>
                    <a:pt x="226314" y="258826"/>
                  </a:lnTo>
                  <a:lnTo>
                    <a:pt x="226314" y="0"/>
                  </a:lnTo>
                  <a:close/>
                </a:path>
              </a:pathLst>
            </a:custGeom>
            <a:solidFill>
              <a:srgbClr val="2D936B"/>
            </a:solidFill>
          </p:spPr>
        </p:sp>
      </p:grpSp>
      <p:grpSp>
        <p:nvGrpSpPr>
          <p:cNvPr name="Group 14" id="14"/>
          <p:cNvGrpSpPr>
            <a:grpSpLocks noChangeAspect="true"/>
          </p:cNvGrpSpPr>
          <p:nvPr/>
        </p:nvGrpSpPr>
        <p:grpSpPr>
          <a:xfrm rot="0">
            <a:off x="13732649" y="6200775"/>
            <a:ext cx="3314702" cy="4086225"/>
            <a:chOff x="0" y="0"/>
            <a:chExt cx="4419602" cy="5448300"/>
          </a:xfrm>
        </p:grpSpPr>
        <p:sp>
          <p:nvSpPr>
            <p:cNvPr name="Freeform 15" id="15"/>
            <p:cNvSpPr/>
            <p:nvPr/>
          </p:nvSpPr>
          <p:spPr>
            <a:xfrm flipH="false" flipV="false" rot="0">
              <a:off x="0" y="0"/>
              <a:ext cx="4419600" cy="5448300"/>
            </a:xfrm>
            <a:custGeom>
              <a:avLst/>
              <a:gdLst/>
              <a:ahLst/>
              <a:cxnLst/>
              <a:rect r="r" b="b" t="t" l="l"/>
              <a:pathLst>
                <a:path h="5448300" w="4419600">
                  <a:moveTo>
                    <a:pt x="0" y="0"/>
                  </a:moveTo>
                  <a:lnTo>
                    <a:pt x="4419600" y="0"/>
                  </a:lnTo>
                  <a:lnTo>
                    <a:pt x="4419600" y="5448300"/>
                  </a:lnTo>
                  <a:lnTo>
                    <a:pt x="0" y="5448300"/>
                  </a:lnTo>
                  <a:lnTo>
                    <a:pt x="0" y="0"/>
                  </a:lnTo>
                  <a:close/>
                </a:path>
              </a:pathLst>
            </a:custGeom>
            <a:blipFill>
              <a:blip r:embed="rId3"/>
              <a:stretch>
                <a:fillRect l="-7169" t="0" r="-7169" b="0"/>
              </a:stretch>
            </a:blipFill>
          </p:spPr>
        </p:sp>
      </p:grpSp>
      <p:grpSp>
        <p:nvGrpSpPr>
          <p:cNvPr name="Group 16" id="16"/>
          <p:cNvGrpSpPr/>
          <p:nvPr/>
        </p:nvGrpSpPr>
        <p:grpSpPr>
          <a:xfrm rot="0">
            <a:off x="1109664" y="1250053"/>
            <a:ext cx="8605836" cy="996315"/>
            <a:chOff x="0" y="0"/>
            <a:chExt cx="11474448" cy="1328420"/>
          </a:xfrm>
        </p:grpSpPr>
        <p:sp>
          <p:nvSpPr>
            <p:cNvPr name="Freeform 17" id="17"/>
            <p:cNvSpPr/>
            <p:nvPr/>
          </p:nvSpPr>
          <p:spPr>
            <a:xfrm flipH="false" flipV="false" rot="0">
              <a:off x="0" y="0"/>
              <a:ext cx="11474448" cy="1328420"/>
            </a:xfrm>
            <a:custGeom>
              <a:avLst/>
              <a:gdLst/>
              <a:ahLst/>
              <a:cxnLst/>
              <a:rect r="r" b="b" t="t" l="l"/>
              <a:pathLst>
                <a:path h="1328420" w="11474448">
                  <a:moveTo>
                    <a:pt x="0" y="0"/>
                  </a:moveTo>
                  <a:lnTo>
                    <a:pt x="11474448" y="0"/>
                  </a:lnTo>
                  <a:lnTo>
                    <a:pt x="11474448" y="1328420"/>
                  </a:lnTo>
                  <a:lnTo>
                    <a:pt x="0" y="1328420"/>
                  </a:lnTo>
                  <a:close/>
                </a:path>
              </a:pathLst>
            </a:custGeom>
            <a:solidFill>
              <a:srgbClr val="000000">
                <a:alpha val="0"/>
              </a:srgbClr>
            </a:solidFill>
          </p:spPr>
        </p:sp>
        <p:sp>
          <p:nvSpPr>
            <p:cNvPr name="TextBox 18" id="18"/>
            <p:cNvSpPr txBox="true"/>
            <p:nvPr/>
          </p:nvSpPr>
          <p:spPr>
            <a:xfrm>
              <a:off x="0" y="-123825"/>
              <a:ext cx="11474448" cy="1452245"/>
            </a:xfrm>
            <a:prstGeom prst="rect">
              <a:avLst/>
            </a:prstGeom>
          </p:spPr>
          <p:txBody>
            <a:bodyPr anchor="ctr" rtlCol="false" tIns="0" lIns="0" bIns="0" rIns="0"/>
            <a:lstStyle/>
            <a:p>
              <a:pPr algn="l">
                <a:lnSpc>
                  <a:spcPts val="7650"/>
                </a:lnSpc>
              </a:pPr>
              <a:r>
                <a:rPr lang="en-US" b="true" sz="6375" spc="7">
                  <a:solidFill>
                    <a:srgbClr val="675E47"/>
                  </a:solidFill>
                  <a:latin typeface="Times New Roman Bold"/>
                  <a:ea typeface="Times New Roman Bold"/>
                  <a:cs typeface="Times New Roman Bold"/>
                  <a:sym typeface="Times New Roman Bold"/>
                </a:rPr>
                <a:t>PROJECT OVERVIEW</a:t>
              </a:r>
            </a:p>
          </p:txBody>
        </p:sp>
      </p:grpSp>
      <p:grpSp>
        <p:nvGrpSpPr>
          <p:cNvPr name="Group 19" id="19"/>
          <p:cNvGrpSpPr/>
          <p:nvPr/>
        </p:nvGrpSpPr>
        <p:grpSpPr>
          <a:xfrm rot="0">
            <a:off x="17063576" y="8557581"/>
            <a:ext cx="1097275" cy="410525"/>
            <a:chOff x="0" y="0"/>
            <a:chExt cx="1463034" cy="547366"/>
          </a:xfrm>
        </p:grpSpPr>
        <p:sp>
          <p:nvSpPr>
            <p:cNvPr name="Freeform 20" id="20"/>
            <p:cNvSpPr/>
            <p:nvPr/>
          </p:nvSpPr>
          <p:spPr>
            <a:xfrm flipH="false" flipV="false" rot="0">
              <a:off x="0" y="0"/>
              <a:ext cx="1464056" cy="560324"/>
            </a:xfrm>
            <a:custGeom>
              <a:avLst/>
              <a:gdLst/>
              <a:ahLst/>
              <a:cxnLst/>
              <a:rect r="r" b="b" t="t" l="l"/>
              <a:pathLst>
                <a:path h="560324" w="1464056">
                  <a:moveTo>
                    <a:pt x="19050" y="0"/>
                  </a:moveTo>
                  <a:lnTo>
                    <a:pt x="1445006" y="0"/>
                  </a:lnTo>
                  <a:cubicBezTo>
                    <a:pt x="1455547" y="0"/>
                    <a:pt x="1464056" y="8509"/>
                    <a:pt x="1464056" y="19050"/>
                  </a:cubicBezTo>
                  <a:lnTo>
                    <a:pt x="1464056" y="541274"/>
                  </a:lnTo>
                  <a:cubicBezTo>
                    <a:pt x="1464056" y="551815"/>
                    <a:pt x="1455547" y="560324"/>
                    <a:pt x="1445006" y="560324"/>
                  </a:cubicBezTo>
                  <a:lnTo>
                    <a:pt x="19050" y="560324"/>
                  </a:lnTo>
                  <a:cubicBezTo>
                    <a:pt x="8509" y="560324"/>
                    <a:pt x="0" y="551815"/>
                    <a:pt x="0" y="541274"/>
                  </a:cubicBezTo>
                  <a:lnTo>
                    <a:pt x="0" y="19050"/>
                  </a:lnTo>
                  <a:cubicBezTo>
                    <a:pt x="0" y="8509"/>
                    <a:pt x="8509" y="0"/>
                    <a:pt x="19050" y="0"/>
                  </a:cubicBezTo>
                  <a:moveTo>
                    <a:pt x="19050" y="38100"/>
                  </a:moveTo>
                  <a:lnTo>
                    <a:pt x="19050" y="19050"/>
                  </a:lnTo>
                  <a:lnTo>
                    <a:pt x="38100" y="19050"/>
                  </a:lnTo>
                  <a:lnTo>
                    <a:pt x="38100" y="541274"/>
                  </a:lnTo>
                  <a:lnTo>
                    <a:pt x="19050" y="541274"/>
                  </a:lnTo>
                  <a:lnTo>
                    <a:pt x="19050" y="522224"/>
                  </a:lnTo>
                  <a:lnTo>
                    <a:pt x="1445006" y="522224"/>
                  </a:lnTo>
                  <a:lnTo>
                    <a:pt x="1445006" y="541274"/>
                  </a:lnTo>
                  <a:lnTo>
                    <a:pt x="1425956" y="541274"/>
                  </a:lnTo>
                  <a:lnTo>
                    <a:pt x="1425956" y="19050"/>
                  </a:lnTo>
                  <a:lnTo>
                    <a:pt x="1445006" y="19050"/>
                  </a:lnTo>
                  <a:lnTo>
                    <a:pt x="1445006" y="38100"/>
                  </a:lnTo>
                  <a:lnTo>
                    <a:pt x="19050" y="38100"/>
                  </a:lnTo>
                  <a:close/>
                </a:path>
              </a:pathLst>
            </a:custGeom>
            <a:solidFill>
              <a:srgbClr val="FFFFFF"/>
            </a:solidFill>
          </p:spPr>
        </p:sp>
        <p:sp>
          <p:nvSpPr>
            <p:cNvPr name="TextBox 21" id="21"/>
            <p:cNvSpPr txBox="true"/>
            <p:nvPr/>
          </p:nvSpPr>
          <p:spPr>
            <a:xfrm>
              <a:off x="0" y="-57150"/>
              <a:ext cx="1463034" cy="604516"/>
            </a:xfrm>
            <a:prstGeom prst="rect">
              <a:avLst/>
            </a:prstGeom>
          </p:spPr>
          <p:txBody>
            <a:bodyPr anchor="ctr" rtlCol="false" tIns="50800" lIns="50800" bIns="50800" rIns="50800"/>
            <a:lstStyle/>
            <a:p>
              <a:pPr algn="ctr">
                <a:lnSpc>
                  <a:spcPts val="3240"/>
                </a:lnSpc>
              </a:pPr>
              <a:r>
                <a:rPr lang="en-US" sz="2700" spc="15">
                  <a:solidFill>
                    <a:srgbClr val="FFFFFF"/>
                  </a:solidFill>
                  <a:latin typeface="Calibri (MS)"/>
                  <a:ea typeface="Calibri (MS)"/>
                  <a:cs typeface="Calibri (MS)"/>
                  <a:sym typeface="Calibri (MS)"/>
                </a:rPr>
                <a:t>&lt;#&gt;</a:t>
              </a:r>
            </a:p>
          </p:txBody>
        </p:sp>
      </p:grpSp>
      <p:grpSp>
        <p:nvGrpSpPr>
          <p:cNvPr name="Group 22" id="22"/>
          <p:cNvGrpSpPr>
            <a:grpSpLocks noChangeAspect="true"/>
          </p:cNvGrpSpPr>
          <p:nvPr/>
        </p:nvGrpSpPr>
        <p:grpSpPr>
          <a:xfrm rot="0">
            <a:off x="1014412" y="9701216"/>
            <a:ext cx="3214688" cy="300035"/>
            <a:chOff x="0" y="0"/>
            <a:chExt cx="4286250" cy="400046"/>
          </a:xfrm>
        </p:grpSpPr>
        <p:sp>
          <p:nvSpPr>
            <p:cNvPr name="Freeform 23" id="23"/>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24" id="24"/>
          <p:cNvSpPr txBox="true"/>
          <p:nvPr/>
        </p:nvSpPr>
        <p:spPr>
          <a:xfrm rot="0">
            <a:off x="777240" y="2388870"/>
            <a:ext cx="12858383" cy="5703569"/>
          </a:xfrm>
          <a:prstGeom prst="rect">
            <a:avLst/>
          </a:prstGeom>
        </p:spPr>
        <p:txBody>
          <a:bodyPr anchor="t" rtlCol="false" tIns="0" lIns="0" bIns="0" rIns="0">
            <a:spAutoFit/>
          </a:bodyPr>
          <a:lstStyle/>
          <a:p>
            <a:pPr algn="just">
              <a:lnSpc>
                <a:spcPts val="3240"/>
              </a:lnSpc>
            </a:pPr>
            <a:r>
              <a:rPr lang="en-US" sz="2700">
                <a:solidFill>
                  <a:srgbClr val="2F2B20"/>
                </a:solidFill>
                <a:latin typeface="Times New Roman"/>
                <a:ea typeface="Times New Roman"/>
                <a:cs typeface="Times New Roman"/>
                <a:sym typeface="Times New Roman"/>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14030326" y="8043862"/>
            <a:ext cx="685800" cy="685800"/>
            <a:chOff x="0" y="0"/>
            <a:chExt cx="914400" cy="914400"/>
          </a:xfrm>
        </p:grpSpPr>
        <p:sp>
          <p:nvSpPr>
            <p:cNvPr name="Freeform 11" id="1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2" id="12"/>
          <p:cNvGrpSpPr/>
          <p:nvPr/>
        </p:nvGrpSpPr>
        <p:grpSpPr>
          <a:xfrm rot="0">
            <a:off x="14030326" y="8843966"/>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4" id="14"/>
          <p:cNvGrpSpPr/>
          <p:nvPr/>
        </p:nvGrpSpPr>
        <p:grpSpPr>
          <a:xfrm rot="0">
            <a:off x="1049180" y="1344475"/>
            <a:ext cx="8209120" cy="753428"/>
            <a:chOff x="0" y="0"/>
            <a:chExt cx="10945494" cy="1004570"/>
          </a:xfrm>
        </p:grpSpPr>
        <p:sp>
          <p:nvSpPr>
            <p:cNvPr name="Freeform 15" id="15"/>
            <p:cNvSpPr/>
            <p:nvPr/>
          </p:nvSpPr>
          <p:spPr>
            <a:xfrm flipH="false" flipV="false" rot="0">
              <a:off x="0" y="0"/>
              <a:ext cx="10945494" cy="1004570"/>
            </a:xfrm>
            <a:custGeom>
              <a:avLst/>
              <a:gdLst/>
              <a:ahLst/>
              <a:cxnLst/>
              <a:rect r="r" b="b" t="t" l="l"/>
              <a:pathLst>
                <a:path h="1004570" w="10945494">
                  <a:moveTo>
                    <a:pt x="0" y="0"/>
                  </a:moveTo>
                  <a:lnTo>
                    <a:pt x="10945494" y="0"/>
                  </a:lnTo>
                  <a:lnTo>
                    <a:pt x="10945494" y="1004570"/>
                  </a:lnTo>
                  <a:lnTo>
                    <a:pt x="0" y="1004570"/>
                  </a:lnTo>
                  <a:close/>
                </a:path>
              </a:pathLst>
            </a:custGeom>
            <a:solidFill>
              <a:srgbClr val="000000">
                <a:alpha val="0"/>
              </a:srgbClr>
            </a:solidFill>
          </p:spPr>
        </p:sp>
        <p:sp>
          <p:nvSpPr>
            <p:cNvPr name="TextBox 16" id="16"/>
            <p:cNvSpPr txBox="true"/>
            <p:nvPr/>
          </p:nvSpPr>
          <p:spPr>
            <a:xfrm>
              <a:off x="0" y="-95250"/>
              <a:ext cx="10945494" cy="1099820"/>
            </a:xfrm>
            <a:prstGeom prst="rect">
              <a:avLst/>
            </a:prstGeom>
          </p:spPr>
          <p:txBody>
            <a:bodyPr anchor="ctr" rtlCol="false" tIns="0" lIns="0" bIns="0" rIns="0"/>
            <a:lstStyle/>
            <a:p>
              <a:pPr algn="l">
                <a:lnSpc>
                  <a:spcPts val="5759"/>
                </a:lnSpc>
              </a:pPr>
              <a:r>
                <a:rPr lang="en-US" b="true" sz="4800" spc="-15">
                  <a:solidFill>
                    <a:srgbClr val="675E47"/>
                  </a:solidFill>
                  <a:latin typeface="Times New Roman Bold"/>
                  <a:ea typeface="Times New Roman Bold"/>
                  <a:cs typeface="Times New Roman Bold"/>
                  <a:sym typeface="Times New Roman Bold"/>
                </a:rPr>
                <a:t>WHO ARE THE END USERS?</a:t>
              </a:r>
            </a:p>
          </p:txBody>
        </p:sp>
      </p:grpSp>
      <p:grpSp>
        <p:nvGrpSpPr>
          <p:cNvPr name="Group 17" id="17"/>
          <p:cNvGrpSpPr/>
          <p:nvPr/>
        </p:nvGrpSpPr>
        <p:grpSpPr>
          <a:xfrm rot="0">
            <a:off x="17063576" y="8557581"/>
            <a:ext cx="1097275" cy="410525"/>
            <a:chOff x="0" y="0"/>
            <a:chExt cx="1463034" cy="547366"/>
          </a:xfrm>
        </p:grpSpPr>
        <p:sp>
          <p:nvSpPr>
            <p:cNvPr name="Freeform 18" id="18"/>
            <p:cNvSpPr/>
            <p:nvPr/>
          </p:nvSpPr>
          <p:spPr>
            <a:xfrm flipH="false" flipV="false" rot="0">
              <a:off x="0" y="0"/>
              <a:ext cx="1464056" cy="560324"/>
            </a:xfrm>
            <a:custGeom>
              <a:avLst/>
              <a:gdLst/>
              <a:ahLst/>
              <a:cxnLst/>
              <a:rect r="r" b="b" t="t" l="l"/>
              <a:pathLst>
                <a:path h="560324" w="1464056">
                  <a:moveTo>
                    <a:pt x="19050" y="0"/>
                  </a:moveTo>
                  <a:lnTo>
                    <a:pt x="1445006" y="0"/>
                  </a:lnTo>
                  <a:cubicBezTo>
                    <a:pt x="1455547" y="0"/>
                    <a:pt x="1464056" y="8509"/>
                    <a:pt x="1464056" y="19050"/>
                  </a:cubicBezTo>
                  <a:lnTo>
                    <a:pt x="1464056" y="541274"/>
                  </a:lnTo>
                  <a:cubicBezTo>
                    <a:pt x="1464056" y="551815"/>
                    <a:pt x="1455547" y="560324"/>
                    <a:pt x="1445006" y="560324"/>
                  </a:cubicBezTo>
                  <a:lnTo>
                    <a:pt x="19050" y="560324"/>
                  </a:lnTo>
                  <a:cubicBezTo>
                    <a:pt x="8509" y="560324"/>
                    <a:pt x="0" y="551815"/>
                    <a:pt x="0" y="541274"/>
                  </a:cubicBezTo>
                  <a:lnTo>
                    <a:pt x="0" y="19050"/>
                  </a:lnTo>
                  <a:cubicBezTo>
                    <a:pt x="0" y="8509"/>
                    <a:pt x="8509" y="0"/>
                    <a:pt x="19050" y="0"/>
                  </a:cubicBezTo>
                  <a:moveTo>
                    <a:pt x="19050" y="38100"/>
                  </a:moveTo>
                  <a:lnTo>
                    <a:pt x="19050" y="19050"/>
                  </a:lnTo>
                  <a:lnTo>
                    <a:pt x="38100" y="19050"/>
                  </a:lnTo>
                  <a:lnTo>
                    <a:pt x="38100" y="541274"/>
                  </a:lnTo>
                  <a:lnTo>
                    <a:pt x="19050" y="541274"/>
                  </a:lnTo>
                  <a:lnTo>
                    <a:pt x="19050" y="522224"/>
                  </a:lnTo>
                  <a:lnTo>
                    <a:pt x="1445006" y="522224"/>
                  </a:lnTo>
                  <a:lnTo>
                    <a:pt x="1445006" y="541274"/>
                  </a:lnTo>
                  <a:lnTo>
                    <a:pt x="1425956" y="541274"/>
                  </a:lnTo>
                  <a:lnTo>
                    <a:pt x="1425956" y="19050"/>
                  </a:lnTo>
                  <a:lnTo>
                    <a:pt x="1445006" y="19050"/>
                  </a:lnTo>
                  <a:lnTo>
                    <a:pt x="1445006" y="38100"/>
                  </a:lnTo>
                  <a:lnTo>
                    <a:pt x="19050" y="38100"/>
                  </a:lnTo>
                  <a:close/>
                </a:path>
              </a:pathLst>
            </a:custGeom>
            <a:solidFill>
              <a:srgbClr val="FFFFFF"/>
            </a:solidFill>
          </p:spPr>
        </p:sp>
        <p:sp>
          <p:nvSpPr>
            <p:cNvPr name="TextBox 19" id="19"/>
            <p:cNvSpPr txBox="true"/>
            <p:nvPr/>
          </p:nvSpPr>
          <p:spPr>
            <a:xfrm>
              <a:off x="0" y="-57150"/>
              <a:ext cx="1463034" cy="604516"/>
            </a:xfrm>
            <a:prstGeom prst="rect">
              <a:avLst/>
            </a:prstGeom>
          </p:spPr>
          <p:txBody>
            <a:bodyPr anchor="ctr" rtlCol="false" tIns="50800" lIns="50800" bIns="50800" rIns="50800"/>
            <a:lstStyle/>
            <a:p>
              <a:pPr algn="ctr">
                <a:lnSpc>
                  <a:spcPts val="3240"/>
                </a:lnSpc>
              </a:pPr>
              <a:r>
                <a:rPr lang="en-US" sz="2700" spc="15">
                  <a:solidFill>
                    <a:srgbClr val="FFFFFF"/>
                  </a:solidFill>
                  <a:latin typeface="Calibri (MS)"/>
                  <a:ea typeface="Calibri (MS)"/>
                  <a:cs typeface="Calibri (MS)"/>
                  <a:sym typeface="Calibri (MS)"/>
                </a:rPr>
                <a:t>&lt;#&gt;</a:t>
              </a:r>
            </a:p>
          </p:txBody>
        </p:sp>
      </p:grpSp>
      <p:grpSp>
        <p:nvGrpSpPr>
          <p:cNvPr name="Group 20" id="20"/>
          <p:cNvGrpSpPr>
            <a:grpSpLocks noChangeAspect="true"/>
          </p:cNvGrpSpPr>
          <p:nvPr/>
        </p:nvGrpSpPr>
        <p:grpSpPr>
          <a:xfrm rot="0">
            <a:off x="1085852" y="9258303"/>
            <a:ext cx="3271838" cy="728663"/>
            <a:chOff x="0" y="0"/>
            <a:chExt cx="4362450" cy="971550"/>
          </a:xfrm>
        </p:grpSpPr>
        <p:sp>
          <p:nvSpPr>
            <p:cNvPr name="Freeform 21" id="21"/>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3"/>
              <a:stretch>
                <a:fillRect l="0" t="0" r="0" b="0"/>
              </a:stretch>
            </a:blipFill>
          </p:spPr>
        </p:sp>
      </p:grpSp>
      <p:sp>
        <p:nvSpPr>
          <p:cNvPr name="TextBox 22" id="22"/>
          <p:cNvSpPr txBox="true"/>
          <p:nvPr/>
        </p:nvSpPr>
        <p:spPr>
          <a:xfrm rot="0">
            <a:off x="924879" y="2274570"/>
            <a:ext cx="13318808" cy="5703569"/>
          </a:xfrm>
          <a:prstGeom prst="rect">
            <a:avLst/>
          </a:prstGeom>
        </p:spPr>
        <p:txBody>
          <a:bodyPr anchor="t" rtlCol="false" tIns="0" lIns="0" bIns="0" rIns="0">
            <a:spAutoFit/>
          </a:bodyPr>
          <a:lstStyle/>
          <a:p>
            <a:pPr algn="l">
              <a:lnSpc>
                <a:spcPts val="3240"/>
              </a:lnSpc>
            </a:pPr>
            <a:r>
              <a:rPr lang="en-US" sz="2700">
                <a:solidFill>
                  <a:srgbClr val="2F2B20"/>
                </a:solidFill>
                <a:latin typeface="Times New Roman"/>
                <a:ea typeface="Times New Roman"/>
                <a:cs typeface="Times New Roman"/>
                <a:sym typeface="Times New Roman"/>
              </a:rPr>
              <a:t>End Users</a:t>
            </a:r>
          </a:p>
          <a:p>
            <a:pPr algn="just">
              <a:lnSpc>
                <a:spcPts val="3240"/>
              </a:lnSpc>
            </a:pPr>
          </a:p>
          <a:p>
            <a:pPr algn="just">
              <a:lnSpc>
                <a:spcPts val="3240"/>
              </a:lnSpc>
            </a:pPr>
            <a:r>
              <a:rPr lang="en-US" sz="2700">
                <a:solidFill>
                  <a:srgbClr val="2F2B20"/>
                </a:solidFill>
                <a:latin typeface="Times New Roman"/>
                <a:ea typeface="Times New Roman"/>
                <a:cs typeface="Times New Roman"/>
                <a:sym typeface="Times New Roman"/>
              </a:rPr>
              <a:t>The portfolio website is designed to benefit the following end users:</a:t>
            </a:r>
          </a:p>
          <a:p>
            <a:pPr algn="just">
              <a:lnSpc>
                <a:spcPts val="3240"/>
              </a:lnSpc>
            </a:pPr>
          </a:p>
          <a:p>
            <a:pPr algn="just">
              <a:lnSpc>
                <a:spcPts val="3240"/>
              </a:lnSpc>
            </a:pPr>
            <a:r>
              <a:rPr lang="en-US" sz="2700">
                <a:solidFill>
                  <a:srgbClr val="2F2B20"/>
                </a:solidFill>
                <a:latin typeface="Times New Roman"/>
                <a:ea typeface="Times New Roman"/>
                <a:cs typeface="Times New Roman"/>
                <a:sym typeface="Times New Roman"/>
              </a:rPr>
              <a:t>1. Recruiters and Employers – To quickly assess skills, education, and projects in a professional and structured format.</a:t>
            </a:r>
          </a:p>
          <a:p>
            <a:pPr algn="just">
              <a:lnSpc>
                <a:spcPts val="3240"/>
              </a:lnSpc>
            </a:pPr>
            <a:r>
              <a:rPr lang="en-US" sz="2700">
                <a:solidFill>
                  <a:srgbClr val="2F2B20"/>
                </a:solidFill>
                <a:latin typeface="Times New Roman"/>
                <a:ea typeface="Times New Roman"/>
                <a:cs typeface="Times New Roman"/>
                <a:sym typeface="Times New Roman"/>
              </a:rPr>
              <a:t> 2. Faculty and Academic Mentors – To review academic progress, certifications, and technical contributions.</a:t>
            </a:r>
          </a:p>
          <a:p>
            <a:pPr algn="just">
              <a:lnSpc>
                <a:spcPts val="3240"/>
              </a:lnSpc>
            </a:pPr>
            <a:r>
              <a:rPr lang="en-US" sz="2700">
                <a:solidFill>
                  <a:srgbClr val="2F2B20"/>
                </a:solidFill>
                <a:latin typeface="Times New Roman"/>
                <a:ea typeface="Times New Roman"/>
                <a:cs typeface="Times New Roman"/>
                <a:sym typeface="Times New Roman"/>
              </a:rPr>
              <a:t>3.  Peers and Collaborators – To connect for project discussions, knowledge sharing, and teamwork opportunities.</a:t>
            </a:r>
          </a:p>
          <a:p>
            <a:pPr algn="just">
              <a:lnSpc>
                <a:spcPts val="3240"/>
              </a:lnSpc>
            </a:pPr>
            <a:r>
              <a:rPr lang="en-US" sz="2700">
                <a:solidFill>
                  <a:srgbClr val="2F2B20"/>
                </a:solidFill>
                <a:latin typeface="Times New Roman"/>
                <a:ea typeface="Times New Roman"/>
                <a:cs typeface="Times New Roman"/>
                <a:sym typeface="Times New Roman"/>
              </a:rPr>
              <a:t>4.  Personal Branding – Acts as a digital identity that anyone interested in the candidate’s profile can access.</a:t>
            </a:r>
          </a:p>
          <a:p>
            <a:pPr algn="just">
              <a:lnSpc>
                <a:spcPts val="3240"/>
              </a:lnSpc>
            </a:pPr>
            <a:r>
              <a:rPr lang="en-US" sz="2700">
                <a:solidFill>
                  <a:srgbClr val="2F2B20"/>
                </a:solidFill>
                <a:latin typeface="Times New Roman"/>
                <a:ea typeface="Times New Roman"/>
                <a:cs typeface="Times New Roman"/>
                <a:sym typeface="Times New Roman"/>
              </a:rPr>
              <a:t>This ensures that the portfolio is not only a resume replacement but also a multi-purpose tool for career development, academic recognition, and personal branding.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a:grpSpLocks noChangeAspect="true"/>
          </p:cNvGrpSpPr>
          <p:nvPr/>
        </p:nvGrpSpPr>
        <p:grpSpPr>
          <a:xfrm rot="0">
            <a:off x="304800" y="3333483"/>
            <a:ext cx="3200397" cy="4057651"/>
            <a:chOff x="0" y="0"/>
            <a:chExt cx="4267196" cy="5410202"/>
          </a:xfrm>
        </p:grpSpPr>
        <p:sp>
          <p:nvSpPr>
            <p:cNvPr name="Freeform 11" id="11"/>
            <p:cNvSpPr/>
            <p:nvPr/>
          </p:nvSpPr>
          <p:spPr>
            <a:xfrm flipH="false" flipV="false" rot="0">
              <a:off x="0" y="0"/>
              <a:ext cx="4267200" cy="5410200"/>
            </a:xfrm>
            <a:custGeom>
              <a:avLst/>
              <a:gdLst/>
              <a:ahLst/>
              <a:cxnLst/>
              <a:rect r="r" b="b" t="t" l="l"/>
              <a:pathLst>
                <a:path h="5410200" w="4267200">
                  <a:moveTo>
                    <a:pt x="0" y="0"/>
                  </a:moveTo>
                  <a:lnTo>
                    <a:pt x="4267200" y="0"/>
                  </a:lnTo>
                  <a:lnTo>
                    <a:pt x="4267200" y="5410200"/>
                  </a:lnTo>
                  <a:lnTo>
                    <a:pt x="0" y="5410200"/>
                  </a:lnTo>
                  <a:lnTo>
                    <a:pt x="0" y="0"/>
                  </a:lnTo>
                  <a:close/>
                </a:path>
              </a:pathLst>
            </a:custGeom>
            <a:blipFill>
              <a:blip r:embed="rId3"/>
              <a:stretch>
                <a:fillRect l="-2625" t="0" r="-2624" b="0"/>
              </a:stretch>
            </a:blipFill>
          </p:spPr>
        </p:sp>
      </p:grpSp>
      <p:grpSp>
        <p:nvGrpSpPr>
          <p:cNvPr name="Group 12" id="12"/>
          <p:cNvGrpSpPr/>
          <p:nvPr/>
        </p:nvGrpSpPr>
        <p:grpSpPr>
          <a:xfrm rot="0">
            <a:off x="14030326" y="8043862"/>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4030326" y="8843966"/>
            <a:ext cx="271462" cy="271462"/>
            <a:chOff x="0" y="0"/>
            <a:chExt cx="361950" cy="361950"/>
          </a:xfrm>
        </p:grpSpPr>
        <p:sp>
          <p:nvSpPr>
            <p:cNvPr name="Freeform 15" id="1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6" id="16"/>
          <p:cNvGrpSpPr/>
          <p:nvPr/>
        </p:nvGrpSpPr>
        <p:grpSpPr>
          <a:xfrm rot="0">
            <a:off x="837249" y="1301115"/>
            <a:ext cx="14644688" cy="834390"/>
            <a:chOff x="0" y="0"/>
            <a:chExt cx="19526250" cy="1112520"/>
          </a:xfrm>
        </p:grpSpPr>
        <p:sp>
          <p:nvSpPr>
            <p:cNvPr name="Freeform 17" id="17"/>
            <p:cNvSpPr/>
            <p:nvPr/>
          </p:nvSpPr>
          <p:spPr>
            <a:xfrm flipH="false" flipV="false" rot="0">
              <a:off x="0" y="0"/>
              <a:ext cx="19526250" cy="1112520"/>
            </a:xfrm>
            <a:custGeom>
              <a:avLst/>
              <a:gdLst/>
              <a:ahLst/>
              <a:cxnLst/>
              <a:rect r="r" b="b" t="t" l="l"/>
              <a:pathLst>
                <a:path h="1112520" w="19526250">
                  <a:moveTo>
                    <a:pt x="0" y="0"/>
                  </a:moveTo>
                  <a:lnTo>
                    <a:pt x="19526250" y="0"/>
                  </a:lnTo>
                  <a:lnTo>
                    <a:pt x="19526250" y="1112520"/>
                  </a:lnTo>
                  <a:lnTo>
                    <a:pt x="0" y="1112520"/>
                  </a:lnTo>
                  <a:close/>
                </a:path>
              </a:pathLst>
            </a:custGeom>
            <a:solidFill>
              <a:srgbClr val="000000">
                <a:alpha val="0"/>
              </a:srgbClr>
            </a:solidFill>
          </p:spPr>
        </p:sp>
        <p:sp>
          <p:nvSpPr>
            <p:cNvPr name="TextBox 18" id="18"/>
            <p:cNvSpPr txBox="true"/>
            <p:nvPr/>
          </p:nvSpPr>
          <p:spPr>
            <a:xfrm>
              <a:off x="0" y="-104775"/>
              <a:ext cx="19526250" cy="1217295"/>
            </a:xfrm>
            <a:prstGeom prst="rect">
              <a:avLst/>
            </a:prstGeom>
          </p:spPr>
          <p:txBody>
            <a:bodyPr anchor="ctr" rtlCol="false" tIns="0" lIns="0" bIns="0" rIns="0"/>
            <a:lstStyle/>
            <a:p>
              <a:pPr algn="l">
                <a:lnSpc>
                  <a:spcPts val="6480"/>
                </a:lnSpc>
              </a:pPr>
              <a:r>
                <a:rPr lang="en-US" b="true" sz="5400" spc="15">
                  <a:solidFill>
                    <a:srgbClr val="675E47"/>
                  </a:solidFill>
                  <a:latin typeface="Times New Roman Bold"/>
                  <a:ea typeface="Times New Roman Bold"/>
                  <a:cs typeface="Times New Roman Bold"/>
                  <a:sym typeface="Times New Roman Bold"/>
                </a:rPr>
                <a:t>TOOLS AND TECHNIQUES</a:t>
              </a:r>
            </a:p>
          </p:txBody>
        </p:sp>
      </p:grpSp>
      <p:grpSp>
        <p:nvGrpSpPr>
          <p:cNvPr name="Group 19" id="19"/>
          <p:cNvGrpSpPr/>
          <p:nvPr/>
        </p:nvGrpSpPr>
        <p:grpSpPr>
          <a:xfrm rot="0">
            <a:off x="17063576" y="8557581"/>
            <a:ext cx="1097275" cy="410525"/>
            <a:chOff x="0" y="0"/>
            <a:chExt cx="1463034" cy="547366"/>
          </a:xfrm>
        </p:grpSpPr>
        <p:sp>
          <p:nvSpPr>
            <p:cNvPr name="Freeform 20" id="20"/>
            <p:cNvSpPr/>
            <p:nvPr/>
          </p:nvSpPr>
          <p:spPr>
            <a:xfrm flipH="false" flipV="false" rot="0">
              <a:off x="0" y="0"/>
              <a:ext cx="1464056" cy="560324"/>
            </a:xfrm>
            <a:custGeom>
              <a:avLst/>
              <a:gdLst/>
              <a:ahLst/>
              <a:cxnLst/>
              <a:rect r="r" b="b" t="t" l="l"/>
              <a:pathLst>
                <a:path h="560324" w="1464056">
                  <a:moveTo>
                    <a:pt x="19050" y="0"/>
                  </a:moveTo>
                  <a:lnTo>
                    <a:pt x="1445006" y="0"/>
                  </a:lnTo>
                  <a:cubicBezTo>
                    <a:pt x="1455547" y="0"/>
                    <a:pt x="1464056" y="8509"/>
                    <a:pt x="1464056" y="19050"/>
                  </a:cubicBezTo>
                  <a:lnTo>
                    <a:pt x="1464056" y="541274"/>
                  </a:lnTo>
                  <a:cubicBezTo>
                    <a:pt x="1464056" y="551815"/>
                    <a:pt x="1455547" y="560324"/>
                    <a:pt x="1445006" y="560324"/>
                  </a:cubicBezTo>
                  <a:lnTo>
                    <a:pt x="19050" y="560324"/>
                  </a:lnTo>
                  <a:cubicBezTo>
                    <a:pt x="8509" y="560324"/>
                    <a:pt x="0" y="551815"/>
                    <a:pt x="0" y="541274"/>
                  </a:cubicBezTo>
                  <a:lnTo>
                    <a:pt x="0" y="19050"/>
                  </a:lnTo>
                  <a:cubicBezTo>
                    <a:pt x="0" y="8509"/>
                    <a:pt x="8509" y="0"/>
                    <a:pt x="19050" y="0"/>
                  </a:cubicBezTo>
                  <a:moveTo>
                    <a:pt x="19050" y="38100"/>
                  </a:moveTo>
                  <a:lnTo>
                    <a:pt x="19050" y="19050"/>
                  </a:lnTo>
                  <a:lnTo>
                    <a:pt x="38100" y="19050"/>
                  </a:lnTo>
                  <a:lnTo>
                    <a:pt x="38100" y="541274"/>
                  </a:lnTo>
                  <a:lnTo>
                    <a:pt x="19050" y="541274"/>
                  </a:lnTo>
                  <a:lnTo>
                    <a:pt x="19050" y="522224"/>
                  </a:lnTo>
                  <a:lnTo>
                    <a:pt x="1445006" y="522224"/>
                  </a:lnTo>
                  <a:lnTo>
                    <a:pt x="1445006" y="541274"/>
                  </a:lnTo>
                  <a:lnTo>
                    <a:pt x="1425956" y="541274"/>
                  </a:lnTo>
                  <a:lnTo>
                    <a:pt x="1425956" y="19050"/>
                  </a:lnTo>
                  <a:lnTo>
                    <a:pt x="1445006" y="19050"/>
                  </a:lnTo>
                  <a:lnTo>
                    <a:pt x="1445006" y="38100"/>
                  </a:lnTo>
                  <a:lnTo>
                    <a:pt x="19050" y="38100"/>
                  </a:lnTo>
                  <a:close/>
                </a:path>
              </a:pathLst>
            </a:custGeom>
            <a:solidFill>
              <a:srgbClr val="FFFFFF"/>
            </a:solidFill>
          </p:spPr>
        </p:sp>
        <p:sp>
          <p:nvSpPr>
            <p:cNvPr name="TextBox 21" id="21"/>
            <p:cNvSpPr txBox="true"/>
            <p:nvPr/>
          </p:nvSpPr>
          <p:spPr>
            <a:xfrm>
              <a:off x="0" y="-57150"/>
              <a:ext cx="1463034" cy="604516"/>
            </a:xfrm>
            <a:prstGeom prst="rect">
              <a:avLst/>
            </a:prstGeom>
          </p:spPr>
          <p:txBody>
            <a:bodyPr anchor="ctr" rtlCol="false" tIns="50800" lIns="50800" bIns="50800" rIns="50800"/>
            <a:lstStyle/>
            <a:p>
              <a:pPr algn="ctr">
                <a:lnSpc>
                  <a:spcPts val="3240"/>
                </a:lnSpc>
              </a:pPr>
              <a:r>
                <a:rPr lang="en-US" sz="2700" spc="15">
                  <a:solidFill>
                    <a:srgbClr val="FFFFFF"/>
                  </a:solidFill>
                  <a:latin typeface="Calibri (MS)"/>
                  <a:ea typeface="Calibri (MS)"/>
                  <a:cs typeface="Calibri (MS)"/>
                  <a:sym typeface="Calibri (MS)"/>
                </a:rPr>
                <a:t>&lt;#&gt;</a:t>
              </a:r>
            </a:p>
          </p:txBody>
        </p:sp>
      </p:grpSp>
      <p:grpSp>
        <p:nvGrpSpPr>
          <p:cNvPr name="Group 22" id="22"/>
          <p:cNvGrpSpPr>
            <a:grpSpLocks noChangeAspect="true"/>
          </p:cNvGrpSpPr>
          <p:nvPr/>
        </p:nvGrpSpPr>
        <p:grpSpPr>
          <a:xfrm rot="0">
            <a:off x="1014412" y="9701216"/>
            <a:ext cx="3214688" cy="300035"/>
            <a:chOff x="0" y="0"/>
            <a:chExt cx="4286250" cy="400046"/>
          </a:xfrm>
        </p:grpSpPr>
        <p:sp>
          <p:nvSpPr>
            <p:cNvPr name="Freeform 23" id="23"/>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24" id="24"/>
          <p:cNvSpPr txBox="true"/>
          <p:nvPr/>
        </p:nvSpPr>
        <p:spPr>
          <a:xfrm rot="0">
            <a:off x="3520440" y="3411888"/>
            <a:ext cx="11247120" cy="4503420"/>
          </a:xfrm>
          <a:prstGeom prst="rect">
            <a:avLst/>
          </a:prstGeom>
        </p:spPr>
        <p:txBody>
          <a:bodyPr anchor="t" rtlCol="false" tIns="0" lIns="0" bIns="0" rIns="0">
            <a:spAutoFit/>
          </a:bodyPr>
          <a:lstStyle/>
          <a:p>
            <a:pPr algn="just">
              <a:lnSpc>
                <a:spcPts val="3240"/>
              </a:lnSpc>
            </a:pPr>
            <a:r>
              <a:rPr lang="en-US" sz="2700">
                <a:solidFill>
                  <a:srgbClr val="2F2B20"/>
                </a:solidFill>
                <a:latin typeface="Times New Roman"/>
                <a:ea typeface="Times New Roman"/>
                <a:cs typeface="Times New Roman"/>
                <a:sym typeface="Times New Roman"/>
              </a:rPr>
              <a:t>To develop the portfolio website, the following tools and technologies were used:</a:t>
            </a:r>
          </a:p>
          <a:p>
            <a:pPr algn="just">
              <a:lnSpc>
                <a:spcPts val="3240"/>
              </a:lnSpc>
            </a:pPr>
          </a:p>
          <a:p>
            <a:pPr algn="just">
              <a:lnSpc>
                <a:spcPts val="3240"/>
              </a:lnSpc>
            </a:pPr>
            <a:r>
              <a:rPr lang="en-US" sz="2700">
                <a:solidFill>
                  <a:srgbClr val="2F2B20"/>
                </a:solidFill>
                <a:latin typeface="Times New Roman"/>
                <a:ea typeface="Times New Roman"/>
                <a:cs typeface="Times New Roman"/>
                <a:sym typeface="Times New Roman"/>
              </a:rPr>
              <a:t>1. HTML5 – For creating the structure and layout of the web                 pages.</a:t>
            </a:r>
          </a:p>
          <a:p>
            <a:pPr algn="just">
              <a:lnSpc>
                <a:spcPts val="3240"/>
              </a:lnSpc>
            </a:pPr>
            <a:r>
              <a:rPr lang="en-US" sz="2700">
                <a:solidFill>
                  <a:srgbClr val="2F2B20"/>
                </a:solidFill>
                <a:latin typeface="Times New Roman"/>
                <a:ea typeface="Times New Roman"/>
                <a:cs typeface="Times New Roman"/>
                <a:sym typeface="Times New Roman"/>
              </a:rPr>
              <a:t>2. CSS3 – For designing, styling, and adding responsiveness to the portfolio.</a:t>
            </a:r>
          </a:p>
          <a:p>
            <a:pPr algn="just">
              <a:lnSpc>
                <a:spcPts val="3240"/>
              </a:lnSpc>
            </a:pPr>
            <a:r>
              <a:rPr lang="en-US" sz="2700">
                <a:solidFill>
                  <a:srgbClr val="2F2B20"/>
                </a:solidFill>
                <a:latin typeface="Times New Roman"/>
                <a:ea typeface="Times New Roman"/>
                <a:cs typeface="Times New Roman"/>
                <a:sym typeface="Times New Roman"/>
              </a:rPr>
              <a:t>3.  JavaScript (Basic) – For enhancing interactivity and dynamic elements (if required).</a:t>
            </a:r>
          </a:p>
          <a:p>
            <a:pPr algn="just">
              <a:lnSpc>
                <a:spcPts val="3240"/>
              </a:lnSpc>
            </a:pPr>
            <a:r>
              <a:rPr lang="en-US" sz="2700">
                <a:solidFill>
                  <a:srgbClr val="2F2B20"/>
                </a:solidFill>
                <a:latin typeface="Times New Roman"/>
                <a:ea typeface="Times New Roman"/>
                <a:cs typeface="Times New Roman"/>
                <a:sym typeface="Times New Roman"/>
              </a:rPr>
              <a:t>4. CodePen – As the online platform to write, test, and share the code effectively.</a:t>
            </a:r>
          </a:p>
          <a:p>
            <a:pPr algn="just">
              <a:lnSpc>
                <a:spcPts val="3240"/>
              </a:lnSpc>
            </a:pPr>
            <a:r>
              <a:rPr lang="en-US" sz="2700">
                <a:solidFill>
                  <a:srgbClr val="2F2B20"/>
                </a:solidFill>
                <a:latin typeface="Times New Roman"/>
                <a:ea typeface="Times New Roman"/>
                <a:cs typeface="Times New Roman"/>
                <a:sym typeface="Times New Roman"/>
              </a:rPr>
              <a:t>5. GitHub – For version control, project hosting, and sharing with recruiters.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14030326" y="8843966"/>
            <a:ext cx="271462" cy="271462"/>
            <a:chOff x="0" y="0"/>
            <a:chExt cx="361950" cy="361950"/>
          </a:xfrm>
        </p:grpSpPr>
        <p:sp>
          <p:nvSpPr>
            <p:cNvPr name="Freeform 11" id="11"/>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2" id="12"/>
          <p:cNvGrpSpPr>
            <a:grpSpLocks noChangeAspect="true"/>
          </p:cNvGrpSpPr>
          <p:nvPr/>
        </p:nvGrpSpPr>
        <p:grpSpPr>
          <a:xfrm rot="0">
            <a:off x="2500311" y="9701212"/>
            <a:ext cx="114300" cy="266698"/>
            <a:chOff x="0" y="0"/>
            <a:chExt cx="152400" cy="355598"/>
          </a:xfrm>
        </p:grpSpPr>
        <p:sp>
          <p:nvSpPr>
            <p:cNvPr name="Freeform 13" id="1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66666" t="0" r="-66666" b="0"/>
              </a:stretch>
            </a:blipFill>
          </p:spPr>
        </p:sp>
      </p:grpSp>
      <p:sp>
        <p:nvSpPr>
          <p:cNvPr name="TextBox 14" id="14"/>
          <p:cNvSpPr txBox="true"/>
          <p:nvPr/>
        </p:nvSpPr>
        <p:spPr>
          <a:xfrm rot="0">
            <a:off x="16915828" y="9707464"/>
            <a:ext cx="342900"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15" id="15"/>
          <p:cNvSpPr txBox="true"/>
          <p:nvPr/>
        </p:nvSpPr>
        <p:spPr>
          <a:xfrm rot="0">
            <a:off x="1124902" y="805554"/>
            <a:ext cx="13192126" cy="738919"/>
          </a:xfrm>
          <a:prstGeom prst="rect">
            <a:avLst/>
          </a:prstGeom>
        </p:spPr>
        <p:txBody>
          <a:bodyPr anchor="t" rtlCol="false" tIns="0" lIns="0" bIns="0" rIns="0">
            <a:spAutoFit/>
          </a:bodyPr>
          <a:lstStyle/>
          <a:p>
            <a:pPr algn="l">
              <a:lnSpc>
                <a:spcPts val="5040"/>
              </a:lnSpc>
            </a:pPr>
            <a:r>
              <a:rPr lang="en-US" b="true" sz="4200" spc="22">
                <a:solidFill>
                  <a:srgbClr val="5E503E"/>
                </a:solidFill>
                <a:latin typeface="Times New Roman Bold"/>
                <a:ea typeface="Times New Roman Bold"/>
                <a:cs typeface="Times New Roman Bold"/>
                <a:sym typeface="Times New Roman Bold"/>
              </a:rPr>
              <a:t>PORTFOLIO DESIGN AND LAYOUT</a:t>
            </a:r>
          </a:p>
        </p:txBody>
      </p:sp>
      <p:grpSp>
        <p:nvGrpSpPr>
          <p:cNvPr name="Group 16" id="16"/>
          <p:cNvGrpSpPr/>
          <p:nvPr/>
        </p:nvGrpSpPr>
        <p:grpSpPr>
          <a:xfrm rot="0">
            <a:off x="15087601" y="787712"/>
            <a:ext cx="685800" cy="685800"/>
            <a:chOff x="0" y="0"/>
            <a:chExt cx="914400" cy="914400"/>
          </a:xfrm>
        </p:grpSpPr>
        <p:sp>
          <p:nvSpPr>
            <p:cNvPr name="Freeform 17" id="1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18" id="18"/>
          <p:cNvSpPr txBox="true"/>
          <p:nvPr/>
        </p:nvSpPr>
        <p:spPr>
          <a:xfrm rot="0">
            <a:off x="1120140" y="1817372"/>
            <a:ext cx="12515483" cy="6503664"/>
          </a:xfrm>
          <a:prstGeom prst="rect">
            <a:avLst/>
          </a:prstGeom>
        </p:spPr>
        <p:txBody>
          <a:bodyPr anchor="t" rtlCol="false" tIns="0" lIns="0" bIns="0" rIns="0">
            <a:spAutoFit/>
          </a:bodyPr>
          <a:lstStyle/>
          <a:p>
            <a:pPr algn="l">
              <a:lnSpc>
                <a:spcPts val="3240"/>
              </a:lnSpc>
            </a:pPr>
            <a:r>
              <a:rPr lang="en-US" sz="2700">
                <a:solidFill>
                  <a:srgbClr val="2F2B20"/>
                </a:solidFill>
                <a:latin typeface="Times New Roman"/>
                <a:ea typeface="Times New Roman"/>
                <a:cs typeface="Times New Roman"/>
                <a:sym typeface="Times New Roman"/>
              </a:rPr>
              <a:t>The portfolio website was designed with a clean and modern layout to make it simple and professional. The design follows a section-wise structure for easy navigation:</a:t>
            </a:r>
          </a:p>
          <a:p>
            <a:pPr algn="just">
              <a:lnSpc>
                <a:spcPts val="3240"/>
              </a:lnSpc>
            </a:pP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Header Section – Includes profile photo, name, and a short tagline.</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Navigation Bar – Quick access to sections like About, Skills, Education, Projects, and Strengths.</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About Me Section – A short introduction with personal details and career aspirations.</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Skills Section – A structured list of technical and soft skills displayed with styled boxes.</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Education Section – Academic details presented in a highlighted card format.</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Projects Section – Detailed explanation of completed projects with hover effects for interactivity.</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Strengths Section – Lists qualities such as being a strong person, helping-minded, fast learner, and smart worker.</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 Footer Section – Contains contact details and copyright note.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916400" y="0"/>
            <a:ext cx="1371600" cy="10287000"/>
            <a:chOff x="0" y="0"/>
            <a:chExt cx="1828800" cy="13716000"/>
          </a:xfrm>
        </p:grpSpPr>
        <p:sp>
          <p:nvSpPr>
            <p:cNvPr name="Freeform 3" id="3"/>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4" id="4"/>
          <p:cNvGrpSpPr/>
          <p:nvPr/>
        </p:nvGrpSpPr>
        <p:grpSpPr>
          <a:xfrm rot="0">
            <a:off x="16916400" y="8229600"/>
            <a:ext cx="1371600" cy="1028700"/>
            <a:chOff x="0" y="0"/>
            <a:chExt cx="1828800" cy="1371600"/>
          </a:xfrm>
        </p:grpSpPr>
        <p:sp>
          <p:nvSpPr>
            <p:cNvPr name="Freeform 5" id="5"/>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6" id="6"/>
          <p:cNvGrpSpPr/>
          <p:nvPr/>
        </p:nvGrpSpPr>
        <p:grpSpPr>
          <a:xfrm rot="0">
            <a:off x="16916400" y="0"/>
            <a:ext cx="1371600" cy="10287000"/>
            <a:chOff x="0" y="0"/>
            <a:chExt cx="1828800" cy="13716000"/>
          </a:xfrm>
        </p:grpSpPr>
        <p:sp>
          <p:nvSpPr>
            <p:cNvPr name="Freeform 7" id="7"/>
            <p:cNvSpPr/>
            <p:nvPr/>
          </p:nvSpPr>
          <p:spPr>
            <a:xfrm flipH="false" flipV="false" rot="0">
              <a:off x="0" y="0"/>
              <a:ext cx="1828800" cy="13716000"/>
            </a:xfrm>
            <a:custGeom>
              <a:avLst/>
              <a:gdLst/>
              <a:ahLst/>
              <a:cxnLst/>
              <a:rect r="r" b="b" t="t" l="l"/>
              <a:pathLst>
                <a:path h="13716000" w="1828800">
                  <a:moveTo>
                    <a:pt x="0" y="0"/>
                  </a:moveTo>
                  <a:lnTo>
                    <a:pt x="1828800" y="0"/>
                  </a:lnTo>
                  <a:lnTo>
                    <a:pt x="1828800" y="13716000"/>
                  </a:lnTo>
                  <a:lnTo>
                    <a:pt x="0" y="13716000"/>
                  </a:lnTo>
                  <a:close/>
                </a:path>
              </a:pathLst>
            </a:custGeom>
            <a:solidFill>
              <a:srgbClr val="675E47"/>
            </a:solidFill>
          </p:spPr>
        </p:sp>
      </p:grpSp>
      <p:grpSp>
        <p:nvGrpSpPr>
          <p:cNvPr name="Group 8" id="8"/>
          <p:cNvGrpSpPr/>
          <p:nvPr/>
        </p:nvGrpSpPr>
        <p:grpSpPr>
          <a:xfrm rot="0">
            <a:off x="16916400" y="8229600"/>
            <a:ext cx="1371600" cy="1028700"/>
            <a:chOff x="0" y="0"/>
            <a:chExt cx="1828800" cy="1371600"/>
          </a:xfrm>
        </p:grpSpPr>
        <p:sp>
          <p:nvSpPr>
            <p:cNvPr name="Freeform 9" id="9"/>
            <p:cNvSpPr/>
            <p:nvPr/>
          </p:nvSpPr>
          <p:spPr>
            <a:xfrm flipH="false" flipV="false" rot="0">
              <a:off x="0" y="0"/>
              <a:ext cx="1828800" cy="1371600"/>
            </a:xfrm>
            <a:custGeom>
              <a:avLst/>
              <a:gdLst/>
              <a:ahLst/>
              <a:cxnLst/>
              <a:rect r="r" b="b" t="t" l="l"/>
              <a:pathLst>
                <a:path h="1371600" w="1828800">
                  <a:moveTo>
                    <a:pt x="0" y="0"/>
                  </a:moveTo>
                  <a:lnTo>
                    <a:pt x="1828800" y="0"/>
                  </a:lnTo>
                  <a:lnTo>
                    <a:pt x="1828800" y="1371600"/>
                  </a:lnTo>
                  <a:lnTo>
                    <a:pt x="0" y="1371600"/>
                  </a:lnTo>
                  <a:close/>
                </a:path>
              </a:pathLst>
            </a:custGeom>
            <a:solidFill>
              <a:srgbClr val="A9A57C"/>
            </a:solidFill>
          </p:spPr>
        </p:sp>
      </p:grpSp>
      <p:grpSp>
        <p:nvGrpSpPr>
          <p:cNvPr name="Group 10" id="10"/>
          <p:cNvGrpSpPr/>
          <p:nvPr/>
        </p:nvGrpSpPr>
        <p:grpSpPr>
          <a:xfrm rot="0">
            <a:off x="914400" y="411957"/>
            <a:ext cx="15239999" cy="1714500"/>
            <a:chOff x="0" y="0"/>
            <a:chExt cx="20319998" cy="2286000"/>
          </a:xfrm>
        </p:grpSpPr>
        <p:sp>
          <p:nvSpPr>
            <p:cNvPr name="Freeform 11" id="11"/>
            <p:cNvSpPr/>
            <p:nvPr/>
          </p:nvSpPr>
          <p:spPr>
            <a:xfrm flipH="false" flipV="false" rot="0">
              <a:off x="0" y="0"/>
              <a:ext cx="20319998" cy="2286000"/>
            </a:xfrm>
            <a:custGeom>
              <a:avLst/>
              <a:gdLst/>
              <a:ahLst/>
              <a:cxnLst/>
              <a:rect r="r" b="b" t="t" l="l"/>
              <a:pathLst>
                <a:path h="2286000" w="20319998">
                  <a:moveTo>
                    <a:pt x="0" y="0"/>
                  </a:moveTo>
                  <a:lnTo>
                    <a:pt x="20319998" y="0"/>
                  </a:lnTo>
                  <a:lnTo>
                    <a:pt x="20319998" y="2286000"/>
                  </a:lnTo>
                  <a:lnTo>
                    <a:pt x="0" y="2286000"/>
                  </a:lnTo>
                  <a:close/>
                </a:path>
              </a:pathLst>
            </a:custGeom>
            <a:solidFill>
              <a:srgbClr val="000000">
                <a:alpha val="0"/>
              </a:srgbClr>
            </a:solidFill>
          </p:spPr>
        </p:sp>
        <p:sp>
          <p:nvSpPr>
            <p:cNvPr name="TextBox 12" id="12"/>
            <p:cNvSpPr txBox="true"/>
            <p:nvPr/>
          </p:nvSpPr>
          <p:spPr>
            <a:xfrm>
              <a:off x="0" y="-85725"/>
              <a:ext cx="20319998" cy="2371725"/>
            </a:xfrm>
            <a:prstGeom prst="rect">
              <a:avLst/>
            </a:prstGeom>
          </p:spPr>
          <p:txBody>
            <a:bodyPr anchor="ctr" rtlCol="false" tIns="0" lIns="0" bIns="0" rIns="0"/>
            <a:lstStyle/>
            <a:p>
              <a:pPr algn="l">
                <a:lnSpc>
                  <a:spcPts val="5040"/>
                </a:lnSpc>
              </a:pPr>
              <a:r>
                <a:rPr lang="en-US" b="true" sz="4200" spc="-150">
                  <a:solidFill>
                    <a:srgbClr val="675E47"/>
                  </a:solidFill>
                  <a:latin typeface="Times New Roman Bold"/>
                  <a:ea typeface="Times New Roman Bold"/>
                  <a:cs typeface="Times New Roman Bold"/>
                  <a:sym typeface="Times New Roman Bold"/>
                </a:rPr>
                <a:t>FEATURES AND FUNCTIONALITY</a:t>
              </a:r>
            </a:p>
          </p:txBody>
        </p:sp>
      </p:grpSp>
      <p:sp>
        <p:nvSpPr>
          <p:cNvPr name="TextBox 13" id="13"/>
          <p:cNvSpPr txBox="true"/>
          <p:nvPr/>
        </p:nvSpPr>
        <p:spPr>
          <a:xfrm rot="0">
            <a:off x="891542" y="1817373"/>
            <a:ext cx="12744450" cy="8103870"/>
          </a:xfrm>
          <a:prstGeom prst="rect">
            <a:avLst/>
          </a:prstGeom>
        </p:spPr>
        <p:txBody>
          <a:bodyPr anchor="t" rtlCol="false" tIns="0" lIns="0" bIns="0" rIns="0">
            <a:spAutoFit/>
          </a:bodyPr>
          <a:lstStyle/>
          <a:p>
            <a:pPr algn="just">
              <a:lnSpc>
                <a:spcPts val="3240"/>
              </a:lnSpc>
            </a:pPr>
            <a:r>
              <a:rPr lang="en-US" sz="2700">
                <a:solidFill>
                  <a:srgbClr val="2F2B20"/>
                </a:solidFill>
                <a:latin typeface="Times New Roman"/>
                <a:ea typeface="Times New Roman"/>
                <a:cs typeface="Times New Roman"/>
                <a:sym typeface="Times New Roman"/>
              </a:rPr>
              <a:t>The portfolio website is designed not only with a clean layout but also with practical features that enhance usability:</a:t>
            </a:r>
          </a:p>
          <a:p>
            <a:pPr algn="just">
              <a:lnSpc>
                <a:spcPts val="3240"/>
              </a:lnSpc>
            </a:pPr>
            <a:r>
              <a:rPr lang="en-US" sz="2700">
                <a:solidFill>
                  <a:srgbClr val="2F2B20"/>
                </a:solidFill>
                <a:latin typeface="Times New Roman"/>
                <a:ea typeface="Times New Roman"/>
                <a:cs typeface="Times New Roman"/>
                <a:sym typeface="Times New Roman"/>
              </a:rPr>
              <a:t>1.  Responsive Design – The portfolio adjusts seamlessly across desktops, tablets, and mobile devices.</a:t>
            </a:r>
          </a:p>
          <a:p>
            <a:pPr algn="just">
              <a:lnSpc>
                <a:spcPts val="3240"/>
              </a:lnSpc>
            </a:pPr>
            <a:r>
              <a:rPr lang="en-US" sz="2700">
                <a:solidFill>
                  <a:srgbClr val="2F2B20"/>
                </a:solidFill>
                <a:latin typeface="Times New Roman"/>
                <a:ea typeface="Times New Roman"/>
                <a:cs typeface="Times New Roman"/>
                <a:sym typeface="Times New Roman"/>
              </a:rPr>
              <a:t>2.  Profile Integration – Displays profile photo, name, and a short introduction in an attractive header section.</a:t>
            </a:r>
          </a:p>
          <a:p>
            <a:pPr algn="just">
              <a:lnSpc>
                <a:spcPts val="3240"/>
              </a:lnSpc>
            </a:pPr>
            <a:r>
              <a:rPr lang="en-US" sz="2700">
                <a:solidFill>
                  <a:srgbClr val="2F2B20"/>
                </a:solidFill>
                <a:latin typeface="Times New Roman"/>
                <a:ea typeface="Times New Roman"/>
                <a:cs typeface="Times New Roman"/>
                <a:sym typeface="Times New Roman"/>
              </a:rPr>
              <a:t>3.  Navigation Bar – Quick access links to jump directly to different sections (About, Skills, Education, Projects, Strengths).</a:t>
            </a:r>
          </a:p>
          <a:p>
            <a:pPr algn="just">
              <a:lnSpc>
                <a:spcPts val="3240"/>
              </a:lnSpc>
            </a:pPr>
            <a:r>
              <a:rPr lang="en-US" sz="2700">
                <a:solidFill>
                  <a:srgbClr val="2F2B20"/>
                </a:solidFill>
                <a:latin typeface="Times New Roman"/>
                <a:ea typeface="Times New Roman"/>
                <a:cs typeface="Times New Roman"/>
                <a:sym typeface="Times New Roman"/>
              </a:rPr>
              <a:t>4.  Skills Showcase – Clearly lists technical skills like HTML, CSS, JavaScript, C, C++, and Python.</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Education Details – Highlighted education card showing academic background.</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Project Highlights – Displays completed projects with hover effects to make it interactive.</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Strengths Section – Shows personal qualities such as strong-minded, helping nature, fast learning, and smart working.</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Simple Contact Information – Provides email and phone details in a neat footer.</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Modern Styling – Uses light blue theme, shadows, and rounded corners for a professional look.</a:t>
            </a:r>
          </a:p>
          <a:p>
            <a:pPr algn="just" marL="488632" indent="-244316" lvl="1">
              <a:lnSpc>
                <a:spcPts val="3240"/>
              </a:lnSpc>
              <a:buAutoNum type="arabicPeriod" startAt="1"/>
            </a:pPr>
            <a:r>
              <a:rPr lang="en-US" sz="2700">
                <a:solidFill>
                  <a:srgbClr val="2F2B20"/>
                </a:solidFill>
                <a:latin typeface="Times New Roman"/>
                <a:ea typeface="Times New Roman"/>
                <a:cs typeface="Times New Roman"/>
                <a:sym typeface="Times New Roman"/>
              </a:rPr>
              <a:t>Easy to Update – Content and design are structured, so future updates can be made without difficulty.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DAGx7HEyON4</dc:identifier>
  <dcterms:modified xsi:type="dcterms:W3CDTF">2011-08-01T06:04:30Z</dcterms:modified>
  <cp:revision>1</cp:revision>
  <dc:title>Sanjay S.pptx</dc:title>
</cp:coreProperties>
</file>