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7" r:id="rId13"/>
    <p:sldId id="2146847060"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Interview Trainer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286000" y="4058589"/>
            <a:ext cx="881171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:k Sanjay Balaji</a:t>
            </a:r>
          </a:p>
          <a:p>
            <a:r>
              <a:rPr lang="en-US" sz="2000" b="1" dirty="0">
                <a:solidFill>
                  <a:schemeClr val="accent1">
                    <a:lumMod val="75000"/>
                  </a:schemeClr>
                </a:solidFill>
                <a:latin typeface="Arial"/>
                <a:cs typeface="Arial"/>
              </a:rPr>
              <a:t>College Name &amp; Department : Avs college of technology &amp;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5" name="Content Placeholder 14">
            <a:extLst>
              <a:ext uri="{FF2B5EF4-FFF2-40B4-BE49-F238E27FC236}">
                <a16:creationId xmlns:a16="http://schemas.microsoft.com/office/drawing/2014/main" id="{EE6BA8DB-8332-F733-4496-8A39622BEB1A}"/>
              </a:ext>
            </a:extLst>
          </p:cNvPr>
          <p:cNvPicPr>
            <a:picLocks noGrp="1" noChangeAspect="1"/>
          </p:cNvPicPr>
          <p:nvPr>
            <p:ph idx="1"/>
          </p:nvPr>
        </p:nvPicPr>
        <p:blipFill>
          <a:blip r:embed="rId2"/>
          <a:stretch>
            <a:fillRect/>
          </a:stretch>
        </p:blipFill>
        <p:spPr>
          <a:xfrm>
            <a:off x="1058394" y="1301750"/>
            <a:ext cx="9585341" cy="4925314"/>
          </a:xfrm>
        </p:spPr>
      </p:pic>
    </p:spTree>
    <p:extLst>
      <p:ext uri="{BB962C8B-B14F-4D97-AF65-F5344CB8AC3E}">
        <p14:creationId xmlns:p14="http://schemas.microsoft.com/office/powerpoint/2010/main" val="208371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081339" y="1232452"/>
            <a:ext cx="3158173" cy="5302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3B7EFB23-B9C7-808C-9F80-83BE8486D1F1}"/>
              </a:ext>
            </a:extLst>
          </p:cNvPr>
          <p:cNvPicPr>
            <a:picLocks noChangeAspect="1"/>
          </p:cNvPicPr>
          <p:nvPr/>
        </p:nvPicPr>
        <p:blipFill>
          <a:blip r:embed="rId2"/>
          <a:stretch>
            <a:fillRect/>
          </a:stretch>
        </p:blipFill>
        <p:spPr>
          <a:xfrm>
            <a:off x="416028" y="1869899"/>
            <a:ext cx="10328172" cy="4249369"/>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lnSpcReduction="10000"/>
          </a:bodyPr>
          <a:lstStyle/>
          <a:p>
            <a:pPr marL="305435" indent="-305435"/>
            <a:r>
              <a:rPr lang="en-US" sz="2800" dirty="0"/>
              <a:t>The Interview Trainer Agent offers a smart, scalable, and personalized solution to modern interview preparation challenges. By leveraging IBM Granite models and Retrieval-Augmented Generation on IBM Cloud Lite, it delivers context-aware, company-specific practice tailored to individual user profiles. Supporting both technical and soft skill development, the agent simulates realistic interview scenarios, provides actionable feedback, and increases candidate confidence and success rates. Its flexibility makes it valuable for job seekers, students, professionals, and institutions alike—marking a significant step forward in AI-driven career readiness tools.</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https://github.com/sanjay1612004/interview_trainer_ai/</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F82D478-1BC7-FA55-E4EF-BC3EC323E5A5}"/>
              </a:ext>
            </a:extLst>
          </p:cNvPr>
          <p:cNvPicPr>
            <a:picLocks noGrp="1" noChangeAspect="1"/>
          </p:cNvPicPr>
          <p:nvPr>
            <p:ph idx="1"/>
          </p:nvPr>
        </p:nvPicPr>
        <p:blipFill>
          <a:blip r:embed="rId2"/>
          <a:stretch>
            <a:fillRect/>
          </a:stretch>
        </p:blipFill>
        <p:spPr>
          <a:xfrm>
            <a:off x="2393576" y="1543049"/>
            <a:ext cx="6893859" cy="4337797"/>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32D3FC-083D-5B5D-4878-3BC40DDA630D}"/>
              </a:ext>
            </a:extLst>
          </p:cNvPr>
          <p:cNvPicPr>
            <a:picLocks noChangeAspect="1"/>
          </p:cNvPicPr>
          <p:nvPr/>
        </p:nvPicPr>
        <p:blipFill>
          <a:blip r:embed="rId2"/>
          <a:stretch>
            <a:fillRect/>
          </a:stretch>
        </p:blipFill>
        <p:spPr>
          <a:xfrm>
            <a:off x="2456330" y="1380565"/>
            <a:ext cx="7162800" cy="4258235"/>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62500" lnSpcReduction="20000"/>
          </a:bodyPr>
          <a:lstStyle/>
          <a:p>
            <a:pPr marL="0" indent="0">
              <a:lnSpc>
                <a:spcPct val="120000"/>
              </a:lnSpc>
              <a:buNone/>
            </a:pPr>
            <a:r>
              <a:rPr lang="en-US" sz="2900" dirty="0">
                <a:latin typeface="Calibri"/>
                <a:ea typeface="+mn-lt"/>
                <a:cs typeface="+mn-lt"/>
              </a:rPr>
              <a:t>an Interview Trainer Agent, powered by RAG (Retrieval-Augmented Generation), prepares users for job interviews by generating tailored question sets and preparation strategies based on their profile name, experience level, and job </a:t>
            </a:r>
            <a:r>
              <a:rPr lang="en-US" sz="2900" dirty="0" err="1">
                <a:latin typeface="Calibri"/>
                <a:ea typeface="+mn-lt"/>
                <a:cs typeface="+mn-lt"/>
              </a:rPr>
              <a:t>role.It</a:t>
            </a:r>
            <a:r>
              <a:rPr lang="en-US" sz="2900" dirty="0">
                <a:latin typeface="Calibri"/>
                <a:ea typeface="+mn-lt"/>
                <a:cs typeface="+mn-lt"/>
              </a:rPr>
              <a:t> retrieves role-specific interview questions, industry expectations, behavioral scenarios, and HR guidelines from recruitment portals, professional networks, and company interview </a:t>
            </a:r>
            <a:r>
              <a:rPr lang="en-US" sz="2900" dirty="0" err="1">
                <a:latin typeface="Calibri"/>
                <a:ea typeface="+mn-lt"/>
                <a:cs typeface="+mn-lt"/>
              </a:rPr>
              <a:t>databases.Users</a:t>
            </a:r>
            <a:r>
              <a:rPr lang="en-US" sz="2900" dirty="0">
                <a:latin typeface="Calibri"/>
                <a:ea typeface="+mn-lt"/>
                <a:cs typeface="+mn-lt"/>
              </a:rPr>
              <a:t> can input their resume or job title, and the agent provides targeted questions, model answers, and improvement </a:t>
            </a:r>
            <a:r>
              <a:rPr lang="en-US" sz="2900" dirty="0" err="1">
                <a:latin typeface="Calibri"/>
                <a:ea typeface="+mn-lt"/>
                <a:cs typeface="+mn-lt"/>
              </a:rPr>
              <a:t>tips.It</a:t>
            </a:r>
            <a:r>
              <a:rPr lang="en-US" sz="2900" dirty="0">
                <a:latin typeface="Calibri"/>
                <a:ea typeface="+mn-lt"/>
                <a:cs typeface="+mn-lt"/>
              </a:rPr>
              <a:t> supports both technical and soft skill assessment, ensuring a comprehensive interview prep </a:t>
            </a:r>
            <a:r>
              <a:rPr lang="en-US" sz="2900" dirty="0" err="1">
                <a:latin typeface="Calibri"/>
                <a:ea typeface="+mn-lt"/>
                <a:cs typeface="+mn-lt"/>
              </a:rPr>
              <a:t>experience.This</a:t>
            </a:r>
            <a:r>
              <a:rPr lang="en-US" sz="2900" dirty="0">
                <a:latin typeface="Calibri"/>
                <a:ea typeface="+mn-lt"/>
                <a:cs typeface="+mn-lt"/>
              </a:rPr>
              <a:t> AI-driven assistant builds user confidence, sharpens responses, and increases success rates in competitive hiring environments.</a:t>
            </a:r>
          </a:p>
          <a:p>
            <a:pPr marL="0" indent="0">
              <a:buNone/>
            </a:pPr>
            <a:r>
              <a:rPr lang="en-US" sz="2800" b="1" dirty="0">
                <a:latin typeface="Calibri"/>
                <a:ea typeface="+mn-lt"/>
                <a:cs typeface="+mn-lt"/>
              </a:rPr>
              <a:t>Proposed Solution</a:t>
            </a:r>
            <a:r>
              <a:rPr lang="en-US" sz="2800" dirty="0">
                <a:latin typeface="Calibri"/>
                <a:ea typeface="+mn-lt"/>
                <a:cs typeface="+mn-lt"/>
              </a:rPr>
              <a:t>:</a:t>
            </a:r>
            <a:br>
              <a:rPr lang="en-US" sz="2800" dirty="0">
                <a:latin typeface="Calibri"/>
                <a:ea typeface="+mn-lt"/>
                <a:cs typeface="+mn-lt"/>
              </a:rPr>
            </a:br>
            <a:r>
              <a:rPr lang="en-US" sz="2800" dirty="0">
                <a:latin typeface="Calibri"/>
                <a:ea typeface="+mn-lt"/>
                <a:cs typeface="+mn-lt"/>
              </a:rPr>
              <a:t> </a:t>
            </a:r>
            <a:r>
              <a:rPr lang="en-US" sz="2800" dirty="0"/>
              <a:t>AI-powered Interview Trainer Agent that uses Retrieval-Augmented Generation (RAG) and IBM Granite models on IBM Cloud Lite to deliver personalized interview preparation. By analyzing user inputs such as resume, job title, and experience, the agent retrieves relevant interview content and generates tailored technical, behavioral, and HR questions with model answers and feedback. It simulates mock interviews, evaluates responses, and provides improvement tips, helping users strengthen both technical and soft skills. This intelligent system boosts confidence and readiness, increasing success rates in competitive job interviews</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a:p>
            <a:pPr marL="305435" indent="-305435"/>
            <a:r>
              <a:rPr lang="en-IN" dirty="0"/>
              <a:t>IBM Cloud Object Storage</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11480" y="1545336"/>
            <a:ext cx="11631168" cy="5248656"/>
          </a:xfrm>
        </p:spPr>
        <p:txBody>
          <a:bodyPr>
            <a:normAutofit fontScale="25000" lnSpcReduction="20000"/>
          </a:bodyPr>
          <a:lstStyle/>
          <a:p>
            <a:r>
              <a:rPr lang="en-US" sz="4900" b="1" dirty="0"/>
              <a:t>1. Personalized, Role-Specific Preparation</a:t>
            </a:r>
          </a:p>
          <a:p>
            <a:pPr marL="0" indent="0">
              <a:buNone/>
            </a:pPr>
            <a:r>
              <a:rPr lang="en-US" sz="3000" dirty="0"/>
              <a:t>	</a:t>
            </a:r>
            <a:r>
              <a:rPr lang="en-US" sz="3700" dirty="0"/>
              <a:t>The agent generates interview questions and strategies tailored to the user's resume, job title, experience level, and target company—offering a highly customized preparation experience.</a:t>
            </a:r>
          </a:p>
          <a:p>
            <a:r>
              <a:rPr lang="en-US" sz="4900" b="1" dirty="0"/>
              <a:t>2. Powered by IBM Granite and RAG Architecture</a:t>
            </a:r>
          </a:p>
          <a:p>
            <a:pPr marL="0" indent="0">
              <a:buNone/>
            </a:pPr>
            <a:r>
              <a:rPr lang="en-US" sz="3000" dirty="0"/>
              <a:t>	</a:t>
            </a:r>
            <a:r>
              <a:rPr lang="en-US" sz="3700" dirty="0"/>
              <a:t>By combining Retrieval-Augmented Generation (RAG) with IBM Granite foundation models, the system provides accurate, context-aware responses based on real-world interview data.</a:t>
            </a:r>
          </a:p>
          <a:p>
            <a:r>
              <a:rPr lang="en-US" sz="4900" b="1" dirty="0"/>
              <a:t>3. AI-Simulated Mock Interviews with Real-Time Feedback</a:t>
            </a:r>
          </a:p>
          <a:p>
            <a:pPr marL="0" indent="0">
              <a:buNone/>
            </a:pPr>
            <a:r>
              <a:rPr lang="en-US" sz="3000" dirty="0"/>
              <a:t>	</a:t>
            </a:r>
            <a:r>
              <a:rPr lang="en-US" sz="3700" dirty="0"/>
              <a:t>Users can engage in realistic mock interviews with AI-generated questions, receive instant evaluations, and get actionable feedback to improve their performance.</a:t>
            </a:r>
          </a:p>
          <a:p>
            <a:r>
              <a:rPr lang="en-US" sz="4900" b="1" dirty="0"/>
              <a:t>4. Company-Specific Question Retrieval</a:t>
            </a:r>
          </a:p>
          <a:p>
            <a:pPr marL="0" indent="0">
              <a:buNone/>
            </a:pPr>
            <a:r>
              <a:rPr lang="en-US" sz="4800" dirty="0"/>
              <a:t>	</a:t>
            </a:r>
            <a:r>
              <a:rPr lang="en-US" sz="3700" dirty="0"/>
              <a:t>The agent accesses curated datasets to retrieve interview questions and expectations specific to companies like Amazon, Google, Infosys, and others.</a:t>
            </a:r>
          </a:p>
          <a:p>
            <a:r>
              <a:rPr lang="en-US" sz="4900" b="1" dirty="0"/>
              <a:t>5. Resume-Aware Question Generation</a:t>
            </a:r>
          </a:p>
          <a:p>
            <a:pPr marL="0" indent="0">
              <a:buNone/>
            </a:pPr>
            <a:r>
              <a:rPr lang="en-US" sz="4900" dirty="0"/>
              <a:t>	</a:t>
            </a:r>
            <a:r>
              <a:rPr lang="en-US" sz="3700" dirty="0"/>
              <a:t>Using NLP techniques, the agent analyzes uploaded resumes to extract key skills and experiences, then generates targeted questions relevant to the user’s background.</a:t>
            </a:r>
          </a:p>
          <a:p>
            <a:r>
              <a:rPr lang="en-US" sz="4900" b="1" dirty="0"/>
              <a:t>6. Soft Skill and Behavioral Assessment</a:t>
            </a:r>
          </a:p>
          <a:p>
            <a:pPr marL="0" indent="0">
              <a:buNone/>
            </a:pPr>
            <a:r>
              <a:rPr lang="en-US" sz="3000" dirty="0"/>
              <a:t>	</a:t>
            </a:r>
            <a:r>
              <a:rPr lang="en-US" sz="3700" dirty="0"/>
              <a:t>In addition to technical questions, the system evaluates users on communication, leadership, and behavioral alignment with common HR expectations.</a:t>
            </a:r>
          </a:p>
          <a:p>
            <a:r>
              <a:rPr lang="en-US" sz="4900" b="1" dirty="0"/>
              <a:t>7. Scalable and Lightweight IBM Cloud Deployment</a:t>
            </a:r>
          </a:p>
          <a:p>
            <a:pPr marL="0" indent="0">
              <a:buNone/>
            </a:pPr>
            <a:r>
              <a:rPr lang="en-US" sz="3000" dirty="0"/>
              <a:t>	</a:t>
            </a:r>
            <a:r>
              <a:rPr lang="en-US" sz="3700" dirty="0"/>
              <a:t>Built using IBM Cloud Lite services such as Cloud Functions, Watsonx.ai, and Object Storage, the solution is scalable, cost-efficient, and serverless.</a:t>
            </a:r>
          </a:p>
          <a:p>
            <a:r>
              <a:rPr lang="en-US" sz="6400" b="1" dirty="0"/>
              <a:t>8. </a:t>
            </a:r>
            <a:r>
              <a:rPr lang="en-US" sz="5600" b="1" dirty="0"/>
              <a:t>Secure and Privacy-Conscious Architecture</a:t>
            </a:r>
          </a:p>
          <a:p>
            <a:pPr marL="0" indent="0">
              <a:buNone/>
            </a:pPr>
            <a:r>
              <a:rPr lang="en-US" sz="3000" dirty="0"/>
              <a:t>	</a:t>
            </a:r>
            <a:r>
              <a:rPr lang="en-US" sz="4200" dirty="0"/>
              <a:t>All user data, including resumes and session history, is handled securely through IBM Identity and Access Management, ensuring compliance and confidentiality.</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55000" lnSpcReduction="20000"/>
          </a:bodyPr>
          <a:lstStyle/>
          <a:p>
            <a:r>
              <a:rPr lang="en-US" sz="2800" b="1" dirty="0"/>
              <a:t>1. Job Seekers</a:t>
            </a:r>
          </a:p>
          <a:p>
            <a:pPr marL="0" indent="0">
              <a:buNone/>
            </a:pPr>
            <a:r>
              <a:rPr lang="en-US" sz="2800" dirty="0"/>
              <a:t>	Individuals actively applying for jobs who want to practice and improve their technical and behavioral interview skills.</a:t>
            </a:r>
          </a:p>
          <a:p>
            <a:r>
              <a:rPr lang="en-US" sz="2800" b="1" dirty="0"/>
              <a:t>2. College Students &amp; Fresh Graduates</a:t>
            </a:r>
          </a:p>
          <a:p>
            <a:pPr marL="0" indent="0">
              <a:buNone/>
            </a:pPr>
            <a:r>
              <a:rPr lang="en-US" sz="2800" dirty="0"/>
              <a:t>	Final-year students and recent graduates preparing for campus placements, internships, or entry-level roles.</a:t>
            </a:r>
          </a:p>
          <a:p>
            <a:r>
              <a:rPr lang="en-US" sz="2800" b="1" dirty="0"/>
              <a:t>3. Working Professionals</a:t>
            </a:r>
          </a:p>
          <a:p>
            <a:pPr marL="0" indent="0">
              <a:buNone/>
            </a:pPr>
            <a:r>
              <a:rPr lang="en-US" sz="2800" dirty="0"/>
              <a:t>	Experienced professionals looking to switch jobs, prepare for higher-level roles, or re-enter the job market.</a:t>
            </a:r>
          </a:p>
          <a:p>
            <a:r>
              <a:rPr lang="en-US" sz="2800" b="1" dirty="0"/>
              <a:t>4. Career Coaches &amp; Mentors</a:t>
            </a:r>
          </a:p>
          <a:p>
            <a:pPr marL="0" indent="0">
              <a:buNone/>
            </a:pPr>
            <a:r>
              <a:rPr lang="en-US" sz="2800" dirty="0"/>
              <a:t>	Professionals or institutions providing career guidance who can use the tool to support their clients or students with AI-driven interview preparation.</a:t>
            </a:r>
          </a:p>
          <a:p>
            <a:r>
              <a:rPr lang="en-US" sz="2800" b="1" dirty="0"/>
              <a:t>5. Training Institutes &amp; EdTech Platforms</a:t>
            </a:r>
          </a:p>
          <a:p>
            <a:pPr marL="0" indent="0">
              <a:buNone/>
            </a:pPr>
            <a:r>
              <a:rPr lang="en-US" sz="2800" dirty="0"/>
              <a:t>	Organizations offering interview prep, soft skills training, or placement support that can integrate or offer the agent as a value-added service.</a:t>
            </a:r>
          </a:p>
          <a:p>
            <a:r>
              <a:rPr lang="en-US" sz="2800" b="1" dirty="0"/>
              <a:t>6. HR &amp; Recruitment Teams</a:t>
            </a:r>
          </a:p>
          <a:p>
            <a:pPr marL="0" indent="0">
              <a:buNone/>
            </a:pPr>
            <a:r>
              <a:rPr lang="en-US" sz="2800" dirty="0"/>
              <a:t>	Internal hiring teams or recruiters using the platform to assess candidate readiness before final interview rounds.</a:t>
            </a: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82AE63DB-296F-75E9-8E57-2B8974A2137E}"/>
              </a:ext>
            </a:extLst>
          </p:cNvPr>
          <p:cNvPicPr>
            <a:picLocks noChangeAspect="1"/>
          </p:cNvPicPr>
          <p:nvPr/>
        </p:nvPicPr>
        <p:blipFill>
          <a:blip r:embed="rId2"/>
          <a:stretch>
            <a:fillRect/>
          </a:stretch>
        </p:blipFill>
        <p:spPr>
          <a:xfrm>
            <a:off x="886968" y="1232452"/>
            <a:ext cx="9835887" cy="507427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644A8E54-93FC-DD29-55E9-E7948B746527}"/>
              </a:ext>
            </a:extLst>
          </p:cNvPr>
          <p:cNvPicPr>
            <a:picLocks noChangeAspect="1"/>
          </p:cNvPicPr>
          <p:nvPr/>
        </p:nvPicPr>
        <p:blipFill>
          <a:blip r:embed="rId2"/>
          <a:stretch>
            <a:fillRect/>
          </a:stretch>
        </p:blipFill>
        <p:spPr>
          <a:xfrm>
            <a:off x="978408" y="1355187"/>
            <a:ext cx="9390888" cy="4800657"/>
          </a:xfrm>
          <a:prstGeom prst="rect">
            <a:avLst/>
          </a:prstGeom>
        </p:spPr>
      </p:pic>
    </p:spTree>
    <p:extLst>
      <p:ext uri="{BB962C8B-B14F-4D97-AF65-F5344CB8AC3E}">
        <p14:creationId xmlns:p14="http://schemas.microsoft.com/office/powerpoint/2010/main" val="11895414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101</TotalTime>
  <Words>899</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Interview Trainer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SanjayBalaji K</cp:lastModifiedBy>
  <cp:revision>144</cp:revision>
  <dcterms:created xsi:type="dcterms:W3CDTF">2021-05-26T16:50:10Z</dcterms:created>
  <dcterms:modified xsi:type="dcterms:W3CDTF">2025-07-31T14:21:06Z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