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1" r:id="rId8"/>
    <p:sldId id="272" r:id="rId9"/>
    <p:sldId id="273" r:id="rId10"/>
    <p:sldId id="261"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0077-7FE1-47B2-9BD4-E1CBFE298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5165E-DC99-47A2-8104-CB20DAC07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BD673E-F5AE-4FF2-9363-D02A1F4E7B6C}"/>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CA921E5A-A5B2-4922-971D-A0629A5A4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C6654-4950-46B5-8A19-0C71F16F50A1}"/>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88734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70AF-9767-498C-97E5-2F15C9DF6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C3A08-9530-408F-8B7B-FD4426088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48E89-8DF7-448B-9A17-BEBD04DB8D89}"/>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DD282B26-9BF4-4E04-97C9-A47D90B72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C6DB6-EE88-454B-B9CB-CBBE0E890C5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5814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E522E-057B-443C-969A-B1A7DCC75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A1F61-6096-4593-91DE-ABAFB3351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756CC-C9CC-409A-B145-0DEAED456154}"/>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22843E6D-3CAC-4AF8-8639-F0CE4D3A8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DBC66-A172-4149-8EDF-0CB31FCA5E2F}"/>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2699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A7C4-E256-48D3-BDF1-7A9AE74B5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78560-5184-4663-BF99-D4C78AFCA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6B435-81F1-49D2-9B14-9D8A521BC3A2}"/>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832F91A5-59EB-4FEB-BBA3-471CFD84C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0E1E0-607B-4827-804E-6BA62766AE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18163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0B15-97F1-489F-BEC8-4088B5AC2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9E19F-E3D1-45A2-BA39-8C55D24FE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04B18-4F07-44DF-8BE3-2C23024BFC46}"/>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24DF53C6-C9BF-46C8-96D1-923E370B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E7AE2-DE26-4F72-A164-8E9D86E251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3655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8BF-B1C5-4176-B333-80006E49D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5E395-D8D6-4D3B-9973-251F07F1D3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6E9D0-BB78-473A-A5AE-1FDFCDF19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B7274-9614-480C-8E0A-29BC3050700D}"/>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6" name="Footer Placeholder 5">
            <a:extLst>
              <a:ext uri="{FF2B5EF4-FFF2-40B4-BE49-F238E27FC236}">
                <a16:creationId xmlns:a16="http://schemas.microsoft.com/office/drawing/2014/main" id="{B390F555-9E0A-4D9D-A2A5-E79968DF1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479BF-5902-459A-8388-2ED71B66EDBD}"/>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872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69E-7BF3-45AC-B8B7-435F8C0810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56801-A2D0-4695-848F-E7BE7AE39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DB59D-32AD-489C-A579-D98248D69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8D93D4-D505-4E60-8F27-868ED55AB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36398-037E-405D-B45D-2E4F16066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797F6B-572F-4812-A5CA-B171ABDA14E8}"/>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8" name="Footer Placeholder 7">
            <a:extLst>
              <a:ext uri="{FF2B5EF4-FFF2-40B4-BE49-F238E27FC236}">
                <a16:creationId xmlns:a16="http://schemas.microsoft.com/office/drawing/2014/main" id="{80891C40-702A-4DCA-8F4F-E1994118D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319C63-DBCB-4AB6-A295-9CA6BB894E8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02478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06AC-15F4-41A4-918E-D77859DB85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B1C2BC-5D5B-4EC3-8E8B-5A39BA6BC1BD}"/>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4" name="Footer Placeholder 3">
            <a:extLst>
              <a:ext uri="{FF2B5EF4-FFF2-40B4-BE49-F238E27FC236}">
                <a16:creationId xmlns:a16="http://schemas.microsoft.com/office/drawing/2014/main" id="{184B9384-21BC-451E-812E-4314F23BDA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EAAD89-398B-4757-B59F-1E6214A5DDAB}"/>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66677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64084-600D-4FF9-8EC2-0D1F39AE68E6}"/>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3" name="Footer Placeholder 2">
            <a:extLst>
              <a:ext uri="{FF2B5EF4-FFF2-40B4-BE49-F238E27FC236}">
                <a16:creationId xmlns:a16="http://schemas.microsoft.com/office/drawing/2014/main" id="{8D7256DB-6B5B-4A0C-88FC-76560683F1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5150CA-64EB-4296-AC5A-A42FF330DF5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74723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E63C-857E-4510-8A67-2864C8C31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2B1E2-7C7B-483D-AA92-2C8B1D29F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9C2BC-E5F4-4493-A0C5-52A1D7350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51ECA-93A0-4ECA-8B71-0A7CD0A752F5}"/>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6" name="Footer Placeholder 5">
            <a:extLst>
              <a:ext uri="{FF2B5EF4-FFF2-40B4-BE49-F238E27FC236}">
                <a16:creationId xmlns:a16="http://schemas.microsoft.com/office/drawing/2014/main" id="{AC39C24D-9552-4768-BB23-D6FE3F8B0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08DE20-F3DE-47CB-B08B-D678615AC36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1998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182D-0DE4-4E47-A03A-977119C4F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AF8BAB-D683-412E-B04A-CBF956FA9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0DA467-8E4D-4886-A7EB-AB61EE921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6393C-4451-4FAD-93C9-A33425B7CFBD}"/>
              </a:ext>
            </a:extLst>
          </p:cNvPr>
          <p:cNvSpPr>
            <a:spLocks noGrp="1"/>
          </p:cNvSpPr>
          <p:nvPr>
            <p:ph type="dt" sz="half" idx="10"/>
          </p:nvPr>
        </p:nvSpPr>
        <p:spPr/>
        <p:txBody>
          <a:bodyPr/>
          <a:lstStyle/>
          <a:p>
            <a:fld id="{F36648B1-51E4-487C-97FE-83EB49A6A183}" type="datetimeFigureOut">
              <a:rPr lang="en-IN" smtClean="0"/>
              <a:t>23-02-2022</a:t>
            </a:fld>
            <a:endParaRPr lang="en-IN"/>
          </a:p>
        </p:txBody>
      </p:sp>
      <p:sp>
        <p:nvSpPr>
          <p:cNvPr id="6" name="Footer Placeholder 5">
            <a:extLst>
              <a:ext uri="{FF2B5EF4-FFF2-40B4-BE49-F238E27FC236}">
                <a16:creationId xmlns:a16="http://schemas.microsoft.com/office/drawing/2014/main" id="{44952C12-7AFB-4CDE-B43B-0217D9FBF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E9CFA-5835-4797-88FC-E284A753784C}"/>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7959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7D6CB-84F8-4F9B-A306-646D81935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C0F8C2-D12B-430C-91B0-17463B39E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ACAC5-4E1A-4DD5-8C23-4B271371D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648B1-51E4-487C-97FE-83EB49A6A183}" type="datetimeFigureOut">
              <a:rPr lang="en-IN" smtClean="0"/>
              <a:t>23-02-2022</a:t>
            </a:fld>
            <a:endParaRPr lang="en-IN"/>
          </a:p>
        </p:txBody>
      </p:sp>
      <p:sp>
        <p:nvSpPr>
          <p:cNvPr id="5" name="Footer Placeholder 4">
            <a:extLst>
              <a:ext uri="{FF2B5EF4-FFF2-40B4-BE49-F238E27FC236}">
                <a16:creationId xmlns:a16="http://schemas.microsoft.com/office/drawing/2014/main" id="{803A0D66-8B96-4F03-AD3A-21836FA7D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53704E-9BBD-4952-A5C0-9BE369726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23AAF-BD3E-438D-BC13-FB2ACDC1D99E}" type="slidenum">
              <a:rPr lang="en-IN" smtClean="0"/>
              <a:t>‹#›</a:t>
            </a:fld>
            <a:endParaRPr lang="en-IN"/>
          </a:p>
        </p:txBody>
      </p:sp>
    </p:spTree>
    <p:extLst>
      <p:ext uri="{BB962C8B-B14F-4D97-AF65-F5344CB8AC3E}">
        <p14:creationId xmlns:p14="http://schemas.microsoft.com/office/powerpoint/2010/main" val="280037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4618-2C50-4035-A589-9B7C38B1C240}"/>
              </a:ext>
            </a:extLst>
          </p:cNvPr>
          <p:cNvSpPr>
            <a:spLocks noGrp="1"/>
          </p:cNvSpPr>
          <p:nvPr>
            <p:ph type="ctrTitle"/>
          </p:nvPr>
        </p:nvSpPr>
        <p:spPr/>
        <p:txBody>
          <a:bodyPr/>
          <a:lstStyle/>
          <a:p>
            <a:r>
              <a:rPr lang="en-IN" dirty="0">
                <a:latin typeface="Adobe Naskh Medium" panose="01010101010101010101" pitchFamily="50" charset="-78"/>
                <a:cs typeface="Adobe Naskh Medium" panose="01010101010101010101" pitchFamily="50" charset="-78"/>
              </a:rPr>
              <a:t>HOUSING PRICE PREDICTION</a:t>
            </a:r>
            <a:br>
              <a:rPr lang="en-IN" dirty="0">
                <a:latin typeface="Adobe Naskh Medium" panose="01010101010101010101" pitchFamily="50" charset="-78"/>
                <a:cs typeface="Adobe Naskh Medium" panose="01010101010101010101" pitchFamily="50" charset="-78"/>
              </a:rPr>
            </a:br>
            <a:r>
              <a:rPr lang="en-IN" dirty="0">
                <a:latin typeface="Adobe Naskh Medium" panose="01010101010101010101" pitchFamily="50" charset="-78"/>
                <a:cs typeface="Adobe Naskh Medium" panose="01010101010101010101" pitchFamily="50" charset="-78"/>
              </a:rPr>
              <a:t> PROJECT</a:t>
            </a:r>
          </a:p>
        </p:txBody>
      </p:sp>
      <p:sp>
        <p:nvSpPr>
          <p:cNvPr id="3" name="Subtitle 2">
            <a:extLst>
              <a:ext uri="{FF2B5EF4-FFF2-40B4-BE49-F238E27FC236}">
                <a16:creationId xmlns:a16="http://schemas.microsoft.com/office/drawing/2014/main" id="{CF443A5E-6827-4042-9AD1-40014F831A80}"/>
              </a:ext>
            </a:extLst>
          </p:cNvPr>
          <p:cNvSpPr>
            <a:spLocks noGrp="1"/>
          </p:cNvSpPr>
          <p:nvPr>
            <p:ph type="subTitle" idx="1"/>
          </p:nvPr>
        </p:nvSpPr>
        <p:spPr/>
        <p:txBody>
          <a:bodyPr/>
          <a:lstStyle/>
          <a:p>
            <a:pPr algn="l"/>
            <a:endParaRPr lang="en-IN" dirty="0"/>
          </a:p>
          <a:p>
            <a:pPr algn="l"/>
            <a:r>
              <a:rPr lang="en-IN" dirty="0"/>
              <a:t>BY SANJAY SIVAKUMAR</a:t>
            </a:r>
          </a:p>
        </p:txBody>
      </p:sp>
    </p:spTree>
    <p:extLst>
      <p:ext uri="{BB962C8B-B14F-4D97-AF65-F5344CB8AC3E}">
        <p14:creationId xmlns:p14="http://schemas.microsoft.com/office/powerpoint/2010/main" val="360426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557-CAE3-45AE-9DD6-149C9AC696B3}"/>
              </a:ext>
            </a:extLst>
          </p:cNvPr>
          <p:cNvSpPr>
            <a:spLocks noGrp="1"/>
          </p:cNvSpPr>
          <p:nvPr>
            <p:ph type="title"/>
          </p:nvPr>
        </p:nvSpPr>
        <p:spPr/>
        <p:txBody>
          <a:bodyPr/>
          <a:lstStyle/>
          <a:p>
            <a:pPr algn="ctr"/>
            <a:r>
              <a:rPr lang="en-IN" dirty="0">
                <a:solidFill>
                  <a:schemeClr val="bg1">
                    <a:lumMod val="50000"/>
                  </a:schemeClr>
                </a:solidFill>
              </a:rPr>
              <a:t>ALGORITHMS USED FOR MODEL BUILDING</a:t>
            </a:r>
          </a:p>
        </p:txBody>
      </p:sp>
      <p:sp>
        <p:nvSpPr>
          <p:cNvPr id="3" name="Content Placeholder 2">
            <a:extLst>
              <a:ext uri="{FF2B5EF4-FFF2-40B4-BE49-F238E27FC236}">
                <a16:creationId xmlns:a16="http://schemas.microsoft.com/office/drawing/2014/main" id="{6626CD57-9459-4F50-BB05-342EC806B073}"/>
              </a:ext>
            </a:extLst>
          </p:cNvPr>
          <p:cNvSpPr>
            <a:spLocks noGrp="1"/>
          </p:cNvSpPr>
          <p:nvPr>
            <p:ph idx="1"/>
          </p:nvPr>
        </p:nvSpPr>
        <p:spPr/>
        <p:txBody>
          <a:bodyPr/>
          <a:lstStyle/>
          <a:p>
            <a:pPr indent="0">
              <a:lnSpc>
                <a:spcPct val="107000"/>
              </a:lnSpc>
              <a:spcAft>
                <a:spcPts val="800"/>
              </a:spcAft>
              <a:buNone/>
            </a:pPr>
            <a:r>
              <a:rPr lang="en-IN" sz="3600" dirty="0">
                <a:solidFill>
                  <a:srgbClr val="FF0000"/>
                </a:solidFill>
                <a:effectLst/>
                <a:latin typeface="Georgia" panose="02040502050405020303" pitchFamily="18" charset="0"/>
                <a:ea typeface="Calibri" panose="020F0502020204030204" pitchFamily="34" charset="0"/>
                <a:cs typeface="Times New Roman" panose="02020603050405020304" pitchFamily="18" charset="0"/>
              </a:rPr>
              <a:t>1.Linear Regression</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3600" dirty="0">
                <a:solidFill>
                  <a:srgbClr val="FF0000"/>
                </a:solidFill>
                <a:effectLst/>
                <a:latin typeface="Georgia" panose="02040502050405020303" pitchFamily="18" charset="0"/>
                <a:ea typeface="Calibri" panose="020F0502020204030204" pitchFamily="34" charset="0"/>
                <a:cs typeface="Times New Roman" panose="02020603050405020304" pitchFamily="18" charset="0"/>
              </a:rPr>
              <a:t>2.Decision Tree </a:t>
            </a:r>
            <a:r>
              <a:rPr lang="en-IN" sz="3600" dirty="0">
                <a:solidFill>
                  <a:srgbClr val="FF0000"/>
                </a:solidFill>
                <a:latin typeface="Georgia" panose="02040502050405020303" pitchFamily="18" charset="0"/>
                <a:ea typeface="Calibri" panose="020F0502020204030204" pitchFamily="34" charset="0"/>
                <a:cs typeface="Times New Roman" panose="02020603050405020304" pitchFamily="18" charset="0"/>
              </a:rPr>
              <a:t>Regressor</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3600" dirty="0">
                <a:solidFill>
                  <a:srgbClr val="FF0000"/>
                </a:solidFill>
                <a:effectLst/>
                <a:latin typeface="Georgia" panose="02040502050405020303" pitchFamily="18" charset="0"/>
                <a:ea typeface="Calibri" panose="020F0502020204030204" pitchFamily="34" charset="0"/>
                <a:cs typeface="Times New Roman" panose="02020603050405020304" pitchFamily="18" charset="0"/>
              </a:rPr>
              <a:t>3.Random Forest </a:t>
            </a:r>
            <a:r>
              <a:rPr lang="en-IN" sz="3600" dirty="0">
                <a:solidFill>
                  <a:srgbClr val="FF0000"/>
                </a:solidFill>
                <a:latin typeface="Georgia" panose="02040502050405020303" pitchFamily="18" charset="0"/>
                <a:ea typeface="Calibri" panose="020F0502020204030204" pitchFamily="34" charset="0"/>
                <a:cs typeface="Times New Roman" panose="02020603050405020304" pitchFamily="18" charset="0"/>
              </a:rPr>
              <a:t>Regressor</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3600" dirty="0">
                <a:solidFill>
                  <a:srgbClr val="FF0000"/>
                </a:solidFill>
                <a:effectLst/>
                <a:latin typeface="Georgia" panose="02040502050405020303" pitchFamily="18" charset="0"/>
                <a:ea typeface="Calibri" panose="020F0502020204030204" pitchFamily="34" charset="0"/>
                <a:cs typeface="Times New Roman" panose="02020603050405020304" pitchFamily="18" charset="0"/>
              </a:rPr>
              <a:t>4.KNeighbors </a:t>
            </a:r>
            <a:r>
              <a:rPr lang="en-IN" sz="3600" dirty="0">
                <a:solidFill>
                  <a:srgbClr val="FF0000"/>
                </a:solidFill>
                <a:latin typeface="Georgia" panose="02040502050405020303" pitchFamily="18" charset="0"/>
                <a:ea typeface="Calibri" panose="020F0502020204030204" pitchFamily="34" charset="0"/>
                <a:cs typeface="Times New Roman" panose="02020603050405020304" pitchFamily="18" charset="0"/>
              </a:rPr>
              <a:t>Regressor</a:t>
            </a:r>
          </a:p>
          <a:p>
            <a:pPr indent="0">
              <a:lnSpc>
                <a:spcPct val="107000"/>
              </a:lnSpc>
              <a:spcAft>
                <a:spcPts val="800"/>
              </a:spcAft>
              <a:buNone/>
            </a:pPr>
            <a:r>
              <a:rPr lang="en-IN" sz="3600" dirty="0">
                <a:solidFill>
                  <a:srgbClr val="FF0000"/>
                </a:solidFill>
                <a:effectLst/>
                <a:latin typeface="Georgia" panose="02040502050405020303" pitchFamily="18" charset="0"/>
                <a:ea typeface="Calibri" panose="020F0502020204030204" pitchFamily="34" charset="0"/>
                <a:cs typeface="Times New Roman" panose="02020603050405020304" pitchFamily="18" charset="0"/>
              </a:rPr>
              <a:t>5</a:t>
            </a:r>
            <a:r>
              <a:rPr lang="en-IN" sz="3600" dirty="0">
                <a:solidFill>
                  <a:srgbClr val="FF0000"/>
                </a:solidFill>
                <a:latin typeface="Georgia" panose="02040502050405020303" pitchFamily="18" charset="0"/>
                <a:ea typeface="Calibri" panose="020F0502020204030204" pitchFamily="34" charset="0"/>
                <a:cs typeface="Times New Roman" panose="02020603050405020304" pitchFamily="18" charset="0"/>
              </a:rPr>
              <a:t>.Standard Vector Regressor</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426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BAED-166F-457F-9EE9-45B6ABB1A0BB}"/>
              </a:ext>
            </a:extLst>
          </p:cNvPr>
          <p:cNvSpPr>
            <a:spLocks noGrp="1"/>
          </p:cNvSpPr>
          <p:nvPr>
            <p:ph type="title"/>
          </p:nvPr>
        </p:nvSpPr>
        <p:spPr/>
        <p:txBody>
          <a:bodyPr/>
          <a:lstStyle/>
          <a:p>
            <a:pPr algn="ctr"/>
            <a:r>
              <a:rPr lang="en-IN" dirty="0">
                <a:solidFill>
                  <a:schemeClr val="bg1">
                    <a:lumMod val="50000"/>
                  </a:schemeClr>
                </a:solidFill>
              </a:rPr>
              <a:t>KEY METRICS USED</a:t>
            </a:r>
          </a:p>
        </p:txBody>
      </p:sp>
      <p:sp>
        <p:nvSpPr>
          <p:cNvPr id="3" name="Content Placeholder 2">
            <a:extLst>
              <a:ext uri="{FF2B5EF4-FFF2-40B4-BE49-F238E27FC236}">
                <a16:creationId xmlns:a16="http://schemas.microsoft.com/office/drawing/2014/main" id="{20C29B91-1757-42FF-A191-234CE71341A1}"/>
              </a:ext>
            </a:extLst>
          </p:cNvPr>
          <p:cNvSpPr>
            <a:spLocks noGrp="1"/>
          </p:cNvSpPr>
          <p:nvPr>
            <p:ph idx="1"/>
          </p:nvPr>
        </p:nvSpPr>
        <p:spPr/>
        <p:txBody>
          <a:bodyPr/>
          <a:lstStyle/>
          <a:p>
            <a:pPr marL="457200">
              <a:lnSpc>
                <a:spcPct val="107000"/>
              </a:lnSpc>
            </a:pP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1. </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r2</a:t>
            </a: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 score-&gt; to know the accuracy of the model</a:t>
            </a:r>
          </a:p>
          <a:p>
            <a:pPr marL="457200">
              <a:lnSpc>
                <a:spcPct val="107000"/>
              </a:lnSpc>
            </a:pP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2</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 Mean squared error</a:t>
            </a: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-&gt; provides us the error </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present in the model</a:t>
            </a:r>
            <a:endParaRPr lang="en-IN" sz="4400" dirty="0">
              <a:effectLst/>
              <a:latin typeface="Adobe Garamond Pro Bold" panose="020207020605060204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229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6546-9FA8-45CD-AD35-566249867BA2}"/>
              </a:ext>
            </a:extLst>
          </p:cNvPr>
          <p:cNvSpPr>
            <a:spLocks noGrp="1"/>
          </p:cNvSpPr>
          <p:nvPr>
            <p:ph type="title"/>
          </p:nvPr>
        </p:nvSpPr>
        <p:spPr/>
        <p:txBody>
          <a:bodyPr/>
          <a:lstStyle/>
          <a:p>
            <a:pPr algn="ctr"/>
            <a:r>
              <a:rPr lang="en-IN" dirty="0"/>
              <a:t>FINAL MODEL-RANDOM FOREST REGRESSOR</a:t>
            </a:r>
          </a:p>
        </p:txBody>
      </p:sp>
      <p:sp>
        <p:nvSpPr>
          <p:cNvPr id="3" name="Content Placeholder 2">
            <a:extLst>
              <a:ext uri="{FF2B5EF4-FFF2-40B4-BE49-F238E27FC236}">
                <a16:creationId xmlns:a16="http://schemas.microsoft.com/office/drawing/2014/main" id="{C3F3DC60-EE69-48E5-A25C-4DAD21171EB6}"/>
              </a:ext>
            </a:extLst>
          </p:cNvPr>
          <p:cNvSpPr>
            <a:spLocks noGrp="1"/>
          </p:cNvSpPr>
          <p:nvPr>
            <p:ph idx="1"/>
          </p:nvPr>
        </p:nvSpPr>
        <p:spPr/>
        <p:txBody>
          <a:bodyPr/>
          <a:lstStyle/>
          <a:p>
            <a:r>
              <a:rPr lang="en-IN" dirty="0"/>
              <a:t>IT HAS LESS DIFFERENCE BETWEEN THE TESTING AND TRANING SCORE</a:t>
            </a:r>
          </a:p>
          <a:p>
            <a:r>
              <a:rPr lang="en-IN" dirty="0"/>
              <a:t>IT HAS LESS DIFFERENCE BETWEEN ACTUAL ACCURACY AND CROSS-VALIDATION MEAN SCORE</a:t>
            </a:r>
          </a:p>
        </p:txBody>
      </p:sp>
    </p:spTree>
    <p:extLst>
      <p:ext uri="{BB962C8B-B14F-4D97-AF65-F5344CB8AC3E}">
        <p14:creationId xmlns:p14="http://schemas.microsoft.com/office/powerpoint/2010/main" val="1903340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06FF-97C1-4E68-8E95-B8ED9BF4AA6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7EDBA9DB-7F1B-4A17-95DF-08CC1D4A9682}"/>
              </a:ext>
            </a:extLst>
          </p:cNvPr>
          <p:cNvSpPr>
            <a:spLocks noGrp="1"/>
          </p:cNvSpPr>
          <p:nvPr>
            <p:ph idx="1"/>
          </p:nvPr>
        </p:nvSpPr>
        <p:spPr/>
        <p:txBody>
          <a:bodyPr>
            <a:normAutofit/>
          </a:bodyPr>
          <a:lstStyle/>
          <a:p>
            <a:pPr>
              <a:lnSpc>
                <a:spcPct val="107000"/>
              </a:lnSpc>
              <a:spcAft>
                <a:spcPts val="800"/>
              </a:spcAft>
            </a:pPr>
            <a:r>
              <a:rPr lang="en-IN" dirty="0">
                <a:effectLst/>
                <a:latin typeface="Georgia" panose="02040502050405020303" pitchFamily="18" charset="0"/>
                <a:ea typeface="Calibri" panose="020F0502020204030204" pitchFamily="34" charset="0"/>
                <a:cs typeface="Times New Roman" panose="02020603050405020304" pitchFamily="18" charset="0"/>
              </a:rPr>
              <a:t>After my final model I got a accuracy which is </a:t>
            </a:r>
            <a:r>
              <a:rPr lang="en-IN" dirty="0">
                <a:latin typeface="Georgia" panose="02040502050405020303" pitchFamily="18" charset="0"/>
                <a:ea typeface="Calibri" panose="020F0502020204030204" pitchFamily="34" charset="0"/>
                <a:cs typeface="Times New Roman" panose="02020603050405020304" pitchFamily="18" charset="0"/>
              </a:rPr>
              <a:t>partially</a:t>
            </a:r>
            <a:r>
              <a:rPr lang="en-IN" dirty="0">
                <a:effectLst/>
                <a:latin typeface="Georgia" panose="02040502050405020303" pitchFamily="18" charset="0"/>
                <a:ea typeface="Calibri" panose="020F0502020204030204" pitchFamily="34" charset="0"/>
                <a:cs typeface="Times New Roman" panose="02020603050405020304" pitchFamily="18" charset="0"/>
              </a:rPr>
              <a:t> good in this scenario and this accuracy can be further increased by adding more columns and using advanced Feature Engineering techniques to this dataset.</a:t>
            </a:r>
            <a:endParaRPr lang="en-IN" dirty="0"/>
          </a:p>
        </p:txBody>
      </p:sp>
    </p:spTree>
    <p:extLst>
      <p:ext uri="{BB962C8B-B14F-4D97-AF65-F5344CB8AC3E}">
        <p14:creationId xmlns:p14="http://schemas.microsoft.com/office/powerpoint/2010/main" val="251907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65B3-8E21-4425-A212-8C3BD4061CEC}"/>
              </a:ext>
            </a:extLst>
          </p:cNvPr>
          <p:cNvSpPr>
            <a:spLocks noGrp="1"/>
          </p:cNvSpPr>
          <p:nvPr>
            <p:ph type="title"/>
          </p:nvPr>
        </p:nvSpPr>
        <p:spPr/>
        <p:txBody>
          <a:bodyPr/>
          <a:lstStyle/>
          <a:p>
            <a:pPr algn="ctr"/>
            <a:r>
              <a:rPr lang="en-IN" dirty="0">
                <a:solidFill>
                  <a:schemeClr val="bg1">
                    <a:lumMod val="50000"/>
                  </a:schemeClr>
                </a:solidFill>
              </a:rPr>
              <a:t>BACKGROUND OF THIS PROJECT</a:t>
            </a:r>
          </a:p>
        </p:txBody>
      </p:sp>
      <p:sp>
        <p:nvSpPr>
          <p:cNvPr id="3" name="Content Placeholder 2">
            <a:extLst>
              <a:ext uri="{FF2B5EF4-FFF2-40B4-BE49-F238E27FC236}">
                <a16:creationId xmlns:a16="http://schemas.microsoft.com/office/drawing/2014/main" id="{B8328AD9-612D-48DD-B5DB-41D1EB7EFF80}"/>
              </a:ext>
            </a:extLst>
          </p:cNvPr>
          <p:cNvSpPr>
            <a:spLocks noGrp="1"/>
          </p:cNvSpPr>
          <p:nvPr>
            <p:ph idx="1"/>
          </p:nvPr>
        </p:nvSpPr>
        <p:spPr/>
        <p:txBody>
          <a:bodyPr>
            <a:normAutofit/>
          </a:bodyPr>
          <a:lstStyle/>
          <a:p>
            <a:pPr marL="408940">
              <a:lnSpc>
                <a:spcPct val="107000"/>
              </a:lnSpc>
              <a:spcAft>
                <a:spcPts val="800"/>
              </a:spcAft>
            </a:pPr>
            <a:r>
              <a:rPr lang="en-IN" sz="2000" dirty="0">
                <a:solidFill>
                  <a:schemeClr val="accent4">
                    <a:lumMod val="75000"/>
                  </a:schemeClr>
                </a:solidFill>
                <a:effectLst/>
                <a:latin typeface="Arial Rounded MT Bold" panose="020F0704030504030204" pitchFamily="34" charset="0"/>
                <a:ea typeface="Calibri" panose="020F0502020204030204" pitchFamily="34" charset="0"/>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a:t>
            </a:r>
          </a:p>
          <a:p>
            <a:pPr marL="408940">
              <a:lnSpc>
                <a:spcPct val="107000"/>
              </a:lnSpc>
              <a:spcAft>
                <a:spcPts val="800"/>
              </a:spcAft>
            </a:pPr>
            <a:r>
              <a:rPr lang="en-IN" sz="20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Predictive modelling, Market mix modelling, recommendation systems are some of the machine learning techniques used for achieving the business goals for housing companies. Our problem is related to one such housing company.</a:t>
            </a:r>
          </a:p>
          <a:p>
            <a:pPr marL="408940">
              <a:lnSpc>
                <a:spcPct val="107000"/>
              </a:lnSpc>
              <a:spcAft>
                <a:spcPts val="800"/>
              </a:spcAft>
            </a:pPr>
            <a:r>
              <a:rPr lang="en-IN" sz="2000" dirty="0">
                <a:solidFill>
                  <a:schemeClr val="accent1"/>
                </a:solidFill>
                <a:effectLst/>
                <a:latin typeface="Arial Rounded MT Bold" panose="020F0704030504030204" pitchFamily="34" charset="0"/>
                <a:ea typeface="Calibri" panose="020F0502020204030204" pitchFamily="34" charset="0"/>
                <a:cs typeface="Times New Roman" panose="02020603050405020304" pitchFamily="18" charset="0"/>
              </a:rPr>
              <a:t>For this company wants to know:</a:t>
            </a:r>
            <a:endParaRPr lang="en-IN" sz="2000" dirty="0">
              <a:solidFill>
                <a:schemeClr val="accent1"/>
              </a:solidFill>
              <a:latin typeface="Arial Rounded MT Bold" panose="020F0704030504030204" pitchFamily="34" charset="0"/>
              <a:ea typeface="Calibri" panose="020F0502020204030204" pitchFamily="34" charset="0"/>
              <a:cs typeface="Times New Roman" panose="02020603050405020304" pitchFamily="18" charset="0"/>
            </a:endParaRPr>
          </a:p>
          <a:p>
            <a:pPr marL="180340" indent="0">
              <a:lnSpc>
                <a:spcPct val="107000"/>
              </a:lnSpc>
              <a:buNone/>
            </a:pPr>
            <a:r>
              <a:rPr lang="en-IN" sz="2000" dirty="0">
                <a:effectLst/>
                <a:latin typeface="Arial Rounded MT Bold" panose="020F0704030504030204" pitchFamily="34" charset="0"/>
                <a:ea typeface="Calibri" panose="020F0502020204030204" pitchFamily="34" charset="0"/>
                <a:cs typeface="Times New Roman" panose="02020603050405020304" pitchFamily="18" charset="0"/>
              </a:rPr>
              <a:t>     1.Which variables are important to predict the price of variable?</a:t>
            </a:r>
            <a:endParaRPr lang="en-IN" sz="2000" dirty="0">
              <a:latin typeface="Arial Rounded MT Bold" panose="020F0704030504030204" pitchFamily="34" charset="0"/>
              <a:ea typeface="Calibri" panose="020F0502020204030204" pitchFamily="34" charset="0"/>
              <a:cs typeface="Times New Roman" panose="02020603050405020304" pitchFamily="18" charset="0"/>
            </a:endParaRPr>
          </a:p>
          <a:p>
            <a:pPr marL="180340" indent="0">
              <a:lnSpc>
                <a:spcPct val="107000"/>
              </a:lnSpc>
              <a:buNone/>
            </a:pPr>
            <a:r>
              <a:rPr lang="en-IN" sz="2000" dirty="0">
                <a:effectLst/>
                <a:latin typeface="Arial Rounded MT Bold" panose="020F0704030504030204" pitchFamily="34" charset="0"/>
                <a:ea typeface="Calibri" panose="020F0502020204030204" pitchFamily="34" charset="0"/>
                <a:cs typeface="Times New Roman" panose="02020603050405020304" pitchFamily="18" charset="0"/>
              </a:rPr>
              <a:t>     2.How do these variables describe the price of the house?</a:t>
            </a:r>
          </a:p>
          <a:p>
            <a:pPr marL="408940">
              <a:lnSpc>
                <a:spcPct val="107000"/>
              </a:lnSpc>
              <a:spcAft>
                <a:spcPts val="800"/>
              </a:spcAf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56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BDEC-8D0D-4B8D-A475-240F32CB5EC0}"/>
              </a:ext>
            </a:extLst>
          </p:cNvPr>
          <p:cNvSpPr>
            <a:spLocks noGrp="1"/>
          </p:cNvSpPr>
          <p:nvPr>
            <p:ph type="title"/>
          </p:nvPr>
        </p:nvSpPr>
        <p:spPr/>
        <p:txBody>
          <a:bodyPr/>
          <a:lstStyle/>
          <a:p>
            <a:pPr algn="ctr"/>
            <a:r>
              <a:rPr lang="en-IN" dirty="0">
                <a:solidFill>
                  <a:schemeClr val="bg1">
                    <a:lumMod val="50000"/>
                  </a:schemeClr>
                </a:solidFill>
              </a:rPr>
              <a:t>PROBLEM FRAMING</a:t>
            </a:r>
          </a:p>
        </p:txBody>
      </p:sp>
      <p:sp>
        <p:nvSpPr>
          <p:cNvPr id="3" name="Content Placeholder 2">
            <a:extLst>
              <a:ext uri="{FF2B5EF4-FFF2-40B4-BE49-F238E27FC236}">
                <a16:creationId xmlns:a16="http://schemas.microsoft.com/office/drawing/2014/main" id="{5F408B5D-A3E6-46DC-B7AB-11333334C9E2}"/>
              </a:ext>
            </a:extLst>
          </p:cNvPr>
          <p:cNvSpPr>
            <a:spLocks noGrp="1"/>
          </p:cNvSpPr>
          <p:nvPr>
            <p:ph idx="1"/>
          </p:nvPr>
        </p:nvSpPr>
        <p:spPr/>
        <p:txBody>
          <a:bodyPr>
            <a:normAutofit/>
          </a:bodyPr>
          <a:lstStyle/>
          <a:p>
            <a:pPr marL="457200">
              <a:lnSpc>
                <a:spcPct val="107000"/>
              </a:lnSpc>
              <a:spcAft>
                <a:spcPts val="800"/>
              </a:spcAft>
            </a:pPr>
            <a:r>
              <a:rPr lang="en-IN" sz="1800" dirty="0">
                <a:solidFill>
                  <a:schemeClr val="accent1">
                    <a:lumMod val="75000"/>
                  </a:schemeClr>
                </a:solidFill>
                <a:effectLst/>
                <a:latin typeface="Georgia" panose="02040502050405020303" pitchFamily="18" charset="0"/>
                <a:ea typeface="Calibri" panose="020F0502020204030204" pitchFamily="34" charset="0"/>
                <a:cs typeface="Times New Roman" panose="02020603050405020304" pitchFamily="18" charset="0"/>
              </a:rPr>
              <a:t>A US-based housing company named Surprise Housing has decided to enter the Australian market. </a:t>
            </a:r>
          </a:p>
          <a:p>
            <a:pPr marL="457200">
              <a:lnSpc>
                <a:spcPct val="107000"/>
              </a:lnSpc>
              <a:spcAft>
                <a:spcPts val="800"/>
              </a:spcAft>
            </a:pPr>
            <a:r>
              <a:rPr lang="en-IN" sz="1800" dirty="0">
                <a:solidFill>
                  <a:schemeClr val="accent1">
                    <a:lumMod val="75000"/>
                  </a:schemeClr>
                </a:solidFill>
                <a:effectLst/>
                <a:latin typeface="Georgia" panose="02040502050405020303" pitchFamily="18" charset="0"/>
                <a:ea typeface="Calibri" panose="020F0502020204030204" pitchFamily="34" charset="0"/>
                <a:cs typeface="Times New Roman" panose="02020603050405020304" pitchFamily="18" charset="0"/>
              </a:rPr>
              <a:t>The company uses data analytics to purchase houses at a price below their actual values and flip them at a higher price. </a:t>
            </a:r>
          </a:p>
          <a:p>
            <a:pPr marL="457200">
              <a:lnSpc>
                <a:spcPct val="107000"/>
              </a:lnSpc>
              <a:spcAft>
                <a:spcPts val="800"/>
              </a:spcAft>
            </a:pPr>
            <a:r>
              <a:rPr lang="en-IN" sz="1800" dirty="0">
                <a:solidFill>
                  <a:schemeClr val="accent1">
                    <a:lumMod val="75000"/>
                  </a:schemeClr>
                </a:solidFill>
                <a:effectLst/>
                <a:latin typeface="Georgia" panose="02040502050405020303" pitchFamily="18" charset="0"/>
                <a:ea typeface="Calibri" panose="020F0502020204030204" pitchFamily="34" charset="0"/>
                <a:cs typeface="Times New Roman" panose="02020603050405020304" pitchFamily="18" charset="0"/>
              </a:rPr>
              <a:t>For the same purpose, the company has collected a data set from the sale of houses in Australia.</a:t>
            </a:r>
          </a:p>
          <a:p>
            <a:pPr marL="457200">
              <a:lnSpc>
                <a:spcPct val="107000"/>
              </a:lnSpc>
              <a:spcAft>
                <a:spcPts val="800"/>
              </a:spcAft>
            </a:pPr>
            <a:r>
              <a:rPr lang="en-IN" sz="1800" dirty="0">
                <a:solidFill>
                  <a:schemeClr val="accent1">
                    <a:lumMod val="75000"/>
                  </a:schemeClr>
                </a:solidFill>
                <a:effectLst/>
                <a:latin typeface="Georgia" panose="02040502050405020303" pitchFamily="18" charset="0"/>
                <a:ea typeface="Calibri" panose="020F0502020204030204" pitchFamily="34" charset="0"/>
                <a:cs typeface="Times New Roman" panose="02020603050405020304" pitchFamily="18" charset="0"/>
              </a:rPr>
              <a:t>Real estate is a very large market and there are various companies working in the domain. </a:t>
            </a:r>
          </a:p>
          <a:p>
            <a:pPr marL="457200">
              <a:lnSpc>
                <a:spcPct val="107000"/>
              </a:lnSpc>
              <a:spcAft>
                <a:spcPts val="800"/>
              </a:spcAft>
            </a:pPr>
            <a:r>
              <a:rPr lang="en-IN" sz="1800" dirty="0">
                <a:solidFill>
                  <a:schemeClr val="accent1">
                    <a:lumMod val="75000"/>
                  </a:schemeClr>
                </a:solidFill>
                <a:effectLst/>
                <a:latin typeface="Georgia" panose="02040502050405020303" pitchFamily="18" charset="0"/>
                <a:ea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a:t>
            </a:r>
          </a:p>
        </p:txBody>
      </p:sp>
    </p:spTree>
    <p:extLst>
      <p:ext uri="{BB962C8B-B14F-4D97-AF65-F5344CB8AC3E}">
        <p14:creationId xmlns:p14="http://schemas.microsoft.com/office/powerpoint/2010/main" val="31203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CA5F-4C51-48FD-BD9E-AA1E7CD94325}"/>
              </a:ext>
            </a:extLst>
          </p:cNvPr>
          <p:cNvSpPr>
            <a:spLocks noGrp="1"/>
          </p:cNvSpPr>
          <p:nvPr>
            <p:ph type="title"/>
          </p:nvPr>
        </p:nvSpPr>
        <p:spPr/>
        <p:txBody>
          <a:bodyPr/>
          <a:lstStyle/>
          <a:p>
            <a:pPr algn="ctr"/>
            <a:r>
              <a:rPr lang="en-IN" dirty="0">
                <a:solidFill>
                  <a:schemeClr val="bg1">
                    <a:lumMod val="50000"/>
                  </a:schemeClr>
                </a:solidFill>
              </a:rPr>
              <a:t>HARDWARE AND SOFTWARE REQUIREMENTS</a:t>
            </a:r>
          </a:p>
        </p:txBody>
      </p:sp>
      <p:sp>
        <p:nvSpPr>
          <p:cNvPr id="3" name="Content Placeholder 2">
            <a:extLst>
              <a:ext uri="{FF2B5EF4-FFF2-40B4-BE49-F238E27FC236}">
                <a16:creationId xmlns:a16="http://schemas.microsoft.com/office/drawing/2014/main" id="{330093E4-B54A-4148-BC2B-F15E47222348}"/>
              </a:ext>
            </a:extLst>
          </p:cNvPr>
          <p:cNvSpPr>
            <a:spLocks noGrp="1"/>
          </p:cNvSpPr>
          <p:nvPr>
            <p:ph idx="1"/>
          </p:nvPr>
        </p:nvSpPr>
        <p:spPr/>
        <p:txBody>
          <a:bodyPr>
            <a:normAutofit lnSpcReduction="10000"/>
          </a:bodyPr>
          <a:lstStyle/>
          <a:p>
            <a:r>
              <a:rPr lang="en-IN" dirty="0"/>
              <a:t>Programming language – python 3.0</a:t>
            </a:r>
          </a:p>
          <a:p>
            <a:r>
              <a:rPr lang="en-IN" dirty="0"/>
              <a:t>Libraries and Packages </a:t>
            </a: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1.pandas- for data framing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2.numpy- for any analytical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3.seaborn and matplotlib-for visualization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4.train_test_split- for splitting data into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5.And I have imported regression algorithms such as Random Forest </a:t>
            </a:r>
            <a:r>
              <a:rPr lang="en-IN" sz="1800" dirty="0">
                <a:latin typeface="Georgia" panose="02040502050405020303" pitchFamily="18" charset="0"/>
                <a:ea typeface="Calibri" panose="020F0502020204030204" pitchFamily="34" charset="0"/>
                <a:cs typeface="Times New Roman" panose="02020603050405020304" pitchFamily="18" charset="0"/>
              </a:rPr>
              <a:t>Regressor </a:t>
            </a:r>
            <a:r>
              <a:rPr lang="en-IN" sz="1800" dirty="0">
                <a:effectLst/>
                <a:latin typeface="Georgia" panose="02040502050405020303" pitchFamily="18" charset="0"/>
                <a:ea typeface="Calibri" panose="020F0502020204030204" pitchFamily="34" charset="0"/>
                <a:cs typeface="Times New Roman" panose="02020603050405020304" pitchFamily="18" charset="0"/>
              </a:rPr>
              <a:t>, </a:t>
            </a:r>
            <a:r>
              <a:rPr lang="en-IN" sz="1800" dirty="0" err="1">
                <a:effectLst/>
                <a:latin typeface="Georgia" panose="02040502050405020303" pitchFamily="18" charset="0"/>
                <a:ea typeface="Calibri" panose="020F0502020204030204" pitchFamily="34" charset="0"/>
                <a:cs typeface="Times New Roman" panose="02020603050405020304" pitchFamily="18" charset="0"/>
              </a:rPr>
              <a:t>KNeighbors</a:t>
            </a:r>
            <a:r>
              <a:rPr lang="en-IN" sz="1800" dirty="0">
                <a:effectLst/>
                <a:latin typeface="Georgia" panose="02040502050405020303" pitchFamily="18" charset="0"/>
                <a:ea typeface="Calibri" panose="020F0502020204030204" pitchFamily="34" charset="0"/>
                <a:cs typeface="Times New Roman" panose="02020603050405020304" pitchFamily="18" charset="0"/>
              </a:rPr>
              <a:t> </a:t>
            </a:r>
            <a:r>
              <a:rPr lang="en-IN" sz="1800" dirty="0">
                <a:latin typeface="Georgia" panose="02040502050405020303" pitchFamily="18" charset="0"/>
                <a:ea typeface="Calibri" panose="020F0502020204030204" pitchFamily="34" charset="0"/>
                <a:cs typeface="Times New Roman" panose="02020603050405020304" pitchFamily="18" charset="0"/>
              </a:rPr>
              <a:t>Regressor</a:t>
            </a:r>
            <a:r>
              <a:rPr lang="en-IN" sz="1800" dirty="0">
                <a:effectLst/>
                <a:latin typeface="Georgia" panose="02040502050405020303" pitchFamily="18" charset="0"/>
                <a:ea typeface="Calibri" panose="020F0502020204030204" pitchFamily="34" charset="0"/>
                <a:cs typeface="Times New Roman" panose="02020603050405020304" pitchFamily="18" charset="0"/>
              </a:rPr>
              <a:t> etc… for model building.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6.And finally imported metrics for </a:t>
            </a:r>
            <a:r>
              <a:rPr lang="en-IN" sz="1800" dirty="0">
                <a:latin typeface="Georgia" panose="02040502050405020303" pitchFamily="18" charset="0"/>
                <a:ea typeface="Calibri" panose="020F0502020204030204" pitchFamily="34" charset="0"/>
                <a:cs typeface="Times New Roman" panose="02020603050405020304" pitchFamily="18" charset="0"/>
              </a:rPr>
              <a:t>regression</a:t>
            </a:r>
            <a:r>
              <a:rPr lang="en-IN" sz="1800" dirty="0">
                <a:effectLst/>
                <a:latin typeface="Georgia" panose="02040502050405020303" pitchFamily="18" charset="0"/>
                <a:ea typeface="Calibri" panose="020F0502020204030204" pitchFamily="34" charset="0"/>
                <a:cs typeface="Times New Roman" panose="02020603050405020304" pitchFamily="18" charset="0"/>
              </a:rPr>
              <a:t> problem for proper model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639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7E55-10C8-4761-B3DB-EF61BF2B56F8}"/>
              </a:ext>
            </a:extLst>
          </p:cNvPr>
          <p:cNvSpPr>
            <a:spLocks noGrp="1"/>
          </p:cNvSpPr>
          <p:nvPr>
            <p:ph type="title"/>
          </p:nvPr>
        </p:nvSpPr>
        <p:spPr/>
        <p:txBody>
          <a:bodyPr/>
          <a:lstStyle/>
          <a:p>
            <a:pPr algn="ctr"/>
            <a:r>
              <a:rPr lang="en-IN" dirty="0">
                <a:solidFill>
                  <a:schemeClr val="bg1">
                    <a:lumMod val="50000"/>
                  </a:schemeClr>
                </a:solidFill>
              </a:rPr>
              <a:t>TECHNIQUES AND METHODS USED</a:t>
            </a:r>
          </a:p>
        </p:txBody>
      </p:sp>
      <p:sp>
        <p:nvSpPr>
          <p:cNvPr id="3" name="Content Placeholder 2">
            <a:extLst>
              <a:ext uri="{FF2B5EF4-FFF2-40B4-BE49-F238E27FC236}">
                <a16:creationId xmlns:a16="http://schemas.microsoft.com/office/drawing/2014/main" id="{512C1787-AC58-473F-B7C9-5E95FF3E75F6}"/>
              </a:ext>
            </a:extLst>
          </p:cNvPr>
          <p:cNvSpPr>
            <a:spLocks noGrp="1"/>
          </p:cNvSpPr>
          <p:nvPr>
            <p:ph idx="1"/>
          </p:nvPr>
        </p:nvSpPr>
        <p:spPr/>
        <p:txBody>
          <a:bodyPr>
            <a:normAutofit/>
          </a:bodyPr>
          <a:lstStyle/>
          <a:p>
            <a:pPr marL="180340" indent="0">
              <a:lnSpc>
                <a:spcPct val="107000"/>
              </a:lnSpc>
              <a:buNone/>
            </a:pP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1. </a:t>
            </a:r>
            <a:r>
              <a:rPr lang="en-IN" dirty="0">
                <a:solidFill>
                  <a:schemeClr val="accent6">
                    <a:lumMod val="75000"/>
                  </a:schemeClr>
                </a:solidFill>
                <a:effectLst/>
                <a:latin typeface="+mj-lt"/>
                <a:ea typeface="Adobe Heiti Std R" panose="020B0400000000000000" pitchFamily="34" charset="-128"/>
                <a:cs typeface="Times New Roman" panose="02020603050405020304" pitchFamily="18" charset="0"/>
              </a:rPr>
              <a:t>Z-Score method  </a:t>
            </a: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-&gt; for removing skewness/outliers</a:t>
            </a:r>
          </a:p>
          <a:p>
            <a:pPr marL="180340" indent="0">
              <a:lnSpc>
                <a:spcPct val="107000"/>
              </a:lnSpc>
              <a:buNone/>
            </a:pP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2. </a:t>
            </a:r>
            <a:r>
              <a:rPr lang="en-IN" dirty="0">
                <a:solidFill>
                  <a:schemeClr val="accent6">
                    <a:lumMod val="50000"/>
                  </a:schemeClr>
                </a:solidFill>
                <a:effectLst/>
                <a:latin typeface="+mj-lt"/>
                <a:ea typeface="Adobe Heiti Std R" panose="020B0400000000000000" pitchFamily="34" charset="-128"/>
                <a:cs typeface="Times New Roman" panose="02020603050405020304" pitchFamily="18" charset="0"/>
              </a:rPr>
              <a:t>Box-Cox transformation  </a:t>
            </a: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-&gt; for removing skewness/outliers</a:t>
            </a:r>
          </a:p>
          <a:p>
            <a:pPr marL="180340" indent="0">
              <a:lnSpc>
                <a:spcPct val="107000"/>
              </a:lnSpc>
              <a:buNone/>
            </a:pP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3. </a:t>
            </a:r>
            <a:r>
              <a:rPr lang="en-IN" dirty="0">
                <a:solidFill>
                  <a:schemeClr val="accent6">
                    <a:lumMod val="50000"/>
                  </a:schemeClr>
                </a:solidFill>
                <a:effectLst/>
                <a:latin typeface="+mj-lt"/>
                <a:ea typeface="Adobe Heiti Std R" panose="020B0400000000000000" pitchFamily="34" charset="-128"/>
                <a:cs typeface="Times New Roman" panose="02020603050405020304" pitchFamily="18" charset="0"/>
              </a:rPr>
              <a:t>Correlation method </a:t>
            </a: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-&gt; for analysing the correlation of input columns with our    target column</a:t>
            </a:r>
          </a:p>
          <a:p>
            <a:pPr marL="180340" indent="0">
              <a:lnSpc>
                <a:spcPct val="107000"/>
              </a:lnSpc>
              <a:buNone/>
            </a:pP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4. </a:t>
            </a:r>
            <a:r>
              <a:rPr lang="en-IN" dirty="0">
                <a:solidFill>
                  <a:schemeClr val="accent6">
                    <a:lumMod val="50000"/>
                  </a:schemeClr>
                </a:solidFill>
                <a:effectLst/>
                <a:latin typeface="+mj-lt"/>
                <a:ea typeface="Adobe Heiti Std R" panose="020B0400000000000000" pitchFamily="34" charset="-128"/>
                <a:cs typeface="Times New Roman" panose="02020603050405020304" pitchFamily="18" charset="0"/>
              </a:rPr>
              <a:t>VIF method-</a:t>
            </a: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&gt; to check for any multicollinearity present in our input columns</a:t>
            </a:r>
          </a:p>
          <a:p>
            <a:pPr marL="180340" indent="0">
              <a:lnSpc>
                <a:spcPct val="107000"/>
              </a:lnSpc>
              <a:spcAft>
                <a:spcPts val="800"/>
              </a:spcAft>
              <a:buNone/>
            </a:pP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5. </a:t>
            </a:r>
            <a:r>
              <a:rPr lang="en-IN" dirty="0">
                <a:solidFill>
                  <a:schemeClr val="accent6">
                    <a:lumMod val="50000"/>
                  </a:schemeClr>
                </a:solidFill>
                <a:effectLst/>
                <a:latin typeface="+mj-lt"/>
                <a:ea typeface="Adobe Heiti Std R" panose="020B0400000000000000" pitchFamily="34" charset="-128"/>
                <a:cs typeface="Times New Roman" panose="02020603050405020304" pitchFamily="18" charset="0"/>
              </a:rPr>
              <a:t>Standard Scaler method- </a:t>
            </a:r>
            <a:r>
              <a:rPr lang="en-IN" dirty="0">
                <a:solidFill>
                  <a:schemeClr val="accent1">
                    <a:lumMod val="50000"/>
                  </a:schemeClr>
                </a:solidFill>
                <a:effectLst/>
                <a:latin typeface="+mj-lt"/>
                <a:ea typeface="Adobe Heiti Std R" panose="020B0400000000000000" pitchFamily="34" charset="-128"/>
                <a:cs typeface="Times New Roman" panose="02020603050405020304" pitchFamily="18" charset="0"/>
              </a:rPr>
              <a:t>&gt;to standardize our input column data. </a:t>
            </a:r>
            <a:endParaRPr lang="en-IN" dirty="0">
              <a:solidFill>
                <a:schemeClr val="accent1">
                  <a:lumMod val="50000"/>
                </a:schemeClr>
              </a:solidFill>
              <a:latin typeface="+mj-lt"/>
              <a:ea typeface="Adobe Heiti Std R" panose="020B0400000000000000" pitchFamily="34" charset="-128"/>
            </a:endParaRPr>
          </a:p>
        </p:txBody>
      </p:sp>
    </p:spTree>
    <p:extLst>
      <p:ext uri="{BB962C8B-B14F-4D97-AF65-F5344CB8AC3E}">
        <p14:creationId xmlns:p14="http://schemas.microsoft.com/office/powerpoint/2010/main" val="273969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3FAB6C-D07B-4E51-AE8B-6828CE0B2016}"/>
              </a:ext>
            </a:extLst>
          </p:cNvPr>
          <p:cNvPicPr>
            <a:picLocks noChangeAspect="1"/>
          </p:cNvPicPr>
          <p:nvPr/>
        </p:nvPicPr>
        <p:blipFill>
          <a:blip r:embed="rId2"/>
          <a:stretch>
            <a:fillRect/>
          </a:stretch>
        </p:blipFill>
        <p:spPr>
          <a:xfrm>
            <a:off x="772520" y="928256"/>
            <a:ext cx="10643625" cy="4987636"/>
          </a:xfrm>
          <a:prstGeom prst="rect">
            <a:avLst/>
          </a:prstGeom>
        </p:spPr>
      </p:pic>
    </p:spTree>
    <p:extLst>
      <p:ext uri="{BB962C8B-B14F-4D97-AF65-F5344CB8AC3E}">
        <p14:creationId xmlns:p14="http://schemas.microsoft.com/office/powerpoint/2010/main" val="403266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595C57-B3EB-4A21-ACF6-3ABAB7921B5B}"/>
              </a:ext>
            </a:extLst>
          </p:cNvPr>
          <p:cNvPicPr>
            <a:picLocks noChangeAspect="1"/>
          </p:cNvPicPr>
          <p:nvPr/>
        </p:nvPicPr>
        <p:blipFill>
          <a:blip r:embed="rId2"/>
          <a:stretch>
            <a:fillRect/>
          </a:stretch>
        </p:blipFill>
        <p:spPr>
          <a:xfrm>
            <a:off x="547254" y="581891"/>
            <a:ext cx="11097491" cy="6054435"/>
          </a:xfrm>
          <a:prstGeom prst="rect">
            <a:avLst/>
          </a:prstGeom>
        </p:spPr>
      </p:pic>
    </p:spTree>
    <p:extLst>
      <p:ext uri="{BB962C8B-B14F-4D97-AF65-F5344CB8AC3E}">
        <p14:creationId xmlns:p14="http://schemas.microsoft.com/office/powerpoint/2010/main" val="73406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DD0D47-4B86-4DFA-8D21-BB420F98E23B}"/>
              </a:ext>
            </a:extLst>
          </p:cNvPr>
          <p:cNvPicPr>
            <a:picLocks noChangeAspect="1"/>
          </p:cNvPicPr>
          <p:nvPr/>
        </p:nvPicPr>
        <p:blipFill>
          <a:blip r:embed="rId2"/>
          <a:stretch>
            <a:fillRect/>
          </a:stretch>
        </p:blipFill>
        <p:spPr>
          <a:xfrm>
            <a:off x="152400" y="512617"/>
            <a:ext cx="12039600" cy="6054437"/>
          </a:xfrm>
          <a:prstGeom prst="rect">
            <a:avLst/>
          </a:prstGeom>
        </p:spPr>
      </p:pic>
    </p:spTree>
    <p:extLst>
      <p:ext uri="{BB962C8B-B14F-4D97-AF65-F5344CB8AC3E}">
        <p14:creationId xmlns:p14="http://schemas.microsoft.com/office/powerpoint/2010/main" val="82944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3737-403B-43FF-BF2A-9B68C28A9922}"/>
              </a:ext>
            </a:extLst>
          </p:cNvPr>
          <p:cNvSpPr>
            <a:spLocks noGrp="1"/>
          </p:cNvSpPr>
          <p:nvPr>
            <p:ph type="title"/>
          </p:nvPr>
        </p:nvSpPr>
        <p:spPr>
          <a:xfrm>
            <a:off x="88778" y="457200"/>
            <a:ext cx="4683248" cy="530225"/>
          </a:xfrm>
        </p:spPr>
        <p:txBody>
          <a:bodyPr>
            <a:normAutofit fontScale="90000"/>
          </a:bodyPr>
          <a:lstStyle/>
          <a:p>
            <a:r>
              <a:rPr lang="en-IN" b="1" dirty="0">
                <a:solidFill>
                  <a:schemeClr val="bg1">
                    <a:lumMod val="50000"/>
                  </a:schemeClr>
                </a:solidFill>
              </a:rPr>
              <a:t>FROM THE CORRELATION GRAPH</a:t>
            </a:r>
          </a:p>
        </p:txBody>
      </p:sp>
      <p:sp>
        <p:nvSpPr>
          <p:cNvPr id="3" name="Content Placeholder 2">
            <a:extLst>
              <a:ext uri="{FF2B5EF4-FFF2-40B4-BE49-F238E27FC236}">
                <a16:creationId xmlns:a16="http://schemas.microsoft.com/office/drawing/2014/main" id="{E1CFD337-5884-4823-8FAF-C659C9268E7C}"/>
              </a:ext>
            </a:extLst>
          </p:cNvPr>
          <p:cNvSpPr>
            <a:spLocks noGrp="1"/>
          </p:cNvSpPr>
          <p:nvPr>
            <p:ph idx="1"/>
          </p:nvPr>
        </p:nvSpPr>
        <p:spPr>
          <a:xfrm>
            <a:off x="5183188" y="133165"/>
            <a:ext cx="6172200" cy="6420559"/>
          </a:xfrm>
        </p:spPr>
        <p:txBody>
          <a:bodyPr/>
          <a:lstStyle/>
          <a:p>
            <a:pPr marL="0" indent="0">
              <a:buNone/>
            </a:pPr>
            <a:r>
              <a:rPr lang="en-IN" dirty="0">
                <a:solidFill>
                  <a:schemeClr val="bg1">
                    <a:lumMod val="50000"/>
                  </a:schemeClr>
                </a:solidFill>
              </a:rPr>
              <a:t>CORRELATION GRAPH</a:t>
            </a:r>
          </a:p>
        </p:txBody>
      </p:sp>
      <p:sp>
        <p:nvSpPr>
          <p:cNvPr id="4" name="Text Placeholder 3">
            <a:extLst>
              <a:ext uri="{FF2B5EF4-FFF2-40B4-BE49-F238E27FC236}">
                <a16:creationId xmlns:a16="http://schemas.microsoft.com/office/drawing/2014/main" id="{6CE589A6-B335-4BD1-BC24-81A7B39B8B69}"/>
              </a:ext>
            </a:extLst>
          </p:cNvPr>
          <p:cNvSpPr>
            <a:spLocks noGrp="1"/>
          </p:cNvSpPr>
          <p:nvPr>
            <p:ph type="body" sz="half" idx="2"/>
          </p:nvPr>
        </p:nvSpPr>
        <p:spPr>
          <a:xfrm>
            <a:off x="88777" y="987425"/>
            <a:ext cx="5222177" cy="5566299"/>
          </a:xfrm>
        </p:spPr>
        <p:txBody>
          <a:bodyPr>
            <a:normAutofit fontScale="92500" lnSpcReduction="10000"/>
          </a:bodyPr>
          <a:lstStyle/>
          <a:p>
            <a:r>
              <a:rPr lang="en-IN" sz="1100" dirty="0">
                <a:effectLst/>
                <a:latin typeface="Arial Rounded MT Bold" panose="020F0704030504030204" pitchFamily="34" charset="0"/>
                <a:ea typeface="Calibri" panose="020F0502020204030204" pitchFamily="34" charset="0"/>
                <a:cs typeface="Times New Roman" panose="02020603050405020304" pitchFamily="18" charset="0"/>
              </a:rPr>
              <a:t>-I have found that the columns,</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LotShape</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ExterQual</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BsmtQual</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BsmtExposure</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HeatingQC</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KitchenQual</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GarageType</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GarageFinish</a:t>
            </a:r>
            <a:r>
              <a:rPr lang="en-IN" sz="1100" dirty="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100" dirty="0">
                <a:effectLst/>
                <a:latin typeface="Arial Rounded MT Bold" panose="020F0704030504030204" pitchFamily="34" charset="0"/>
                <a:ea typeface="Calibri" panose="020F0502020204030204" pitchFamily="34" charset="0"/>
                <a:cs typeface="Times New Roman" panose="02020603050405020304" pitchFamily="18" charset="0"/>
              </a:rPr>
              <a:t>doesn’t much affect the sale price of the house.</a:t>
            </a:r>
          </a:p>
          <a:p>
            <a:r>
              <a:rPr lang="en-IN" sz="1100" dirty="0">
                <a:latin typeface="Arial Rounded MT Bold" panose="020F0704030504030204" pitchFamily="34" charset="0"/>
                <a:ea typeface="Calibri" panose="020F0502020204030204" pitchFamily="34" charset="0"/>
                <a:cs typeface="Times New Roman" panose="02020603050405020304" pitchFamily="18" charset="0"/>
              </a:rPr>
              <a:t>-And the columns,</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OverallQual</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YearBuilt</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YearRemoteAdd</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"1stFlrSF",</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GrLivArea</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FullBath</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TotRmsAbvGrd</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"Fireplaces",</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GarageCars</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 "Garage Area",</a:t>
            </a:r>
          </a:p>
          <a:p>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t>
            </a:r>
            <a:r>
              <a:rPr lang="en-IN" sz="1100" dirty="0" err="1">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OpenPorchSF</a:t>
            </a:r>
            <a:r>
              <a:rPr lang="en-IN" sz="1100" dirty="0">
                <a:solidFill>
                  <a:schemeClr val="accent6">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100" dirty="0">
                <a:effectLst/>
                <a:latin typeface="Arial Rounded MT Bold" panose="020F0704030504030204" pitchFamily="34" charset="0"/>
                <a:ea typeface="Calibri" panose="020F0502020204030204" pitchFamily="34" charset="0"/>
                <a:cs typeface="Times New Roman" panose="02020603050405020304" pitchFamily="18" charset="0"/>
              </a:rPr>
              <a:t>affects more our target column. </a:t>
            </a:r>
          </a:p>
          <a:p>
            <a:r>
              <a:rPr lang="en-IN" sz="1100" dirty="0">
                <a:effectLst/>
                <a:latin typeface="Arial Rounded MT Bold" panose="020F0704030504030204" pitchFamily="34" charset="0"/>
                <a:ea typeface="Calibri" panose="020F0502020204030204" pitchFamily="34" charset="0"/>
                <a:cs typeface="Times New Roman" panose="02020603050405020304" pitchFamily="18" charset="0"/>
              </a:rPr>
              <a:t>Thus, these columns are the vital parameters to be considered by the company.</a:t>
            </a:r>
          </a:p>
          <a:p>
            <a:endParaRPr lang="en-IN" sz="1100" dirty="0">
              <a:latin typeface="Georgia" panose="02040502050405020303" pitchFamily="18" charset="0"/>
              <a:ea typeface="Calibri" panose="020F0502020204030204" pitchFamily="34" charset="0"/>
              <a:cs typeface="Times New Roman" panose="02020603050405020304" pitchFamily="18" charset="0"/>
            </a:endParaRPr>
          </a:p>
          <a:p>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A194335-E0A5-45A7-898D-7B35F8CE6178}"/>
              </a:ext>
            </a:extLst>
          </p:cNvPr>
          <p:cNvPicPr>
            <a:picLocks noChangeAspect="1"/>
          </p:cNvPicPr>
          <p:nvPr/>
        </p:nvPicPr>
        <p:blipFill>
          <a:blip r:embed="rId2"/>
          <a:stretch>
            <a:fillRect/>
          </a:stretch>
        </p:blipFill>
        <p:spPr>
          <a:xfrm>
            <a:off x="4998129" y="727971"/>
            <a:ext cx="6711518" cy="5566298"/>
          </a:xfrm>
          <a:prstGeom prst="rect">
            <a:avLst/>
          </a:prstGeom>
        </p:spPr>
      </p:pic>
    </p:spTree>
    <p:extLst>
      <p:ext uri="{BB962C8B-B14F-4D97-AF65-F5344CB8AC3E}">
        <p14:creationId xmlns:p14="http://schemas.microsoft.com/office/powerpoint/2010/main" val="3129582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620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 Bold</vt:lpstr>
      <vt:lpstr>Adobe Naskh Medium</vt:lpstr>
      <vt:lpstr>Arial</vt:lpstr>
      <vt:lpstr>Arial Rounded MT Bold</vt:lpstr>
      <vt:lpstr>Calibri</vt:lpstr>
      <vt:lpstr>Calibri Light</vt:lpstr>
      <vt:lpstr>Georgia</vt:lpstr>
      <vt:lpstr>Office Theme</vt:lpstr>
      <vt:lpstr>HOUSING PRICE PREDICTION  PROJECT</vt:lpstr>
      <vt:lpstr>BACKGROUND OF THIS PROJECT</vt:lpstr>
      <vt:lpstr>PROBLEM FRAMING</vt:lpstr>
      <vt:lpstr>HARDWARE AND SOFTWARE REQUIREMENTS</vt:lpstr>
      <vt:lpstr>TECHNIQUES AND METHODS USED</vt:lpstr>
      <vt:lpstr>PowerPoint Presentation</vt:lpstr>
      <vt:lpstr>PowerPoint Presentation</vt:lpstr>
      <vt:lpstr>PowerPoint Presentation</vt:lpstr>
      <vt:lpstr>FROM THE CORRELATION GRAPH</vt:lpstr>
      <vt:lpstr>ALGORITHMS USED FOR MODEL BUILDING</vt:lpstr>
      <vt:lpstr>KEY METRICS USED</vt:lpstr>
      <vt:lpstr>FINAL MODEL-RANDOM FOREST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gowtham sanjay</dc:creator>
  <cp:lastModifiedBy>gowtham sanjay</cp:lastModifiedBy>
  <cp:revision>8</cp:revision>
  <dcterms:created xsi:type="dcterms:W3CDTF">2021-11-22T13:06:46Z</dcterms:created>
  <dcterms:modified xsi:type="dcterms:W3CDTF">2022-02-23T07:13:26Z</dcterms:modified>
</cp:coreProperties>
</file>