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71" r:id="rId9"/>
    <p:sldId id="267" r:id="rId10"/>
    <p:sldId id="268"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A0077-7FE1-47B2-9BD4-E1CBFE2985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B5165E-DC99-47A2-8104-CB20DAC07D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BD673E-F5AE-4FF2-9363-D02A1F4E7B6C}"/>
              </a:ext>
            </a:extLst>
          </p:cNvPr>
          <p:cNvSpPr>
            <a:spLocks noGrp="1"/>
          </p:cNvSpPr>
          <p:nvPr>
            <p:ph type="dt" sz="half" idx="10"/>
          </p:nvPr>
        </p:nvSpPr>
        <p:spPr/>
        <p:txBody>
          <a:bodyPr/>
          <a:lstStyle/>
          <a:p>
            <a:fld id="{F36648B1-51E4-487C-97FE-83EB49A6A183}" type="datetimeFigureOut">
              <a:rPr lang="en-IN" smtClean="0"/>
              <a:t>07-03-2022</a:t>
            </a:fld>
            <a:endParaRPr lang="en-IN"/>
          </a:p>
        </p:txBody>
      </p:sp>
      <p:sp>
        <p:nvSpPr>
          <p:cNvPr id="5" name="Footer Placeholder 4">
            <a:extLst>
              <a:ext uri="{FF2B5EF4-FFF2-40B4-BE49-F238E27FC236}">
                <a16:creationId xmlns:a16="http://schemas.microsoft.com/office/drawing/2014/main" id="{CA921E5A-A5B2-4922-971D-A0629A5A42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7C6654-4950-46B5-8A19-0C71F16F50A1}"/>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887341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870AF-9767-498C-97E5-2F15C9DF6D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DC3A08-9530-408F-8B7B-FD44260887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C48E89-8DF7-448B-9A17-BEBD04DB8D89}"/>
              </a:ext>
            </a:extLst>
          </p:cNvPr>
          <p:cNvSpPr>
            <a:spLocks noGrp="1"/>
          </p:cNvSpPr>
          <p:nvPr>
            <p:ph type="dt" sz="half" idx="10"/>
          </p:nvPr>
        </p:nvSpPr>
        <p:spPr/>
        <p:txBody>
          <a:bodyPr/>
          <a:lstStyle/>
          <a:p>
            <a:fld id="{F36648B1-51E4-487C-97FE-83EB49A6A183}" type="datetimeFigureOut">
              <a:rPr lang="en-IN" smtClean="0"/>
              <a:t>07-03-2022</a:t>
            </a:fld>
            <a:endParaRPr lang="en-IN"/>
          </a:p>
        </p:txBody>
      </p:sp>
      <p:sp>
        <p:nvSpPr>
          <p:cNvPr id="5" name="Footer Placeholder 4">
            <a:extLst>
              <a:ext uri="{FF2B5EF4-FFF2-40B4-BE49-F238E27FC236}">
                <a16:creationId xmlns:a16="http://schemas.microsoft.com/office/drawing/2014/main" id="{DD282B26-9BF4-4E04-97C9-A47D90B722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0C6DB6-EE88-454B-B9CB-CBBE0E890C59}"/>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1581457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4E522E-057B-443C-969A-B1A7DCC758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DA1F61-6096-4593-91DE-ABAFB33514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8756CC-C9CC-409A-B145-0DEAED456154}"/>
              </a:ext>
            </a:extLst>
          </p:cNvPr>
          <p:cNvSpPr>
            <a:spLocks noGrp="1"/>
          </p:cNvSpPr>
          <p:nvPr>
            <p:ph type="dt" sz="half" idx="10"/>
          </p:nvPr>
        </p:nvSpPr>
        <p:spPr/>
        <p:txBody>
          <a:bodyPr/>
          <a:lstStyle/>
          <a:p>
            <a:fld id="{F36648B1-51E4-487C-97FE-83EB49A6A183}" type="datetimeFigureOut">
              <a:rPr lang="en-IN" smtClean="0"/>
              <a:t>07-03-2022</a:t>
            </a:fld>
            <a:endParaRPr lang="en-IN"/>
          </a:p>
        </p:txBody>
      </p:sp>
      <p:sp>
        <p:nvSpPr>
          <p:cNvPr id="5" name="Footer Placeholder 4">
            <a:extLst>
              <a:ext uri="{FF2B5EF4-FFF2-40B4-BE49-F238E27FC236}">
                <a16:creationId xmlns:a16="http://schemas.microsoft.com/office/drawing/2014/main" id="{22843E6D-3CAC-4AF8-8639-F0CE4D3A88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BDBC66-A172-4149-8EDF-0CB31FCA5E2F}"/>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2269983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2A7C4-E256-48D3-BDF1-7A9AE74B5D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478560-5184-4663-BF99-D4C78AFCAD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46B435-81F1-49D2-9B14-9D8A521BC3A2}"/>
              </a:ext>
            </a:extLst>
          </p:cNvPr>
          <p:cNvSpPr>
            <a:spLocks noGrp="1"/>
          </p:cNvSpPr>
          <p:nvPr>
            <p:ph type="dt" sz="half" idx="10"/>
          </p:nvPr>
        </p:nvSpPr>
        <p:spPr/>
        <p:txBody>
          <a:bodyPr/>
          <a:lstStyle/>
          <a:p>
            <a:fld id="{F36648B1-51E4-487C-97FE-83EB49A6A183}" type="datetimeFigureOut">
              <a:rPr lang="en-IN" smtClean="0"/>
              <a:t>07-03-2022</a:t>
            </a:fld>
            <a:endParaRPr lang="en-IN"/>
          </a:p>
        </p:txBody>
      </p:sp>
      <p:sp>
        <p:nvSpPr>
          <p:cNvPr id="5" name="Footer Placeholder 4">
            <a:extLst>
              <a:ext uri="{FF2B5EF4-FFF2-40B4-BE49-F238E27FC236}">
                <a16:creationId xmlns:a16="http://schemas.microsoft.com/office/drawing/2014/main" id="{832F91A5-59EB-4FEB-BBA3-471CFD84C3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A0E1E0-607B-4827-804E-6BA62766AEE4}"/>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1181631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B0B15-97F1-489F-BEC8-4088B5AC2B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A9E19F-E3D1-45A2-BA39-8C55D24FE3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204B18-4F07-44DF-8BE3-2C23024BFC46}"/>
              </a:ext>
            </a:extLst>
          </p:cNvPr>
          <p:cNvSpPr>
            <a:spLocks noGrp="1"/>
          </p:cNvSpPr>
          <p:nvPr>
            <p:ph type="dt" sz="half" idx="10"/>
          </p:nvPr>
        </p:nvSpPr>
        <p:spPr/>
        <p:txBody>
          <a:bodyPr/>
          <a:lstStyle/>
          <a:p>
            <a:fld id="{F36648B1-51E4-487C-97FE-83EB49A6A183}" type="datetimeFigureOut">
              <a:rPr lang="en-IN" smtClean="0"/>
              <a:t>07-03-2022</a:t>
            </a:fld>
            <a:endParaRPr lang="en-IN"/>
          </a:p>
        </p:txBody>
      </p:sp>
      <p:sp>
        <p:nvSpPr>
          <p:cNvPr id="5" name="Footer Placeholder 4">
            <a:extLst>
              <a:ext uri="{FF2B5EF4-FFF2-40B4-BE49-F238E27FC236}">
                <a16:creationId xmlns:a16="http://schemas.microsoft.com/office/drawing/2014/main" id="{24DF53C6-C9BF-46C8-96D1-923E370BE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5E7AE2-DE26-4F72-A164-8E9D86E251E4}"/>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2365502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8BF-B1C5-4176-B333-80006E49D5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95E395-D8D6-4D3B-9973-251F07F1D3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86E9D0-BB78-473A-A5AE-1FDFCDF199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1B7274-9614-480C-8E0A-29BC3050700D}"/>
              </a:ext>
            </a:extLst>
          </p:cNvPr>
          <p:cNvSpPr>
            <a:spLocks noGrp="1"/>
          </p:cNvSpPr>
          <p:nvPr>
            <p:ph type="dt" sz="half" idx="10"/>
          </p:nvPr>
        </p:nvSpPr>
        <p:spPr/>
        <p:txBody>
          <a:bodyPr/>
          <a:lstStyle/>
          <a:p>
            <a:fld id="{F36648B1-51E4-487C-97FE-83EB49A6A183}" type="datetimeFigureOut">
              <a:rPr lang="en-IN" smtClean="0"/>
              <a:t>07-03-2022</a:t>
            </a:fld>
            <a:endParaRPr lang="en-IN"/>
          </a:p>
        </p:txBody>
      </p:sp>
      <p:sp>
        <p:nvSpPr>
          <p:cNvPr id="6" name="Footer Placeholder 5">
            <a:extLst>
              <a:ext uri="{FF2B5EF4-FFF2-40B4-BE49-F238E27FC236}">
                <a16:creationId xmlns:a16="http://schemas.microsoft.com/office/drawing/2014/main" id="{B390F555-9E0A-4D9D-A2A5-E79968DF10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7479BF-5902-459A-8388-2ED71B66EDBD}"/>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4187261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F69E-7BF3-45AC-B8B7-435F8C0810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856801-A2D0-4695-848F-E7BE7AE390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1DB59D-32AD-489C-A579-D98248D690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8D93D4-D505-4E60-8F27-868ED55ABA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F36398-037E-405D-B45D-2E4F16066B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797F6B-572F-4812-A5CA-B171ABDA14E8}"/>
              </a:ext>
            </a:extLst>
          </p:cNvPr>
          <p:cNvSpPr>
            <a:spLocks noGrp="1"/>
          </p:cNvSpPr>
          <p:nvPr>
            <p:ph type="dt" sz="half" idx="10"/>
          </p:nvPr>
        </p:nvSpPr>
        <p:spPr/>
        <p:txBody>
          <a:bodyPr/>
          <a:lstStyle/>
          <a:p>
            <a:fld id="{F36648B1-51E4-487C-97FE-83EB49A6A183}" type="datetimeFigureOut">
              <a:rPr lang="en-IN" smtClean="0"/>
              <a:t>07-03-2022</a:t>
            </a:fld>
            <a:endParaRPr lang="en-IN"/>
          </a:p>
        </p:txBody>
      </p:sp>
      <p:sp>
        <p:nvSpPr>
          <p:cNvPr id="8" name="Footer Placeholder 7">
            <a:extLst>
              <a:ext uri="{FF2B5EF4-FFF2-40B4-BE49-F238E27FC236}">
                <a16:creationId xmlns:a16="http://schemas.microsoft.com/office/drawing/2014/main" id="{80891C40-702A-4DCA-8F4F-E1994118DA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319C63-DBCB-4AB6-A295-9CA6BB894E89}"/>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1024786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D06AC-15F4-41A4-918E-D77859DB85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B1C2BC-5D5B-4EC3-8E8B-5A39BA6BC1BD}"/>
              </a:ext>
            </a:extLst>
          </p:cNvPr>
          <p:cNvSpPr>
            <a:spLocks noGrp="1"/>
          </p:cNvSpPr>
          <p:nvPr>
            <p:ph type="dt" sz="half" idx="10"/>
          </p:nvPr>
        </p:nvSpPr>
        <p:spPr/>
        <p:txBody>
          <a:bodyPr/>
          <a:lstStyle/>
          <a:p>
            <a:fld id="{F36648B1-51E4-487C-97FE-83EB49A6A183}" type="datetimeFigureOut">
              <a:rPr lang="en-IN" smtClean="0"/>
              <a:t>07-03-2022</a:t>
            </a:fld>
            <a:endParaRPr lang="en-IN"/>
          </a:p>
        </p:txBody>
      </p:sp>
      <p:sp>
        <p:nvSpPr>
          <p:cNvPr id="4" name="Footer Placeholder 3">
            <a:extLst>
              <a:ext uri="{FF2B5EF4-FFF2-40B4-BE49-F238E27FC236}">
                <a16:creationId xmlns:a16="http://schemas.microsoft.com/office/drawing/2014/main" id="{184B9384-21BC-451E-812E-4314F23BDAD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EAAD89-398B-4757-B59F-1E6214A5DDAB}"/>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2666772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064084-600D-4FF9-8EC2-0D1F39AE68E6}"/>
              </a:ext>
            </a:extLst>
          </p:cNvPr>
          <p:cNvSpPr>
            <a:spLocks noGrp="1"/>
          </p:cNvSpPr>
          <p:nvPr>
            <p:ph type="dt" sz="half" idx="10"/>
          </p:nvPr>
        </p:nvSpPr>
        <p:spPr/>
        <p:txBody>
          <a:bodyPr/>
          <a:lstStyle/>
          <a:p>
            <a:fld id="{F36648B1-51E4-487C-97FE-83EB49A6A183}" type="datetimeFigureOut">
              <a:rPr lang="en-IN" smtClean="0"/>
              <a:t>07-03-2022</a:t>
            </a:fld>
            <a:endParaRPr lang="en-IN"/>
          </a:p>
        </p:txBody>
      </p:sp>
      <p:sp>
        <p:nvSpPr>
          <p:cNvPr id="3" name="Footer Placeholder 2">
            <a:extLst>
              <a:ext uri="{FF2B5EF4-FFF2-40B4-BE49-F238E27FC236}">
                <a16:creationId xmlns:a16="http://schemas.microsoft.com/office/drawing/2014/main" id="{8D7256DB-6B5B-4A0C-88FC-76560683F1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5150CA-64EB-4296-AC5A-A42FF330DF58}"/>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747231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1E63C-857E-4510-8A67-2864C8C311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22B1E2-7C7B-483D-AA92-2C8B1D29FE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E9C2BC-E5F4-4493-A0C5-52A1D73504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451ECA-93A0-4ECA-8B71-0A7CD0A752F5}"/>
              </a:ext>
            </a:extLst>
          </p:cNvPr>
          <p:cNvSpPr>
            <a:spLocks noGrp="1"/>
          </p:cNvSpPr>
          <p:nvPr>
            <p:ph type="dt" sz="half" idx="10"/>
          </p:nvPr>
        </p:nvSpPr>
        <p:spPr/>
        <p:txBody>
          <a:bodyPr/>
          <a:lstStyle/>
          <a:p>
            <a:fld id="{F36648B1-51E4-487C-97FE-83EB49A6A183}" type="datetimeFigureOut">
              <a:rPr lang="en-IN" smtClean="0"/>
              <a:t>07-03-2022</a:t>
            </a:fld>
            <a:endParaRPr lang="en-IN"/>
          </a:p>
        </p:txBody>
      </p:sp>
      <p:sp>
        <p:nvSpPr>
          <p:cNvPr id="6" name="Footer Placeholder 5">
            <a:extLst>
              <a:ext uri="{FF2B5EF4-FFF2-40B4-BE49-F238E27FC236}">
                <a16:creationId xmlns:a16="http://schemas.microsoft.com/office/drawing/2014/main" id="{AC39C24D-9552-4768-BB23-D6FE3F8B07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08DE20-F3DE-47CB-B08B-D678615AC368}"/>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4119985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5182D-0DE4-4E47-A03A-977119C4F3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AF8BAB-D683-412E-B04A-CBF956FA9F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0DA467-8E4D-4886-A7EB-AB61EE9219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06393C-4451-4FAD-93C9-A33425B7CFBD}"/>
              </a:ext>
            </a:extLst>
          </p:cNvPr>
          <p:cNvSpPr>
            <a:spLocks noGrp="1"/>
          </p:cNvSpPr>
          <p:nvPr>
            <p:ph type="dt" sz="half" idx="10"/>
          </p:nvPr>
        </p:nvSpPr>
        <p:spPr/>
        <p:txBody>
          <a:bodyPr/>
          <a:lstStyle/>
          <a:p>
            <a:fld id="{F36648B1-51E4-487C-97FE-83EB49A6A183}" type="datetimeFigureOut">
              <a:rPr lang="en-IN" smtClean="0"/>
              <a:t>07-03-2022</a:t>
            </a:fld>
            <a:endParaRPr lang="en-IN"/>
          </a:p>
        </p:txBody>
      </p:sp>
      <p:sp>
        <p:nvSpPr>
          <p:cNvPr id="6" name="Footer Placeholder 5">
            <a:extLst>
              <a:ext uri="{FF2B5EF4-FFF2-40B4-BE49-F238E27FC236}">
                <a16:creationId xmlns:a16="http://schemas.microsoft.com/office/drawing/2014/main" id="{44952C12-7AFB-4CDE-B43B-0217D9FBF8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FE9CFA-5835-4797-88FC-E284A753784C}"/>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2795942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D7D6CB-84F8-4F9B-A306-646D819352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C0F8C2-D12B-430C-91B0-17463B39E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EACAC5-4E1A-4DD5-8C23-4B271371DB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6648B1-51E4-487C-97FE-83EB49A6A183}" type="datetimeFigureOut">
              <a:rPr lang="en-IN" smtClean="0"/>
              <a:t>07-03-2022</a:t>
            </a:fld>
            <a:endParaRPr lang="en-IN"/>
          </a:p>
        </p:txBody>
      </p:sp>
      <p:sp>
        <p:nvSpPr>
          <p:cNvPr id="5" name="Footer Placeholder 4">
            <a:extLst>
              <a:ext uri="{FF2B5EF4-FFF2-40B4-BE49-F238E27FC236}">
                <a16:creationId xmlns:a16="http://schemas.microsoft.com/office/drawing/2014/main" id="{803A0D66-8B96-4F03-AD3A-21836FA7DF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053704E-9BBD-4952-A5C0-9BE3697266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123AAF-BD3E-438D-BC13-FB2ACDC1D99E}" type="slidenum">
              <a:rPr lang="en-IN" smtClean="0"/>
              <a:t>‹#›</a:t>
            </a:fld>
            <a:endParaRPr lang="en-IN"/>
          </a:p>
        </p:txBody>
      </p:sp>
    </p:spTree>
    <p:extLst>
      <p:ext uri="{BB962C8B-B14F-4D97-AF65-F5344CB8AC3E}">
        <p14:creationId xmlns:p14="http://schemas.microsoft.com/office/powerpoint/2010/main" val="2800373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4618-2C50-4035-A589-9B7C38B1C240}"/>
              </a:ext>
            </a:extLst>
          </p:cNvPr>
          <p:cNvSpPr>
            <a:spLocks noGrp="1"/>
          </p:cNvSpPr>
          <p:nvPr>
            <p:ph type="ctrTitle"/>
          </p:nvPr>
        </p:nvSpPr>
        <p:spPr/>
        <p:txBody>
          <a:bodyPr>
            <a:normAutofit fontScale="90000"/>
          </a:bodyPr>
          <a:lstStyle/>
          <a:p>
            <a:r>
              <a:rPr lang="en-IN" dirty="0">
                <a:latin typeface="Adobe Naskh Medium" panose="01010101010101010101" pitchFamily="50" charset="-78"/>
                <a:cs typeface="Adobe Naskh Medium" panose="01010101010101010101" pitchFamily="50" charset="-78"/>
              </a:rPr>
              <a:t>MALIGNANT COMMENT CLASSIFICATION</a:t>
            </a:r>
            <a:br>
              <a:rPr lang="en-IN" dirty="0">
                <a:latin typeface="Adobe Naskh Medium" panose="01010101010101010101" pitchFamily="50" charset="-78"/>
                <a:cs typeface="Adobe Naskh Medium" panose="01010101010101010101" pitchFamily="50" charset="-78"/>
              </a:rPr>
            </a:br>
            <a:r>
              <a:rPr lang="en-IN" dirty="0">
                <a:latin typeface="Adobe Naskh Medium" panose="01010101010101010101" pitchFamily="50" charset="-78"/>
                <a:cs typeface="Adobe Naskh Medium" panose="01010101010101010101" pitchFamily="50" charset="-78"/>
              </a:rPr>
              <a:t> PROJECT</a:t>
            </a:r>
          </a:p>
        </p:txBody>
      </p:sp>
      <p:sp>
        <p:nvSpPr>
          <p:cNvPr id="3" name="Subtitle 2">
            <a:extLst>
              <a:ext uri="{FF2B5EF4-FFF2-40B4-BE49-F238E27FC236}">
                <a16:creationId xmlns:a16="http://schemas.microsoft.com/office/drawing/2014/main" id="{CF443A5E-6827-4042-9AD1-40014F831A80}"/>
              </a:ext>
            </a:extLst>
          </p:cNvPr>
          <p:cNvSpPr>
            <a:spLocks noGrp="1"/>
          </p:cNvSpPr>
          <p:nvPr>
            <p:ph type="subTitle" idx="1"/>
          </p:nvPr>
        </p:nvSpPr>
        <p:spPr/>
        <p:txBody>
          <a:bodyPr/>
          <a:lstStyle/>
          <a:p>
            <a:pPr algn="l"/>
            <a:endParaRPr lang="en-IN" dirty="0"/>
          </a:p>
          <a:p>
            <a:pPr algn="l"/>
            <a:r>
              <a:rPr lang="en-IN" dirty="0"/>
              <a:t>BY SANJAY SIVAKUMAR</a:t>
            </a:r>
          </a:p>
        </p:txBody>
      </p:sp>
    </p:spTree>
    <p:extLst>
      <p:ext uri="{BB962C8B-B14F-4D97-AF65-F5344CB8AC3E}">
        <p14:creationId xmlns:p14="http://schemas.microsoft.com/office/powerpoint/2010/main" val="3604269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26546-9FA8-45CD-AD35-566249867BA2}"/>
              </a:ext>
            </a:extLst>
          </p:cNvPr>
          <p:cNvSpPr>
            <a:spLocks noGrp="1"/>
          </p:cNvSpPr>
          <p:nvPr>
            <p:ph type="title"/>
          </p:nvPr>
        </p:nvSpPr>
        <p:spPr/>
        <p:txBody>
          <a:bodyPr/>
          <a:lstStyle/>
          <a:p>
            <a:pPr algn="ctr"/>
            <a:r>
              <a:rPr lang="en-IN" dirty="0"/>
              <a:t>FINAL MODEL-LOGISTIC REGRESSION</a:t>
            </a:r>
          </a:p>
        </p:txBody>
      </p:sp>
      <p:sp>
        <p:nvSpPr>
          <p:cNvPr id="3" name="Content Placeholder 2">
            <a:extLst>
              <a:ext uri="{FF2B5EF4-FFF2-40B4-BE49-F238E27FC236}">
                <a16:creationId xmlns:a16="http://schemas.microsoft.com/office/drawing/2014/main" id="{C3F3DC60-EE69-48E5-A25C-4DAD21171EB6}"/>
              </a:ext>
            </a:extLst>
          </p:cNvPr>
          <p:cNvSpPr>
            <a:spLocks noGrp="1"/>
          </p:cNvSpPr>
          <p:nvPr>
            <p:ph idx="1"/>
          </p:nvPr>
        </p:nvSpPr>
        <p:spPr/>
        <p:txBody>
          <a:bodyPr/>
          <a:lstStyle/>
          <a:p>
            <a:r>
              <a:rPr lang="en-IN" dirty="0">
                <a:solidFill>
                  <a:schemeClr val="accent1">
                    <a:lumMod val="50000"/>
                  </a:schemeClr>
                </a:solidFill>
              </a:rPr>
              <a:t>THE METRICS AND AUC-ROC SCORE IS BETTER IN THIS ALGORITHM COMPARATIVELY.</a:t>
            </a:r>
          </a:p>
        </p:txBody>
      </p:sp>
    </p:spTree>
    <p:extLst>
      <p:ext uri="{BB962C8B-B14F-4D97-AF65-F5344CB8AC3E}">
        <p14:creationId xmlns:p14="http://schemas.microsoft.com/office/powerpoint/2010/main" val="1903340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C06FF-97C1-4E68-8E95-B8ED9BF4AA69}"/>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7EDBA9DB-7F1B-4A17-95DF-08CC1D4A9682}"/>
              </a:ext>
            </a:extLst>
          </p:cNvPr>
          <p:cNvSpPr>
            <a:spLocks noGrp="1"/>
          </p:cNvSpPr>
          <p:nvPr>
            <p:ph idx="1"/>
          </p:nvPr>
        </p:nvSpPr>
        <p:spPr/>
        <p:txBody>
          <a:bodyPr/>
          <a:lstStyle/>
          <a:p>
            <a:pPr marL="408940">
              <a:lnSpc>
                <a:spcPct val="107000"/>
              </a:lnSpc>
              <a:spcAft>
                <a:spcPts val="800"/>
              </a:spcAft>
            </a:pPr>
            <a:r>
              <a:rPr lang="en-IN" sz="3200" b="1" dirty="0">
                <a:effectLst/>
                <a:latin typeface="Georgia" panose="02040502050405020303" pitchFamily="18" charset="0"/>
                <a:ea typeface="Calibri" panose="020F0502020204030204" pitchFamily="34" charset="0"/>
                <a:cs typeface="Times New Roman" panose="02020603050405020304" pitchFamily="18" charset="0"/>
              </a:rPr>
              <a:t>After my final model I got an accuracy which is pretty good in this     scenario and this accuracy can be further increased by adding more by using advanced feature Engineering to this dataset.</a:t>
            </a:r>
            <a:endParaRPr lang="en-IN" sz="3200" b="1" dirty="0">
              <a:effectLst/>
              <a:latin typeface="Adobe Gothic Std B" panose="020B0800000000000000" pitchFamily="34" charset="-128"/>
              <a:ea typeface="Adobe Gothic Std B" panose="020B0800000000000000" pitchFamily="34" charset="-128"/>
              <a:cs typeface="Times New Roman" panose="02020603050405020304" pitchFamily="18" charset="0"/>
            </a:endParaRPr>
          </a:p>
          <a:p>
            <a:endParaRPr lang="en-IN" dirty="0"/>
          </a:p>
        </p:txBody>
      </p:sp>
    </p:spTree>
    <p:extLst>
      <p:ext uri="{BB962C8B-B14F-4D97-AF65-F5344CB8AC3E}">
        <p14:creationId xmlns:p14="http://schemas.microsoft.com/office/powerpoint/2010/main" val="251907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E65B3-8E21-4425-A212-8C3BD4061CEC}"/>
              </a:ext>
            </a:extLst>
          </p:cNvPr>
          <p:cNvSpPr>
            <a:spLocks noGrp="1"/>
          </p:cNvSpPr>
          <p:nvPr>
            <p:ph type="title"/>
          </p:nvPr>
        </p:nvSpPr>
        <p:spPr/>
        <p:txBody>
          <a:bodyPr/>
          <a:lstStyle/>
          <a:p>
            <a:pPr algn="ctr"/>
            <a:r>
              <a:rPr lang="en-IN" dirty="0"/>
              <a:t>BACKGROUND OF THIS PROJECT</a:t>
            </a:r>
          </a:p>
        </p:txBody>
      </p:sp>
      <p:sp>
        <p:nvSpPr>
          <p:cNvPr id="3" name="Content Placeholder 2">
            <a:extLst>
              <a:ext uri="{FF2B5EF4-FFF2-40B4-BE49-F238E27FC236}">
                <a16:creationId xmlns:a16="http://schemas.microsoft.com/office/drawing/2014/main" id="{B8328AD9-612D-48DD-B5DB-41D1EB7EFF80}"/>
              </a:ext>
            </a:extLst>
          </p:cNvPr>
          <p:cNvSpPr>
            <a:spLocks noGrp="1"/>
          </p:cNvSpPr>
          <p:nvPr>
            <p:ph idx="1"/>
          </p:nvPr>
        </p:nvSpPr>
        <p:spPr/>
        <p:txBody>
          <a:bodyPr>
            <a:normAutofit/>
          </a:bodyPr>
          <a:lstStyle/>
          <a:p>
            <a:r>
              <a:rPr lang="en-IN" sz="2000" dirty="0">
                <a:solidFill>
                  <a:schemeClr val="accent6">
                    <a:lumMod val="50000"/>
                  </a:schemeClr>
                </a:solidFill>
                <a:effectLst/>
                <a:latin typeface="Georgia" panose="02040502050405020303" pitchFamily="18"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t>
            </a:r>
          </a:p>
          <a:p>
            <a:r>
              <a:rPr lang="en-IN" sz="2000" dirty="0">
                <a:solidFill>
                  <a:schemeClr val="accent6">
                    <a:lumMod val="50000"/>
                  </a:schemeClr>
                </a:solidFill>
                <a:effectLst/>
                <a:latin typeface="Georgia" panose="02040502050405020303" pitchFamily="18" charset="0"/>
                <a:ea typeface="Calibri" panose="020F0502020204030204" pitchFamily="34"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a:t>
            </a:r>
          </a:p>
          <a:p>
            <a:r>
              <a:rPr lang="en-IN" sz="2000" dirty="0">
                <a:solidFill>
                  <a:schemeClr val="accent6">
                    <a:lumMod val="50000"/>
                  </a:schemeClr>
                </a:solidFill>
                <a:effectLst/>
                <a:latin typeface="Georgia" panose="02040502050405020303" pitchFamily="18" charset="0"/>
                <a:ea typeface="Calibri" panose="020F0502020204030204" pitchFamily="34" charset="0"/>
                <a:cs typeface="Times New Roman" panose="02020603050405020304" pitchFamily="18" charset="0"/>
              </a:rPr>
              <a:t>Many celebrities and influences are facing backlashes from people and have to come across hateful and offensive comments. </a:t>
            </a:r>
          </a:p>
          <a:p>
            <a:r>
              <a:rPr lang="en-IN" sz="2000" dirty="0">
                <a:solidFill>
                  <a:schemeClr val="accent6">
                    <a:lumMod val="50000"/>
                  </a:schemeClr>
                </a:solidFill>
                <a:effectLst/>
                <a:latin typeface="Georgia" panose="02040502050405020303" pitchFamily="18" charset="0"/>
                <a:ea typeface="Calibri" panose="020F0502020204030204" pitchFamily="34" charset="0"/>
                <a:cs typeface="Times New Roman" panose="02020603050405020304" pitchFamily="18" charset="0"/>
              </a:rPr>
              <a:t>This can take a toll on anyone and affect them mentally leading to depression, mental illness, self-hatred and suicidal thoughts.</a:t>
            </a:r>
            <a:endParaRPr lang="en-IN" sz="2000" dirty="0">
              <a:solidFill>
                <a:schemeClr val="accent6">
                  <a:lumMod val="50000"/>
                </a:schemeClr>
              </a:solidFill>
              <a:effectLst/>
              <a:latin typeface="Franklin Gothic Heavy" panose="020B0903020102020204" pitchFamily="34" charset="0"/>
              <a:ea typeface="Calibri" panose="020F0502020204030204" pitchFamily="34" charset="0"/>
              <a:cs typeface="Arial" panose="020B0604020202020204" pitchFamily="34" charset="0"/>
            </a:endParaRPr>
          </a:p>
          <a:p>
            <a:endParaRPr lang="en-IN" sz="3600" dirty="0">
              <a:solidFill>
                <a:srgbClr val="00B050"/>
              </a:solidFill>
              <a:effectLst/>
              <a:latin typeface="Haettenschweiler" panose="020B070604090206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2560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5BDEC-8D0D-4B8D-A475-240F32CB5EC0}"/>
              </a:ext>
            </a:extLst>
          </p:cNvPr>
          <p:cNvSpPr>
            <a:spLocks noGrp="1"/>
          </p:cNvSpPr>
          <p:nvPr>
            <p:ph type="title"/>
          </p:nvPr>
        </p:nvSpPr>
        <p:spPr/>
        <p:txBody>
          <a:bodyPr/>
          <a:lstStyle/>
          <a:p>
            <a:pPr algn="ctr"/>
            <a:r>
              <a:rPr lang="en-IN" dirty="0"/>
              <a:t>PROBLEM FRAMING</a:t>
            </a:r>
          </a:p>
        </p:txBody>
      </p:sp>
      <p:sp>
        <p:nvSpPr>
          <p:cNvPr id="3" name="Content Placeholder 2">
            <a:extLst>
              <a:ext uri="{FF2B5EF4-FFF2-40B4-BE49-F238E27FC236}">
                <a16:creationId xmlns:a16="http://schemas.microsoft.com/office/drawing/2014/main" id="{5F408B5D-A3E6-46DC-B7AB-11333334C9E2}"/>
              </a:ext>
            </a:extLst>
          </p:cNvPr>
          <p:cNvSpPr>
            <a:spLocks noGrp="1"/>
          </p:cNvSpPr>
          <p:nvPr>
            <p:ph idx="1"/>
          </p:nvPr>
        </p:nvSpPr>
        <p:spPr/>
        <p:txBody>
          <a:bodyPr>
            <a:normAutofit/>
          </a:bodyPr>
          <a:lstStyle/>
          <a:p>
            <a:pPr marL="408940">
              <a:lnSpc>
                <a:spcPct val="107000"/>
              </a:lnSpc>
              <a:spcAft>
                <a:spcPts val="800"/>
              </a:spcAft>
            </a:pPr>
            <a:r>
              <a:rPr lang="en-IN" sz="2000" dirty="0">
                <a:solidFill>
                  <a:srgbClr val="C00000"/>
                </a:solidFill>
                <a:effectLst/>
                <a:latin typeface="Georgia" panose="02040502050405020303" pitchFamily="18"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a:t>
            </a:r>
          </a:p>
          <a:p>
            <a:pPr marL="408940">
              <a:lnSpc>
                <a:spcPct val="107000"/>
              </a:lnSpc>
              <a:spcAft>
                <a:spcPts val="800"/>
              </a:spcAft>
            </a:pPr>
            <a:r>
              <a:rPr lang="en-IN" sz="2000" dirty="0">
                <a:solidFill>
                  <a:srgbClr val="C00000"/>
                </a:solidFill>
                <a:effectLst/>
                <a:latin typeface="Georgia" panose="02040502050405020303" pitchFamily="18" charset="0"/>
                <a:ea typeface="Calibri" panose="020F0502020204030204" pitchFamily="34" charset="0"/>
                <a:cs typeface="Times New Roman" panose="02020603050405020304" pitchFamily="18" charset="0"/>
              </a:rPr>
              <a:t>The problem we sought to solve was the tagging of internet comments that are aggressive towards other users. This means that insults to third parties such as celebrities will be tagged as unoffensive, but “u are an idiot” is clearly offensive.</a:t>
            </a:r>
          </a:p>
          <a:p>
            <a:pPr marL="408940">
              <a:lnSpc>
                <a:spcPct val="107000"/>
              </a:lnSpc>
              <a:spcAft>
                <a:spcPts val="800"/>
              </a:spcAft>
            </a:pPr>
            <a:r>
              <a:rPr lang="en-IN" sz="2000" dirty="0">
                <a:solidFill>
                  <a:srgbClr val="C00000"/>
                </a:solidFill>
                <a:effectLst/>
                <a:latin typeface="Georgia" panose="02040502050405020303" pitchFamily="18"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a:t>
            </a:r>
            <a:endParaRPr lang="en-IN" sz="20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0369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9CA5F-4C51-48FD-BD9E-AA1E7CD94325}"/>
              </a:ext>
            </a:extLst>
          </p:cNvPr>
          <p:cNvSpPr>
            <a:spLocks noGrp="1"/>
          </p:cNvSpPr>
          <p:nvPr>
            <p:ph type="title"/>
          </p:nvPr>
        </p:nvSpPr>
        <p:spPr/>
        <p:txBody>
          <a:bodyPr/>
          <a:lstStyle/>
          <a:p>
            <a:pPr algn="ctr"/>
            <a:r>
              <a:rPr lang="en-IN" dirty="0"/>
              <a:t>HARDWARE AND SOFTWARE REQUIREMENTS</a:t>
            </a:r>
          </a:p>
        </p:txBody>
      </p:sp>
      <p:sp>
        <p:nvSpPr>
          <p:cNvPr id="3" name="Content Placeholder 2">
            <a:extLst>
              <a:ext uri="{FF2B5EF4-FFF2-40B4-BE49-F238E27FC236}">
                <a16:creationId xmlns:a16="http://schemas.microsoft.com/office/drawing/2014/main" id="{330093E4-B54A-4148-BC2B-F15E47222348}"/>
              </a:ext>
            </a:extLst>
          </p:cNvPr>
          <p:cNvSpPr>
            <a:spLocks noGrp="1"/>
          </p:cNvSpPr>
          <p:nvPr>
            <p:ph idx="1"/>
          </p:nvPr>
        </p:nvSpPr>
        <p:spPr/>
        <p:txBody>
          <a:bodyPr>
            <a:normAutofit fontScale="92500" lnSpcReduction="20000"/>
          </a:bodyPr>
          <a:lstStyle/>
          <a:p>
            <a:r>
              <a:rPr lang="en-IN" dirty="0">
                <a:solidFill>
                  <a:schemeClr val="accent1">
                    <a:lumMod val="75000"/>
                  </a:schemeClr>
                </a:solidFill>
              </a:rPr>
              <a:t>Programming language </a:t>
            </a:r>
            <a:r>
              <a:rPr lang="en-IN" dirty="0"/>
              <a:t>– </a:t>
            </a:r>
            <a:r>
              <a:rPr lang="en-IN" dirty="0">
                <a:latin typeface="Adobe Fan Heiti Std B" panose="020B0700000000000000" pitchFamily="34" charset="-128"/>
                <a:ea typeface="Adobe Fan Heiti Std B" panose="020B0700000000000000" pitchFamily="34" charset="-128"/>
              </a:rPr>
              <a:t>python 3.0</a:t>
            </a:r>
          </a:p>
          <a:p>
            <a:r>
              <a:rPr lang="en-IN" dirty="0">
                <a:solidFill>
                  <a:schemeClr val="accent1">
                    <a:lumMod val="75000"/>
                  </a:schemeClr>
                </a:solidFill>
              </a:rPr>
              <a:t>Libraries and Packages </a:t>
            </a:r>
          </a:p>
          <a:p>
            <a:pPr indent="0">
              <a:lnSpc>
                <a:spcPct val="107000"/>
              </a:lnSpc>
              <a:spcAft>
                <a:spcPts val="800"/>
              </a:spcAft>
              <a:buNone/>
            </a:pPr>
            <a:r>
              <a:rPr lang="en-IN" sz="1900" dirty="0">
                <a:solidFill>
                  <a:schemeClr val="accent6">
                    <a:lumMod val="50000"/>
                  </a:schemeClr>
                </a:solidFill>
                <a:effectLst/>
                <a:latin typeface="Adobe Fan Heiti Std B" panose="020B0700000000000000" pitchFamily="34" charset="-128"/>
                <a:ea typeface="Adobe Fan Heiti Std B" panose="020B0700000000000000" pitchFamily="34" charset="-128"/>
                <a:cs typeface="Times New Roman" panose="02020603050405020304" pitchFamily="18" charset="0"/>
              </a:rPr>
              <a:t>1.pandas- for data framing the dataset</a:t>
            </a:r>
          </a:p>
          <a:p>
            <a:pPr indent="0">
              <a:lnSpc>
                <a:spcPct val="107000"/>
              </a:lnSpc>
              <a:spcAft>
                <a:spcPts val="800"/>
              </a:spcAft>
              <a:buNone/>
            </a:pPr>
            <a:r>
              <a:rPr lang="en-IN" sz="1900" dirty="0">
                <a:solidFill>
                  <a:schemeClr val="accent6">
                    <a:lumMod val="50000"/>
                  </a:schemeClr>
                </a:solidFill>
                <a:effectLst/>
                <a:latin typeface="Adobe Fan Heiti Std B" panose="020B0700000000000000" pitchFamily="34" charset="-128"/>
                <a:ea typeface="Adobe Fan Heiti Std B" panose="020B0700000000000000" pitchFamily="34" charset="-128"/>
                <a:cs typeface="Times New Roman" panose="02020603050405020304" pitchFamily="18" charset="0"/>
              </a:rPr>
              <a:t>2.numpy- for any analytical functions</a:t>
            </a:r>
          </a:p>
          <a:p>
            <a:pPr indent="0">
              <a:lnSpc>
                <a:spcPct val="107000"/>
              </a:lnSpc>
              <a:spcAft>
                <a:spcPts val="800"/>
              </a:spcAft>
              <a:buNone/>
            </a:pPr>
            <a:r>
              <a:rPr lang="en-IN" sz="1900" dirty="0">
                <a:solidFill>
                  <a:schemeClr val="accent6">
                    <a:lumMod val="50000"/>
                  </a:schemeClr>
                </a:solidFill>
                <a:effectLst/>
                <a:latin typeface="Adobe Fan Heiti Std B" panose="020B0700000000000000" pitchFamily="34" charset="-128"/>
                <a:ea typeface="Adobe Fan Heiti Std B" panose="020B0700000000000000" pitchFamily="34" charset="-128"/>
                <a:cs typeface="Times New Roman" panose="02020603050405020304" pitchFamily="18" charset="0"/>
              </a:rPr>
              <a:t>3.seaborn and matplotlib-for visualization process</a:t>
            </a:r>
          </a:p>
          <a:p>
            <a:pPr indent="0">
              <a:lnSpc>
                <a:spcPct val="107000"/>
              </a:lnSpc>
              <a:spcAft>
                <a:spcPts val="800"/>
              </a:spcAft>
              <a:buNone/>
            </a:pPr>
            <a:r>
              <a:rPr lang="en-IN" sz="1900" dirty="0">
                <a:solidFill>
                  <a:schemeClr val="accent6">
                    <a:lumMod val="50000"/>
                  </a:schemeClr>
                </a:solidFill>
                <a:effectLst/>
                <a:latin typeface="Adobe Fan Heiti Std B" panose="020B0700000000000000" pitchFamily="34" charset="-128"/>
                <a:ea typeface="Adobe Fan Heiti Std B" panose="020B0700000000000000" pitchFamily="34" charset="-128"/>
                <a:cs typeface="Times New Roman" panose="02020603050405020304" pitchFamily="18" charset="0"/>
              </a:rPr>
              <a:t>4.And for the NLP process we use </a:t>
            </a:r>
            <a:r>
              <a:rPr lang="en-IN" sz="1900" dirty="0" err="1">
                <a:solidFill>
                  <a:schemeClr val="accent6">
                    <a:lumMod val="50000"/>
                  </a:schemeClr>
                </a:solidFill>
                <a:latin typeface="Adobe Fan Heiti Std B" panose="020B0700000000000000" pitchFamily="34" charset="-128"/>
                <a:ea typeface="Adobe Fan Heiti Std B" panose="020B0700000000000000" pitchFamily="34" charset="-128"/>
                <a:cs typeface="Times New Roman" panose="02020603050405020304" pitchFamily="18" charset="0"/>
              </a:rPr>
              <a:t>Tfid</a:t>
            </a:r>
            <a:r>
              <a:rPr lang="en-IN" sz="1900" dirty="0" err="1">
                <a:solidFill>
                  <a:schemeClr val="accent6">
                    <a:lumMod val="50000"/>
                  </a:schemeClr>
                </a:solidFill>
                <a:effectLst/>
                <a:latin typeface="Adobe Fan Heiti Std B" panose="020B0700000000000000" pitchFamily="34" charset="-128"/>
                <a:ea typeface="Adobe Fan Heiti Std B" panose="020B0700000000000000" pitchFamily="34" charset="-128"/>
                <a:cs typeface="Times New Roman" panose="02020603050405020304" pitchFamily="18" charset="0"/>
              </a:rPr>
              <a:t>Vectorizer</a:t>
            </a:r>
            <a:r>
              <a:rPr lang="en-IN" sz="1900" dirty="0">
                <a:solidFill>
                  <a:schemeClr val="accent6">
                    <a:lumMod val="50000"/>
                  </a:schemeClr>
                </a:solidFill>
                <a:effectLst/>
                <a:latin typeface="Adobe Fan Heiti Std B" panose="020B0700000000000000" pitchFamily="34" charset="-128"/>
                <a:ea typeface="Adobe Fan Heiti Std B" panose="020B0700000000000000" pitchFamily="34" charset="-128"/>
                <a:cs typeface="Times New Roman" panose="02020603050405020304" pitchFamily="18" charset="0"/>
              </a:rPr>
              <a:t> to convert our review data from string to vector.</a:t>
            </a:r>
          </a:p>
          <a:p>
            <a:pPr indent="0">
              <a:lnSpc>
                <a:spcPct val="107000"/>
              </a:lnSpc>
              <a:spcAft>
                <a:spcPts val="800"/>
              </a:spcAft>
              <a:buNone/>
            </a:pPr>
            <a:r>
              <a:rPr lang="en-IN" sz="1900" dirty="0">
                <a:solidFill>
                  <a:schemeClr val="accent6">
                    <a:lumMod val="50000"/>
                  </a:schemeClr>
                </a:solidFill>
                <a:effectLst/>
                <a:latin typeface="Adobe Fan Heiti Std B" panose="020B0700000000000000" pitchFamily="34" charset="-128"/>
                <a:ea typeface="Adobe Fan Heiti Std B" panose="020B0700000000000000" pitchFamily="34" charset="-128"/>
                <a:cs typeface="Times New Roman" panose="02020603050405020304" pitchFamily="18" charset="0"/>
              </a:rPr>
              <a:t>5.train_test_split- for splitting data into training and testing </a:t>
            </a:r>
          </a:p>
          <a:p>
            <a:pPr indent="0">
              <a:lnSpc>
                <a:spcPct val="107000"/>
              </a:lnSpc>
              <a:spcAft>
                <a:spcPts val="800"/>
              </a:spcAft>
              <a:buNone/>
            </a:pPr>
            <a:r>
              <a:rPr lang="en-IN" sz="1900" dirty="0">
                <a:solidFill>
                  <a:schemeClr val="accent6">
                    <a:lumMod val="50000"/>
                  </a:schemeClr>
                </a:solidFill>
                <a:effectLst/>
                <a:latin typeface="Adobe Fan Heiti Std B" panose="020B0700000000000000" pitchFamily="34" charset="-128"/>
                <a:ea typeface="Adobe Fan Heiti Std B" panose="020B0700000000000000" pitchFamily="34" charset="-128"/>
                <a:cs typeface="Times New Roman" panose="02020603050405020304" pitchFamily="18" charset="0"/>
              </a:rPr>
              <a:t>6.And I have imported classification algorithms such as naïve bayes algorithms, </a:t>
            </a:r>
            <a:r>
              <a:rPr lang="en-IN" sz="1900" dirty="0" err="1">
                <a:solidFill>
                  <a:schemeClr val="accent6">
                    <a:lumMod val="50000"/>
                  </a:schemeClr>
                </a:solidFill>
                <a:effectLst/>
                <a:latin typeface="Adobe Fan Heiti Std B" panose="020B0700000000000000" pitchFamily="34" charset="-128"/>
                <a:ea typeface="Adobe Fan Heiti Std B" panose="020B0700000000000000" pitchFamily="34" charset="-128"/>
                <a:cs typeface="Times New Roman" panose="02020603050405020304" pitchFamily="18" charset="0"/>
              </a:rPr>
              <a:t>RandomForest</a:t>
            </a:r>
            <a:r>
              <a:rPr lang="en-IN" sz="1900" dirty="0">
                <a:solidFill>
                  <a:schemeClr val="accent6">
                    <a:lumMod val="50000"/>
                  </a:schemeClr>
                </a:solidFill>
                <a:effectLst/>
                <a:latin typeface="Adobe Fan Heiti Std B" panose="020B0700000000000000" pitchFamily="34" charset="-128"/>
                <a:ea typeface="Adobe Fan Heiti Std B" panose="020B0700000000000000" pitchFamily="34" charset="-128"/>
                <a:cs typeface="Times New Roman" panose="02020603050405020304" pitchFamily="18" charset="0"/>
              </a:rPr>
              <a:t> classifier etc… for model building.</a:t>
            </a:r>
          </a:p>
          <a:p>
            <a:pPr indent="0">
              <a:lnSpc>
                <a:spcPct val="107000"/>
              </a:lnSpc>
              <a:spcAft>
                <a:spcPts val="800"/>
              </a:spcAft>
              <a:buNone/>
            </a:pPr>
            <a:r>
              <a:rPr lang="en-IN" sz="1900" dirty="0">
                <a:solidFill>
                  <a:schemeClr val="accent6">
                    <a:lumMod val="50000"/>
                  </a:schemeClr>
                </a:solidFill>
                <a:effectLst/>
                <a:latin typeface="Adobe Fan Heiti Std B" panose="020B0700000000000000" pitchFamily="34" charset="-128"/>
                <a:ea typeface="Adobe Fan Heiti Std B" panose="020B0700000000000000" pitchFamily="34" charset="-128"/>
                <a:cs typeface="Times New Roman" panose="02020603050405020304" pitchFamily="18" charset="0"/>
              </a:rPr>
              <a:t>6.And finally imported metrics for classification problem for proper model selection.</a:t>
            </a:r>
          </a:p>
          <a:p>
            <a:endParaRPr lang="en-IN" dirty="0"/>
          </a:p>
        </p:txBody>
      </p:sp>
    </p:spTree>
    <p:extLst>
      <p:ext uri="{BB962C8B-B14F-4D97-AF65-F5344CB8AC3E}">
        <p14:creationId xmlns:p14="http://schemas.microsoft.com/office/powerpoint/2010/main" val="2456393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67E55-10C8-4761-B3DB-EF61BF2B56F8}"/>
              </a:ext>
            </a:extLst>
          </p:cNvPr>
          <p:cNvSpPr>
            <a:spLocks noGrp="1"/>
          </p:cNvSpPr>
          <p:nvPr>
            <p:ph type="title"/>
          </p:nvPr>
        </p:nvSpPr>
        <p:spPr/>
        <p:txBody>
          <a:bodyPr/>
          <a:lstStyle/>
          <a:p>
            <a:pPr algn="ctr"/>
            <a:r>
              <a:rPr lang="en-IN" dirty="0"/>
              <a:t>TECHNIQUES AND METHODS USED</a:t>
            </a:r>
          </a:p>
        </p:txBody>
      </p:sp>
      <p:sp>
        <p:nvSpPr>
          <p:cNvPr id="3" name="Content Placeholder 2">
            <a:extLst>
              <a:ext uri="{FF2B5EF4-FFF2-40B4-BE49-F238E27FC236}">
                <a16:creationId xmlns:a16="http://schemas.microsoft.com/office/drawing/2014/main" id="{512C1787-AC58-473F-B7C9-5E95FF3E75F6}"/>
              </a:ext>
            </a:extLst>
          </p:cNvPr>
          <p:cNvSpPr>
            <a:spLocks noGrp="1"/>
          </p:cNvSpPr>
          <p:nvPr>
            <p:ph idx="1"/>
          </p:nvPr>
        </p:nvSpPr>
        <p:spPr/>
        <p:txBody>
          <a:bodyPr>
            <a:normAutofit/>
          </a:bodyPr>
          <a:lstStyle/>
          <a:p>
            <a:pPr marL="180340" indent="0">
              <a:lnSpc>
                <a:spcPct val="107000"/>
              </a:lnSpc>
              <a:buNone/>
            </a:pPr>
            <a:r>
              <a:rPr lang="en-IN" sz="2400" dirty="0">
                <a:solidFill>
                  <a:schemeClr val="accent1">
                    <a:lumMod val="50000"/>
                  </a:schemeClr>
                </a:solidFill>
                <a:effectLst/>
                <a:latin typeface="Adobe Garamond Pro Bold" panose="02020702060506020403" pitchFamily="18" charset="0"/>
                <a:ea typeface="Calibri" panose="020F0502020204030204" pitchFamily="34" charset="0"/>
                <a:cs typeface="Helvetica" panose="020B0604020202020204" pitchFamily="34" charset="0"/>
              </a:rPr>
              <a:t>1.Cleaning the review column as their will be many unwanted words such as special characters, stop words etc...</a:t>
            </a:r>
            <a:endParaRPr lang="en-IN" sz="2400" dirty="0">
              <a:solidFill>
                <a:schemeClr val="accent1">
                  <a:lumMod val="5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p>
            <a:pPr marL="180340" indent="0">
              <a:lnSpc>
                <a:spcPct val="107000"/>
              </a:lnSpc>
              <a:buNone/>
            </a:pPr>
            <a:r>
              <a:rPr lang="en-IN" sz="2400" dirty="0">
                <a:solidFill>
                  <a:schemeClr val="accent1">
                    <a:lumMod val="50000"/>
                  </a:schemeClr>
                </a:solidFill>
                <a:effectLst/>
                <a:latin typeface="Adobe Garamond Pro Bold" panose="02020702060506020403" pitchFamily="18" charset="0"/>
                <a:ea typeface="Calibri" panose="020F0502020204030204" pitchFamily="34" charset="0"/>
                <a:cs typeface="Arial" panose="020B0604020202020204" pitchFamily="34" charset="0"/>
              </a:rPr>
              <a:t>2.Finally converting all the current words to lower case after transforming to stemming for the purpose of model building.</a:t>
            </a:r>
            <a:endParaRPr lang="en-IN" sz="2400" dirty="0">
              <a:solidFill>
                <a:schemeClr val="accent1">
                  <a:lumMod val="5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p>
            <a:pPr marL="180340" indent="0">
              <a:lnSpc>
                <a:spcPct val="107000"/>
              </a:lnSpc>
              <a:spcAft>
                <a:spcPts val="800"/>
              </a:spcAft>
              <a:buNone/>
            </a:pPr>
            <a:r>
              <a:rPr lang="en-IN" sz="2400" dirty="0">
                <a:solidFill>
                  <a:schemeClr val="accent1">
                    <a:lumMod val="50000"/>
                  </a:schemeClr>
                </a:solidFill>
                <a:effectLst/>
                <a:latin typeface="Adobe Garamond Pro Bold" panose="02020702060506020403" pitchFamily="18" charset="0"/>
                <a:ea typeface="Calibri" panose="020F0502020204030204" pitchFamily="34" charset="0"/>
                <a:cs typeface="Arial" panose="020B0604020202020204" pitchFamily="34" charset="0"/>
              </a:rPr>
              <a:t>3.Using </a:t>
            </a:r>
            <a:r>
              <a:rPr lang="en-IN" sz="2400" dirty="0" err="1">
                <a:solidFill>
                  <a:schemeClr val="accent1">
                    <a:lumMod val="50000"/>
                  </a:schemeClr>
                </a:solidFill>
                <a:latin typeface="Adobe Garamond Pro Bold" panose="02020702060506020403" pitchFamily="18" charset="0"/>
                <a:ea typeface="Calibri" panose="020F0502020204030204" pitchFamily="34" charset="0"/>
                <a:cs typeface="Arial" panose="020B0604020202020204" pitchFamily="34" charset="0"/>
              </a:rPr>
              <a:t>Tfid</a:t>
            </a:r>
            <a:r>
              <a:rPr lang="en-IN" sz="2400" dirty="0" err="1">
                <a:solidFill>
                  <a:schemeClr val="accent1">
                    <a:lumMod val="50000"/>
                  </a:schemeClr>
                </a:solidFill>
                <a:effectLst/>
                <a:latin typeface="Adobe Garamond Pro Bold" panose="02020702060506020403" pitchFamily="18" charset="0"/>
                <a:ea typeface="Calibri" panose="020F0502020204030204" pitchFamily="34" charset="0"/>
                <a:cs typeface="Arial" panose="020B0604020202020204" pitchFamily="34" charset="0"/>
              </a:rPr>
              <a:t>Vectorizer</a:t>
            </a:r>
            <a:r>
              <a:rPr lang="en-IN" sz="2400" dirty="0">
                <a:solidFill>
                  <a:schemeClr val="accent1">
                    <a:lumMod val="50000"/>
                  </a:schemeClr>
                </a:solidFill>
                <a:effectLst/>
                <a:latin typeface="Adobe Garamond Pro Bold" panose="02020702060506020403" pitchFamily="18" charset="0"/>
                <a:ea typeface="Calibri" panose="020F0502020204030204" pitchFamily="34" charset="0"/>
                <a:cs typeface="Arial" panose="020B0604020202020204" pitchFamily="34" charset="0"/>
              </a:rPr>
              <a:t> which is the NLP process to convert the string data in review column to vector format for model building purpose.</a:t>
            </a:r>
            <a:endParaRPr lang="en-IN" sz="2400" dirty="0">
              <a:solidFill>
                <a:schemeClr val="accent1">
                  <a:lumMod val="5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p>
            <a:pPr marL="408940">
              <a:lnSpc>
                <a:spcPct val="107000"/>
              </a:lnSpc>
              <a:spcAft>
                <a:spcPts val="800"/>
              </a:spcAft>
            </a:pPr>
            <a:endParaRPr lang="en-IN" sz="2000" dirty="0">
              <a:effectLst/>
              <a:latin typeface="Adobe Heiti Std R" panose="020B0400000000000000" pitchFamily="34" charset="-128"/>
              <a:ea typeface="Adobe Heiti Std R" panose="020B0400000000000000" pitchFamily="34" charset="-128"/>
              <a:cs typeface="Times New Roman" panose="02020603050405020304" pitchFamily="18" charset="0"/>
            </a:endParaRPr>
          </a:p>
        </p:txBody>
      </p:sp>
    </p:spTree>
    <p:extLst>
      <p:ext uri="{BB962C8B-B14F-4D97-AF65-F5344CB8AC3E}">
        <p14:creationId xmlns:p14="http://schemas.microsoft.com/office/powerpoint/2010/main" val="2739697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2557-CAE3-45AE-9DD6-149C9AC696B3}"/>
              </a:ext>
            </a:extLst>
          </p:cNvPr>
          <p:cNvSpPr>
            <a:spLocks noGrp="1"/>
          </p:cNvSpPr>
          <p:nvPr>
            <p:ph type="title"/>
          </p:nvPr>
        </p:nvSpPr>
        <p:spPr/>
        <p:txBody>
          <a:bodyPr/>
          <a:lstStyle/>
          <a:p>
            <a:pPr algn="ctr"/>
            <a:r>
              <a:rPr lang="en-IN" dirty="0"/>
              <a:t>ALGORITHMS USED FOR MODEL BUILDING</a:t>
            </a:r>
          </a:p>
        </p:txBody>
      </p:sp>
      <p:sp>
        <p:nvSpPr>
          <p:cNvPr id="3" name="Content Placeholder 2">
            <a:extLst>
              <a:ext uri="{FF2B5EF4-FFF2-40B4-BE49-F238E27FC236}">
                <a16:creationId xmlns:a16="http://schemas.microsoft.com/office/drawing/2014/main" id="{6626CD57-9459-4F50-BB05-342EC806B073}"/>
              </a:ext>
            </a:extLst>
          </p:cNvPr>
          <p:cNvSpPr>
            <a:spLocks noGrp="1"/>
          </p:cNvSpPr>
          <p:nvPr>
            <p:ph idx="1"/>
          </p:nvPr>
        </p:nvSpPr>
        <p:spPr/>
        <p:txBody>
          <a:bodyPr/>
          <a:lstStyle/>
          <a:p>
            <a:pPr marL="180340" indent="0">
              <a:lnSpc>
                <a:spcPct val="107000"/>
              </a:lnSpc>
              <a:buNone/>
            </a:pPr>
            <a:r>
              <a:rPr lang="en-IN" sz="3600" dirty="0">
                <a:solidFill>
                  <a:schemeClr val="accent6">
                    <a:lumMod val="50000"/>
                  </a:schemeClr>
                </a:solidFill>
                <a:effectLst/>
                <a:latin typeface="Georgia" panose="02040502050405020303" pitchFamily="18" charset="0"/>
                <a:ea typeface="Calibri" panose="020F0502020204030204" pitchFamily="34" charset="0"/>
                <a:cs typeface="Times New Roman" panose="02020603050405020304" pitchFamily="18" charset="0"/>
              </a:rPr>
              <a:t>   1.Naive Bayes Algorithms</a:t>
            </a:r>
            <a:endParaRPr lang="en-IN" sz="3600"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180340" indent="0">
              <a:lnSpc>
                <a:spcPct val="107000"/>
              </a:lnSpc>
              <a:buNone/>
            </a:pPr>
            <a:r>
              <a:rPr lang="en-IN" sz="3600" dirty="0">
                <a:solidFill>
                  <a:schemeClr val="accent6">
                    <a:lumMod val="50000"/>
                  </a:schemeClr>
                </a:solidFill>
                <a:effectLst/>
                <a:latin typeface="Georgia" panose="02040502050405020303" pitchFamily="18" charset="0"/>
                <a:ea typeface="Calibri" panose="020F0502020204030204" pitchFamily="34" charset="0"/>
                <a:cs typeface="Times New Roman" panose="02020603050405020304" pitchFamily="18" charset="0"/>
              </a:rPr>
              <a:t>   2.Random Forest Classifier</a:t>
            </a:r>
            <a:endParaRPr lang="en-IN" sz="3600"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180340" indent="0">
              <a:lnSpc>
                <a:spcPct val="107000"/>
              </a:lnSpc>
              <a:spcAft>
                <a:spcPts val="800"/>
              </a:spcAft>
              <a:buNone/>
            </a:pPr>
            <a:r>
              <a:rPr lang="en-IN" sz="3600" dirty="0">
                <a:solidFill>
                  <a:schemeClr val="accent6">
                    <a:lumMod val="50000"/>
                  </a:schemeClr>
                </a:solidFill>
                <a:effectLst/>
                <a:latin typeface="Georgia" panose="02040502050405020303" pitchFamily="18" charset="0"/>
                <a:ea typeface="Calibri" panose="020F0502020204030204" pitchFamily="34" charset="0"/>
                <a:cs typeface="Times New Roman" panose="02020603050405020304" pitchFamily="18" charset="0"/>
              </a:rPr>
              <a:t>   3.Decision Tree Classifier</a:t>
            </a:r>
          </a:p>
          <a:p>
            <a:pPr marL="180340" indent="0">
              <a:lnSpc>
                <a:spcPct val="107000"/>
              </a:lnSpc>
              <a:spcAft>
                <a:spcPts val="800"/>
              </a:spcAft>
              <a:buNone/>
            </a:pPr>
            <a:r>
              <a:rPr lang="en-IN" sz="3600" dirty="0">
                <a:solidFill>
                  <a:schemeClr val="accent6">
                    <a:lumMod val="50000"/>
                  </a:schemeClr>
                </a:solidFill>
                <a:latin typeface="Georgia" panose="02040502050405020303" pitchFamily="18" charset="0"/>
                <a:ea typeface="Calibri" panose="020F0502020204030204" pitchFamily="34" charset="0"/>
                <a:cs typeface="Times New Roman" panose="02020603050405020304" pitchFamily="18" charset="0"/>
              </a:rPr>
              <a:t>   4.Logistic Regression</a:t>
            </a:r>
            <a:endParaRPr lang="en-IN" sz="3600"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64264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5FC148-C50D-4923-9782-C20CDEFFBDF9}"/>
              </a:ext>
            </a:extLst>
          </p:cNvPr>
          <p:cNvPicPr>
            <a:picLocks noChangeAspect="1"/>
          </p:cNvPicPr>
          <p:nvPr/>
        </p:nvPicPr>
        <p:blipFill>
          <a:blip r:embed="rId2"/>
          <a:stretch>
            <a:fillRect/>
          </a:stretch>
        </p:blipFill>
        <p:spPr>
          <a:xfrm>
            <a:off x="2101729" y="843379"/>
            <a:ext cx="7841261" cy="5131293"/>
          </a:xfrm>
          <a:prstGeom prst="rect">
            <a:avLst/>
          </a:prstGeom>
        </p:spPr>
      </p:pic>
    </p:spTree>
    <p:extLst>
      <p:ext uri="{BB962C8B-B14F-4D97-AF65-F5344CB8AC3E}">
        <p14:creationId xmlns:p14="http://schemas.microsoft.com/office/powerpoint/2010/main" val="3216474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874ED1-BE76-4C10-8B5C-CB16180A4396}"/>
              </a:ext>
            </a:extLst>
          </p:cNvPr>
          <p:cNvPicPr>
            <a:picLocks noChangeAspect="1"/>
          </p:cNvPicPr>
          <p:nvPr/>
        </p:nvPicPr>
        <p:blipFill>
          <a:blip r:embed="rId2"/>
          <a:stretch>
            <a:fillRect/>
          </a:stretch>
        </p:blipFill>
        <p:spPr>
          <a:xfrm>
            <a:off x="1200145" y="949911"/>
            <a:ext cx="8654069" cy="5610687"/>
          </a:xfrm>
          <a:prstGeom prst="rect">
            <a:avLst/>
          </a:prstGeom>
        </p:spPr>
      </p:pic>
    </p:spTree>
    <p:extLst>
      <p:ext uri="{BB962C8B-B14F-4D97-AF65-F5344CB8AC3E}">
        <p14:creationId xmlns:p14="http://schemas.microsoft.com/office/powerpoint/2010/main" val="2622985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BAED-166F-457F-9EE9-45B6ABB1A0BB}"/>
              </a:ext>
            </a:extLst>
          </p:cNvPr>
          <p:cNvSpPr>
            <a:spLocks noGrp="1"/>
          </p:cNvSpPr>
          <p:nvPr>
            <p:ph type="title"/>
          </p:nvPr>
        </p:nvSpPr>
        <p:spPr/>
        <p:txBody>
          <a:bodyPr/>
          <a:lstStyle/>
          <a:p>
            <a:pPr algn="ctr"/>
            <a:r>
              <a:rPr lang="en-IN" dirty="0"/>
              <a:t>KEY METRICS USED</a:t>
            </a:r>
          </a:p>
        </p:txBody>
      </p:sp>
      <p:sp>
        <p:nvSpPr>
          <p:cNvPr id="3" name="Content Placeholder 2">
            <a:extLst>
              <a:ext uri="{FF2B5EF4-FFF2-40B4-BE49-F238E27FC236}">
                <a16:creationId xmlns:a16="http://schemas.microsoft.com/office/drawing/2014/main" id="{20C29B91-1757-42FF-A191-234CE71341A1}"/>
              </a:ext>
            </a:extLst>
          </p:cNvPr>
          <p:cNvSpPr>
            <a:spLocks noGrp="1"/>
          </p:cNvSpPr>
          <p:nvPr>
            <p:ph idx="1"/>
          </p:nvPr>
        </p:nvSpPr>
        <p:spPr/>
        <p:txBody>
          <a:bodyPr/>
          <a:lstStyle/>
          <a:p>
            <a:pPr marL="180340" indent="0">
              <a:lnSpc>
                <a:spcPct val="107000"/>
              </a:lnSpc>
              <a:buNone/>
            </a:pPr>
            <a:r>
              <a:rPr lang="en-IN" dirty="0">
                <a:effectLst/>
                <a:latin typeface="Adobe Fan Heiti Std B" panose="020B0700000000000000" pitchFamily="34" charset="-128"/>
                <a:ea typeface="Adobe Fan Heiti Std B" panose="020B0700000000000000" pitchFamily="34" charset="-128"/>
                <a:cs typeface="Times New Roman" panose="02020603050405020304" pitchFamily="18" charset="0"/>
              </a:rPr>
              <a:t>    1.Accuracy score- to know the accuracy of the model</a:t>
            </a:r>
          </a:p>
          <a:p>
            <a:pPr marL="180340" indent="0">
              <a:lnSpc>
                <a:spcPct val="107000"/>
              </a:lnSpc>
              <a:buNone/>
            </a:pPr>
            <a:r>
              <a:rPr lang="en-IN" dirty="0">
                <a:effectLst/>
                <a:latin typeface="Adobe Fan Heiti Std B" panose="020B0700000000000000" pitchFamily="34" charset="-128"/>
                <a:ea typeface="Adobe Fan Heiti Std B" panose="020B0700000000000000" pitchFamily="34" charset="-128"/>
                <a:cs typeface="Times New Roman" panose="02020603050405020304" pitchFamily="18" charset="0"/>
              </a:rPr>
              <a:t>    2.Confusion matrix- provides us the number of correct and incorrect predictions</a:t>
            </a:r>
          </a:p>
          <a:p>
            <a:pPr marL="180340" indent="0">
              <a:lnSpc>
                <a:spcPct val="107000"/>
              </a:lnSpc>
              <a:spcAft>
                <a:spcPts val="800"/>
              </a:spcAft>
              <a:buNone/>
            </a:pPr>
            <a:r>
              <a:rPr lang="en-IN" dirty="0">
                <a:effectLst/>
                <a:latin typeface="Adobe Fan Heiti Std B" panose="020B0700000000000000" pitchFamily="34" charset="-128"/>
                <a:ea typeface="Adobe Fan Heiti Std B" panose="020B0700000000000000" pitchFamily="34" charset="-128"/>
                <a:cs typeface="Times New Roman" panose="02020603050405020304" pitchFamily="18" charset="0"/>
              </a:rPr>
              <a:t>    3.Classification report-provides us the precision and recall value of the model</a:t>
            </a:r>
          </a:p>
          <a:p>
            <a:endParaRPr lang="en-IN" dirty="0"/>
          </a:p>
        </p:txBody>
      </p:sp>
    </p:spTree>
    <p:extLst>
      <p:ext uri="{BB962C8B-B14F-4D97-AF65-F5344CB8AC3E}">
        <p14:creationId xmlns:p14="http://schemas.microsoft.com/office/powerpoint/2010/main" val="4152293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551</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Adobe Fan Heiti Std B</vt:lpstr>
      <vt:lpstr>Adobe Gothic Std B</vt:lpstr>
      <vt:lpstr>Adobe Heiti Std R</vt:lpstr>
      <vt:lpstr>Adobe Garamond Pro Bold</vt:lpstr>
      <vt:lpstr>Adobe Naskh Medium</vt:lpstr>
      <vt:lpstr>Arial</vt:lpstr>
      <vt:lpstr>Calibri</vt:lpstr>
      <vt:lpstr>Calibri Light</vt:lpstr>
      <vt:lpstr>Franklin Gothic Heavy</vt:lpstr>
      <vt:lpstr>Georgia</vt:lpstr>
      <vt:lpstr>Haettenschweiler</vt:lpstr>
      <vt:lpstr>Office Theme</vt:lpstr>
      <vt:lpstr>MALIGNANT COMMENT CLASSIFICATION  PROJECT</vt:lpstr>
      <vt:lpstr>BACKGROUND OF THIS PROJECT</vt:lpstr>
      <vt:lpstr>PROBLEM FRAMING</vt:lpstr>
      <vt:lpstr>HARDWARE AND SOFTWARE REQUIREMENTS</vt:lpstr>
      <vt:lpstr>TECHNIQUES AND METHODS USED</vt:lpstr>
      <vt:lpstr>ALGORITHMS USED FOR MODEL BUILDING</vt:lpstr>
      <vt:lpstr>PowerPoint Presentation</vt:lpstr>
      <vt:lpstr>PowerPoint Presentation</vt:lpstr>
      <vt:lpstr>KEY METRICS USED</vt:lpstr>
      <vt:lpstr>FINAL MODEL-LOGISTIC REGRESSION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gowtham sanjay</dc:creator>
  <cp:lastModifiedBy>gowtham sanjay</cp:lastModifiedBy>
  <cp:revision>10</cp:revision>
  <dcterms:created xsi:type="dcterms:W3CDTF">2021-11-22T13:06:46Z</dcterms:created>
  <dcterms:modified xsi:type="dcterms:W3CDTF">2022-03-07T17:38:10Z</dcterms:modified>
</cp:coreProperties>
</file>