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7" r:id="rId9"/>
    <p:sldId id="268"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0077-7FE1-47B2-9BD4-E1CBFE2985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B5165E-DC99-47A2-8104-CB20DAC07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BD673E-F5AE-4FF2-9363-D02A1F4E7B6C}"/>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CA921E5A-A5B2-4922-971D-A0629A5A4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C6654-4950-46B5-8A19-0C71F16F50A1}"/>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88734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870AF-9767-498C-97E5-2F15C9DF6D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DC3A08-9530-408F-8B7B-FD4426088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C48E89-8DF7-448B-9A17-BEBD04DB8D89}"/>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DD282B26-9BF4-4E04-97C9-A47D90B72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C6DB6-EE88-454B-B9CB-CBBE0E890C5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5814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E522E-057B-443C-969A-B1A7DCC75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DA1F61-6096-4593-91DE-ABAFB33514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756CC-C9CC-409A-B145-0DEAED456154}"/>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22843E6D-3CAC-4AF8-8639-F0CE4D3A8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BDBC66-A172-4149-8EDF-0CB31FCA5E2F}"/>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2699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A7C4-E256-48D3-BDF1-7A9AE74B5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478560-5184-4663-BF99-D4C78AFCA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6B435-81F1-49D2-9B14-9D8A521BC3A2}"/>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832F91A5-59EB-4FEB-BBA3-471CFD84C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0E1E0-607B-4827-804E-6BA62766AE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18163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0B15-97F1-489F-BEC8-4088B5AC2B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9E19F-E3D1-45A2-BA39-8C55D24FE3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04B18-4F07-44DF-8BE3-2C23024BFC46}"/>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24DF53C6-C9BF-46C8-96D1-923E370B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E7AE2-DE26-4F72-A164-8E9D86E251E4}"/>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365502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8BF-B1C5-4176-B333-80006E49D5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95E395-D8D6-4D3B-9973-251F07F1D3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86E9D0-BB78-473A-A5AE-1FDFCDF19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1B7274-9614-480C-8E0A-29BC3050700D}"/>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6" name="Footer Placeholder 5">
            <a:extLst>
              <a:ext uri="{FF2B5EF4-FFF2-40B4-BE49-F238E27FC236}">
                <a16:creationId xmlns:a16="http://schemas.microsoft.com/office/drawing/2014/main" id="{B390F555-9E0A-4D9D-A2A5-E79968DF10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479BF-5902-459A-8388-2ED71B66EDBD}"/>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872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F69E-7BF3-45AC-B8B7-435F8C0810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856801-A2D0-4695-848F-E7BE7AE390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DB59D-32AD-489C-A579-D98248D690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8D93D4-D505-4E60-8F27-868ED55ABA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36398-037E-405D-B45D-2E4F16066B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797F6B-572F-4812-A5CA-B171ABDA14E8}"/>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8" name="Footer Placeholder 7">
            <a:extLst>
              <a:ext uri="{FF2B5EF4-FFF2-40B4-BE49-F238E27FC236}">
                <a16:creationId xmlns:a16="http://schemas.microsoft.com/office/drawing/2014/main" id="{80891C40-702A-4DCA-8F4F-E1994118DA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319C63-DBCB-4AB6-A295-9CA6BB894E89}"/>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1024786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06AC-15F4-41A4-918E-D77859DB85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B1C2BC-5D5B-4EC3-8E8B-5A39BA6BC1BD}"/>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4" name="Footer Placeholder 3">
            <a:extLst>
              <a:ext uri="{FF2B5EF4-FFF2-40B4-BE49-F238E27FC236}">
                <a16:creationId xmlns:a16="http://schemas.microsoft.com/office/drawing/2014/main" id="{184B9384-21BC-451E-812E-4314F23BDA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EAAD89-398B-4757-B59F-1E6214A5DDAB}"/>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666772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064084-600D-4FF9-8EC2-0D1F39AE68E6}"/>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3" name="Footer Placeholder 2">
            <a:extLst>
              <a:ext uri="{FF2B5EF4-FFF2-40B4-BE49-F238E27FC236}">
                <a16:creationId xmlns:a16="http://schemas.microsoft.com/office/drawing/2014/main" id="{8D7256DB-6B5B-4A0C-88FC-76560683F13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5150CA-64EB-4296-AC5A-A42FF330DF5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74723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E63C-857E-4510-8A67-2864C8C31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22B1E2-7C7B-483D-AA92-2C8B1D29F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E9C2BC-E5F4-4493-A0C5-52A1D7350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451ECA-93A0-4ECA-8B71-0A7CD0A752F5}"/>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6" name="Footer Placeholder 5">
            <a:extLst>
              <a:ext uri="{FF2B5EF4-FFF2-40B4-BE49-F238E27FC236}">
                <a16:creationId xmlns:a16="http://schemas.microsoft.com/office/drawing/2014/main" id="{AC39C24D-9552-4768-BB23-D6FE3F8B0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08DE20-F3DE-47CB-B08B-D678615AC368}"/>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411998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182D-0DE4-4E47-A03A-977119C4F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AF8BAB-D683-412E-B04A-CBF956FA9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0DA467-8E4D-4886-A7EB-AB61EE921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6393C-4451-4FAD-93C9-A33425B7CFBD}"/>
              </a:ext>
            </a:extLst>
          </p:cNvPr>
          <p:cNvSpPr>
            <a:spLocks noGrp="1"/>
          </p:cNvSpPr>
          <p:nvPr>
            <p:ph type="dt" sz="half" idx="10"/>
          </p:nvPr>
        </p:nvSpPr>
        <p:spPr/>
        <p:txBody>
          <a:bodyPr/>
          <a:lstStyle/>
          <a:p>
            <a:fld id="{F36648B1-51E4-487C-97FE-83EB49A6A183}" type="datetimeFigureOut">
              <a:rPr lang="en-IN" smtClean="0"/>
              <a:t>30-01-2022</a:t>
            </a:fld>
            <a:endParaRPr lang="en-IN"/>
          </a:p>
        </p:txBody>
      </p:sp>
      <p:sp>
        <p:nvSpPr>
          <p:cNvPr id="6" name="Footer Placeholder 5">
            <a:extLst>
              <a:ext uri="{FF2B5EF4-FFF2-40B4-BE49-F238E27FC236}">
                <a16:creationId xmlns:a16="http://schemas.microsoft.com/office/drawing/2014/main" id="{44952C12-7AFB-4CDE-B43B-0217D9FBF8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E9CFA-5835-4797-88FC-E284A753784C}"/>
              </a:ext>
            </a:extLst>
          </p:cNvPr>
          <p:cNvSpPr>
            <a:spLocks noGrp="1"/>
          </p:cNvSpPr>
          <p:nvPr>
            <p:ph type="sldNum" sz="quarter" idx="12"/>
          </p:nvPr>
        </p:nvSpPr>
        <p:spPr/>
        <p:txBody>
          <a:bodyPr/>
          <a:lstStyle/>
          <a:p>
            <a:fld id="{86123AAF-BD3E-438D-BC13-FB2ACDC1D99E}" type="slidenum">
              <a:rPr lang="en-IN" smtClean="0"/>
              <a:t>‹#›</a:t>
            </a:fld>
            <a:endParaRPr lang="en-IN"/>
          </a:p>
        </p:txBody>
      </p:sp>
    </p:spTree>
    <p:extLst>
      <p:ext uri="{BB962C8B-B14F-4D97-AF65-F5344CB8AC3E}">
        <p14:creationId xmlns:p14="http://schemas.microsoft.com/office/powerpoint/2010/main" val="279594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D7D6CB-84F8-4F9B-A306-646D81935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C0F8C2-D12B-430C-91B0-17463B39E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ACAC5-4E1A-4DD5-8C23-4B271371D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6648B1-51E4-487C-97FE-83EB49A6A183}" type="datetimeFigureOut">
              <a:rPr lang="en-IN" smtClean="0"/>
              <a:t>30-01-2022</a:t>
            </a:fld>
            <a:endParaRPr lang="en-IN"/>
          </a:p>
        </p:txBody>
      </p:sp>
      <p:sp>
        <p:nvSpPr>
          <p:cNvPr id="5" name="Footer Placeholder 4">
            <a:extLst>
              <a:ext uri="{FF2B5EF4-FFF2-40B4-BE49-F238E27FC236}">
                <a16:creationId xmlns:a16="http://schemas.microsoft.com/office/drawing/2014/main" id="{803A0D66-8B96-4F03-AD3A-21836FA7DF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53704E-9BBD-4952-A5C0-9BE369726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123AAF-BD3E-438D-BC13-FB2ACDC1D99E}" type="slidenum">
              <a:rPr lang="en-IN" smtClean="0"/>
              <a:t>‹#›</a:t>
            </a:fld>
            <a:endParaRPr lang="en-IN"/>
          </a:p>
        </p:txBody>
      </p:sp>
    </p:spTree>
    <p:extLst>
      <p:ext uri="{BB962C8B-B14F-4D97-AF65-F5344CB8AC3E}">
        <p14:creationId xmlns:p14="http://schemas.microsoft.com/office/powerpoint/2010/main" val="2800373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4618-2C50-4035-A589-9B7C38B1C240}"/>
              </a:ext>
            </a:extLst>
          </p:cNvPr>
          <p:cNvSpPr>
            <a:spLocks noGrp="1"/>
          </p:cNvSpPr>
          <p:nvPr>
            <p:ph type="ctrTitle"/>
          </p:nvPr>
        </p:nvSpPr>
        <p:spPr/>
        <p:txBody>
          <a:bodyPr/>
          <a:lstStyle/>
          <a:p>
            <a:r>
              <a:rPr lang="en-IN" dirty="0">
                <a:latin typeface="Adobe Naskh Medium" panose="01010101010101010101" pitchFamily="50" charset="-78"/>
                <a:cs typeface="Adobe Naskh Medium" panose="01010101010101010101" pitchFamily="50" charset="-78"/>
              </a:rPr>
              <a:t>FLIGHT PRICE PREDICTION</a:t>
            </a:r>
            <a:br>
              <a:rPr lang="en-IN" dirty="0">
                <a:latin typeface="Adobe Naskh Medium" panose="01010101010101010101" pitchFamily="50" charset="-78"/>
                <a:cs typeface="Adobe Naskh Medium" panose="01010101010101010101" pitchFamily="50" charset="-78"/>
              </a:rPr>
            </a:br>
            <a:r>
              <a:rPr lang="en-IN" dirty="0">
                <a:latin typeface="Adobe Naskh Medium" panose="01010101010101010101" pitchFamily="50" charset="-78"/>
                <a:cs typeface="Adobe Naskh Medium" panose="01010101010101010101" pitchFamily="50" charset="-78"/>
              </a:rPr>
              <a:t> PROJECT</a:t>
            </a:r>
          </a:p>
        </p:txBody>
      </p:sp>
      <p:sp>
        <p:nvSpPr>
          <p:cNvPr id="3" name="Subtitle 2">
            <a:extLst>
              <a:ext uri="{FF2B5EF4-FFF2-40B4-BE49-F238E27FC236}">
                <a16:creationId xmlns:a16="http://schemas.microsoft.com/office/drawing/2014/main" id="{CF443A5E-6827-4042-9AD1-40014F831A80}"/>
              </a:ext>
            </a:extLst>
          </p:cNvPr>
          <p:cNvSpPr>
            <a:spLocks noGrp="1"/>
          </p:cNvSpPr>
          <p:nvPr>
            <p:ph type="subTitle" idx="1"/>
          </p:nvPr>
        </p:nvSpPr>
        <p:spPr/>
        <p:txBody>
          <a:bodyPr/>
          <a:lstStyle/>
          <a:p>
            <a:pPr algn="l"/>
            <a:endParaRPr lang="en-IN" dirty="0"/>
          </a:p>
          <a:p>
            <a:pPr algn="l"/>
            <a:r>
              <a:rPr lang="en-IN" dirty="0"/>
              <a:t>BY SANJAY SIVAKUMAR</a:t>
            </a:r>
          </a:p>
        </p:txBody>
      </p:sp>
    </p:spTree>
    <p:extLst>
      <p:ext uri="{BB962C8B-B14F-4D97-AF65-F5344CB8AC3E}">
        <p14:creationId xmlns:p14="http://schemas.microsoft.com/office/powerpoint/2010/main" val="360426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06FF-97C1-4E68-8E95-B8ED9BF4AA69}"/>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7EDBA9DB-7F1B-4A17-95DF-08CC1D4A9682}"/>
              </a:ext>
            </a:extLst>
          </p:cNvPr>
          <p:cNvSpPr>
            <a:spLocks noGrp="1"/>
          </p:cNvSpPr>
          <p:nvPr>
            <p:ph idx="1"/>
          </p:nvPr>
        </p:nvSpPr>
        <p:spPr/>
        <p:txBody>
          <a:bodyPr>
            <a:normAutofit/>
          </a:bodyPr>
          <a:lstStyle/>
          <a:p>
            <a:pPr>
              <a:lnSpc>
                <a:spcPct val="107000"/>
              </a:lnSpc>
              <a:spcAft>
                <a:spcPts val="800"/>
              </a:spcAft>
            </a:pPr>
            <a:r>
              <a:rPr lang="en-IN" dirty="0">
                <a:effectLst/>
                <a:latin typeface="Georgia" panose="02040502050405020303" pitchFamily="18" charset="0"/>
                <a:ea typeface="Calibri" panose="020F0502020204030204" pitchFamily="34" charset="0"/>
                <a:cs typeface="Times New Roman" panose="02020603050405020304" pitchFamily="18" charset="0"/>
              </a:rPr>
              <a:t>After my final model I got a accuracy which is not that great in this scenario and this accuracy can be further increased by adding more columns and using advanced feature Engineering to this dataset.</a:t>
            </a:r>
            <a:endParaRPr lang="en-IN" dirty="0"/>
          </a:p>
        </p:txBody>
      </p:sp>
    </p:spTree>
    <p:extLst>
      <p:ext uri="{BB962C8B-B14F-4D97-AF65-F5344CB8AC3E}">
        <p14:creationId xmlns:p14="http://schemas.microsoft.com/office/powerpoint/2010/main" val="251907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65B3-8E21-4425-A212-8C3BD4061CEC}"/>
              </a:ext>
            </a:extLst>
          </p:cNvPr>
          <p:cNvSpPr>
            <a:spLocks noGrp="1"/>
          </p:cNvSpPr>
          <p:nvPr>
            <p:ph type="title"/>
          </p:nvPr>
        </p:nvSpPr>
        <p:spPr/>
        <p:txBody>
          <a:bodyPr/>
          <a:lstStyle/>
          <a:p>
            <a:pPr algn="ctr"/>
            <a:r>
              <a:rPr lang="en-IN" dirty="0"/>
              <a:t>BACKGROUND OF THIS PROJECT</a:t>
            </a:r>
          </a:p>
        </p:txBody>
      </p:sp>
      <p:sp>
        <p:nvSpPr>
          <p:cNvPr id="3" name="Content Placeholder 2">
            <a:extLst>
              <a:ext uri="{FF2B5EF4-FFF2-40B4-BE49-F238E27FC236}">
                <a16:creationId xmlns:a16="http://schemas.microsoft.com/office/drawing/2014/main" id="{B8328AD9-612D-48DD-B5DB-41D1EB7EFF80}"/>
              </a:ext>
            </a:extLst>
          </p:cNvPr>
          <p:cNvSpPr>
            <a:spLocks noGrp="1"/>
          </p:cNvSpPr>
          <p:nvPr>
            <p:ph idx="1"/>
          </p:nvPr>
        </p:nvSpPr>
        <p:spPr/>
        <p:txBody>
          <a:bodyPr>
            <a:normAutofit/>
          </a:bodyPr>
          <a:lstStyle/>
          <a:p>
            <a:pPr marL="408940">
              <a:lnSpc>
                <a:spcPct val="107000"/>
              </a:lnSpc>
              <a:spcAft>
                <a:spcPts val="800"/>
              </a:spcAft>
            </a:pPr>
            <a:r>
              <a:rPr lang="en-IN" sz="2000" dirty="0">
                <a:solidFill>
                  <a:schemeClr val="accent1">
                    <a:lumMod val="75000"/>
                  </a:schemeClr>
                </a:solidFill>
                <a:effectLst/>
                <a:latin typeface="Adobe Caslon Pro Bold" panose="0205070206050A020403" pitchFamily="18" charset="0"/>
                <a:ea typeface="Calibri" panose="020F0502020204030204" pitchFamily="34"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majorly targeted to uncover underlying trends of flight prices in India using historical data and also to suggest the best time to buy a flight ticket.</a:t>
            </a:r>
          </a:p>
          <a:p>
            <a:pPr marL="408940">
              <a:lnSpc>
                <a:spcPct val="107000"/>
              </a:lnSpc>
              <a:spcAft>
                <a:spcPts val="800"/>
              </a:spcAft>
            </a:pPr>
            <a:r>
              <a:rPr lang="en-US" sz="2000" dirty="0">
                <a:solidFill>
                  <a:schemeClr val="accent4">
                    <a:lumMod val="50000"/>
                  </a:schemeClr>
                </a:solidFill>
                <a:latin typeface="Adobe Caslon Pro Bold" panose="0205070206050A020403" pitchFamily="18" charset="0"/>
              </a:rPr>
              <a:t>Anyone who has booked a flight ticket knows how unexpectedly the prices vary. The cheapest available ticket on a given flight gets more and less expensive over time. This usually happens as an attempt to maximize revenue based on –</a:t>
            </a:r>
          </a:p>
          <a:p>
            <a:pPr marL="180340" indent="0">
              <a:lnSpc>
                <a:spcPct val="107000"/>
              </a:lnSpc>
              <a:spcAft>
                <a:spcPts val="800"/>
              </a:spcAft>
              <a:buNone/>
            </a:pPr>
            <a:r>
              <a:rPr lang="en-US" sz="2000" dirty="0">
                <a:solidFill>
                  <a:schemeClr val="accent4">
                    <a:lumMod val="50000"/>
                  </a:schemeClr>
                </a:solidFill>
                <a:latin typeface="Adobe Caslon Pro Bold" panose="0205070206050A020403" pitchFamily="18" charset="0"/>
              </a:rPr>
              <a:t>    1. Time of purchase patterns (making sure last-minute purchases are expensive) </a:t>
            </a:r>
          </a:p>
          <a:p>
            <a:pPr marL="180340" indent="0">
              <a:lnSpc>
                <a:spcPct val="107000"/>
              </a:lnSpc>
              <a:spcAft>
                <a:spcPts val="800"/>
              </a:spcAft>
              <a:buNone/>
            </a:pPr>
            <a:r>
              <a:rPr lang="en-US" sz="2000" dirty="0">
                <a:solidFill>
                  <a:schemeClr val="accent4">
                    <a:lumMod val="50000"/>
                  </a:schemeClr>
                </a:solidFill>
                <a:latin typeface="Adobe Caslon Pro Bold" panose="0205070206050A020403" pitchFamily="18" charset="0"/>
              </a:rPr>
              <a:t>   2. Keeping the flight as full as they want it (raising prices on a flight which is filling up in order to reduce sales and hold back inventory for those expensive last-minute expensive purchases) </a:t>
            </a:r>
            <a:endParaRPr lang="en-IN" sz="2000" dirty="0">
              <a:solidFill>
                <a:schemeClr val="accent4">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256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BDEC-8D0D-4B8D-A475-240F32CB5EC0}"/>
              </a:ext>
            </a:extLst>
          </p:cNvPr>
          <p:cNvSpPr>
            <a:spLocks noGrp="1"/>
          </p:cNvSpPr>
          <p:nvPr>
            <p:ph type="title"/>
          </p:nvPr>
        </p:nvSpPr>
        <p:spPr/>
        <p:txBody>
          <a:bodyPr/>
          <a:lstStyle/>
          <a:p>
            <a:pPr algn="ctr"/>
            <a:r>
              <a:rPr lang="en-IN" dirty="0"/>
              <a:t>PROBLEM FRAMING</a:t>
            </a:r>
          </a:p>
        </p:txBody>
      </p:sp>
      <p:sp>
        <p:nvSpPr>
          <p:cNvPr id="3" name="Content Placeholder 2">
            <a:extLst>
              <a:ext uri="{FF2B5EF4-FFF2-40B4-BE49-F238E27FC236}">
                <a16:creationId xmlns:a16="http://schemas.microsoft.com/office/drawing/2014/main" id="{5F408B5D-A3E6-46DC-B7AB-11333334C9E2}"/>
              </a:ext>
            </a:extLst>
          </p:cNvPr>
          <p:cNvSpPr>
            <a:spLocks noGrp="1"/>
          </p:cNvSpPr>
          <p:nvPr>
            <p:ph idx="1"/>
          </p:nvPr>
        </p:nvSpPr>
        <p:spPr/>
        <p:txBody>
          <a:bodyPr>
            <a:normAutofit lnSpcReduction="10000"/>
          </a:bodyPr>
          <a:lstStyle/>
          <a:p>
            <a:pPr marL="408940">
              <a:lnSpc>
                <a:spcPct val="107000"/>
              </a:lnSpc>
            </a:pPr>
            <a:r>
              <a:rPr lang="en-IN" sz="2000" dirty="0">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The objectives of the project can broadly be laid down by the following questions – </a:t>
            </a:r>
          </a:p>
          <a:p>
            <a:pPr marL="637540" indent="-457200">
              <a:lnSpc>
                <a:spcPct val="107000"/>
              </a:lnSpc>
              <a:buAutoNum type="arabicPeriod"/>
            </a:pPr>
            <a:endPar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endParaRPr>
          </a:p>
          <a:p>
            <a:pPr marL="180340" indent="0">
              <a:lnSpc>
                <a:spcPct val="107000"/>
              </a:lnSpc>
              <a:buNone/>
            </a:pPr>
            <a:r>
              <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rPr>
              <a:t>1.Flight Trends Do airfares change frequently? Do they move in small increments or in large jumps? Do they tend to go up or down over time?</a:t>
            </a:r>
          </a:p>
          <a:p>
            <a:pPr marL="180340" indent="0">
              <a:lnSpc>
                <a:spcPct val="107000"/>
              </a:lnSpc>
              <a:buNone/>
            </a:pPr>
            <a:endPar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endParaRPr>
          </a:p>
          <a:p>
            <a:pPr marL="180340" indent="0">
              <a:lnSpc>
                <a:spcPct val="107000"/>
              </a:lnSpc>
              <a:buNone/>
            </a:pPr>
            <a:r>
              <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rPr>
              <a:t>2.      Best Time To Buy What is the best time to buy so that the consumer can save the most by   taking the least risk? So should a passenger wait to buy his ticket, or should he buy as early as possible?</a:t>
            </a:r>
          </a:p>
          <a:p>
            <a:pPr marL="180340" indent="0">
              <a:lnSpc>
                <a:spcPct val="107000"/>
              </a:lnSpc>
              <a:buNone/>
            </a:pPr>
            <a:r>
              <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rPr>
              <a:t> </a:t>
            </a:r>
          </a:p>
          <a:p>
            <a:pPr marL="180340" indent="0">
              <a:lnSpc>
                <a:spcPct val="107000"/>
              </a:lnSpc>
              <a:spcAft>
                <a:spcPts val="800"/>
              </a:spcAft>
              <a:buNone/>
            </a:pPr>
            <a:r>
              <a:rPr lang="en-IN" sz="2000" dirty="0">
                <a:solidFill>
                  <a:schemeClr val="accent6">
                    <a:lumMod val="50000"/>
                  </a:schemeClr>
                </a:solidFill>
                <a:effectLst/>
                <a:latin typeface="Adobe Caslon Pro Bold" panose="0205070206050A020403" pitchFamily="18" charset="0"/>
                <a:ea typeface="Calibri" panose="020F0502020204030204" pitchFamily="34" charset="0"/>
                <a:cs typeface="Times New Roman" panose="02020603050405020304" pitchFamily="18" charset="0"/>
              </a:rPr>
              <a:t>3. Verifying Myths Does price increase as we get near to departure date? Is Indigo cheaper than Jet Airways? Are morning flights expensive?</a:t>
            </a:r>
          </a:p>
        </p:txBody>
      </p:sp>
    </p:spTree>
    <p:extLst>
      <p:ext uri="{BB962C8B-B14F-4D97-AF65-F5344CB8AC3E}">
        <p14:creationId xmlns:p14="http://schemas.microsoft.com/office/powerpoint/2010/main" val="31203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9CA5F-4C51-48FD-BD9E-AA1E7CD94325}"/>
              </a:ext>
            </a:extLst>
          </p:cNvPr>
          <p:cNvSpPr>
            <a:spLocks noGrp="1"/>
          </p:cNvSpPr>
          <p:nvPr>
            <p:ph type="title"/>
          </p:nvPr>
        </p:nvSpPr>
        <p:spPr/>
        <p:txBody>
          <a:bodyPr/>
          <a:lstStyle/>
          <a:p>
            <a:pPr algn="ctr"/>
            <a:r>
              <a:rPr lang="en-IN" dirty="0"/>
              <a:t>HARDWARE AND SOFTWARE REQUIREMENTS</a:t>
            </a:r>
          </a:p>
        </p:txBody>
      </p:sp>
      <p:sp>
        <p:nvSpPr>
          <p:cNvPr id="3" name="Content Placeholder 2">
            <a:extLst>
              <a:ext uri="{FF2B5EF4-FFF2-40B4-BE49-F238E27FC236}">
                <a16:creationId xmlns:a16="http://schemas.microsoft.com/office/drawing/2014/main" id="{330093E4-B54A-4148-BC2B-F15E47222348}"/>
              </a:ext>
            </a:extLst>
          </p:cNvPr>
          <p:cNvSpPr>
            <a:spLocks noGrp="1"/>
          </p:cNvSpPr>
          <p:nvPr>
            <p:ph idx="1"/>
          </p:nvPr>
        </p:nvSpPr>
        <p:spPr/>
        <p:txBody>
          <a:bodyPr>
            <a:normAutofit lnSpcReduction="10000"/>
          </a:bodyPr>
          <a:lstStyle/>
          <a:p>
            <a:r>
              <a:rPr lang="en-IN" dirty="0"/>
              <a:t>Programming language – python 3.0</a:t>
            </a:r>
          </a:p>
          <a:p>
            <a:r>
              <a:rPr lang="en-IN" dirty="0"/>
              <a:t>Libraries and Packages </a:t>
            </a: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1.pandas- for </a:t>
            </a:r>
            <a:r>
              <a:rPr lang="en-IN" sz="1800" dirty="0" err="1">
                <a:effectLst/>
                <a:latin typeface="Georgia" panose="02040502050405020303" pitchFamily="18" charset="0"/>
                <a:ea typeface="Calibri" panose="020F0502020204030204" pitchFamily="34" charset="0"/>
                <a:cs typeface="Times New Roman" panose="02020603050405020304" pitchFamily="18" charset="0"/>
              </a:rPr>
              <a:t>dataframing</a:t>
            </a:r>
            <a:r>
              <a:rPr lang="en-IN" sz="1800" dirty="0">
                <a:effectLst/>
                <a:latin typeface="Georgia" panose="02040502050405020303" pitchFamily="18" charset="0"/>
                <a:ea typeface="Calibri" panose="020F0502020204030204" pitchFamily="34" charset="0"/>
                <a:cs typeface="Times New Roman" panose="02020603050405020304" pitchFamily="18" charset="0"/>
              </a:rPr>
              <a:t> the dataset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2.numpy- for any analytical functions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3.seaborn and matplotlib-for visualization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4.train_test_split- for splitting data into training and testing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5.And I have imported regression algorithms such as Random Forest </a:t>
            </a:r>
            <a:r>
              <a:rPr lang="en-IN" sz="1800" dirty="0" err="1">
                <a:latin typeface="Georgia" panose="02040502050405020303" pitchFamily="18" charset="0"/>
                <a:ea typeface="Calibri" panose="020F0502020204030204" pitchFamily="34" charset="0"/>
                <a:cs typeface="Times New Roman" panose="02020603050405020304" pitchFamily="18" charset="0"/>
              </a:rPr>
              <a:t>Regressor</a:t>
            </a:r>
            <a:r>
              <a:rPr lang="en-IN" sz="1800" dirty="0" err="1">
                <a:effectLst/>
                <a:latin typeface="Georgia" panose="02040502050405020303" pitchFamily="18" charset="0"/>
                <a:ea typeface="Calibri" panose="020F0502020204030204" pitchFamily="34" charset="0"/>
                <a:cs typeface="Times New Roman" panose="02020603050405020304" pitchFamily="18" charset="0"/>
              </a:rPr>
              <a:t>,KNeighbors</a:t>
            </a:r>
            <a:r>
              <a:rPr lang="en-IN" sz="1800" dirty="0">
                <a:effectLst/>
                <a:latin typeface="Georgia" panose="02040502050405020303" pitchFamily="18" charset="0"/>
                <a:ea typeface="Calibri" panose="020F0502020204030204" pitchFamily="34" charset="0"/>
                <a:cs typeface="Times New Roman" panose="02020603050405020304" pitchFamily="18" charset="0"/>
              </a:rPr>
              <a:t> </a:t>
            </a:r>
            <a:r>
              <a:rPr lang="en-IN" sz="1800" dirty="0">
                <a:latin typeface="Georgia" panose="02040502050405020303" pitchFamily="18" charset="0"/>
                <a:ea typeface="Calibri" panose="020F0502020204030204" pitchFamily="34" charset="0"/>
                <a:cs typeface="Times New Roman" panose="02020603050405020304" pitchFamily="18" charset="0"/>
              </a:rPr>
              <a:t>Regressor</a:t>
            </a:r>
            <a:r>
              <a:rPr lang="en-IN" sz="1800" dirty="0">
                <a:effectLst/>
                <a:latin typeface="Georgia" panose="02040502050405020303" pitchFamily="18" charset="0"/>
                <a:ea typeface="Calibri" panose="020F0502020204030204" pitchFamily="34" charset="0"/>
                <a:cs typeface="Times New Roman" panose="02020603050405020304" pitchFamily="18" charset="0"/>
              </a:rPr>
              <a:t> etc… for model building.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effectLst/>
                <a:latin typeface="Georgia" panose="02040502050405020303" pitchFamily="18" charset="0"/>
                <a:ea typeface="Calibri" panose="020F0502020204030204" pitchFamily="34" charset="0"/>
                <a:cs typeface="Times New Roman" panose="02020603050405020304" pitchFamily="18" charset="0"/>
              </a:rPr>
              <a:t>6.And finally imported metrics for </a:t>
            </a:r>
            <a:r>
              <a:rPr lang="en-IN" sz="1800" dirty="0">
                <a:latin typeface="Georgia" panose="02040502050405020303" pitchFamily="18" charset="0"/>
                <a:ea typeface="Calibri" panose="020F0502020204030204" pitchFamily="34" charset="0"/>
                <a:cs typeface="Times New Roman" panose="02020603050405020304" pitchFamily="18" charset="0"/>
              </a:rPr>
              <a:t>regression</a:t>
            </a:r>
            <a:r>
              <a:rPr lang="en-IN" sz="1800" dirty="0">
                <a:effectLst/>
                <a:latin typeface="Georgia" panose="02040502050405020303" pitchFamily="18" charset="0"/>
                <a:ea typeface="Calibri" panose="020F0502020204030204" pitchFamily="34" charset="0"/>
                <a:cs typeface="Times New Roman" panose="02020603050405020304" pitchFamily="18" charset="0"/>
              </a:rPr>
              <a:t> problem for proper model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639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67E55-10C8-4761-B3DB-EF61BF2B56F8}"/>
              </a:ext>
            </a:extLst>
          </p:cNvPr>
          <p:cNvSpPr>
            <a:spLocks noGrp="1"/>
          </p:cNvSpPr>
          <p:nvPr>
            <p:ph type="title"/>
          </p:nvPr>
        </p:nvSpPr>
        <p:spPr/>
        <p:txBody>
          <a:bodyPr/>
          <a:lstStyle/>
          <a:p>
            <a:pPr algn="ctr"/>
            <a:r>
              <a:rPr lang="en-IN" dirty="0"/>
              <a:t>TECHNIQUES AND METHODS USED</a:t>
            </a:r>
          </a:p>
        </p:txBody>
      </p:sp>
      <p:sp>
        <p:nvSpPr>
          <p:cNvPr id="3" name="Content Placeholder 2">
            <a:extLst>
              <a:ext uri="{FF2B5EF4-FFF2-40B4-BE49-F238E27FC236}">
                <a16:creationId xmlns:a16="http://schemas.microsoft.com/office/drawing/2014/main" id="{512C1787-AC58-473F-B7C9-5E95FF3E75F6}"/>
              </a:ext>
            </a:extLst>
          </p:cNvPr>
          <p:cNvSpPr>
            <a:spLocks noGrp="1"/>
          </p:cNvSpPr>
          <p:nvPr>
            <p:ph idx="1"/>
          </p:nvPr>
        </p:nvSpPr>
        <p:spPr/>
        <p:txBody>
          <a:bodyPr>
            <a:normAutofit/>
          </a:bodyPr>
          <a:lstStyle/>
          <a:p>
            <a:pPr marL="408940">
              <a:lnSpc>
                <a:spcPct val="107000"/>
              </a:lnSpc>
            </a:pP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1.Z-Score method  -&gt; for removing skewness/outliers</a:t>
            </a:r>
          </a:p>
          <a:p>
            <a:pPr marL="408940">
              <a:lnSpc>
                <a:spcPct val="107000"/>
              </a:lnSpc>
            </a:pP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2.Box-Cox transformation  -&gt; for removing skewness/outliers</a:t>
            </a:r>
          </a:p>
          <a:p>
            <a:pPr marL="408940">
              <a:lnSpc>
                <a:spcPct val="107000"/>
              </a:lnSpc>
            </a:pP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3.Correlation method -&gt; for </a:t>
            </a:r>
            <a:r>
              <a:rPr lang="en-IN" sz="2000" dirty="0" err="1">
                <a:effectLst/>
                <a:latin typeface="Adobe Heiti Std R" panose="020B0400000000000000" pitchFamily="34" charset="-128"/>
                <a:ea typeface="Adobe Heiti Std R" panose="020B0400000000000000" pitchFamily="34" charset="-128"/>
                <a:cs typeface="Times New Roman" panose="02020603050405020304" pitchFamily="18" charset="0"/>
              </a:rPr>
              <a:t>analyzing</a:t>
            </a: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 the correlation of input columns with our    target column</a:t>
            </a:r>
          </a:p>
          <a:p>
            <a:pPr marL="408940">
              <a:lnSpc>
                <a:spcPct val="107000"/>
              </a:lnSpc>
            </a:pP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4.VIF method-&gt; to check for any multicollinearity present in our input columns</a:t>
            </a:r>
          </a:p>
          <a:p>
            <a:pPr marL="408940">
              <a:lnSpc>
                <a:spcPct val="107000"/>
              </a:lnSpc>
              <a:spcAft>
                <a:spcPts val="800"/>
              </a:spcAft>
            </a:pPr>
            <a:r>
              <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rPr>
              <a:t>5.Standard Scaler method- &gt;to standardize our input column data. </a:t>
            </a:r>
            <a:endParaRPr lang="en-IN" sz="2000" dirty="0">
              <a:latin typeface="Adobe Heiti Std R" panose="020B0400000000000000" pitchFamily="34" charset="-128"/>
              <a:ea typeface="Adobe Heiti Std R" panose="020B0400000000000000" pitchFamily="34" charset="-128"/>
            </a:endParaRPr>
          </a:p>
          <a:p>
            <a:pPr marL="408940">
              <a:lnSpc>
                <a:spcPct val="107000"/>
              </a:lnSpc>
              <a:spcAft>
                <a:spcPts val="800"/>
              </a:spcAft>
            </a:pPr>
            <a:endParaRPr lang="en-IN" sz="2000" dirty="0">
              <a:effectLst/>
              <a:latin typeface="Adobe Heiti Std R" panose="020B0400000000000000" pitchFamily="34" charset="-128"/>
              <a:ea typeface="Adobe Heiti Std R"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73969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box and whisker chart&#10;&#10;Description automatically generated">
            <a:extLst>
              <a:ext uri="{FF2B5EF4-FFF2-40B4-BE49-F238E27FC236}">
                <a16:creationId xmlns:a16="http://schemas.microsoft.com/office/drawing/2014/main" id="{42BAD447-1C1A-42AE-B52F-3A4BE59B7563}"/>
              </a:ext>
            </a:extLst>
          </p:cNvPr>
          <p:cNvPicPr>
            <a:picLocks noChangeAspect="1"/>
          </p:cNvPicPr>
          <p:nvPr/>
        </p:nvPicPr>
        <p:blipFill>
          <a:blip r:embed="rId2"/>
          <a:stretch>
            <a:fillRect/>
          </a:stretch>
        </p:blipFill>
        <p:spPr>
          <a:xfrm>
            <a:off x="643467" y="1220723"/>
            <a:ext cx="10905066" cy="4416552"/>
          </a:xfrm>
          <a:prstGeom prst="rect">
            <a:avLst/>
          </a:prstGeom>
        </p:spPr>
      </p:pic>
    </p:spTree>
    <p:extLst>
      <p:ext uri="{BB962C8B-B14F-4D97-AF65-F5344CB8AC3E}">
        <p14:creationId xmlns:p14="http://schemas.microsoft.com/office/powerpoint/2010/main" val="403266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557-CAE3-45AE-9DD6-149C9AC696B3}"/>
              </a:ext>
            </a:extLst>
          </p:cNvPr>
          <p:cNvSpPr>
            <a:spLocks noGrp="1"/>
          </p:cNvSpPr>
          <p:nvPr>
            <p:ph type="title"/>
          </p:nvPr>
        </p:nvSpPr>
        <p:spPr/>
        <p:txBody>
          <a:bodyPr/>
          <a:lstStyle/>
          <a:p>
            <a:pPr algn="ctr"/>
            <a:r>
              <a:rPr lang="en-IN" dirty="0"/>
              <a:t>ALGORITHMS USED FOR MODEL BUILDING</a:t>
            </a:r>
          </a:p>
        </p:txBody>
      </p:sp>
      <p:sp>
        <p:nvSpPr>
          <p:cNvPr id="3" name="Content Placeholder 2">
            <a:extLst>
              <a:ext uri="{FF2B5EF4-FFF2-40B4-BE49-F238E27FC236}">
                <a16:creationId xmlns:a16="http://schemas.microsoft.com/office/drawing/2014/main" id="{6626CD57-9459-4F50-BB05-342EC806B073}"/>
              </a:ext>
            </a:extLst>
          </p:cNvPr>
          <p:cNvSpPr>
            <a:spLocks noGrp="1"/>
          </p:cNvSpPr>
          <p:nvPr>
            <p:ph idx="1"/>
          </p:nvPr>
        </p:nvSpPr>
        <p:spPr/>
        <p:txBody>
          <a:bodyPr/>
          <a:lstStyle/>
          <a:p>
            <a:pPr indent="457200">
              <a:lnSpc>
                <a:spcPct val="107000"/>
              </a:lnSpc>
              <a:spcAft>
                <a:spcPts val="800"/>
              </a:spcAft>
            </a:pPr>
            <a:r>
              <a:rPr lang="en-IN" sz="3600" dirty="0">
                <a:effectLst/>
                <a:latin typeface="Georgia" panose="02040502050405020303" pitchFamily="18" charset="0"/>
                <a:ea typeface="Calibri" panose="020F0502020204030204" pitchFamily="34" charset="0"/>
                <a:cs typeface="Times New Roman" panose="02020603050405020304" pitchFamily="18" charset="0"/>
              </a:rPr>
              <a:t>1.Linear Regression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3600" dirty="0">
                <a:effectLst/>
                <a:latin typeface="Georgia" panose="02040502050405020303" pitchFamily="18" charset="0"/>
                <a:ea typeface="Calibri" panose="020F0502020204030204" pitchFamily="34" charset="0"/>
                <a:cs typeface="Times New Roman" panose="02020603050405020304" pitchFamily="18" charset="0"/>
              </a:rPr>
              <a:t>2.Decision Tree </a:t>
            </a:r>
            <a:r>
              <a:rPr lang="en-IN" sz="3600" dirty="0">
                <a:latin typeface="Georgia" panose="02040502050405020303" pitchFamily="18" charset="0"/>
                <a:ea typeface="Calibri" panose="020F0502020204030204" pitchFamily="34" charset="0"/>
                <a:cs typeface="Times New Roman" panose="02020603050405020304" pitchFamily="18" charset="0"/>
              </a:rPr>
              <a:t>Regressor</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3600" dirty="0">
                <a:effectLst/>
                <a:latin typeface="Georgia" panose="02040502050405020303" pitchFamily="18" charset="0"/>
                <a:ea typeface="Calibri" panose="020F0502020204030204" pitchFamily="34" charset="0"/>
                <a:cs typeface="Times New Roman" panose="02020603050405020304" pitchFamily="18" charset="0"/>
              </a:rPr>
              <a:t>3.Random Forest </a:t>
            </a:r>
            <a:r>
              <a:rPr lang="en-IN" sz="3600" dirty="0">
                <a:latin typeface="Georgia" panose="02040502050405020303" pitchFamily="18" charset="0"/>
                <a:ea typeface="Calibri" panose="020F0502020204030204" pitchFamily="34" charset="0"/>
                <a:cs typeface="Times New Roman" panose="02020603050405020304" pitchFamily="18" charset="0"/>
              </a:rPr>
              <a:t>Regressor</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spcAft>
                <a:spcPts val="800"/>
              </a:spcAft>
            </a:pPr>
            <a:r>
              <a:rPr lang="en-IN" sz="3600" dirty="0">
                <a:effectLst/>
                <a:latin typeface="Georgia" panose="02040502050405020303" pitchFamily="18" charset="0"/>
                <a:ea typeface="Calibri" panose="020F0502020204030204" pitchFamily="34" charset="0"/>
                <a:cs typeface="Times New Roman" panose="02020603050405020304" pitchFamily="18" charset="0"/>
              </a:rPr>
              <a:t>4.KNeighbors </a:t>
            </a:r>
            <a:r>
              <a:rPr lang="en-IN" sz="3600" dirty="0">
                <a:latin typeface="Georgia" panose="02040502050405020303" pitchFamily="18" charset="0"/>
                <a:ea typeface="Calibri" panose="020F0502020204030204" pitchFamily="34" charset="0"/>
                <a:cs typeface="Times New Roman" panose="02020603050405020304" pitchFamily="18" charset="0"/>
              </a:rPr>
              <a:t>Regressor</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426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BAED-166F-457F-9EE9-45B6ABB1A0BB}"/>
              </a:ext>
            </a:extLst>
          </p:cNvPr>
          <p:cNvSpPr>
            <a:spLocks noGrp="1"/>
          </p:cNvSpPr>
          <p:nvPr>
            <p:ph type="title"/>
          </p:nvPr>
        </p:nvSpPr>
        <p:spPr/>
        <p:txBody>
          <a:bodyPr/>
          <a:lstStyle/>
          <a:p>
            <a:pPr algn="ctr"/>
            <a:r>
              <a:rPr lang="en-IN" dirty="0"/>
              <a:t>KEY METRICS USED</a:t>
            </a:r>
          </a:p>
        </p:txBody>
      </p:sp>
      <p:sp>
        <p:nvSpPr>
          <p:cNvPr id="3" name="Content Placeholder 2">
            <a:extLst>
              <a:ext uri="{FF2B5EF4-FFF2-40B4-BE49-F238E27FC236}">
                <a16:creationId xmlns:a16="http://schemas.microsoft.com/office/drawing/2014/main" id="{20C29B91-1757-42FF-A191-234CE71341A1}"/>
              </a:ext>
            </a:extLst>
          </p:cNvPr>
          <p:cNvSpPr>
            <a:spLocks noGrp="1"/>
          </p:cNvSpPr>
          <p:nvPr>
            <p:ph idx="1"/>
          </p:nvPr>
        </p:nvSpPr>
        <p:spPr/>
        <p:txBody>
          <a:bodyPr/>
          <a:lstStyle/>
          <a:p>
            <a:pPr marL="457200">
              <a:lnSpc>
                <a:spcPct val="107000"/>
              </a:lnSpc>
            </a:pP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1. </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r2</a:t>
            </a: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 score-&gt; to know the accuracy of the model</a:t>
            </a:r>
          </a:p>
          <a:p>
            <a:pPr marL="457200">
              <a:lnSpc>
                <a:spcPct val="107000"/>
              </a:lnSpc>
            </a:pP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2</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 Mean squared error</a:t>
            </a:r>
            <a:r>
              <a:rPr lang="en-IN" sz="4400" dirty="0">
                <a:effectLst/>
                <a:latin typeface="Adobe Garamond Pro Bold" panose="02020702060506020403" pitchFamily="18" charset="0"/>
                <a:ea typeface="Calibri" panose="020F0502020204030204" pitchFamily="34" charset="0"/>
                <a:cs typeface="Times New Roman" panose="02020603050405020304" pitchFamily="18" charset="0"/>
              </a:rPr>
              <a:t>-&gt; provides us the error </a:t>
            </a:r>
            <a:r>
              <a:rPr lang="en-IN" sz="4400" dirty="0">
                <a:latin typeface="Adobe Garamond Pro Bold" panose="02020702060506020403" pitchFamily="18" charset="0"/>
                <a:ea typeface="Calibri" panose="020F0502020204030204" pitchFamily="34" charset="0"/>
                <a:cs typeface="Times New Roman" panose="02020603050405020304" pitchFamily="18" charset="0"/>
              </a:rPr>
              <a:t>present in the model</a:t>
            </a:r>
            <a:endParaRPr lang="en-IN" sz="4400" dirty="0">
              <a:effectLst/>
              <a:latin typeface="Adobe Garamond Pro Bold" panose="02020702060506020403"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5229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6546-9FA8-45CD-AD35-566249867BA2}"/>
              </a:ext>
            </a:extLst>
          </p:cNvPr>
          <p:cNvSpPr>
            <a:spLocks noGrp="1"/>
          </p:cNvSpPr>
          <p:nvPr>
            <p:ph type="title"/>
          </p:nvPr>
        </p:nvSpPr>
        <p:spPr/>
        <p:txBody>
          <a:bodyPr/>
          <a:lstStyle/>
          <a:p>
            <a:pPr algn="ctr"/>
            <a:r>
              <a:rPr lang="en-IN" dirty="0"/>
              <a:t>FINAL MODEL-RANDOM FOREST REGRESSOR</a:t>
            </a:r>
          </a:p>
        </p:txBody>
      </p:sp>
      <p:sp>
        <p:nvSpPr>
          <p:cNvPr id="3" name="Content Placeholder 2">
            <a:extLst>
              <a:ext uri="{FF2B5EF4-FFF2-40B4-BE49-F238E27FC236}">
                <a16:creationId xmlns:a16="http://schemas.microsoft.com/office/drawing/2014/main" id="{C3F3DC60-EE69-48E5-A25C-4DAD21171EB6}"/>
              </a:ext>
            </a:extLst>
          </p:cNvPr>
          <p:cNvSpPr>
            <a:spLocks noGrp="1"/>
          </p:cNvSpPr>
          <p:nvPr>
            <p:ph idx="1"/>
          </p:nvPr>
        </p:nvSpPr>
        <p:spPr/>
        <p:txBody>
          <a:bodyPr/>
          <a:lstStyle/>
          <a:p>
            <a:r>
              <a:rPr lang="en-IN" dirty="0"/>
              <a:t>IT HAS LESS DIFFERENCE BETWEEN THE TESTING AND TRANING SCORE</a:t>
            </a:r>
          </a:p>
          <a:p>
            <a:r>
              <a:rPr lang="en-IN" dirty="0"/>
              <a:t>IT HAS LESS DIFFERENCE BETWEEN ACTUAL ACCURACY AND CROSS-VALIDATION MEAN SCORE</a:t>
            </a:r>
          </a:p>
        </p:txBody>
      </p:sp>
    </p:spTree>
    <p:extLst>
      <p:ext uri="{BB962C8B-B14F-4D97-AF65-F5344CB8AC3E}">
        <p14:creationId xmlns:p14="http://schemas.microsoft.com/office/powerpoint/2010/main" val="190334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551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Adobe Heiti Std R</vt:lpstr>
      <vt:lpstr>Adobe Caslon Pro Bold</vt:lpstr>
      <vt:lpstr>Adobe Garamond Pro Bold</vt:lpstr>
      <vt:lpstr>Adobe Naskh Medium</vt:lpstr>
      <vt:lpstr>Arial</vt:lpstr>
      <vt:lpstr>Calibri</vt:lpstr>
      <vt:lpstr>Calibri Light</vt:lpstr>
      <vt:lpstr>Georgia</vt:lpstr>
      <vt:lpstr>Office Theme</vt:lpstr>
      <vt:lpstr>FLIGHT PRICE PREDICTION  PROJECT</vt:lpstr>
      <vt:lpstr>BACKGROUND OF THIS PROJECT</vt:lpstr>
      <vt:lpstr>PROBLEM FRAMING</vt:lpstr>
      <vt:lpstr>HARDWARE AND SOFTWARE REQUIREMENTS</vt:lpstr>
      <vt:lpstr>TECHNIQUES AND METHODS USED</vt:lpstr>
      <vt:lpstr>PowerPoint Presentation</vt:lpstr>
      <vt:lpstr>ALGORITHMS USED FOR MODEL BUILDING</vt:lpstr>
      <vt:lpstr>KEY METRICS USED</vt:lpstr>
      <vt:lpstr>FINAL MODEL-RANDOM FOREST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gowtham sanjay</dc:creator>
  <cp:lastModifiedBy>gowtham sanjay</cp:lastModifiedBy>
  <cp:revision>5</cp:revision>
  <dcterms:created xsi:type="dcterms:W3CDTF">2021-11-22T13:06:46Z</dcterms:created>
  <dcterms:modified xsi:type="dcterms:W3CDTF">2022-01-30T14:43:52Z</dcterms:modified>
</cp:coreProperties>
</file>