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59" r:id="rId6"/>
    <p:sldId id="260" r:id="rId7"/>
    <p:sldId id="261" r:id="rId8"/>
    <p:sldId id="262" r:id="rId9"/>
    <p:sldId id="266" r:id="rId10"/>
    <p:sldId id="263" r:id="rId11"/>
    <p:sldId id="265" r:id="rId12"/>
    <p:sldId id="26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7B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jfi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image" Target="../media/image8.jfi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E91E7-86A5-41E0-89DA-FED52F255CB9}"/>
              </a:ext>
            </a:extLst>
          </p:cNvPr>
          <p:cNvSpPr>
            <a:spLocks noGrp="1"/>
          </p:cNvSpPr>
          <p:nvPr>
            <p:ph type="title"/>
          </p:nvPr>
        </p:nvSpPr>
        <p:spPr>
          <a:xfrm>
            <a:off x="1143001" y="0"/>
            <a:ext cx="9905998" cy="1478570"/>
          </a:xfrm>
        </p:spPr>
        <p:txBody>
          <a:bodyPr>
            <a:normAutofit/>
          </a:bodyPr>
          <a:lstStyle/>
          <a:p>
            <a:pPr algn="ctr"/>
            <a:r>
              <a:rPr lang="en-US" sz="2800" b="1" dirty="0">
                <a:solidFill>
                  <a:schemeClr val="bg1">
                    <a:lumMod val="75000"/>
                    <a:lumOff val="25000"/>
                  </a:schemeClr>
                </a:solidFill>
                <a:latin typeface="Cambria" panose="02040503050406030204" pitchFamily="18" charset="0"/>
                <a:ea typeface="Cambria" panose="02040503050406030204" pitchFamily="18" charset="0"/>
              </a:rPr>
              <a:t>IOT BASED SOIL NUTRIENT PARAMETER MEASURING AND MONITORING SYSTEM</a:t>
            </a:r>
          </a:p>
        </p:txBody>
      </p:sp>
      <p:sp>
        <p:nvSpPr>
          <p:cNvPr id="4" name="Content Placeholder 3">
            <a:extLst>
              <a:ext uri="{FF2B5EF4-FFF2-40B4-BE49-F238E27FC236}">
                <a16:creationId xmlns:a16="http://schemas.microsoft.com/office/drawing/2014/main" id="{A8405D1E-0188-482B-95CC-F625FC10DC0C}"/>
              </a:ext>
            </a:extLst>
          </p:cNvPr>
          <p:cNvSpPr>
            <a:spLocks noGrp="1"/>
          </p:cNvSpPr>
          <p:nvPr>
            <p:ph idx="1"/>
          </p:nvPr>
        </p:nvSpPr>
        <p:spPr>
          <a:xfrm>
            <a:off x="1221651" y="1232452"/>
            <a:ext cx="9905998" cy="5353878"/>
          </a:xfrm>
        </p:spPr>
        <p:txBody>
          <a:bodyPr>
            <a:normAutofit fontScale="92500" lnSpcReduction="10000"/>
          </a:bodyPr>
          <a:lstStyle/>
          <a:p>
            <a:pPr marL="0" indent="0" algn="ctr">
              <a:buNone/>
            </a:pPr>
            <a:r>
              <a:rPr lang="en-US" sz="2000" dirty="0">
                <a:solidFill>
                  <a:schemeClr val="bg1">
                    <a:lumMod val="75000"/>
                    <a:lumOff val="25000"/>
                  </a:schemeClr>
                </a:solidFill>
                <a:latin typeface="Cambria" panose="02040503050406030204" pitchFamily="18" charset="0"/>
                <a:ea typeface="Cambria" panose="02040503050406030204" pitchFamily="18" charset="0"/>
              </a:rPr>
              <a:t>    PRESENTED BY </a:t>
            </a:r>
          </a:p>
          <a:p>
            <a:pPr marL="0" indent="0" algn="ctr">
              <a:buNone/>
            </a:pPr>
            <a:r>
              <a:rPr lang="en-US" sz="2000" dirty="0">
                <a:solidFill>
                  <a:schemeClr val="bg1">
                    <a:lumMod val="75000"/>
                    <a:lumOff val="25000"/>
                  </a:schemeClr>
                </a:solidFill>
                <a:latin typeface="Cambria" panose="02040503050406030204" pitchFamily="18" charset="0"/>
                <a:ea typeface="Cambria" panose="02040503050406030204" pitchFamily="18" charset="0"/>
              </a:rPr>
              <a:t>SANJAY KUMAR.S, SANJAY PRASATH.K, SELVA.L, &amp; SHYAM SUNDAR.S</a:t>
            </a:r>
          </a:p>
          <a:p>
            <a:pPr marL="0" indent="0" algn="ctr">
              <a:buNone/>
            </a:pPr>
            <a:r>
              <a:rPr lang="en-US" sz="2000" dirty="0">
                <a:solidFill>
                  <a:schemeClr val="bg1">
                    <a:lumMod val="75000"/>
                    <a:lumOff val="25000"/>
                  </a:schemeClr>
                </a:solidFill>
                <a:latin typeface="Cambria" panose="02040503050406030204" pitchFamily="18" charset="0"/>
                <a:ea typeface="Cambria" panose="02040503050406030204" pitchFamily="18" charset="0"/>
              </a:rPr>
              <a:t>    Under the Guidance and supervision of </a:t>
            </a:r>
          </a:p>
          <a:p>
            <a:pPr marL="0" indent="0" algn="ctr">
              <a:buNone/>
            </a:pPr>
            <a:r>
              <a:rPr lang="en-US" b="1" dirty="0">
                <a:solidFill>
                  <a:schemeClr val="bg1">
                    <a:lumMod val="75000"/>
                    <a:lumOff val="25000"/>
                  </a:schemeClr>
                </a:solidFill>
                <a:latin typeface="Cambria" panose="02040503050406030204" pitchFamily="18" charset="0"/>
                <a:ea typeface="Cambria" panose="02040503050406030204" pitchFamily="18" charset="0"/>
              </a:rPr>
              <a:t>   C.BHAVYA. M.Sc., M.Phil.,</a:t>
            </a:r>
          </a:p>
          <a:p>
            <a:pPr marL="0" indent="0" algn="ctr">
              <a:buNone/>
            </a:pPr>
            <a:r>
              <a:rPr lang="en-US" sz="2000" dirty="0">
                <a:solidFill>
                  <a:schemeClr val="bg1">
                    <a:lumMod val="75000"/>
                    <a:lumOff val="25000"/>
                  </a:schemeClr>
                </a:solidFill>
                <a:latin typeface="Cambria" panose="02040503050406030204" pitchFamily="18" charset="0"/>
                <a:ea typeface="Cambria" panose="02040503050406030204" pitchFamily="18" charset="0"/>
              </a:rPr>
              <a:t> ASSISTANT PROFESSOR</a:t>
            </a:r>
          </a:p>
          <a:p>
            <a:pPr marL="0" indent="0" algn="ctr">
              <a:buNone/>
            </a:pPr>
            <a:r>
              <a:rPr lang="en-US" b="1" dirty="0">
                <a:solidFill>
                  <a:schemeClr val="bg1">
                    <a:lumMod val="75000"/>
                    <a:lumOff val="25000"/>
                  </a:schemeClr>
                </a:solidFill>
                <a:latin typeface="Cambria" panose="02040503050406030204" pitchFamily="18" charset="0"/>
                <a:ea typeface="Cambria" panose="02040503050406030204" pitchFamily="18" charset="0"/>
              </a:rPr>
              <a:t>      Dr.P.VENKATESHWARI. MSc., M.Phil., Ph.D.</a:t>
            </a:r>
          </a:p>
          <a:p>
            <a:pPr marL="0" indent="0" algn="ctr">
              <a:buNone/>
            </a:pPr>
            <a:r>
              <a:rPr lang="en-US" sz="2000" dirty="0">
                <a:solidFill>
                  <a:schemeClr val="bg1">
                    <a:lumMod val="75000"/>
                    <a:lumOff val="25000"/>
                  </a:schemeClr>
                </a:solidFill>
                <a:latin typeface="Cambria" panose="02040503050406030204" pitchFamily="18" charset="0"/>
                <a:ea typeface="Cambria" panose="02040503050406030204" pitchFamily="18" charset="0"/>
              </a:rPr>
              <a:t>HEAD, DEPARTMENT OF ELECTRONICS</a:t>
            </a:r>
          </a:p>
          <a:p>
            <a:pPr marL="0" indent="0" algn="ctr">
              <a:buNone/>
            </a:pPr>
            <a:r>
              <a:rPr lang="en-US" sz="2000" b="1" dirty="0">
                <a:solidFill>
                  <a:schemeClr val="bg1">
                    <a:lumMod val="75000"/>
                    <a:lumOff val="25000"/>
                  </a:schemeClr>
                </a:solidFill>
                <a:latin typeface="Cambria" panose="02040503050406030204" pitchFamily="18" charset="0"/>
                <a:ea typeface="Cambria" panose="02040503050406030204" pitchFamily="18" charset="0"/>
              </a:rPr>
              <a:t>RATHNAVEL SUBRAMANIAM COLLEGE OF ARTS AND SCIENCE</a:t>
            </a:r>
          </a:p>
          <a:p>
            <a:pPr marL="0" indent="0" algn="ctr">
              <a:buNone/>
            </a:pPr>
            <a:r>
              <a:rPr lang="en-US" sz="1800" dirty="0">
                <a:solidFill>
                  <a:schemeClr val="bg1">
                    <a:lumMod val="75000"/>
                    <a:lumOff val="25000"/>
                  </a:schemeClr>
                </a:solidFill>
                <a:latin typeface="Cambria" panose="02040503050406030204" pitchFamily="18" charset="0"/>
                <a:ea typeface="Cambria" panose="02040503050406030204" pitchFamily="18" charset="0"/>
              </a:rPr>
              <a:t>(AUTONOMOUS)</a:t>
            </a:r>
          </a:p>
          <a:p>
            <a:pPr marL="0" indent="0" algn="ctr">
              <a:buNone/>
            </a:pPr>
            <a:r>
              <a:rPr lang="en-US" sz="1800" dirty="0">
                <a:solidFill>
                  <a:schemeClr val="bg1">
                    <a:lumMod val="75000"/>
                    <a:lumOff val="25000"/>
                  </a:schemeClr>
                </a:solidFill>
                <a:latin typeface="Cambria" panose="02040503050406030204" pitchFamily="18" charset="0"/>
                <a:ea typeface="Cambria" panose="02040503050406030204" pitchFamily="18" charset="0"/>
              </a:rPr>
              <a:t>[AFFILIATED TO BHARATHIAR UNIVERSITY]</a:t>
            </a:r>
          </a:p>
          <a:p>
            <a:pPr marL="0" indent="0" algn="ctr">
              <a:buNone/>
            </a:pPr>
            <a:r>
              <a:rPr lang="en-US" sz="1800" dirty="0">
                <a:solidFill>
                  <a:schemeClr val="bg1">
                    <a:lumMod val="75000"/>
                    <a:lumOff val="25000"/>
                  </a:schemeClr>
                </a:solidFill>
                <a:latin typeface="Cambria" panose="02040503050406030204" pitchFamily="18" charset="0"/>
                <a:ea typeface="Cambria" panose="02040503050406030204" pitchFamily="18" charset="0"/>
              </a:rPr>
              <a:t>SULUR, COIMBATORE-641 402</a:t>
            </a:r>
          </a:p>
          <a:p>
            <a:pPr marL="0" indent="0" algn="ctr">
              <a:buNone/>
            </a:pPr>
            <a:r>
              <a:rPr lang="en-US" sz="1800" dirty="0">
                <a:solidFill>
                  <a:schemeClr val="bg1">
                    <a:lumMod val="75000"/>
                    <a:lumOff val="25000"/>
                  </a:schemeClr>
                </a:solidFill>
                <a:latin typeface="Cambria" panose="02040503050406030204" pitchFamily="18" charset="0"/>
                <a:ea typeface="Cambria" panose="02040503050406030204" pitchFamily="18" charset="0"/>
              </a:rPr>
              <a:t>2022</a:t>
            </a:r>
          </a:p>
        </p:txBody>
      </p:sp>
    </p:spTree>
    <p:extLst>
      <p:ext uri="{BB962C8B-B14F-4D97-AF65-F5344CB8AC3E}">
        <p14:creationId xmlns:p14="http://schemas.microsoft.com/office/powerpoint/2010/main" val="345849757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34154-D968-451C-9E98-138FC2DF9653}"/>
              </a:ext>
            </a:extLst>
          </p:cNvPr>
          <p:cNvSpPr>
            <a:spLocks noGrp="1"/>
          </p:cNvSpPr>
          <p:nvPr>
            <p:ph type="title"/>
          </p:nvPr>
        </p:nvSpPr>
        <p:spPr>
          <a:xfrm>
            <a:off x="1141413" y="0"/>
            <a:ext cx="9905998" cy="1478570"/>
          </a:xfrm>
        </p:spPr>
        <p:txBody>
          <a:bodyPr/>
          <a:lstStyle/>
          <a:p>
            <a:pPr algn="ctr"/>
            <a:r>
              <a:rPr lang="en-US" b="1" dirty="0">
                <a:solidFill>
                  <a:schemeClr val="bg1">
                    <a:lumMod val="75000"/>
                    <a:lumOff val="25000"/>
                  </a:schemeClr>
                </a:solidFill>
                <a:latin typeface="Cambria" panose="02040503050406030204" pitchFamily="18" charset="0"/>
                <a:ea typeface="Cambria" panose="02040503050406030204" pitchFamily="18" charset="0"/>
              </a:rPr>
              <a:t>ADVANTAGES AND DISADVANTAGES</a:t>
            </a:r>
          </a:p>
        </p:txBody>
      </p:sp>
      <p:sp>
        <p:nvSpPr>
          <p:cNvPr id="3" name="Content Placeholder 2">
            <a:extLst>
              <a:ext uri="{FF2B5EF4-FFF2-40B4-BE49-F238E27FC236}">
                <a16:creationId xmlns:a16="http://schemas.microsoft.com/office/drawing/2014/main" id="{4264A2F4-8E3A-463C-B5F1-E55814AB243A}"/>
              </a:ext>
            </a:extLst>
          </p:cNvPr>
          <p:cNvSpPr>
            <a:spLocks noGrp="1"/>
          </p:cNvSpPr>
          <p:nvPr>
            <p:ph idx="1"/>
          </p:nvPr>
        </p:nvSpPr>
        <p:spPr>
          <a:xfrm>
            <a:off x="1141413" y="1109801"/>
            <a:ext cx="10175945" cy="4853678"/>
          </a:xfrm>
        </p:spPr>
        <p:txBody>
          <a:bodyPr>
            <a:noAutofit/>
          </a:bodyPr>
          <a:lstStyle/>
          <a:p>
            <a:pPr algn="just">
              <a:buFont typeface="Wingdings" panose="05000000000000000000" pitchFamily="2" charset="2"/>
              <a:buChar char="§"/>
            </a:pPr>
            <a:r>
              <a:rPr lang="en-US" sz="1800" dirty="0">
                <a:solidFill>
                  <a:schemeClr val="bg1">
                    <a:lumMod val="75000"/>
                    <a:lumOff val="25000"/>
                  </a:schemeClr>
                </a:solidFill>
                <a:latin typeface="Cambria" panose="02040503050406030204" pitchFamily="18" charset="0"/>
                <a:ea typeface="Cambria" panose="02040503050406030204" pitchFamily="18" charset="0"/>
              </a:rPr>
              <a:t>Accurate and real – time soil data has become one of the most valuable resources among farmers.</a:t>
            </a:r>
          </a:p>
          <a:p>
            <a:pPr algn="just">
              <a:buFont typeface="Wingdings" panose="05000000000000000000" pitchFamily="2" charset="2"/>
              <a:buChar char="§"/>
            </a:pPr>
            <a:r>
              <a:rPr lang="en-US" sz="1800" dirty="0">
                <a:solidFill>
                  <a:schemeClr val="bg1">
                    <a:lumMod val="75000"/>
                    <a:lumOff val="25000"/>
                  </a:schemeClr>
                </a:solidFill>
                <a:latin typeface="Cambria" panose="02040503050406030204" pitchFamily="18" charset="0"/>
                <a:ea typeface="Cambria" panose="02040503050406030204" pitchFamily="18" charset="0"/>
              </a:rPr>
              <a:t>Optical and electrochemical techniques of these sensors system only a few of them are commercially available for monitoring.</a:t>
            </a:r>
          </a:p>
          <a:p>
            <a:pPr algn="just">
              <a:buFont typeface="Wingdings" panose="05000000000000000000" pitchFamily="2" charset="2"/>
              <a:buChar char="§"/>
            </a:pPr>
            <a:r>
              <a:rPr lang="en-US" sz="1800" dirty="0">
                <a:solidFill>
                  <a:schemeClr val="bg1">
                    <a:lumMod val="75000"/>
                    <a:lumOff val="25000"/>
                  </a:schemeClr>
                </a:solidFill>
                <a:latin typeface="Cambria" panose="02040503050406030204" pitchFamily="18" charset="0"/>
                <a:ea typeface="Cambria" panose="02040503050406030204" pitchFamily="18" charset="0"/>
              </a:rPr>
              <a:t>Real – time soil sensors data can be exploited in manners that increase product quality, promote food security and ensure environmental protection.</a:t>
            </a:r>
          </a:p>
          <a:p>
            <a:pPr algn="just">
              <a:buFont typeface="Wingdings" panose="05000000000000000000" pitchFamily="2" charset="2"/>
              <a:buChar char="§"/>
            </a:pPr>
            <a:r>
              <a:rPr lang="en-US" sz="1800" dirty="0">
                <a:solidFill>
                  <a:schemeClr val="bg1">
                    <a:lumMod val="75000"/>
                    <a:lumOff val="25000"/>
                  </a:schemeClr>
                </a:solidFill>
                <a:latin typeface="Cambria" panose="02040503050406030204" pitchFamily="18" charset="0"/>
                <a:ea typeface="Cambria" panose="02040503050406030204" pitchFamily="18" charset="0"/>
              </a:rPr>
              <a:t>Easy to handle the human interface access facility.</a:t>
            </a:r>
          </a:p>
          <a:p>
            <a:pPr algn="just">
              <a:buFont typeface="Wingdings" panose="05000000000000000000" pitchFamily="2" charset="2"/>
              <a:buChar char="§"/>
            </a:pPr>
            <a:r>
              <a:rPr lang="en-US" sz="1800" dirty="0">
                <a:solidFill>
                  <a:schemeClr val="bg1">
                    <a:lumMod val="75000"/>
                    <a:lumOff val="25000"/>
                  </a:schemeClr>
                </a:solidFill>
                <a:latin typeface="Cambria" panose="02040503050406030204" pitchFamily="18" charset="0"/>
                <a:ea typeface="Cambria" panose="02040503050406030204" pitchFamily="18" charset="0"/>
              </a:rPr>
              <a:t>Low cost – excessive usage and every 30 seconds one’s update information comes directly mobile application in our phone.</a:t>
            </a:r>
          </a:p>
          <a:p>
            <a:pPr algn="just">
              <a:buFont typeface="Wingdings" panose="05000000000000000000" pitchFamily="2" charset="2"/>
              <a:buChar char="§"/>
            </a:pPr>
            <a:r>
              <a:rPr lang="en-US" sz="1800" dirty="0">
                <a:solidFill>
                  <a:schemeClr val="bg1">
                    <a:lumMod val="75000"/>
                    <a:lumOff val="25000"/>
                  </a:schemeClr>
                </a:solidFill>
                <a:latin typeface="Cambria" panose="02040503050406030204" pitchFamily="18" charset="0"/>
                <a:ea typeface="Cambria" panose="02040503050406030204" pitchFamily="18" charset="0"/>
              </a:rPr>
              <a:t>This charging method for solar power it is not necessary for man to come to charge himself.</a:t>
            </a:r>
          </a:p>
          <a:p>
            <a:pPr algn="just">
              <a:buFont typeface="Wingdings" panose="05000000000000000000" pitchFamily="2" charset="2"/>
              <a:buChar char="§"/>
            </a:pPr>
            <a:r>
              <a:rPr lang="en-US" sz="1800" dirty="0">
                <a:solidFill>
                  <a:schemeClr val="bg1">
                    <a:lumMod val="75000"/>
                    <a:lumOff val="25000"/>
                  </a:schemeClr>
                </a:solidFill>
                <a:latin typeface="Cambria" panose="02040503050406030204" pitchFamily="18" charset="0"/>
                <a:ea typeface="Cambria" panose="02040503050406030204" pitchFamily="18" charset="0"/>
              </a:rPr>
              <a:t>The movement of nutrients, especially NO3 – and H2 PO4 and pesticides form soils into receiving waters can pose problems for the management of water quality in catchments.</a:t>
            </a:r>
          </a:p>
          <a:p>
            <a:pPr algn="just">
              <a:buFont typeface="Wingdings" panose="05000000000000000000" pitchFamily="2" charset="2"/>
              <a:buChar char="§"/>
            </a:pPr>
            <a:r>
              <a:rPr lang="en-US" sz="1800" dirty="0">
                <a:solidFill>
                  <a:schemeClr val="bg1">
                    <a:lumMod val="75000"/>
                    <a:lumOff val="25000"/>
                  </a:schemeClr>
                </a:solidFill>
                <a:latin typeface="Cambria" panose="02040503050406030204" pitchFamily="18" charset="0"/>
                <a:ea typeface="Cambria" panose="02040503050406030204" pitchFamily="18" charset="0"/>
              </a:rPr>
              <a:t>This circuit is complex.</a:t>
            </a:r>
          </a:p>
          <a:p>
            <a:pPr algn="just">
              <a:buFont typeface="Wingdings" panose="05000000000000000000" pitchFamily="2" charset="2"/>
              <a:buChar char="§"/>
            </a:pPr>
            <a:r>
              <a:rPr lang="en-US" sz="1800" dirty="0">
                <a:solidFill>
                  <a:schemeClr val="bg1">
                    <a:lumMod val="75000"/>
                    <a:lumOff val="25000"/>
                  </a:schemeClr>
                </a:solidFill>
                <a:latin typeface="Cambria" panose="02040503050406030204" pitchFamily="18" charset="0"/>
                <a:ea typeface="Cambria" panose="02040503050406030204" pitchFamily="18" charset="0"/>
              </a:rPr>
              <a:t>Electronics Basic Knowledge is required.</a:t>
            </a:r>
          </a:p>
        </p:txBody>
      </p:sp>
    </p:spTree>
    <p:extLst>
      <p:ext uri="{BB962C8B-B14F-4D97-AF65-F5344CB8AC3E}">
        <p14:creationId xmlns:p14="http://schemas.microsoft.com/office/powerpoint/2010/main" val="314663510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54402-44C7-437C-8C7B-B42208FC9771}"/>
              </a:ext>
            </a:extLst>
          </p:cNvPr>
          <p:cNvSpPr>
            <a:spLocks noGrp="1"/>
          </p:cNvSpPr>
          <p:nvPr>
            <p:ph type="title"/>
          </p:nvPr>
        </p:nvSpPr>
        <p:spPr>
          <a:xfrm>
            <a:off x="1141412" y="0"/>
            <a:ext cx="9905998" cy="1478570"/>
          </a:xfrm>
        </p:spPr>
        <p:txBody>
          <a:bodyPr/>
          <a:lstStyle/>
          <a:p>
            <a:pPr algn="ctr"/>
            <a:r>
              <a:rPr lang="en-US" b="1" dirty="0">
                <a:solidFill>
                  <a:schemeClr val="bg1">
                    <a:lumMod val="75000"/>
                    <a:lumOff val="25000"/>
                  </a:schemeClr>
                </a:solidFill>
                <a:latin typeface="Cambria" panose="02040503050406030204" pitchFamily="18" charset="0"/>
                <a:ea typeface="Cambria" panose="02040503050406030204" pitchFamily="18" charset="0"/>
              </a:rPr>
              <a:t>CONCLUSION</a:t>
            </a:r>
          </a:p>
        </p:txBody>
      </p:sp>
      <p:sp>
        <p:nvSpPr>
          <p:cNvPr id="3" name="Content Placeholder 2">
            <a:extLst>
              <a:ext uri="{FF2B5EF4-FFF2-40B4-BE49-F238E27FC236}">
                <a16:creationId xmlns:a16="http://schemas.microsoft.com/office/drawing/2014/main" id="{5099CAF4-6C01-453A-A2C0-E16F2484FD07}"/>
              </a:ext>
            </a:extLst>
          </p:cNvPr>
          <p:cNvSpPr>
            <a:spLocks noGrp="1"/>
          </p:cNvSpPr>
          <p:nvPr>
            <p:ph idx="1"/>
          </p:nvPr>
        </p:nvSpPr>
        <p:spPr>
          <a:xfrm>
            <a:off x="1141412" y="1083294"/>
            <a:ext cx="10030171" cy="4893435"/>
          </a:xfrm>
        </p:spPr>
        <p:txBody>
          <a:bodyPr>
            <a:normAutofit fontScale="92500" lnSpcReduction="10000"/>
          </a:bodyPr>
          <a:lstStyle/>
          <a:p>
            <a:pPr marL="0" indent="0" algn="just">
              <a:buNone/>
            </a:pPr>
            <a:r>
              <a:rPr lang="en-US" dirty="0">
                <a:solidFill>
                  <a:schemeClr val="bg1">
                    <a:lumMod val="75000"/>
                    <a:lumOff val="25000"/>
                  </a:schemeClr>
                </a:solidFill>
                <a:latin typeface="Cambria" panose="02040503050406030204" pitchFamily="18" charset="0"/>
                <a:ea typeface="Cambria" panose="02040503050406030204" pitchFamily="18" charset="0"/>
              </a:rPr>
              <a:t>          Remote monitoring of soil parameters is an emerging trend which has the potential to transform agricultural practices and increase productivity. pH value, temperature and moisture content of soil are the basic parameters which help in characterizing the soil and therefore in taking proper decisions regarding fertilizer application and choice of crops shown. In this work, antimony electrode is used for pH measurement. For soil moisture content estimation, the inverse relation between soil resistance and soil moisture has been utilized and corresponding circuitry has been developed. The determination of soil temperature is done using the DS18B20 sensor working on the Dallas one wire protocol. The system is integrated with data in cloud storage  store  in  from there it will be updated every 30 seconds as the information  comes directly through the app  on our phone. for the transfer of data to a nearby cell phone. The entire system is developed on   Arduino ATmega328P Uno.</a:t>
            </a:r>
          </a:p>
        </p:txBody>
      </p:sp>
    </p:spTree>
    <p:extLst>
      <p:ext uri="{BB962C8B-B14F-4D97-AF65-F5344CB8AC3E}">
        <p14:creationId xmlns:p14="http://schemas.microsoft.com/office/powerpoint/2010/main" val="3157845504"/>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1E56-FE78-4FE7-B1EE-B9353E2AF608}"/>
              </a:ext>
            </a:extLst>
          </p:cNvPr>
          <p:cNvSpPr>
            <a:spLocks noGrp="1"/>
          </p:cNvSpPr>
          <p:nvPr>
            <p:ph type="title"/>
          </p:nvPr>
        </p:nvSpPr>
        <p:spPr>
          <a:xfrm>
            <a:off x="1141412" y="0"/>
            <a:ext cx="9905998" cy="1478570"/>
          </a:xfrm>
        </p:spPr>
        <p:txBody>
          <a:bodyPr/>
          <a:lstStyle/>
          <a:p>
            <a:pPr algn="ctr"/>
            <a:r>
              <a:rPr lang="en-US" b="1" dirty="0">
                <a:solidFill>
                  <a:schemeClr val="bg1">
                    <a:lumMod val="75000"/>
                    <a:lumOff val="25000"/>
                  </a:schemeClr>
                </a:solidFill>
                <a:latin typeface="Cambria" panose="02040503050406030204" pitchFamily="18" charset="0"/>
                <a:ea typeface="Cambria" panose="02040503050406030204" pitchFamily="18" charset="0"/>
              </a:rPr>
              <a:t>PHOTOGRAPHY</a:t>
            </a:r>
          </a:p>
        </p:txBody>
      </p:sp>
      <p:pic>
        <p:nvPicPr>
          <p:cNvPr id="5" name="Content Placeholder 4">
            <a:extLst>
              <a:ext uri="{FF2B5EF4-FFF2-40B4-BE49-F238E27FC236}">
                <a16:creationId xmlns:a16="http://schemas.microsoft.com/office/drawing/2014/main" id="{D560D726-1004-421E-B527-F22C33420819}"/>
              </a:ext>
            </a:extLst>
          </p:cNvPr>
          <p:cNvPicPr>
            <a:picLocks noGrp="1" noChangeAspect="1"/>
          </p:cNvPicPr>
          <p:nvPr>
            <p:ph idx="1"/>
          </p:nvPr>
        </p:nvPicPr>
        <p:blipFill rotWithShape="1">
          <a:blip r:embed="rId2"/>
          <a:srcRect l="2" t="37505" r="1007" b="33787"/>
          <a:stretch/>
        </p:blipFill>
        <p:spPr>
          <a:xfrm>
            <a:off x="2683326" y="1478570"/>
            <a:ext cx="6512005" cy="398890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26412345"/>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71EA44-2170-490B-A1CF-AF096B625385}"/>
              </a:ext>
            </a:extLst>
          </p:cNvPr>
          <p:cNvSpPr>
            <a:spLocks noGrp="1"/>
          </p:cNvSpPr>
          <p:nvPr>
            <p:ph type="title"/>
          </p:nvPr>
        </p:nvSpPr>
        <p:spPr>
          <a:xfrm>
            <a:off x="1143001" y="2500327"/>
            <a:ext cx="9905998" cy="1478570"/>
          </a:xfrm>
        </p:spPr>
        <p:txBody>
          <a:bodyPr>
            <a:normAutofit/>
          </a:bodyPr>
          <a:lstStyle/>
          <a:p>
            <a:pPr algn="ctr"/>
            <a:r>
              <a:rPr lang="en-US" sz="9600" b="1" dirty="0">
                <a:solidFill>
                  <a:schemeClr val="bg1">
                    <a:lumMod val="75000"/>
                    <a:lumOff val="25000"/>
                  </a:schemeClr>
                </a:solidFill>
                <a:highlight>
                  <a:srgbClr val="327BAC"/>
                </a:highlight>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302432629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7A34-106D-4BBA-941D-CCE1EC06CB55}"/>
              </a:ext>
            </a:extLst>
          </p:cNvPr>
          <p:cNvSpPr>
            <a:spLocks noGrp="1"/>
          </p:cNvSpPr>
          <p:nvPr>
            <p:ph type="title"/>
          </p:nvPr>
        </p:nvSpPr>
        <p:spPr>
          <a:xfrm>
            <a:off x="1141412" y="-163361"/>
            <a:ext cx="9905998" cy="1478570"/>
          </a:xfrm>
        </p:spPr>
        <p:txBody>
          <a:bodyPr/>
          <a:lstStyle/>
          <a:p>
            <a:pPr algn="ctr"/>
            <a:r>
              <a:rPr lang="en-US" b="1" dirty="0">
                <a:solidFill>
                  <a:schemeClr val="bg1">
                    <a:lumMod val="75000"/>
                    <a:lumOff val="25000"/>
                  </a:schemeClr>
                </a:solidFill>
                <a:latin typeface="Cambria" panose="02040503050406030204" pitchFamily="18" charset="0"/>
                <a:ea typeface="Cambria" panose="02040503050406030204" pitchFamily="18" charset="0"/>
              </a:rPr>
              <a:t>ABSTRACT</a:t>
            </a:r>
          </a:p>
        </p:txBody>
      </p:sp>
      <p:sp>
        <p:nvSpPr>
          <p:cNvPr id="3" name="Content Placeholder 2">
            <a:extLst>
              <a:ext uri="{FF2B5EF4-FFF2-40B4-BE49-F238E27FC236}">
                <a16:creationId xmlns:a16="http://schemas.microsoft.com/office/drawing/2014/main" id="{C5665D8C-A63D-442E-A40B-DEC84809AEDC}"/>
              </a:ext>
            </a:extLst>
          </p:cNvPr>
          <p:cNvSpPr>
            <a:spLocks noGrp="1"/>
          </p:cNvSpPr>
          <p:nvPr>
            <p:ph idx="1"/>
          </p:nvPr>
        </p:nvSpPr>
        <p:spPr>
          <a:xfrm>
            <a:off x="1141411" y="1003782"/>
            <a:ext cx="9905999" cy="5251244"/>
          </a:xfrm>
        </p:spPr>
        <p:txBody>
          <a:bodyPr>
            <a:noAutofit/>
          </a:bodyPr>
          <a:lstStyle/>
          <a:p>
            <a:pPr algn="just">
              <a:buFont typeface="Wingdings" panose="05000000000000000000" pitchFamily="2" charset="2"/>
              <a:buChar char="q"/>
            </a:pPr>
            <a:r>
              <a:rPr lang="en-US" dirty="0">
                <a:solidFill>
                  <a:schemeClr val="bg1">
                    <a:lumMod val="75000"/>
                    <a:lumOff val="25000"/>
                  </a:schemeClr>
                </a:solidFill>
                <a:latin typeface="Cambria" panose="02040503050406030204" pitchFamily="18" charset="0"/>
                <a:ea typeface="Cambria" panose="02040503050406030204" pitchFamily="18" charset="0"/>
              </a:rPr>
              <a:t>This project is done to study about the  soil testing with the help of sensors and their record baseline values of soil quality indicators of our Garden soil for subsequent evaluation and comparison.</a:t>
            </a:r>
          </a:p>
          <a:p>
            <a:pPr algn="just">
              <a:buFont typeface="Wingdings" panose="05000000000000000000" pitchFamily="2" charset="2"/>
              <a:buChar char="q"/>
            </a:pPr>
            <a:r>
              <a:rPr lang="en-US" dirty="0">
                <a:solidFill>
                  <a:schemeClr val="bg1">
                    <a:lumMod val="75000"/>
                    <a:lumOff val="25000"/>
                  </a:schemeClr>
                </a:solidFill>
                <a:latin typeface="Cambria" panose="02040503050406030204" pitchFamily="18" charset="0"/>
                <a:ea typeface="Cambria" panose="02040503050406030204" pitchFamily="18" charset="0"/>
              </a:rPr>
              <a:t>An acceptably accurate and rapid soil chemical analysis for assessing available nutrient status and identify nutrient deficiencies for making fertilizer recommendation.</a:t>
            </a:r>
          </a:p>
          <a:p>
            <a:pPr algn="just">
              <a:buFont typeface="Wingdings" panose="05000000000000000000" pitchFamily="2" charset="2"/>
              <a:buChar char="q"/>
            </a:pPr>
            <a:r>
              <a:rPr lang="en-US" dirty="0">
                <a:solidFill>
                  <a:schemeClr val="bg1">
                    <a:lumMod val="75000"/>
                    <a:lumOff val="25000"/>
                  </a:schemeClr>
                </a:solidFill>
                <a:latin typeface="Cambria" panose="02040503050406030204" pitchFamily="18" charset="0"/>
                <a:ea typeface="Cambria" panose="02040503050406030204" pitchFamily="18" charset="0"/>
              </a:rPr>
              <a:t>Predict crop response to added nutrients and build a nutrient management plan. </a:t>
            </a:r>
          </a:p>
          <a:p>
            <a:pPr algn="just">
              <a:buFont typeface="Wingdings" panose="05000000000000000000" pitchFamily="2" charset="2"/>
              <a:buChar char="q"/>
            </a:pPr>
            <a:r>
              <a:rPr lang="en-US" dirty="0">
                <a:solidFill>
                  <a:schemeClr val="bg1">
                    <a:lumMod val="75000"/>
                    <a:lumOff val="25000"/>
                  </a:schemeClr>
                </a:solidFill>
                <a:latin typeface="Cambria" panose="02040503050406030204" pitchFamily="18" charset="0"/>
                <a:ea typeface="Cambria" panose="02040503050406030204" pitchFamily="18" charset="0"/>
              </a:rPr>
              <a:t>The identify nutrient values are send to the cloud with the help of GSM Module and we, saw the data by the mobile application.</a:t>
            </a:r>
          </a:p>
        </p:txBody>
      </p:sp>
    </p:spTree>
    <p:extLst>
      <p:ext uri="{BB962C8B-B14F-4D97-AF65-F5344CB8AC3E}">
        <p14:creationId xmlns:p14="http://schemas.microsoft.com/office/powerpoint/2010/main" val="4139012209"/>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70282-87D9-42F9-85B7-B6388E6285FB}"/>
              </a:ext>
            </a:extLst>
          </p:cNvPr>
          <p:cNvSpPr>
            <a:spLocks noGrp="1"/>
          </p:cNvSpPr>
          <p:nvPr>
            <p:ph type="title"/>
          </p:nvPr>
        </p:nvSpPr>
        <p:spPr>
          <a:xfrm>
            <a:off x="942631" y="0"/>
            <a:ext cx="9905998" cy="1478570"/>
          </a:xfrm>
        </p:spPr>
        <p:txBody>
          <a:bodyPr/>
          <a:lstStyle/>
          <a:p>
            <a:pPr algn="ctr"/>
            <a:r>
              <a:rPr lang="en-US" b="1" dirty="0">
                <a:solidFill>
                  <a:schemeClr val="bg1">
                    <a:lumMod val="75000"/>
                    <a:lumOff val="25000"/>
                  </a:schemeClr>
                </a:solidFill>
                <a:latin typeface="Cambria" panose="02040503050406030204" pitchFamily="18" charset="0"/>
                <a:ea typeface="Cambria" panose="02040503050406030204" pitchFamily="18" charset="0"/>
              </a:rPr>
              <a:t>CONTENTS</a:t>
            </a:r>
          </a:p>
        </p:txBody>
      </p:sp>
      <p:sp>
        <p:nvSpPr>
          <p:cNvPr id="3" name="Content Placeholder 2">
            <a:extLst>
              <a:ext uri="{FF2B5EF4-FFF2-40B4-BE49-F238E27FC236}">
                <a16:creationId xmlns:a16="http://schemas.microsoft.com/office/drawing/2014/main" id="{B015EFC4-408B-4B2E-B98C-338CA1EAFC3E}"/>
              </a:ext>
            </a:extLst>
          </p:cNvPr>
          <p:cNvSpPr>
            <a:spLocks noGrp="1"/>
          </p:cNvSpPr>
          <p:nvPr>
            <p:ph idx="1"/>
          </p:nvPr>
        </p:nvSpPr>
        <p:spPr>
          <a:xfrm>
            <a:off x="1143000" y="1295331"/>
            <a:ext cx="9705629" cy="4906686"/>
          </a:xfrm>
        </p:spPr>
        <p:txBody>
          <a:bodyPr>
            <a:normAutofit fontScale="85000" lnSpcReduction="20000"/>
          </a:bodyPr>
          <a:lstStyle/>
          <a:p>
            <a:pPr>
              <a:buFont typeface="Wingdings" panose="05000000000000000000" pitchFamily="2" charset="2"/>
              <a:buChar char="q"/>
            </a:pPr>
            <a:r>
              <a:rPr lang="en-US" sz="3600" dirty="0">
                <a:solidFill>
                  <a:schemeClr val="bg1">
                    <a:lumMod val="75000"/>
                    <a:lumOff val="25000"/>
                  </a:schemeClr>
                </a:solidFill>
                <a:latin typeface="Cambria" panose="02040503050406030204" pitchFamily="18" charset="0"/>
                <a:ea typeface="Cambria" panose="02040503050406030204" pitchFamily="18" charset="0"/>
              </a:rPr>
              <a:t>INTRODUCTION</a:t>
            </a:r>
          </a:p>
          <a:p>
            <a:pPr>
              <a:buFont typeface="Wingdings" panose="05000000000000000000" pitchFamily="2" charset="2"/>
              <a:buChar char="q"/>
            </a:pPr>
            <a:r>
              <a:rPr lang="en-US" sz="3600" dirty="0">
                <a:solidFill>
                  <a:schemeClr val="bg1">
                    <a:lumMod val="75000"/>
                    <a:lumOff val="25000"/>
                  </a:schemeClr>
                </a:solidFill>
                <a:latin typeface="Cambria" panose="02040503050406030204" pitchFamily="18" charset="0"/>
                <a:ea typeface="Cambria" panose="02040503050406030204" pitchFamily="18" charset="0"/>
              </a:rPr>
              <a:t>BLOCK DIAGRAM</a:t>
            </a:r>
          </a:p>
          <a:p>
            <a:pPr>
              <a:buFont typeface="Wingdings" panose="05000000000000000000" pitchFamily="2" charset="2"/>
              <a:buChar char="q"/>
            </a:pPr>
            <a:r>
              <a:rPr lang="en-US" sz="3600" dirty="0">
                <a:solidFill>
                  <a:schemeClr val="bg1">
                    <a:lumMod val="75000"/>
                    <a:lumOff val="25000"/>
                  </a:schemeClr>
                </a:solidFill>
                <a:latin typeface="Cambria" panose="02040503050406030204" pitchFamily="18" charset="0"/>
                <a:ea typeface="Cambria" panose="02040503050406030204" pitchFamily="18" charset="0"/>
              </a:rPr>
              <a:t>CIRCUIT DIAGRAM</a:t>
            </a:r>
          </a:p>
          <a:p>
            <a:pPr>
              <a:buFont typeface="Wingdings" panose="05000000000000000000" pitchFamily="2" charset="2"/>
              <a:buChar char="q"/>
            </a:pPr>
            <a:r>
              <a:rPr lang="en-US" sz="3600" dirty="0">
                <a:solidFill>
                  <a:schemeClr val="bg1">
                    <a:lumMod val="75000"/>
                    <a:lumOff val="25000"/>
                  </a:schemeClr>
                </a:solidFill>
                <a:latin typeface="Cambria" panose="02040503050406030204" pitchFamily="18" charset="0"/>
                <a:ea typeface="Cambria" panose="02040503050406030204" pitchFamily="18" charset="0"/>
              </a:rPr>
              <a:t>PCB LAYOUT</a:t>
            </a:r>
          </a:p>
          <a:p>
            <a:pPr>
              <a:buFont typeface="Wingdings" panose="05000000000000000000" pitchFamily="2" charset="2"/>
              <a:buChar char="q"/>
            </a:pPr>
            <a:r>
              <a:rPr lang="en-US" sz="3600" dirty="0">
                <a:solidFill>
                  <a:schemeClr val="bg1">
                    <a:lumMod val="75000"/>
                    <a:lumOff val="25000"/>
                  </a:schemeClr>
                </a:solidFill>
                <a:latin typeface="Cambria" panose="02040503050406030204" pitchFamily="18" charset="0"/>
                <a:ea typeface="Cambria" panose="02040503050406030204" pitchFamily="18" charset="0"/>
              </a:rPr>
              <a:t>APPLICATION</a:t>
            </a:r>
          </a:p>
          <a:p>
            <a:pPr>
              <a:buFont typeface="Wingdings" panose="05000000000000000000" pitchFamily="2" charset="2"/>
              <a:buChar char="q"/>
            </a:pPr>
            <a:r>
              <a:rPr lang="en-US" sz="3600" dirty="0">
                <a:solidFill>
                  <a:schemeClr val="bg1">
                    <a:lumMod val="75000"/>
                    <a:lumOff val="25000"/>
                  </a:schemeClr>
                </a:solidFill>
                <a:latin typeface="Cambria" panose="02040503050406030204" pitchFamily="18" charset="0"/>
                <a:ea typeface="Cambria" panose="02040503050406030204" pitchFamily="18" charset="0"/>
              </a:rPr>
              <a:t>ADVANTAGES AND DISADVANTAGES</a:t>
            </a:r>
          </a:p>
          <a:p>
            <a:pPr>
              <a:buFont typeface="Wingdings" panose="05000000000000000000" pitchFamily="2" charset="2"/>
              <a:buChar char="q"/>
            </a:pPr>
            <a:r>
              <a:rPr lang="en-US" sz="3600" dirty="0">
                <a:solidFill>
                  <a:schemeClr val="bg1">
                    <a:lumMod val="75000"/>
                    <a:lumOff val="25000"/>
                  </a:schemeClr>
                </a:solidFill>
                <a:latin typeface="Cambria" panose="02040503050406030204" pitchFamily="18" charset="0"/>
                <a:ea typeface="Cambria" panose="02040503050406030204" pitchFamily="18" charset="0"/>
              </a:rPr>
              <a:t>CONCLUSION</a:t>
            </a:r>
          </a:p>
          <a:p>
            <a:pPr>
              <a:buFont typeface="Wingdings" panose="05000000000000000000" pitchFamily="2" charset="2"/>
              <a:buChar char="q"/>
            </a:pPr>
            <a:r>
              <a:rPr lang="en-US" sz="3600" dirty="0">
                <a:solidFill>
                  <a:schemeClr val="bg1">
                    <a:lumMod val="75000"/>
                    <a:lumOff val="25000"/>
                  </a:schemeClr>
                </a:solidFill>
                <a:latin typeface="Cambria" panose="02040503050406030204" pitchFamily="18" charset="0"/>
                <a:ea typeface="Cambria" panose="02040503050406030204" pitchFamily="18" charset="0"/>
              </a:rPr>
              <a:t>PHOTOGRAPHY</a:t>
            </a:r>
          </a:p>
        </p:txBody>
      </p:sp>
    </p:spTree>
    <p:extLst>
      <p:ext uri="{BB962C8B-B14F-4D97-AF65-F5344CB8AC3E}">
        <p14:creationId xmlns:p14="http://schemas.microsoft.com/office/powerpoint/2010/main" val="218937079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5F7F-747C-47E9-920D-B1E08CE25C8B}"/>
              </a:ext>
            </a:extLst>
          </p:cNvPr>
          <p:cNvSpPr>
            <a:spLocks noGrp="1"/>
          </p:cNvSpPr>
          <p:nvPr>
            <p:ph type="title"/>
          </p:nvPr>
        </p:nvSpPr>
        <p:spPr>
          <a:xfrm>
            <a:off x="1141413" y="0"/>
            <a:ext cx="9905998" cy="1478570"/>
          </a:xfrm>
        </p:spPr>
        <p:txBody>
          <a:bodyPr/>
          <a:lstStyle/>
          <a:p>
            <a:pPr algn="ctr"/>
            <a:r>
              <a:rPr lang="en-US" b="1" dirty="0">
                <a:solidFill>
                  <a:schemeClr val="bg1">
                    <a:lumMod val="75000"/>
                    <a:lumOff val="25000"/>
                  </a:schemeClr>
                </a:solidFill>
                <a:latin typeface="Cambria" panose="02040503050406030204" pitchFamily="18" charset="0"/>
                <a:ea typeface="Cambria" panose="02040503050406030204" pitchFamily="18" charset="0"/>
              </a:rPr>
              <a:t>INTRODUCTION</a:t>
            </a:r>
          </a:p>
        </p:txBody>
      </p:sp>
      <p:sp>
        <p:nvSpPr>
          <p:cNvPr id="3" name="Content Placeholder 2">
            <a:extLst>
              <a:ext uri="{FF2B5EF4-FFF2-40B4-BE49-F238E27FC236}">
                <a16:creationId xmlns:a16="http://schemas.microsoft.com/office/drawing/2014/main" id="{D7E34742-80E6-4E7D-9FE1-7BA7374CAB8E}"/>
              </a:ext>
            </a:extLst>
          </p:cNvPr>
          <p:cNvSpPr>
            <a:spLocks noGrp="1"/>
          </p:cNvSpPr>
          <p:nvPr>
            <p:ph idx="1"/>
          </p:nvPr>
        </p:nvSpPr>
        <p:spPr>
          <a:xfrm>
            <a:off x="966251" y="1229069"/>
            <a:ext cx="10256321" cy="4919940"/>
          </a:xfrm>
        </p:spPr>
        <p:txBody>
          <a:bodyPr>
            <a:normAutofit fontScale="92500" lnSpcReduction="20000"/>
          </a:bodyPr>
          <a:lstStyle/>
          <a:p>
            <a:pPr algn="just">
              <a:buFont typeface="Wingdings" panose="05000000000000000000" pitchFamily="2" charset="2"/>
              <a:buChar char="q"/>
            </a:pPr>
            <a:r>
              <a:rPr lang="en-US" dirty="0">
                <a:solidFill>
                  <a:schemeClr val="bg1">
                    <a:lumMod val="75000"/>
                    <a:lumOff val="25000"/>
                  </a:schemeClr>
                </a:solidFill>
                <a:latin typeface="Cambria" panose="02040503050406030204" pitchFamily="18" charset="0"/>
                <a:ea typeface="Cambria" panose="02040503050406030204" pitchFamily="18" charset="0"/>
              </a:rPr>
              <a:t>Farmers have obtained new technology and tools to increase their profits with both the birth of sass and cloud technologies increasing the number of discerning consumers and unprecedented temperature values over the past few years.</a:t>
            </a:r>
          </a:p>
          <a:p>
            <a:pPr algn="just">
              <a:buFont typeface="Wingdings" panose="05000000000000000000" pitchFamily="2" charset="2"/>
              <a:buChar char="q"/>
            </a:pPr>
            <a:r>
              <a:rPr lang="en-US" dirty="0">
                <a:solidFill>
                  <a:schemeClr val="bg1">
                    <a:lumMod val="75000"/>
                    <a:lumOff val="25000"/>
                  </a:schemeClr>
                </a:solidFill>
                <a:latin typeface="Cambria" panose="02040503050406030204" pitchFamily="18" charset="0"/>
                <a:ea typeface="Cambria" panose="02040503050406030204" pitchFamily="18" charset="0"/>
              </a:rPr>
              <a:t>Measurement of soil content n (nitrogen), P (phosphorus) and K (potassium0 is necessary to determine how much additional nutrient content is to be added to soil to increase crop fertility.</a:t>
            </a:r>
          </a:p>
          <a:p>
            <a:pPr algn="just">
              <a:buFont typeface="Wingdings" panose="05000000000000000000" pitchFamily="2" charset="2"/>
              <a:buChar char="q"/>
            </a:pPr>
            <a:r>
              <a:rPr lang="en-US" dirty="0">
                <a:solidFill>
                  <a:schemeClr val="bg1">
                    <a:lumMod val="75000"/>
                    <a:lumOff val="25000"/>
                  </a:schemeClr>
                </a:solidFill>
                <a:latin typeface="Cambria" panose="02040503050406030204" pitchFamily="18" charset="0"/>
                <a:ea typeface="Cambria" panose="02040503050406030204" pitchFamily="18" charset="0"/>
              </a:rPr>
              <a:t>It help grow agricultural crops, sustain landscapes and revegetate deranged soils in dry areas and less then average rainfall periods.</a:t>
            </a:r>
          </a:p>
          <a:p>
            <a:pPr algn="just">
              <a:buFont typeface="Wingdings" panose="05000000000000000000" pitchFamily="2" charset="2"/>
              <a:buChar char="q"/>
            </a:pPr>
            <a:r>
              <a:rPr lang="en-US" dirty="0">
                <a:solidFill>
                  <a:schemeClr val="bg1">
                    <a:lumMod val="75000"/>
                    <a:lumOff val="25000"/>
                  </a:schemeClr>
                </a:solidFill>
                <a:latin typeface="Cambria" panose="02040503050406030204" pitchFamily="18" charset="0"/>
                <a:ea typeface="Cambria" panose="02040503050406030204" pitchFamily="18" charset="0"/>
              </a:rPr>
              <a:t>It has certain needs to agriculture production including frost protection, weed growth in grain field and soil acquisition avoidance.</a:t>
            </a:r>
          </a:p>
          <a:p>
            <a:pPr algn="just">
              <a:buFont typeface="Wingdings" panose="05000000000000000000" pitchFamily="2" charset="2"/>
              <a:buChar char="q"/>
            </a:pPr>
            <a:r>
              <a:rPr lang="en-US" dirty="0">
                <a:solidFill>
                  <a:schemeClr val="bg1">
                    <a:lumMod val="75000"/>
                    <a:lumOff val="25000"/>
                  </a:schemeClr>
                </a:solidFill>
                <a:latin typeface="Cambria" panose="02040503050406030204" pitchFamily="18" charset="0"/>
                <a:ea typeface="Cambria" panose="02040503050406030204" pitchFamily="18" charset="0"/>
              </a:rPr>
              <a:t>Wherever there was automation and people were replaced by automatic machinery.</a:t>
            </a:r>
          </a:p>
        </p:txBody>
      </p:sp>
    </p:spTree>
    <p:extLst>
      <p:ext uri="{BB962C8B-B14F-4D97-AF65-F5344CB8AC3E}">
        <p14:creationId xmlns:p14="http://schemas.microsoft.com/office/powerpoint/2010/main" val="209250557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1C21-844E-4391-A036-E246B195F3E3}"/>
              </a:ext>
            </a:extLst>
          </p:cNvPr>
          <p:cNvSpPr>
            <a:spLocks noGrp="1"/>
          </p:cNvSpPr>
          <p:nvPr>
            <p:ph type="title"/>
          </p:nvPr>
        </p:nvSpPr>
        <p:spPr>
          <a:xfrm>
            <a:off x="1219200" y="0"/>
            <a:ext cx="9828210" cy="1478570"/>
          </a:xfrm>
        </p:spPr>
        <p:txBody>
          <a:bodyPr/>
          <a:lstStyle/>
          <a:p>
            <a:pPr algn="ctr"/>
            <a:r>
              <a:rPr lang="en-US" b="1" dirty="0">
                <a:solidFill>
                  <a:schemeClr val="bg1">
                    <a:lumMod val="75000"/>
                    <a:lumOff val="25000"/>
                  </a:schemeClr>
                </a:solidFill>
                <a:latin typeface="Cambria" panose="02040503050406030204" pitchFamily="18" charset="0"/>
                <a:ea typeface="Cambria" panose="02040503050406030204" pitchFamily="18" charset="0"/>
              </a:rPr>
              <a:t>BLOCK DIAGRAM</a:t>
            </a:r>
          </a:p>
        </p:txBody>
      </p:sp>
      <p:pic>
        <p:nvPicPr>
          <p:cNvPr id="5" name="Content Placeholder 4">
            <a:extLst>
              <a:ext uri="{FF2B5EF4-FFF2-40B4-BE49-F238E27FC236}">
                <a16:creationId xmlns:a16="http://schemas.microsoft.com/office/drawing/2014/main" id="{C960B648-125A-4BDA-9139-4DCB76D6CE7A}"/>
              </a:ext>
            </a:extLst>
          </p:cNvPr>
          <p:cNvPicPr>
            <a:picLocks noGrp="1" noChangeAspect="1"/>
          </p:cNvPicPr>
          <p:nvPr>
            <p:ph idx="1"/>
          </p:nvPr>
        </p:nvPicPr>
        <p:blipFill>
          <a:blip r:embed="rId2"/>
          <a:stretch>
            <a:fillRect/>
          </a:stretch>
        </p:blipFill>
        <p:spPr>
          <a:xfrm>
            <a:off x="1219200" y="1477278"/>
            <a:ext cx="9828213" cy="4630518"/>
          </a:xfrm>
        </p:spPr>
      </p:pic>
    </p:spTree>
    <p:extLst>
      <p:ext uri="{BB962C8B-B14F-4D97-AF65-F5344CB8AC3E}">
        <p14:creationId xmlns:p14="http://schemas.microsoft.com/office/powerpoint/2010/main" val="190777596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56BE-3D8A-4EAE-BFD2-2594541BD865}"/>
              </a:ext>
            </a:extLst>
          </p:cNvPr>
          <p:cNvSpPr>
            <a:spLocks noGrp="1"/>
          </p:cNvSpPr>
          <p:nvPr>
            <p:ph type="title"/>
          </p:nvPr>
        </p:nvSpPr>
        <p:spPr>
          <a:xfrm>
            <a:off x="1260682" y="0"/>
            <a:ext cx="9905998" cy="1478570"/>
          </a:xfrm>
        </p:spPr>
        <p:txBody>
          <a:bodyPr/>
          <a:lstStyle/>
          <a:p>
            <a:pPr algn="ctr"/>
            <a:r>
              <a:rPr lang="en-US" b="1" dirty="0">
                <a:solidFill>
                  <a:schemeClr val="bg1">
                    <a:lumMod val="75000"/>
                    <a:lumOff val="25000"/>
                  </a:schemeClr>
                </a:solidFill>
                <a:latin typeface="Cambria" panose="02040503050406030204" pitchFamily="18" charset="0"/>
                <a:ea typeface="Cambria" panose="02040503050406030204" pitchFamily="18" charset="0"/>
              </a:rPr>
              <a:t>CIRCUIT DIAGRAM</a:t>
            </a:r>
          </a:p>
        </p:txBody>
      </p:sp>
      <p:pic>
        <p:nvPicPr>
          <p:cNvPr id="5" name="Content Placeholder 4">
            <a:extLst>
              <a:ext uri="{FF2B5EF4-FFF2-40B4-BE49-F238E27FC236}">
                <a16:creationId xmlns:a16="http://schemas.microsoft.com/office/drawing/2014/main" id="{209AF01C-FCA3-4CE5-87C9-F5DC64BA5651}"/>
              </a:ext>
            </a:extLst>
          </p:cNvPr>
          <p:cNvPicPr>
            <a:picLocks noGrp="1" noChangeAspect="1"/>
          </p:cNvPicPr>
          <p:nvPr>
            <p:ph idx="1"/>
          </p:nvPr>
        </p:nvPicPr>
        <p:blipFill>
          <a:blip r:embed="rId2"/>
          <a:stretch>
            <a:fillRect/>
          </a:stretch>
        </p:blipFill>
        <p:spPr>
          <a:xfrm>
            <a:off x="1143000" y="1422001"/>
            <a:ext cx="10023475" cy="4561686"/>
          </a:xfrm>
        </p:spPr>
      </p:pic>
    </p:spTree>
    <p:extLst>
      <p:ext uri="{BB962C8B-B14F-4D97-AF65-F5344CB8AC3E}">
        <p14:creationId xmlns:p14="http://schemas.microsoft.com/office/powerpoint/2010/main" val="90631149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44EE-7D1B-4A1A-A2BE-06074CBAC96C}"/>
              </a:ext>
            </a:extLst>
          </p:cNvPr>
          <p:cNvSpPr>
            <a:spLocks noGrp="1"/>
          </p:cNvSpPr>
          <p:nvPr>
            <p:ph type="title"/>
          </p:nvPr>
        </p:nvSpPr>
        <p:spPr>
          <a:xfrm>
            <a:off x="1247429" y="0"/>
            <a:ext cx="9905998" cy="1478570"/>
          </a:xfrm>
        </p:spPr>
        <p:txBody>
          <a:bodyPr/>
          <a:lstStyle/>
          <a:p>
            <a:pPr algn="ctr"/>
            <a:r>
              <a:rPr lang="en-US" b="1" dirty="0">
                <a:solidFill>
                  <a:schemeClr val="bg1">
                    <a:lumMod val="75000"/>
                    <a:lumOff val="25000"/>
                  </a:schemeClr>
                </a:solidFill>
                <a:latin typeface="Cambria" panose="02040503050406030204" pitchFamily="18" charset="0"/>
                <a:ea typeface="Cambria" panose="02040503050406030204" pitchFamily="18" charset="0"/>
              </a:rPr>
              <a:t>PCB LAYOUT</a:t>
            </a:r>
          </a:p>
        </p:txBody>
      </p:sp>
      <p:pic>
        <p:nvPicPr>
          <p:cNvPr id="7" name="Content Placeholder 6">
            <a:extLst>
              <a:ext uri="{FF2B5EF4-FFF2-40B4-BE49-F238E27FC236}">
                <a16:creationId xmlns:a16="http://schemas.microsoft.com/office/drawing/2014/main" id="{D6A460FA-8C92-4D9A-9292-2F55A8B8628E}"/>
              </a:ext>
            </a:extLst>
          </p:cNvPr>
          <p:cNvPicPr>
            <a:picLocks noGrp="1" noChangeAspect="1"/>
          </p:cNvPicPr>
          <p:nvPr>
            <p:ph idx="1"/>
          </p:nvPr>
        </p:nvPicPr>
        <p:blipFill rotWithShape="1">
          <a:blip r:embed="rId2"/>
          <a:srcRect l="28541" t="9718" r="23819" b="5821"/>
          <a:stretch/>
        </p:blipFill>
        <p:spPr>
          <a:xfrm>
            <a:off x="1643271" y="1333637"/>
            <a:ext cx="8640416" cy="5124859"/>
          </a:xfrm>
        </p:spPr>
      </p:pic>
    </p:spTree>
    <p:extLst>
      <p:ext uri="{BB962C8B-B14F-4D97-AF65-F5344CB8AC3E}">
        <p14:creationId xmlns:p14="http://schemas.microsoft.com/office/powerpoint/2010/main" val="275915117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C6EB-4065-446A-ABA6-1790ECA75C7B}"/>
              </a:ext>
            </a:extLst>
          </p:cNvPr>
          <p:cNvSpPr>
            <a:spLocks noGrp="1"/>
          </p:cNvSpPr>
          <p:nvPr>
            <p:ph type="title"/>
          </p:nvPr>
        </p:nvSpPr>
        <p:spPr>
          <a:xfrm>
            <a:off x="1065210" y="344699"/>
            <a:ext cx="9906000" cy="1590118"/>
          </a:xfrm>
        </p:spPr>
        <p:txBody>
          <a:bodyPr>
            <a:normAutofit fontScale="90000"/>
          </a:bodyPr>
          <a:lstStyle/>
          <a:p>
            <a:pPr algn="just"/>
            <a:r>
              <a:rPr lang="en-US" b="1" dirty="0">
                <a:solidFill>
                  <a:schemeClr val="bg1">
                    <a:lumMod val="75000"/>
                    <a:lumOff val="25000"/>
                  </a:schemeClr>
                </a:solidFill>
                <a:latin typeface="Cambria" panose="02040503050406030204" pitchFamily="18" charset="0"/>
                <a:ea typeface="Cambria" panose="02040503050406030204" pitchFamily="18" charset="0"/>
              </a:rPr>
              <a:t>APPLICATION</a:t>
            </a:r>
            <a:br>
              <a:rPr lang="en-US" b="1" dirty="0">
                <a:solidFill>
                  <a:schemeClr val="bg1">
                    <a:lumMod val="75000"/>
                    <a:lumOff val="25000"/>
                  </a:schemeClr>
                </a:solidFill>
                <a:latin typeface="Cambria" panose="02040503050406030204" pitchFamily="18" charset="0"/>
                <a:ea typeface="Cambria" panose="02040503050406030204" pitchFamily="18" charset="0"/>
              </a:rPr>
            </a:br>
            <a:br>
              <a:rPr lang="en-US" b="1" dirty="0">
                <a:solidFill>
                  <a:schemeClr val="bg1">
                    <a:lumMod val="75000"/>
                    <a:lumOff val="25000"/>
                  </a:schemeClr>
                </a:solidFill>
                <a:latin typeface="Cambria" panose="02040503050406030204" pitchFamily="18" charset="0"/>
                <a:ea typeface="Cambria" panose="02040503050406030204" pitchFamily="18" charset="0"/>
              </a:rPr>
            </a:br>
            <a:r>
              <a:rPr lang="en-US" sz="2200" dirty="0">
                <a:solidFill>
                  <a:schemeClr val="bg1">
                    <a:lumMod val="75000"/>
                    <a:lumOff val="25000"/>
                  </a:schemeClr>
                </a:solidFill>
                <a:latin typeface="Cambria" panose="02040503050406030204" pitchFamily="18" charset="0"/>
                <a:ea typeface="Cambria" panose="02040503050406030204" pitchFamily="18" charset="0"/>
              </a:rPr>
              <a:t>Based on testing of soil nutrient measuring devices for citrus plants in RVS FARMS. The NPK sensor will measure the nutrients in the soil for citrus seedlings, and the results read by the NPK sensor will be sent to the Cloud, making it easier for farmers to seed citrus seeds.</a:t>
            </a:r>
          </a:p>
        </p:txBody>
      </p:sp>
      <p:sp>
        <p:nvSpPr>
          <p:cNvPr id="4" name="Text Placeholder 3">
            <a:extLst>
              <a:ext uri="{FF2B5EF4-FFF2-40B4-BE49-F238E27FC236}">
                <a16:creationId xmlns:a16="http://schemas.microsoft.com/office/drawing/2014/main" id="{8006B54E-041E-44B1-82F2-010997BCE0C5}"/>
              </a:ext>
            </a:extLst>
          </p:cNvPr>
          <p:cNvSpPr>
            <a:spLocks noGrp="1"/>
          </p:cNvSpPr>
          <p:nvPr>
            <p:ph type="body" idx="1"/>
          </p:nvPr>
        </p:nvSpPr>
        <p:spPr>
          <a:xfrm>
            <a:off x="1157975" y="5312981"/>
            <a:ext cx="4649783" cy="823912"/>
          </a:xfrm>
        </p:spPr>
        <p:txBody>
          <a:bodyPr>
            <a:noAutofit/>
          </a:bodyPr>
          <a:lstStyle/>
          <a:p>
            <a:pPr algn="just"/>
            <a:r>
              <a:rPr lang="en-US" sz="1800" dirty="0">
                <a:solidFill>
                  <a:schemeClr val="bg1">
                    <a:lumMod val="75000"/>
                    <a:lumOff val="25000"/>
                  </a:schemeClr>
                </a:solidFill>
                <a:highlight>
                  <a:srgbClr val="327BAC"/>
                </a:highlight>
                <a:latin typeface="Cambria" panose="02040503050406030204" pitchFamily="18" charset="0"/>
                <a:ea typeface="Cambria" panose="02040503050406030204" pitchFamily="18" charset="0"/>
              </a:rPr>
              <a:t>The above results shows that, the temperature, humidity and light intensity of the sun and the corresponding graphical values are plotted through the cloud API’s</a:t>
            </a:r>
          </a:p>
        </p:txBody>
      </p:sp>
      <p:pic>
        <p:nvPicPr>
          <p:cNvPr id="11" name="Content Placeholder 10">
            <a:extLst>
              <a:ext uri="{FF2B5EF4-FFF2-40B4-BE49-F238E27FC236}">
                <a16:creationId xmlns:a16="http://schemas.microsoft.com/office/drawing/2014/main" id="{4D0BCA53-A485-41AD-BD07-F9B5A956AA87}"/>
              </a:ext>
            </a:extLst>
          </p:cNvPr>
          <p:cNvPicPr>
            <a:picLocks noGrp="1" noChangeAspect="1"/>
          </p:cNvPicPr>
          <p:nvPr>
            <p:ph sz="half" idx="2"/>
          </p:nvPr>
        </p:nvPicPr>
        <p:blipFill rotWithShape="1">
          <a:blip r:embed="rId2"/>
          <a:srcRect t="4614" r="1407" b="10317"/>
          <a:stretch/>
        </p:blipFill>
        <p:spPr>
          <a:xfrm>
            <a:off x="2570922" y="2215500"/>
            <a:ext cx="1232452" cy="2304053"/>
          </a:xfrm>
        </p:spPr>
      </p:pic>
      <p:sp>
        <p:nvSpPr>
          <p:cNvPr id="6" name="Text Placeholder 5">
            <a:extLst>
              <a:ext uri="{FF2B5EF4-FFF2-40B4-BE49-F238E27FC236}">
                <a16:creationId xmlns:a16="http://schemas.microsoft.com/office/drawing/2014/main" id="{D2E6E723-3AB6-416E-A81E-73D4678DC2D0}"/>
              </a:ext>
            </a:extLst>
          </p:cNvPr>
          <p:cNvSpPr>
            <a:spLocks noGrp="1"/>
          </p:cNvSpPr>
          <p:nvPr>
            <p:ph type="body" sz="quarter" idx="3"/>
          </p:nvPr>
        </p:nvSpPr>
        <p:spPr>
          <a:xfrm>
            <a:off x="6096000" y="5258592"/>
            <a:ext cx="4646602" cy="823912"/>
          </a:xfrm>
        </p:spPr>
        <p:txBody>
          <a:bodyPr>
            <a:noAutofit/>
          </a:bodyPr>
          <a:lstStyle/>
          <a:p>
            <a:pPr algn="just"/>
            <a:r>
              <a:rPr lang="en-US" sz="1800" dirty="0">
                <a:solidFill>
                  <a:schemeClr val="bg1">
                    <a:lumMod val="75000"/>
                    <a:lumOff val="25000"/>
                  </a:schemeClr>
                </a:solidFill>
                <a:highlight>
                  <a:srgbClr val="327BAC"/>
                </a:highlight>
                <a:latin typeface="Cambria" panose="02040503050406030204" pitchFamily="18" charset="0"/>
                <a:ea typeface="Cambria" panose="02040503050406030204" pitchFamily="18" charset="0"/>
              </a:rPr>
              <a:t>The second image shows that, the Solar Voltage value, Battery Voltage value and Altitude level of the system and the corresponding values are plotted through the Graphs</a:t>
            </a:r>
          </a:p>
        </p:txBody>
      </p:sp>
      <p:pic>
        <p:nvPicPr>
          <p:cNvPr id="13" name="Content Placeholder 12">
            <a:extLst>
              <a:ext uri="{FF2B5EF4-FFF2-40B4-BE49-F238E27FC236}">
                <a16:creationId xmlns:a16="http://schemas.microsoft.com/office/drawing/2014/main" id="{D594AFDE-AAAD-407A-8173-1DB809664DBE}"/>
              </a:ext>
            </a:extLst>
          </p:cNvPr>
          <p:cNvPicPr>
            <a:picLocks noGrp="1" noChangeAspect="1"/>
          </p:cNvPicPr>
          <p:nvPr>
            <p:ph sz="quarter" idx="4"/>
          </p:nvPr>
        </p:nvPicPr>
        <p:blipFill rotWithShape="1">
          <a:blip r:embed="rId3"/>
          <a:srcRect l="-1" t="5300" r="2318" b="10487"/>
          <a:stretch/>
        </p:blipFill>
        <p:spPr>
          <a:xfrm>
            <a:off x="7335955" y="2215500"/>
            <a:ext cx="1232452" cy="2302111"/>
          </a:xfrm>
        </p:spPr>
      </p:pic>
    </p:spTree>
    <p:extLst>
      <p:ext uri="{BB962C8B-B14F-4D97-AF65-F5344CB8AC3E}">
        <p14:creationId xmlns:p14="http://schemas.microsoft.com/office/powerpoint/2010/main" val="1628517314"/>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D2FF-6534-4A9A-89FC-DEBF53282145}"/>
              </a:ext>
            </a:extLst>
          </p:cNvPr>
          <p:cNvSpPr>
            <a:spLocks noGrp="1"/>
          </p:cNvSpPr>
          <p:nvPr>
            <p:ph type="title"/>
          </p:nvPr>
        </p:nvSpPr>
        <p:spPr>
          <a:xfrm>
            <a:off x="9399857" y="6175512"/>
            <a:ext cx="3653534" cy="415049"/>
          </a:xfrm>
        </p:spPr>
        <p:txBody>
          <a:bodyPr>
            <a:normAutofit fontScale="90000"/>
          </a:bodyPr>
          <a:lstStyle/>
          <a:p>
            <a:r>
              <a:rPr lang="en-US" dirty="0"/>
              <a:t>RVS FARMS</a:t>
            </a:r>
          </a:p>
        </p:txBody>
      </p:sp>
      <p:sp>
        <p:nvSpPr>
          <p:cNvPr id="3" name="Text Placeholder 2">
            <a:extLst>
              <a:ext uri="{FF2B5EF4-FFF2-40B4-BE49-F238E27FC236}">
                <a16:creationId xmlns:a16="http://schemas.microsoft.com/office/drawing/2014/main" id="{C8BFD937-6B37-41F1-98D3-2EAF841B74ED}"/>
              </a:ext>
            </a:extLst>
          </p:cNvPr>
          <p:cNvSpPr>
            <a:spLocks noGrp="1"/>
          </p:cNvSpPr>
          <p:nvPr>
            <p:ph type="body" idx="1"/>
          </p:nvPr>
        </p:nvSpPr>
        <p:spPr>
          <a:xfrm>
            <a:off x="1144589" y="4389471"/>
            <a:ext cx="4649783" cy="823912"/>
          </a:xfrm>
        </p:spPr>
        <p:txBody>
          <a:bodyPr>
            <a:noAutofit/>
          </a:bodyPr>
          <a:lstStyle/>
          <a:p>
            <a:pPr algn="just"/>
            <a:r>
              <a:rPr lang="en-US" sz="2000" dirty="0">
                <a:solidFill>
                  <a:schemeClr val="bg1">
                    <a:lumMod val="75000"/>
                    <a:lumOff val="25000"/>
                  </a:schemeClr>
                </a:solidFill>
                <a:highlight>
                  <a:srgbClr val="327BAC"/>
                </a:highlight>
                <a:latin typeface="Cambria" panose="02040503050406030204" pitchFamily="18" charset="0"/>
                <a:ea typeface="Cambria" panose="02040503050406030204" pitchFamily="18" charset="0"/>
              </a:rPr>
              <a:t>The Third image shows that, the pH value, Moisture and the pressure Level of the SOIL.</a:t>
            </a:r>
          </a:p>
        </p:txBody>
      </p:sp>
      <p:pic>
        <p:nvPicPr>
          <p:cNvPr id="8" name="Content Placeholder 7">
            <a:extLst>
              <a:ext uri="{FF2B5EF4-FFF2-40B4-BE49-F238E27FC236}">
                <a16:creationId xmlns:a16="http://schemas.microsoft.com/office/drawing/2014/main" id="{2B41B67B-D2A5-4891-B347-E9F6D5F819A2}"/>
              </a:ext>
            </a:extLst>
          </p:cNvPr>
          <p:cNvPicPr>
            <a:picLocks noGrp="1" noChangeAspect="1"/>
          </p:cNvPicPr>
          <p:nvPr>
            <p:ph sz="half" idx="2"/>
          </p:nvPr>
        </p:nvPicPr>
        <p:blipFill rotWithShape="1">
          <a:blip r:embed="rId2"/>
          <a:srcRect t="4223" r="1797" b="11135"/>
          <a:stretch/>
        </p:blipFill>
        <p:spPr>
          <a:xfrm>
            <a:off x="7977812" y="507423"/>
            <a:ext cx="1740732" cy="3250772"/>
          </a:xfrm>
        </p:spPr>
      </p:pic>
      <p:sp>
        <p:nvSpPr>
          <p:cNvPr id="5" name="Text Placeholder 4">
            <a:extLst>
              <a:ext uri="{FF2B5EF4-FFF2-40B4-BE49-F238E27FC236}">
                <a16:creationId xmlns:a16="http://schemas.microsoft.com/office/drawing/2014/main" id="{9F5ED6D5-7E42-4655-BF52-78BE323FD93D}"/>
              </a:ext>
            </a:extLst>
          </p:cNvPr>
          <p:cNvSpPr>
            <a:spLocks noGrp="1"/>
          </p:cNvSpPr>
          <p:nvPr>
            <p:ph type="body" sz="quarter" idx="3"/>
          </p:nvPr>
        </p:nvSpPr>
        <p:spPr>
          <a:xfrm>
            <a:off x="6580022" y="4931672"/>
            <a:ext cx="4646602" cy="823912"/>
          </a:xfrm>
        </p:spPr>
        <p:txBody>
          <a:bodyPr>
            <a:noAutofit/>
          </a:bodyPr>
          <a:lstStyle/>
          <a:p>
            <a:pPr algn="just"/>
            <a:r>
              <a:rPr lang="en-US" sz="2000" dirty="0">
                <a:solidFill>
                  <a:schemeClr val="bg1">
                    <a:lumMod val="75000"/>
                    <a:lumOff val="25000"/>
                  </a:schemeClr>
                </a:solidFill>
                <a:highlight>
                  <a:srgbClr val="327BAC"/>
                </a:highlight>
                <a:latin typeface="Cambria" panose="02040503050406030204" pitchFamily="18" charset="0"/>
                <a:ea typeface="Cambria" panose="02040503050406030204" pitchFamily="18" charset="0"/>
              </a:rPr>
              <a:t>The fourth image shows that the Nitrogen, Phosphorus and Potassium level of the soil and the corresponding values are plotted through the Graphs</a:t>
            </a:r>
          </a:p>
        </p:txBody>
      </p:sp>
      <p:pic>
        <p:nvPicPr>
          <p:cNvPr id="10" name="Content Placeholder 9">
            <a:extLst>
              <a:ext uri="{FF2B5EF4-FFF2-40B4-BE49-F238E27FC236}">
                <a16:creationId xmlns:a16="http://schemas.microsoft.com/office/drawing/2014/main" id="{A0AC1188-B76F-4A92-9619-BEB15B75FEE0}"/>
              </a:ext>
            </a:extLst>
          </p:cNvPr>
          <p:cNvPicPr>
            <a:picLocks noGrp="1" noChangeAspect="1"/>
          </p:cNvPicPr>
          <p:nvPr>
            <p:ph sz="quarter" idx="4"/>
          </p:nvPr>
        </p:nvPicPr>
        <p:blipFill rotWithShape="1">
          <a:blip r:embed="rId3"/>
          <a:srcRect t="4752" r="1192" b="10077"/>
          <a:stretch/>
        </p:blipFill>
        <p:spPr>
          <a:xfrm>
            <a:off x="2473457" y="514671"/>
            <a:ext cx="1740733" cy="3251031"/>
          </a:xfrm>
        </p:spPr>
      </p:pic>
    </p:spTree>
    <p:extLst>
      <p:ext uri="{BB962C8B-B14F-4D97-AF65-F5344CB8AC3E}">
        <p14:creationId xmlns:p14="http://schemas.microsoft.com/office/powerpoint/2010/main" val="350326120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266</TotalTime>
  <Words>820</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Cambria</vt:lpstr>
      <vt:lpstr>Tw Cen MT</vt:lpstr>
      <vt:lpstr>Wingdings</vt:lpstr>
      <vt:lpstr>Circuit</vt:lpstr>
      <vt:lpstr>IOT BASED SOIL NUTRIENT PARAMETER MEASURING AND MONITORING SYSTEM</vt:lpstr>
      <vt:lpstr>ABSTRACT</vt:lpstr>
      <vt:lpstr>CONTENTS</vt:lpstr>
      <vt:lpstr>INTRODUCTION</vt:lpstr>
      <vt:lpstr>BLOCK DIAGRAM</vt:lpstr>
      <vt:lpstr>CIRCUIT DIAGRAM</vt:lpstr>
      <vt:lpstr>PCB LAYOUT</vt:lpstr>
      <vt:lpstr>APPLICATION  Based on testing of soil nutrient measuring devices for citrus plants in RVS FARMS. The NPK sensor will measure the nutrients in the soil for citrus seedlings, and the results read by the NPK sensor will be sent to the Cloud, making it easier for farmers to seed citrus seeds.</vt:lpstr>
      <vt:lpstr>RVS FARMS</vt:lpstr>
      <vt:lpstr>ADVANTAGES AND DISADVANTAGES</vt:lpstr>
      <vt:lpstr>CONCLUSION</vt:lpstr>
      <vt:lpstr>PHOTOGRAPHY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SOIL NUTRIENT PARAMETER MEASURING AND MONITORING SYSTEM</dc:title>
  <dc:creator>Future Tree</dc:creator>
  <cp:lastModifiedBy>Future Tree</cp:lastModifiedBy>
  <cp:revision>26</cp:revision>
  <dcterms:created xsi:type="dcterms:W3CDTF">2022-05-29T05:31:32Z</dcterms:created>
  <dcterms:modified xsi:type="dcterms:W3CDTF">2022-05-29T14:34:12Z</dcterms:modified>
</cp:coreProperties>
</file>