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8" r:id="rId3"/>
    <p:sldId id="259" r:id="rId4"/>
    <p:sldId id="260" r:id="rId5"/>
    <p:sldId id="297" r:id="rId6"/>
    <p:sldId id="262" r:id="rId7"/>
    <p:sldId id="263" r:id="rId8"/>
    <p:sldId id="264" r:id="rId9"/>
    <p:sldId id="265" r:id="rId10"/>
    <p:sldId id="267" r:id="rId11"/>
    <p:sldId id="268" r:id="rId12"/>
    <p:sldId id="269" r:id="rId13"/>
    <p:sldId id="272" r:id="rId14"/>
    <p:sldId id="274" r:id="rId15"/>
    <p:sldId id="298" r:id="rId16"/>
    <p:sldId id="277" r:id="rId17"/>
    <p:sldId id="279" r:id="rId18"/>
    <p:sldId id="293" r:id="rId19"/>
    <p:sldId id="294" r:id="rId20"/>
    <p:sldId id="295" r:id="rId21"/>
    <p:sldId id="296" r:id="rId22"/>
  </p:sldIdLst>
  <p:sldSz cx="12192000" cy="6858000"/>
  <p:notesSz cx="6858000" cy="9144000"/>
  <p:embeddedFontLst>
    <p:embeddedFont>
      <p:font typeface="Algerian" panose="04020705040A02060702" pitchFamily="82" charset="0"/>
      <p:regular r:id="rId24"/>
    </p:embeddedFont>
    <p:embeddedFont>
      <p:font typeface="Arial Black" panose="020B0A04020102020204" pitchFamily="34" charset="0"/>
      <p:bold r:id="rId25"/>
    </p:embeddedFont>
    <p:embeddedFont>
      <p:font typeface="Georgia" panose="02040502050405020303" pitchFamily="18" charset="0"/>
      <p:regular r:id="rId26"/>
      <p:bold r:id="rId27"/>
      <p:italic r:id="rId28"/>
      <p:boldItalic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95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linkedin.com/in/sharat-chandra"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www.linkedin.com/in/sanjaynayak1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35428" y="2915747"/>
            <a:ext cx="10698325" cy="840139"/>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IN" sz="5400" b="1" dirty="0">
                <a:latin typeface="Times New Roman"/>
                <a:ea typeface="Times New Roman"/>
                <a:cs typeface="Times New Roman"/>
                <a:sym typeface="Times New Roman"/>
              </a:rPr>
              <a:t>                </a:t>
            </a:r>
            <a:r>
              <a:rPr lang="en-IN" sz="5400" b="1" dirty="0">
                <a:solidFill>
                  <a:schemeClr val="accent5">
                    <a:lumMod val="75000"/>
                  </a:schemeClr>
                </a:solidFill>
                <a:latin typeface="Algerian" panose="04020705040A02060702" pitchFamily="82" charset="0"/>
                <a:ea typeface="Times New Roman"/>
                <a:cs typeface="Times New Roman"/>
                <a:sym typeface="Times New Roman"/>
              </a:rPr>
              <a:t>Internship Project</a:t>
            </a:r>
            <a:endParaRPr sz="5400" b="1" dirty="0">
              <a:solidFill>
                <a:schemeClr val="accent5">
                  <a:lumMod val="75000"/>
                </a:schemeClr>
              </a:solidFill>
              <a:latin typeface="Algerian" panose="04020705040A02060702" pitchFamily="82" charset="0"/>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0" y="-662849"/>
            <a:ext cx="12068450" cy="9787204"/>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Collection and Understanding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br>
              <a:rPr lang="en-IN" sz="3200" b="1" dirty="0">
                <a:latin typeface="Times New Roman"/>
                <a:ea typeface="Times New Roman"/>
                <a:cs typeface="Times New Roman"/>
                <a:sym typeface="Times New Roman"/>
              </a:rPr>
            </a:br>
            <a:r>
              <a:rPr lang="en-IN" sz="3200" b="1" u="sng" dirty="0">
                <a:latin typeface="Times New Roman"/>
                <a:ea typeface="Times New Roman"/>
                <a:cs typeface="Times New Roman"/>
                <a:sym typeface="Times New Roman"/>
              </a:rPr>
              <a:t>Data collection</a:t>
            </a:r>
            <a:br>
              <a:rPr lang="en-IN" sz="3200" b="1" u="sng" dirty="0">
                <a:latin typeface="Times New Roman"/>
                <a:ea typeface="Times New Roman"/>
                <a:cs typeface="Times New Roman"/>
                <a:sym typeface="Times New Roman"/>
              </a:rPr>
            </a:br>
            <a:endParaRPr sz="3200" b="1" u="sng"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US" sz="1800" dirty="0">
                <a:latin typeface="Times New Roman"/>
                <a:ea typeface="Times New Roman"/>
                <a:cs typeface="Times New Roman"/>
                <a:sym typeface="Times New Roman"/>
              </a:rPr>
              <a:t>For data collection, the client provides relevant information such as vehicle specifications, fuel types, usage patterns, and performance requirements. Data understanding involves analyzing this information to identify trends, patterns, and insights that inform the design and manufacturing process of the fuel pumps. This includes understanding the dynamics of fuel flow, engine requirements, environmental factors, and market demands to develop optimal solutions.</a:t>
            </a: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r>
              <a:rPr lang="en-US" sz="3200" b="1" u="sng" dirty="0">
                <a:latin typeface="Times New Roman"/>
                <a:ea typeface="Times New Roman"/>
                <a:cs typeface="Times New Roman"/>
                <a:sym typeface="Times New Roman"/>
              </a:rPr>
              <a:t>Data Understanding</a:t>
            </a: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The dataset appears to be related to machine downtime, containing information on various parameters monitored during machine operation.</a:t>
            </a: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Numerical Variables: </a:t>
            </a:r>
            <a:r>
              <a:rPr lang="en-US" sz="1800" dirty="0" err="1">
                <a:latin typeface="Times New Roman"/>
                <a:ea typeface="Times New Roman"/>
                <a:cs typeface="Times New Roman"/>
                <a:sym typeface="Times New Roman"/>
              </a:rPr>
              <a:t>Hydraulic_Pressure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Coolant_Pressure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Air_System_Pressure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Coolant_Temperature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Hydraulic_Oil_Temperature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Spindle_Bearing_Temperature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Spindle_Vibration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Tool_Vibration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Spindle_Speed</a:t>
            </a:r>
            <a:r>
              <a:rPr lang="en-US" sz="1800" dirty="0">
                <a:latin typeface="Times New Roman"/>
                <a:ea typeface="Times New Roman"/>
                <a:cs typeface="Times New Roman"/>
                <a:sym typeface="Times New Roman"/>
              </a:rPr>
              <a:t>, Voltage, Torque, Cutting, Downtime. </a:t>
            </a: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Categorical Variables: Date, </a:t>
            </a:r>
            <a:r>
              <a:rPr lang="en-US" sz="1800" dirty="0" err="1">
                <a:latin typeface="Times New Roman"/>
                <a:ea typeface="Times New Roman"/>
                <a:cs typeface="Times New Roman"/>
                <a:sym typeface="Times New Roman"/>
              </a:rPr>
              <a:t>Machine_ID</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Assembly_Line_No</a:t>
            </a:r>
            <a:r>
              <a:rPr lang="en-US" sz="1800" dirty="0">
                <a:latin typeface="Times New Roman"/>
                <a:ea typeface="Times New Roman"/>
                <a:cs typeface="Times New Roman"/>
                <a:sym typeface="Times New Roman"/>
              </a:rPr>
              <a:t>.</a:t>
            </a: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dirty="0">
              <a:solidFill>
                <a:schemeClr val="dk1"/>
              </a:solidFill>
              <a:highlight>
                <a:srgbClr val="FFFFFF"/>
              </a:highlight>
            </a:endParaRPr>
          </a:p>
          <a:p>
            <a:pPr marL="0" lvl="0" indent="0" algn="l" rtl="0">
              <a:spcBef>
                <a:spcPts val="700"/>
              </a:spcBef>
              <a:spcAft>
                <a:spcPts val="0"/>
              </a:spcAft>
              <a:buNone/>
            </a:pPr>
            <a:endParaRPr dirty="0">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4893617"/>
          </a:xfrm>
          <a:prstGeom prst="rect">
            <a:avLst/>
          </a:prstGeom>
          <a:noFill/>
          <a:ln>
            <a:noFill/>
          </a:ln>
        </p:spPr>
        <p:txBody>
          <a:bodyPr spcFirstLastPara="1" wrap="square" lIns="91425" tIns="91425" rIns="91425" bIns="91425" anchor="t" anchorCtr="0">
            <a:spAutoFit/>
          </a:bodyPr>
          <a:lstStyle/>
          <a:p>
            <a:pPr algn="l">
              <a:buFont typeface="+mj-lt"/>
              <a:buAutoNum type="arabicPeriod"/>
            </a:pPr>
            <a:r>
              <a:rPr lang="en-IN" sz="1800" b="1" i="0" dirty="0">
                <a:solidFill>
                  <a:srgbClr val="0D0D0D"/>
                </a:solidFill>
                <a:effectLst/>
                <a:latin typeface="Söhne"/>
              </a:rPr>
              <a:t>Date</a:t>
            </a:r>
            <a:r>
              <a:rPr lang="en-IN" sz="1800" b="0" i="0" dirty="0">
                <a:solidFill>
                  <a:srgbClr val="0D0D0D"/>
                </a:solidFill>
                <a:effectLst/>
                <a:latin typeface="Söhne"/>
              </a:rPr>
              <a:t>: Contains date values with 2500 non-null entries.</a:t>
            </a:r>
          </a:p>
          <a:p>
            <a:pPr algn="l">
              <a:buFont typeface="+mj-lt"/>
              <a:buAutoNum type="arabicPeriod"/>
            </a:pPr>
            <a:r>
              <a:rPr lang="en-IN" sz="1800" b="1" i="0" dirty="0" err="1">
                <a:solidFill>
                  <a:srgbClr val="0D0D0D"/>
                </a:solidFill>
                <a:effectLst/>
                <a:latin typeface="Söhne"/>
              </a:rPr>
              <a:t>Machine_ID</a:t>
            </a:r>
            <a:r>
              <a:rPr lang="en-IN" sz="1800" b="0" i="0" dirty="0">
                <a:solidFill>
                  <a:srgbClr val="0D0D0D"/>
                </a:solidFill>
                <a:effectLst/>
                <a:latin typeface="Söhne"/>
              </a:rPr>
              <a:t>: Contains machine ID values with 2500 non-null entries.</a:t>
            </a:r>
          </a:p>
          <a:p>
            <a:pPr algn="l">
              <a:buFont typeface="+mj-lt"/>
              <a:buAutoNum type="arabicPeriod"/>
            </a:pPr>
            <a:r>
              <a:rPr lang="en-IN" sz="1800" b="1" i="0" dirty="0" err="1">
                <a:solidFill>
                  <a:srgbClr val="0D0D0D"/>
                </a:solidFill>
                <a:effectLst/>
                <a:latin typeface="Söhne"/>
              </a:rPr>
              <a:t>Assembly_Line_No</a:t>
            </a:r>
            <a:r>
              <a:rPr lang="en-IN" sz="1800" b="0" i="0" dirty="0">
                <a:solidFill>
                  <a:srgbClr val="0D0D0D"/>
                </a:solidFill>
                <a:effectLst/>
                <a:latin typeface="Söhne"/>
              </a:rPr>
              <a:t>: Contains assembly line numbers with 2500 non-null entries.</a:t>
            </a:r>
          </a:p>
          <a:p>
            <a:pPr algn="l">
              <a:buFont typeface="+mj-lt"/>
              <a:buAutoNum type="arabicPeriod"/>
            </a:pPr>
            <a:r>
              <a:rPr lang="en-IN" sz="1800" b="1" i="0" dirty="0" err="1">
                <a:solidFill>
                  <a:srgbClr val="0D0D0D"/>
                </a:solidFill>
                <a:effectLst/>
                <a:latin typeface="Söhne"/>
              </a:rPr>
              <a:t>Hydraulic_Pressure</a:t>
            </a:r>
            <a:r>
              <a:rPr lang="en-IN" sz="1800" b="0" i="0" dirty="0">
                <a:solidFill>
                  <a:srgbClr val="0D0D0D"/>
                </a:solidFill>
                <a:effectLst/>
                <a:latin typeface="Söhne"/>
              </a:rPr>
              <a:t>: Contains hydraulic pressure values with 2490 non-null entries.</a:t>
            </a:r>
          </a:p>
          <a:p>
            <a:pPr algn="l">
              <a:buFont typeface="+mj-lt"/>
              <a:buAutoNum type="arabicPeriod"/>
            </a:pPr>
            <a:r>
              <a:rPr lang="en-IN" sz="1800" b="1" i="0" dirty="0" err="1">
                <a:solidFill>
                  <a:srgbClr val="0D0D0D"/>
                </a:solidFill>
                <a:effectLst/>
                <a:latin typeface="Söhne"/>
              </a:rPr>
              <a:t>Coolant_Pressure</a:t>
            </a:r>
            <a:r>
              <a:rPr lang="en-IN" sz="1800" b="0" i="0" dirty="0">
                <a:solidFill>
                  <a:srgbClr val="0D0D0D"/>
                </a:solidFill>
                <a:effectLst/>
                <a:latin typeface="Söhne"/>
              </a:rPr>
              <a:t>: Contains coolant pressure values with 2481 non-null entries.</a:t>
            </a:r>
          </a:p>
          <a:p>
            <a:pPr algn="l">
              <a:buFont typeface="+mj-lt"/>
              <a:buAutoNum type="arabicPeriod"/>
            </a:pPr>
            <a:r>
              <a:rPr lang="en-IN" sz="1800" b="1" i="0" dirty="0" err="1">
                <a:solidFill>
                  <a:srgbClr val="0D0D0D"/>
                </a:solidFill>
                <a:effectLst/>
                <a:latin typeface="Söhne"/>
              </a:rPr>
              <a:t>Air_System_Pressure</a:t>
            </a:r>
            <a:r>
              <a:rPr lang="en-IN" sz="1800" b="0" i="0" dirty="0">
                <a:solidFill>
                  <a:srgbClr val="0D0D0D"/>
                </a:solidFill>
                <a:effectLst/>
                <a:latin typeface="Söhne"/>
              </a:rPr>
              <a:t>: Contains air system pressure values with 2483 non-null entries.</a:t>
            </a:r>
          </a:p>
          <a:p>
            <a:pPr algn="l">
              <a:buFont typeface="+mj-lt"/>
              <a:buAutoNum type="arabicPeriod"/>
            </a:pPr>
            <a:r>
              <a:rPr lang="en-IN" sz="1800" b="1" i="0" dirty="0" err="1">
                <a:solidFill>
                  <a:srgbClr val="0D0D0D"/>
                </a:solidFill>
                <a:effectLst/>
                <a:latin typeface="Söhne"/>
              </a:rPr>
              <a:t>Coolant_Temperature</a:t>
            </a:r>
            <a:r>
              <a:rPr lang="en-IN" sz="1800" b="0" i="0" dirty="0">
                <a:solidFill>
                  <a:srgbClr val="0D0D0D"/>
                </a:solidFill>
                <a:effectLst/>
                <a:latin typeface="Söhne"/>
              </a:rPr>
              <a:t>: Contains coolant temperature values with 2488 non-null entries.</a:t>
            </a:r>
          </a:p>
          <a:p>
            <a:pPr algn="l">
              <a:buFont typeface="+mj-lt"/>
              <a:buAutoNum type="arabicPeriod"/>
            </a:pPr>
            <a:r>
              <a:rPr lang="en-IN" sz="1800" b="1" i="0" dirty="0" err="1">
                <a:solidFill>
                  <a:srgbClr val="0D0D0D"/>
                </a:solidFill>
                <a:effectLst/>
                <a:latin typeface="Söhne"/>
              </a:rPr>
              <a:t>Hydraulic_Oil_Temperature</a:t>
            </a:r>
            <a:r>
              <a:rPr lang="en-IN" sz="1800" b="0" i="0" dirty="0">
                <a:solidFill>
                  <a:srgbClr val="0D0D0D"/>
                </a:solidFill>
                <a:effectLst/>
                <a:latin typeface="Söhne"/>
              </a:rPr>
              <a:t>: Contains hydraulic oil temperature values with 2484 non-null entries.</a:t>
            </a:r>
          </a:p>
          <a:p>
            <a:pPr algn="l">
              <a:buFont typeface="+mj-lt"/>
              <a:buAutoNum type="arabicPeriod"/>
            </a:pPr>
            <a:r>
              <a:rPr lang="en-IN" sz="1800" b="1" i="0" dirty="0" err="1">
                <a:solidFill>
                  <a:srgbClr val="0D0D0D"/>
                </a:solidFill>
                <a:effectLst/>
                <a:latin typeface="Söhne"/>
              </a:rPr>
              <a:t>Spindle_Bearing_Temperature</a:t>
            </a:r>
            <a:r>
              <a:rPr lang="en-IN" sz="1800" b="0" i="0" dirty="0">
                <a:solidFill>
                  <a:srgbClr val="0D0D0D"/>
                </a:solidFill>
                <a:effectLst/>
                <a:latin typeface="Söhne"/>
              </a:rPr>
              <a:t>: Contains spindle bearing temperature values with 2493 non-null entries.</a:t>
            </a:r>
          </a:p>
          <a:p>
            <a:pPr algn="l">
              <a:buFont typeface="+mj-lt"/>
              <a:buAutoNum type="arabicPeriod"/>
            </a:pPr>
            <a:r>
              <a:rPr lang="en-IN" sz="1800" b="1" i="0" dirty="0" err="1">
                <a:solidFill>
                  <a:srgbClr val="0D0D0D"/>
                </a:solidFill>
                <a:effectLst/>
                <a:latin typeface="Söhne"/>
              </a:rPr>
              <a:t>Spindle_Vibration</a:t>
            </a:r>
            <a:r>
              <a:rPr lang="en-IN" sz="1800" b="0" i="0" dirty="0">
                <a:solidFill>
                  <a:srgbClr val="0D0D0D"/>
                </a:solidFill>
                <a:effectLst/>
                <a:latin typeface="Söhne"/>
              </a:rPr>
              <a:t>: Contains spindle vibration values with 2489 non-null entries.</a:t>
            </a:r>
          </a:p>
          <a:p>
            <a:pPr algn="l">
              <a:buFont typeface="+mj-lt"/>
              <a:buAutoNum type="arabicPeriod"/>
            </a:pPr>
            <a:r>
              <a:rPr lang="en-IN" sz="1800" b="1" i="0" dirty="0" err="1">
                <a:solidFill>
                  <a:srgbClr val="0D0D0D"/>
                </a:solidFill>
                <a:effectLst/>
                <a:latin typeface="Söhne"/>
              </a:rPr>
              <a:t>Tool_Vibration</a:t>
            </a:r>
            <a:r>
              <a:rPr lang="en-IN" sz="1800" b="0" i="0" dirty="0">
                <a:solidFill>
                  <a:srgbClr val="0D0D0D"/>
                </a:solidFill>
                <a:effectLst/>
                <a:latin typeface="Söhne"/>
              </a:rPr>
              <a:t>: Contains tool vibration values with 2489 non-null entries.</a:t>
            </a:r>
          </a:p>
          <a:p>
            <a:pPr algn="l">
              <a:buFont typeface="+mj-lt"/>
              <a:buAutoNum type="arabicPeriod"/>
            </a:pPr>
            <a:r>
              <a:rPr lang="en-IN" sz="1800" b="1" i="0" dirty="0" err="1">
                <a:solidFill>
                  <a:srgbClr val="0D0D0D"/>
                </a:solidFill>
                <a:effectLst/>
                <a:latin typeface="Söhne"/>
              </a:rPr>
              <a:t>Spindle_Speed</a:t>
            </a:r>
            <a:r>
              <a:rPr lang="en-IN" sz="1800" b="0" i="0" dirty="0">
                <a:solidFill>
                  <a:srgbClr val="0D0D0D"/>
                </a:solidFill>
                <a:effectLst/>
                <a:latin typeface="Söhne"/>
              </a:rPr>
              <a:t>: Contains spindle speed values with 2494 non-null entries.</a:t>
            </a:r>
          </a:p>
          <a:p>
            <a:pPr algn="l">
              <a:buFont typeface="+mj-lt"/>
              <a:buAutoNum type="arabicPeriod"/>
            </a:pPr>
            <a:r>
              <a:rPr lang="en-IN" sz="1800" b="1" i="0" dirty="0">
                <a:solidFill>
                  <a:srgbClr val="0D0D0D"/>
                </a:solidFill>
                <a:effectLst/>
                <a:latin typeface="Söhne"/>
              </a:rPr>
              <a:t>Voltage</a:t>
            </a:r>
            <a:r>
              <a:rPr lang="en-IN" sz="1800" b="0" i="0" dirty="0">
                <a:solidFill>
                  <a:srgbClr val="0D0D0D"/>
                </a:solidFill>
                <a:effectLst/>
                <a:latin typeface="Söhne"/>
              </a:rPr>
              <a:t>: Contains voltage values with 2494 non-null entries.</a:t>
            </a:r>
          </a:p>
          <a:p>
            <a:pPr algn="l">
              <a:buFont typeface="+mj-lt"/>
              <a:buAutoNum type="arabicPeriod"/>
            </a:pPr>
            <a:r>
              <a:rPr lang="en-IN" sz="1800" b="1" i="0" dirty="0">
                <a:solidFill>
                  <a:srgbClr val="0D0D0D"/>
                </a:solidFill>
                <a:effectLst/>
                <a:latin typeface="Söhne"/>
              </a:rPr>
              <a:t>Torque</a:t>
            </a:r>
            <a:r>
              <a:rPr lang="en-IN" sz="1800" b="0" i="0" dirty="0">
                <a:solidFill>
                  <a:srgbClr val="0D0D0D"/>
                </a:solidFill>
                <a:effectLst/>
                <a:latin typeface="Söhne"/>
              </a:rPr>
              <a:t>: Contains torque values with 2479 non-null entries.</a:t>
            </a:r>
          </a:p>
          <a:p>
            <a:pPr algn="l">
              <a:buFont typeface="+mj-lt"/>
              <a:buAutoNum type="arabicPeriod"/>
            </a:pPr>
            <a:r>
              <a:rPr lang="en-IN" sz="1800" b="1" i="0" dirty="0">
                <a:solidFill>
                  <a:srgbClr val="0D0D0D"/>
                </a:solidFill>
                <a:effectLst/>
                <a:latin typeface="Söhne"/>
              </a:rPr>
              <a:t>Cutting</a:t>
            </a:r>
            <a:r>
              <a:rPr lang="en-IN" sz="1800" b="0" i="0" dirty="0">
                <a:solidFill>
                  <a:srgbClr val="0D0D0D"/>
                </a:solidFill>
                <a:effectLst/>
                <a:latin typeface="Söhne"/>
              </a:rPr>
              <a:t>: Contains cutting values with 2493 non-null entries.</a:t>
            </a:r>
          </a:p>
          <a:p>
            <a:pPr algn="l">
              <a:buFont typeface="+mj-lt"/>
              <a:buAutoNum type="arabicPeriod"/>
            </a:pPr>
            <a:r>
              <a:rPr lang="en-IN" sz="1800" b="1" i="0" dirty="0">
                <a:solidFill>
                  <a:srgbClr val="0D0D0D"/>
                </a:solidFill>
                <a:effectLst/>
                <a:latin typeface="Söhne"/>
              </a:rPr>
              <a:t>Downtime</a:t>
            </a:r>
            <a:r>
              <a:rPr lang="en-IN" sz="1800" b="0" i="0" dirty="0">
                <a:solidFill>
                  <a:srgbClr val="0D0D0D"/>
                </a:solidFill>
                <a:effectLst/>
                <a:latin typeface="Söhne"/>
              </a:rPr>
              <a:t>: Contains downtime values with 2500 non-null entries.</a:t>
            </a:r>
          </a:p>
          <a:p>
            <a:pPr marL="0" lvl="0" indent="0" algn="l" rtl="0">
              <a:spcBef>
                <a:spcPts val="0"/>
              </a:spcBef>
              <a:spcAft>
                <a:spcPts val="0"/>
              </a:spcAft>
              <a:buNone/>
            </a:pPr>
            <a:endParaRPr sz="1800" b="1" dirty="0">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a:extLst>
              <a:ext uri="{FF2B5EF4-FFF2-40B4-BE49-F238E27FC236}">
                <a16:creationId xmlns:a16="http://schemas.microsoft.com/office/drawing/2014/main" id="{4CCBC44A-6EBF-9EB7-2C60-86A1D4946A0B}"/>
              </a:ext>
            </a:extLst>
          </p:cNvPr>
          <p:cNvSpPr txBox="1"/>
          <p:nvPr/>
        </p:nvSpPr>
        <p:spPr>
          <a:xfrm>
            <a:off x="351499" y="1212273"/>
            <a:ext cx="10348031" cy="5632311"/>
          </a:xfrm>
          <a:prstGeom prst="rect">
            <a:avLst/>
          </a:prstGeom>
          <a:noFill/>
        </p:spPr>
        <p:txBody>
          <a:bodyPr wrap="square" rtlCol="0">
            <a:spAutoFit/>
          </a:bodyPr>
          <a:lstStyle/>
          <a:p>
            <a:r>
              <a:rPr lang="en-IN" sz="1800" dirty="0"/>
              <a:t>Detail Of Data: </a:t>
            </a:r>
          </a:p>
          <a:p>
            <a:endParaRPr lang="en-IN" sz="1800" dirty="0"/>
          </a:p>
          <a:p>
            <a:pPr algn="l">
              <a:buFont typeface="+mj-lt"/>
              <a:buAutoNum type="arabicPeriod"/>
            </a:pPr>
            <a:r>
              <a:rPr lang="en-IN" sz="1800" b="1" i="0" dirty="0">
                <a:solidFill>
                  <a:srgbClr val="0D0D0D"/>
                </a:solidFill>
                <a:effectLst/>
                <a:latin typeface="Söhne"/>
              </a:rPr>
              <a:t>Date</a:t>
            </a:r>
            <a:r>
              <a:rPr lang="en-IN" sz="1800" b="0" i="0" dirty="0">
                <a:solidFill>
                  <a:srgbClr val="0D0D0D"/>
                </a:solidFill>
                <a:effectLst/>
                <a:latin typeface="Söhne"/>
              </a:rPr>
              <a:t>: object </a:t>
            </a:r>
          </a:p>
          <a:p>
            <a:pPr algn="l">
              <a:buFont typeface="+mj-lt"/>
              <a:buAutoNum type="arabicPeriod"/>
            </a:pPr>
            <a:r>
              <a:rPr lang="en-IN" sz="1800" b="1" i="0" dirty="0" err="1">
                <a:solidFill>
                  <a:srgbClr val="0D0D0D"/>
                </a:solidFill>
                <a:effectLst/>
                <a:latin typeface="Söhne"/>
              </a:rPr>
              <a:t>Machine_ID</a:t>
            </a:r>
            <a:r>
              <a:rPr lang="en-IN" sz="1800" b="0" i="0" dirty="0">
                <a:solidFill>
                  <a:srgbClr val="0D0D0D"/>
                </a:solidFill>
                <a:effectLst/>
                <a:latin typeface="Söhne"/>
              </a:rPr>
              <a:t>: object </a:t>
            </a:r>
          </a:p>
          <a:p>
            <a:pPr algn="l">
              <a:buFont typeface="+mj-lt"/>
              <a:buAutoNum type="arabicPeriod"/>
            </a:pPr>
            <a:r>
              <a:rPr lang="en-IN" sz="1800" b="1" i="0" dirty="0" err="1">
                <a:solidFill>
                  <a:srgbClr val="0D0D0D"/>
                </a:solidFill>
                <a:effectLst/>
                <a:latin typeface="Söhne"/>
              </a:rPr>
              <a:t>Assembly_Line_No</a:t>
            </a:r>
            <a:r>
              <a:rPr lang="en-IN" sz="1800" b="0" i="0" dirty="0">
                <a:solidFill>
                  <a:srgbClr val="0D0D0D"/>
                </a:solidFill>
                <a:effectLst/>
                <a:latin typeface="Söhne"/>
              </a:rPr>
              <a:t>: object </a:t>
            </a:r>
          </a:p>
          <a:p>
            <a:pPr algn="l">
              <a:buFont typeface="+mj-lt"/>
              <a:buAutoNum type="arabicPeriod"/>
            </a:pPr>
            <a:r>
              <a:rPr lang="en-IN" sz="1800" b="1" i="0" dirty="0" err="1">
                <a:solidFill>
                  <a:srgbClr val="0D0D0D"/>
                </a:solidFill>
                <a:effectLst/>
                <a:latin typeface="Söhne"/>
              </a:rPr>
              <a:t>Hydraulic_Pressure</a:t>
            </a:r>
            <a:r>
              <a:rPr lang="en-IN" sz="1800" b="0" i="0" dirty="0">
                <a:solidFill>
                  <a:srgbClr val="0D0D0D"/>
                </a:solidFill>
                <a:effectLst/>
                <a:latin typeface="Söhne"/>
              </a:rPr>
              <a:t>: float64 </a:t>
            </a:r>
          </a:p>
          <a:p>
            <a:pPr algn="l">
              <a:buFont typeface="+mj-lt"/>
              <a:buAutoNum type="arabicPeriod"/>
            </a:pPr>
            <a:r>
              <a:rPr lang="en-IN" sz="1800" b="1" i="0" dirty="0" err="1">
                <a:solidFill>
                  <a:srgbClr val="0D0D0D"/>
                </a:solidFill>
                <a:effectLst/>
                <a:latin typeface="Söhne"/>
              </a:rPr>
              <a:t>Coolant_Pressure</a:t>
            </a:r>
            <a:r>
              <a:rPr lang="en-IN" sz="1800" b="0" i="0" dirty="0">
                <a:solidFill>
                  <a:srgbClr val="0D0D0D"/>
                </a:solidFill>
                <a:effectLst/>
                <a:latin typeface="Söhne"/>
              </a:rPr>
              <a:t>: float64 </a:t>
            </a:r>
          </a:p>
          <a:p>
            <a:pPr algn="l">
              <a:buFont typeface="+mj-lt"/>
              <a:buAutoNum type="arabicPeriod"/>
            </a:pPr>
            <a:r>
              <a:rPr lang="en-IN" sz="1800" b="1" i="0" dirty="0" err="1">
                <a:solidFill>
                  <a:srgbClr val="0D0D0D"/>
                </a:solidFill>
                <a:effectLst/>
                <a:latin typeface="Söhne"/>
              </a:rPr>
              <a:t>Air_System_Pressure</a:t>
            </a:r>
            <a:r>
              <a:rPr lang="en-IN" sz="1800" b="0" i="0" dirty="0">
                <a:solidFill>
                  <a:srgbClr val="0D0D0D"/>
                </a:solidFill>
                <a:effectLst/>
                <a:latin typeface="Söhne"/>
              </a:rPr>
              <a:t>: float64 </a:t>
            </a:r>
          </a:p>
          <a:p>
            <a:pPr algn="l">
              <a:buFont typeface="+mj-lt"/>
              <a:buAutoNum type="arabicPeriod"/>
            </a:pPr>
            <a:r>
              <a:rPr lang="en-IN" sz="1800" b="1" i="0" dirty="0" err="1">
                <a:solidFill>
                  <a:srgbClr val="0D0D0D"/>
                </a:solidFill>
                <a:effectLst/>
                <a:latin typeface="Söhne"/>
              </a:rPr>
              <a:t>Coolant_Temperature</a:t>
            </a:r>
            <a:r>
              <a:rPr lang="en-IN" sz="1800" b="0" i="0" dirty="0">
                <a:solidFill>
                  <a:srgbClr val="0D0D0D"/>
                </a:solidFill>
                <a:effectLst/>
                <a:latin typeface="Söhne"/>
              </a:rPr>
              <a:t>: float64 </a:t>
            </a:r>
          </a:p>
          <a:p>
            <a:pPr algn="l">
              <a:buFont typeface="+mj-lt"/>
              <a:buAutoNum type="arabicPeriod"/>
            </a:pPr>
            <a:r>
              <a:rPr lang="en-IN" sz="1800" b="1" i="0" dirty="0" err="1">
                <a:solidFill>
                  <a:srgbClr val="0D0D0D"/>
                </a:solidFill>
                <a:effectLst/>
                <a:latin typeface="Söhne"/>
              </a:rPr>
              <a:t>Hydraulic_Oil_Temperature</a:t>
            </a:r>
            <a:r>
              <a:rPr lang="en-IN" sz="1800" b="0" i="0" dirty="0">
                <a:solidFill>
                  <a:srgbClr val="0D0D0D"/>
                </a:solidFill>
                <a:effectLst/>
                <a:latin typeface="Söhne"/>
              </a:rPr>
              <a:t>: float64 </a:t>
            </a:r>
          </a:p>
          <a:p>
            <a:pPr algn="l">
              <a:buFont typeface="+mj-lt"/>
              <a:buAutoNum type="arabicPeriod"/>
            </a:pPr>
            <a:r>
              <a:rPr lang="en-IN" sz="1800" b="1" i="0" dirty="0" err="1">
                <a:solidFill>
                  <a:srgbClr val="0D0D0D"/>
                </a:solidFill>
                <a:effectLst/>
                <a:latin typeface="Söhne"/>
              </a:rPr>
              <a:t>Spindle_Bearing_Temperature</a:t>
            </a:r>
            <a:r>
              <a:rPr lang="en-IN" sz="1800" b="0" i="0" dirty="0">
                <a:solidFill>
                  <a:srgbClr val="0D0D0D"/>
                </a:solidFill>
                <a:effectLst/>
                <a:latin typeface="Söhne"/>
              </a:rPr>
              <a:t>: float64</a:t>
            </a:r>
          </a:p>
          <a:p>
            <a:pPr algn="l">
              <a:buFont typeface="+mj-lt"/>
              <a:buAutoNum type="arabicPeriod"/>
            </a:pPr>
            <a:r>
              <a:rPr lang="en-IN" sz="1800" b="1" i="0" dirty="0" err="1">
                <a:solidFill>
                  <a:srgbClr val="0D0D0D"/>
                </a:solidFill>
                <a:effectLst/>
                <a:latin typeface="Söhne"/>
              </a:rPr>
              <a:t>Spindle_Vibration</a:t>
            </a:r>
            <a:r>
              <a:rPr lang="en-IN" sz="1800" b="0" i="0" dirty="0">
                <a:solidFill>
                  <a:srgbClr val="0D0D0D"/>
                </a:solidFill>
                <a:effectLst/>
                <a:latin typeface="Söhne"/>
              </a:rPr>
              <a:t>: float64 </a:t>
            </a:r>
          </a:p>
          <a:p>
            <a:pPr algn="l">
              <a:buFont typeface="+mj-lt"/>
              <a:buAutoNum type="arabicPeriod"/>
            </a:pPr>
            <a:r>
              <a:rPr lang="en-IN" sz="1800" b="1" i="0" dirty="0" err="1">
                <a:solidFill>
                  <a:srgbClr val="0D0D0D"/>
                </a:solidFill>
                <a:effectLst/>
                <a:latin typeface="Söhne"/>
              </a:rPr>
              <a:t>Tool_Vibration</a:t>
            </a:r>
            <a:r>
              <a:rPr lang="en-IN" sz="1800" b="0" i="0" dirty="0">
                <a:solidFill>
                  <a:srgbClr val="0D0D0D"/>
                </a:solidFill>
                <a:effectLst/>
                <a:latin typeface="Söhne"/>
              </a:rPr>
              <a:t>: float64 </a:t>
            </a:r>
          </a:p>
          <a:p>
            <a:pPr algn="l">
              <a:buFont typeface="+mj-lt"/>
              <a:buAutoNum type="arabicPeriod"/>
            </a:pPr>
            <a:r>
              <a:rPr lang="en-IN" sz="1800" b="1" i="0" dirty="0" err="1">
                <a:solidFill>
                  <a:srgbClr val="0D0D0D"/>
                </a:solidFill>
                <a:effectLst/>
                <a:latin typeface="Söhne"/>
              </a:rPr>
              <a:t>Spindle_Speed</a:t>
            </a:r>
            <a:r>
              <a:rPr lang="en-IN" sz="1800" b="0" i="0" dirty="0">
                <a:solidFill>
                  <a:srgbClr val="0D0D0D"/>
                </a:solidFill>
                <a:effectLst/>
                <a:latin typeface="Söhne"/>
              </a:rPr>
              <a:t>: float64 </a:t>
            </a:r>
          </a:p>
          <a:p>
            <a:pPr algn="l">
              <a:buFont typeface="+mj-lt"/>
              <a:buAutoNum type="arabicPeriod"/>
            </a:pPr>
            <a:r>
              <a:rPr lang="en-IN" sz="1800" b="1" i="0" dirty="0">
                <a:solidFill>
                  <a:srgbClr val="0D0D0D"/>
                </a:solidFill>
                <a:effectLst/>
                <a:latin typeface="Söhne"/>
              </a:rPr>
              <a:t>Voltage</a:t>
            </a:r>
            <a:r>
              <a:rPr lang="en-IN" sz="1800" b="0" i="0" dirty="0">
                <a:solidFill>
                  <a:srgbClr val="0D0D0D"/>
                </a:solidFill>
                <a:effectLst/>
                <a:latin typeface="Söhne"/>
              </a:rPr>
              <a:t>: float64 </a:t>
            </a:r>
          </a:p>
          <a:p>
            <a:pPr algn="l">
              <a:buFont typeface="+mj-lt"/>
              <a:buAutoNum type="arabicPeriod"/>
            </a:pPr>
            <a:r>
              <a:rPr lang="en-IN" sz="1800" b="1" i="0" dirty="0">
                <a:solidFill>
                  <a:srgbClr val="0D0D0D"/>
                </a:solidFill>
                <a:effectLst/>
                <a:latin typeface="Söhne"/>
              </a:rPr>
              <a:t>Torque</a:t>
            </a:r>
            <a:r>
              <a:rPr lang="en-IN" sz="1800" b="0" i="0" dirty="0">
                <a:solidFill>
                  <a:srgbClr val="0D0D0D"/>
                </a:solidFill>
                <a:effectLst/>
                <a:latin typeface="Söhne"/>
              </a:rPr>
              <a:t>: float64 </a:t>
            </a:r>
          </a:p>
          <a:p>
            <a:pPr algn="l">
              <a:buFont typeface="+mj-lt"/>
              <a:buAutoNum type="arabicPeriod"/>
            </a:pPr>
            <a:r>
              <a:rPr lang="en-IN" sz="1800" b="1" i="0" dirty="0">
                <a:solidFill>
                  <a:srgbClr val="0D0D0D"/>
                </a:solidFill>
                <a:effectLst/>
                <a:latin typeface="Söhne"/>
              </a:rPr>
              <a:t>Cutting</a:t>
            </a:r>
            <a:r>
              <a:rPr lang="en-IN" sz="1800" b="0" i="0" dirty="0">
                <a:solidFill>
                  <a:srgbClr val="0D0D0D"/>
                </a:solidFill>
                <a:effectLst/>
                <a:latin typeface="Söhne"/>
              </a:rPr>
              <a:t>: float64 </a:t>
            </a:r>
          </a:p>
          <a:p>
            <a:pPr algn="l">
              <a:buFont typeface="+mj-lt"/>
              <a:buAutoNum type="arabicPeriod"/>
            </a:pPr>
            <a:r>
              <a:rPr lang="en-IN" sz="1800" b="1" i="0" dirty="0">
                <a:solidFill>
                  <a:srgbClr val="0D0D0D"/>
                </a:solidFill>
                <a:effectLst/>
                <a:latin typeface="Söhne"/>
              </a:rPr>
              <a:t>Downtime</a:t>
            </a:r>
            <a:r>
              <a:rPr lang="en-IN" sz="1800" b="0" i="0" dirty="0">
                <a:solidFill>
                  <a:srgbClr val="0D0D0D"/>
                </a:solidFill>
                <a:effectLst/>
                <a:latin typeface="Söhne"/>
              </a:rPr>
              <a:t>: object</a:t>
            </a:r>
            <a:endParaRPr lang="en-IN" sz="1800" dirty="0"/>
          </a:p>
          <a:p>
            <a:pPr marL="342900" indent="-342900">
              <a:buFont typeface="+mj-lt"/>
              <a:buAutoNum type="arabicPeriod"/>
            </a:pPr>
            <a:endParaRPr lang="en-IN" sz="1800" dirty="0"/>
          </a:p>
          <a:p>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275D6E2D-A4AB-1FA5-8E22-A63BA7E6B063}"/>
              </a:ext>
            </a:extLst>
          </p:cNvPr>
          <p:cNvSpPr txBox="1"/>
          <p:nvPr/>
        </p:nvSpPr>
        <p:spPr>
          <a:xfrm>
            <a:off x="169420" y="1579418"/>
            <a:ext cx="10304616" cy="2031325"/>
          </a:xfrm>
          <a:prstGeom prst="rect">
            <a:avLst/>
          </a:prstGeom>
          <a:noFill/>
        </p:spPr>
        <p:txBody>
          <a:bodyPr wrap="square" rtlCol="0">
            <a:spAutoFit/>
          </a:bodyPr>
          <a:lstStyle/>
          <a:p>
            <a:r>
              <a:rPr lang="en-IN" sz="1800" dirty="0"/>
              <a:t>Processor: </a:t>
            </a:r>
            <a:r>
              <a:rPr lang="en-US" sz="1800" dirty="0"/>
              <a:t>AMD Ryzen 5 5500U with Radeon Graphics2.10 GHz</a:t>
            </a:r>
          </a:p>
          <a:p>
            <a:endParaRPr lang="en-US" sz="1800" dirty="0"/>
          </a:p>
          <a:p>
            <a:endParaRPr lang="en-US" sz="1800" dirty="0"/>
          </a:p>
          <a:p>
            <a:r>
              <a:rPr lang="en-IN" sz="1800" dirty="0"/>
              <a:t>RAM: 8.00 GB</a:t>
            </a:r>
          </a:p>
          <a:p>
            <a:endParaRPr lang="en-IN" sz="1800" dirty="0"/>
          </a:p>
          <a:p>
            <a:endParaRPr lang="en-IN" sz="1800" dirty="0"/>
          </a:p>
          <a:p>
            <a:r>
              <a:rPr lang="en-IN" sz="1800" dirty="0"/>
              <a:t>System: type64-bit operating system, x64-based processor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233211" y="1317487"/>
            <a:ext cx="11939752" cy="42780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latin typeface="Calibri"/>
              <a:ea typeface="Calibri"/>
              <a:cs typeface="Calibri"/>
              <a:sym typeface="Calibri"/>
            </a:endParaRPr>
          </a:p>
          <a:p>
            <a:pPr algn="l"/>
            <a:r>
              <a:rPr lang="en-US" sz="1800" b="1" i="0" dirty="0">
                <a:solidFill>
                  <a:srgbClr val="0D0D0D"/>
                </a:solidFill>
                <a:effectLst/>
                <a:latin typeface="Söhne"/>
              </a:rPr>
              <a:t>1. Data Summary:</a:t>
            </a:r>
            <a:r>
              <a:rPr lang="en-US" sz="1800" b="0" i="0" dirty="0">
                <a:solidFill>
                  <a:srgbClr val="0D0D0D"/>
                </a:solidFill>
                <a:effectLst/>
                <a:latin typeface="Söhne"/>
              </a:rPr>
              <a:t> Understand dataset structure, data types, and spot anomalies.</a:t>
            </a:r>
          </a:p>
          <a:p>
            <a:pPr algn="l"/>
            <a:endParaRPr lang="en-US" sz="1800" b="0" i="0" dirty="0">
              <a:solidFill>
                <a:srgbClr val="0D0D0D"/>
              </a:solidFill>
              <a:effectLst/>
              <a:latin typeface="Söhne"/>
            </a:endParaRPr>
          </a:p>
          <a:p>
            <a:pPr algn="l"/>
            <a:r>
              <a:rPr lang="en-US" sz="1800" b="1" i="0" dirty="0">
                <a:solidFill>
                  <a:srgbClr val="0D0D0D"/>
                </a:solidFill>
                <a:effectLst/>
                <a:latin typeface="Söhne"/>
              </a:rPr>
              <a:t>2. Descriptive Statistics:</a:t>
            </a:r>
            <a:r>
              <a:rPr lang="en-US" sz="1800" b="0" i="0" dirty="0">
                <a:solidFill>
                  <a:srgbClr val="0D0D0D"/>
                </a:solidFill>
                <a:effectLst/>
                <a:latin typeface="Söhne"/>
              </a:rPr>
              <a:t> Compute basic statistics for numeric variables.</a:t>
            </a:r>
          </a:p>
          <a:p>
            <a:pPr algn="l"/>
            <a:endParaRPr lang="en-US" sz="1800" b="0" i="0" dirty="0">
              <a:solidFill>
                <a:srgbClr val="0D0D0D"/>
              </a:solidFill>
              <a:effectLst/>
              <a:latin typeface="Söhne"/>
            </a:endParaRPr>
          </a:p>
          <a:p>
            <a:pPr algn="l"/>
            <a:r>
              <a:rPr lang="en-US" sz="1800" b="1" i="0" dirty="0">
                <a:solidFill>
                  <a:srgbClr val="0D0D0D"/>
                </a:solidFill>
                <a:effectLst/>
                <a:latin typeface="Söhne"/>
              </a:rPr>
              <a:t>3. Data Visualization:</a:t>
            </a:r>
            <a:r>
              <a:rPr lang="en-US" sz="1800" b="0" i="0" dirty="0">
                <a:solidFill>
                  <a:srgbClr val="0D0D0D"/>
                </a:solidFill>
                <a:effectLst/>
                <a:latin typeface="Söhne"/>
              </a:rPr>
              <a:t> Use plots to explore distributions, relationships, and patterns.</a:t>
            </a:r>
          </a:p>
          <a:p>
            <a:pPr algn="l"/>
            <a:endParaRPr lang="en-US" sz="1800" b="0" i="0" dirty="0">
              <a:solidFill>
                <a:srgbClr val="0D0D0D"/>
              </a:solidFill>
              <a:effectLst/>
              <a:latin typeface="Söhne"/>
            </a:endParaRPr>
          </a:p>
          <a:p>
            <a:pPr algn="l"/>
            <a:r>
              <a:rPr lang="en-US" sz="1800" b="1" i="0" dirty="0">
                <a:solidFill>
                  <a:srgbClr val="0D0D0D"/>
                </a:solidFill>
                <a:effectLst/>
                <a:latin typeface="Söhne"/>
              </a:rPr>
              <a:t>4. Outlier Detection:</a:t>
            </a:r>
            <a:r>
              <a:rPr lang="en-US" sz="1800" b="0" i="0" dirty="0">
                <a:solidFill>
                  <a:srgbClr val="0D0D0D"/>
                </a:solidFill>
                <a:effectLst/>
                <a:latin typeface="Söhne"/>
              </a:rPr>
              <a:t> Identify and handle outliers that deviate significantly.</a:t>
            </a:r>
          </a:p>
          <a:p>
            <a:pPr algn="l"/>
            <a:endParaRPr lang="en-US" sz="1800" b="0" i="0" dirty="0">
              <a:solidFill>
                <a:srgbClr val="0D0D0D"/>
              </a:solidFill>
              <a:effectLst/>
              <a:latin typeface="Söhne"/>
            </a:endParaRPr>
          </a:p>
          <a:p>
            <a:pPr algn="l"/>
            <a:r>
              <a:rPr lang="en-US" sz="1800" b="1" i="0" dirty="0">
                <a:solidFill>
                  <a:srgbClr val="0D0D0D"/>
                </a:solidFill>
                <a:effectLst/>
                <a:latin typeface="Söhne"/>
              </a:rPr>
              <a:t>5. Feature Relationships:</a:t>
            </a:r>
            <a:r>
              <a:rPr lang="en-US" sz="1800" b="0" i="0" dirty="0">
                <a:solidFill>
                  <a:srgbClr val="0D0D0D"/>
                </a:solidFill>
                <a:effectLst/>
                <a:latin typeface="Söhne"/>
              </a:rPr>
              <a:t> Analyze correlations and interactions between variables.</a:t>
            </a:r>
          </a:p>
          <a:p>
            <a:pPr algn="l"/>
            <a:endParaRPr lang="en-US" sz="1800" b="0" i="0" dirty="0">
              <a:solidFill>
                <a:srgbClr val="0D0D0D"/>
              </a:solidFill>
              <a:effectLst/>
              <a:latin typeface="Söhne"/>
            </a:endParaRPr>
          </a:p>
          <a:p>
            <a:pPr algn="l"/>
            <a:r>
              <a:rPr lang="en-US" sz="1800" b="1" i="0" dirty="0">
                <a:solidFill>
                  <a:srgbClr val="0D0D0D"/>
                </a:solidFill>
                <a:effectLst/>
                <a:latin typeface="Söhne"/>
              </a:rPr>
              <a:t>6. Data Cleaning:</a:t>
            </a:r>
            <a:r>
              <a:rPr lang="en-US" sz="1800" b="0" i="0" dirty="0">
                <a:solidFill>
                  <a:srgbClr val="0D0D0D"/>
                </a:solidFill>
                <a:effectLst/>
                <a:latin typeface="Söhne"/>
              </a:rPr>
              <a:t> Address missing values and correct errors.</a:t>
            </a:r>
          </a:p>
          <a:p>
            <a:pPr algn="l"/>
            <a:endParaRPr lang="en-US" sz="1800" b="0" i="0" dirty="0">
              <a:solidFill>
                <a:srgbClr val="0D0D0D"/>
              </a:solidFill>
              <a:effectLst/>
              <a:latin typeface="Söhne"/>
            </a:endParaRPr>
          </a:p>
          <a:p>
            <a:pPr algn="l"/>
            <a:r>
              <a:rPr lang="en-US" sz="1800" b="1" i="0" dirty="0">
                <a:solidFill>
                  <a:srgbClr val="0D0D0D"/>
                </a:solidFill>
                <a:effectLst/>
                <a:latin typeface="Söhne"/>
              </a:rPr>
              <a:t>7. Pattern Recognition:</a:t>
            </a:r>
            <a:r>
              <a:rPr lang="en-US" sz="1800" b="0" i="0" dirty="0">
                <a:solidFill>
                  <a:srgbClr val="0D0D0D"/>
                </a:solidFill>
                <a:effectLst/>
                <a:latin typeface="Söhne"/>
              </a:rPr>
              <a:t> Identify trends, seasonality, and recurring patterns.</a:t>
            </a:r>
          </a:p>
          <a:p>
            <a:pPr marL="0" lvl="0" indent="0" algn="l" rtl="0">
              <a:spcBef>
                <a:spcPts val="0"/>
              </a:spcBef>
              <a:spcAft>
                <a:spcPts val="0"/>
              </a:spcAft>
              <a:buNone/>
            </a:pPr>
            <a:endParaRPr dirty="0">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59A7-B9B1-C97B-4481-0EF470287CBC}"/>
              </a:ext>
            </a:extLst>
          </p:cNvPr>
          <p:cNvSpPr>
            <a:spLocks noGrp="1"/>
          </p:cNvSpPr>
          <p:nvPr>
            <p:ph type="title"/>
          </p:nvPr>
        </p:nvSpPr>
        <p:spPr>
          <a:xfrm>
            <a:off x="228600" y="205513"/>
            <a:ext cx="10515600" cy="480041"/>
          </a:xfrm>
        </p:spPr>
        <p:txBody>
          <a:bodyPr/>
          <a:lstStyle/>
          <a:p>
            <a:r>
              <a:rPr lang="en-US" sz="2800" b="1" dirty="0">
                <a:latin typeface="Times New Roman"/>
                <a:ea typeface="Times New Roman"/>
                <a:cs typeface="Times New Roman"/>
                <a:sym typeface="Times New Roman"/>
              </a:rPr>
              <a:t>Missing Values Observation </a:t>
            </a:r>
            <a:endParaRPr lang="en-IN" dirty="0"/>
          </a:p>
        </p:txBody>
      </p:sp>
      <p:sp>
        <p:nvSpPr>
          <p:cNvPr id="4" name="Rectangle 1">
            <a:extLst>
              <a:ext uri="{FF2B5EF4-FFF2-40B4-BE49-F238E27FC236}">
                <a16:creationId xmlns:a16="http://schemas.microsoft.com/office/drawing/2014/main" id="{061384CB-D83A-8068-89F0-3EE9104B73E9}"/>
              </a:ext>
            </a:extLst>
          </p:cNvPr>
          <p:cNvSpPr>
            <a:spLocks noChangeArrowheads="1"/>
          </p:cNvSpPr>
          <p:nvPr/>
        </p:nvSpPr>
        <p:spPr bwMode="auto">
          <a:xfrm>
            <a:off x="250598" y="1284009"/>
            <a:ext cx="8468665" cy="28936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D0D0D"/>
                </a:solidFill>
                <a:effectLst/>
                <a:latin typeface="Söhne"/>
              </a:rPr>
              <a:t>Import Libraries:</a:t>
            </a:r>
            <a:r>
              <a:rPr kumimoji="0" lang="en-US" altLang="en-US" sz="1800" b="0" i="0" u="none" strike="noStrike" cap="none" normalizeH="0" baseline="0" dirty="0">
                <a:ln>
                  <a:noFill/>
                </a:ln>
                <a:solidFill>
                  <a:srgbClr val="0D0D0D"/>
                </a:solidFill>
                <a:effectLst/>
                <a:latin typeface="Söhne"/>
              </a:rPr>
              <a:t> Import pandas, matplotlib, and seaborn libraries.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D0D0D"/>
                </a:solidFill>
                <a:effectLst/>
                <a:latin typeface="Söhne"/>
              </a:rPr>
              <a:t>Load Dataset:</a:t>
            </a:r>
            <a:r>
              <a:rPr kumimoji="0" lang="en-US" altLang="en-US" sz="1800" b="0" i="0" u="none" strike="noStrike" cap="none" normalizeH="0" baseline="0" dirty="0">
                <a:ln>
                  <a:noFill/>
                </a:ln>
                <a:solidFill>
                  <a:srgbClr val="0D0D0D"/>
                </a:solidFill>
                <a:effectLst/>
                <a:latin typeface="Söhne"/>
              </a:rPr>
              <a:t> Load your dataset into a pandas </a:t>
            </a:r>
            <a:r>
              <a:rPr kumimoji="0" lang="en-US" altLang="en-US" sz="1800" b="0" i="0" u="none" strike="noStrike" cap="none" normalizeH="0" baseline="0" dirty="0" err="1">
                <a:ln>
                  <a:noFill/>
                </a:ln>
                <a:solidFill>
                  <a:srgbClr val="0D0D0D"/>
                </a:solidFill>
                <a:effectLst/>
                <a:latin typeface="Söhne"/>
              </a:rPr>
              <a:t>DataFrame</a:t>
            </a:r>
            <a:r>
              <a:rPr kumimoji="0" lang="en-US" altLang="en-US" sz="1800" b="0" i="0" u="none" strike="noStrike" cap="none" normalizeH="0" baseline="0" dirty="0">
                <a:ln>
                  <a:noFill/>
                </a:ln>
                <a:solidFill>
                  <a:srgbClr val="0D0D0D"/>
                </a:solidFill>
                <a:effectLst/>
                <a:latin typeface="Söhne"/>
              </a:rPr>
              <a:t> (</a:t>
            </a:r>
            <a:r>
              <a:rPr kumimoji="0" lang="en-US" altLang="en-US" sz="1800" b="1" i="0" u="none" strike="noStrike" cap="none" normalizeH="0" baseline="0" dirty="0" err="1">
                <a:ln>
                  <a:noFill/>
                </a:ln>
                <a:solidFill>
                  <a:srgbClr val="0D0D0D"/>
                </a:solidFill>
                <a:effectLst/>
                <a:latin typeface="Söhne Mono"/>
              </a:rPr>
              <a:t>df</a:t>
            </a:r>
            <a:r>
              <a:rPr kumimoji="0" lang="en-US" altLang="en-US" sz="18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D0D0D"/>
                </a:solidFill>
                <a:effectLst/>
                <a:latin typeface="Söhne"/>
              </a:rPr>
              <a:t>Check for Missing Values:</a:t>
            </a:r>
            <a:r>
              <a:rPr kumimoji="0" lang="en-US" altLang="en-US" sz="1800" b="0" i="0" u="none" strike="noStrike" cap="none" normalizeH="0" baseline="0" dirty="0">
                <a:ln>
                  <a:noFill/>
                </a:ln>
                <a:solidFill>
                  <a:srgbClr val="0D0D0D"/>
                </a:solidFill>
                <a:effectLst/>
                <a:latin typeface="Söhne"/>
              </a:rPr>
              <a:t> Use </a:t>
            </a:r>
            <a:r>
              <a:rPr kumimoji="0" lang="en-US" altLang="en-US" sz="1800" b="1" i="0" u="none" strike="noStrike" cap="none" normalizeH="0" baseline="0" dirty="0" err="1">
                <a:ln>
                  <a:noFill/>
                </a:ln>
                <a:solidFill>
                  <a:srgbClr val="0D0D0D"/>
                </a:solidFill>
                <a:effectLst/>
                <a:latin typeface="Söhne Mono"/>
              </a:rPr>
              <a:t>df.isnull</a:t>
            </a:r>
            <a:r>
              <a:rPr kumimoji="0" lang="en-US" altLang="en-US" sz="1800" b="1" i="0" u="none" strike="noStrike" cap="none" normalizeH="0" baseline="0" dirty="0">
                <a:ln>
                  <a:noFill/>
                </a:ln>
                <a:solidFill>
                  <a:srgbClr val="0D0D0D"/>
                </a:solidFill>
                <a:effectLst/>
                <a:latin typeface="Söhne Mono"/>
              </a:rPr>
              <a:t>().sum()</a:t>
            </a:r>
            <a:r>
              <a:rPr kumimoji="0" lang="en-US" altLang="en-US" sz="1800" b="0" i="0" u="none" strike="noStrike" cap="none" normalizeH="0" baseline="0" dirty="0">
                <a:ln>
                  <a:noFill/>
                </a:ln>
                <a:solidFill>
                  <a:srgbClr val="0D0D0D"/>
                </a:solidFill>
                <a:effectLst/>
                <a:latin typeface="Söhne"/>
              </a:rPr>
              <a:t> to count missing values for each column.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D0D0D"/>
                </a:solidFill>
                <a:effectLst/>
                <a:latin typeface="Söhne"/>
              </a:rPr>
              <a:t>Plot Missing Values:</a:t>
            </a:r>
            <a:r>
              <a:rPr kumimoji="0" lang="en-US" altLang="en-US" sz="1800" b="0" i="0" u="none" strike="noStrike" cap="none" normalizeH="0" baseline="0" dirty="0">
                <a:ln>
                  <a:noFill/>
                </a:ln>
                <a:solidFill>
                  <a:srgbClr val="0D0D0D"/>
                </a:solidFill>
                <a:effectLst/>
                <a:latin typeface="Söhne"/>
              </a:rPr>
              <a:t> Visualize missing values using </a:t>
            </a:r>
            <a:r>
              <a:rPr kumimoji="0" lang="en-US" altLang="en-US" sz="1800" b="0" i="0" u="none" strike="noStrike" cap="none" normalizeH="0" baseline="0" dirty="0" err="1">
                <a:ln>
                  <a:noFill/>
                </a:ln>
                <a:solidFill>
                  <a:srgbClr val="0D0D0D"/>
                </a:solidFill>
                <a:effectLst/>
                <a:latin typeface="Söhne"/>
              </a:rPr>
              <a:t>seaborn's</a:t>
            </a:r>
            <a:r>
              <a:rPr kumimoji="0" lang="en-US" altLang="en-US" sz="1800" b="0" i="0" u="none" strike="noStrike" cap="none" normalizeH="0" baseline="0" dirty="0">
                <a:ln>
                  <a:noFill/>
                </a:ln>
                <a:solidFill>
                  <a:srgbClr val="0D0D0D"/>
                </a:solidFill>
                <a:effectLst/>
                <a:latin typeface="Söhne"/>
              </a:rPr>
              <a:t> </a:t>
            </a:r>
            <a:r>
              <a:rPr kumimoji="0" lang="en-US" altLang="en-US" sz="1800" b="1" i="0" u="none" strike="noStrike" cap="none" normalizeH="0" baseline="0" dirty="0" err="1">
                <a:ln>
                  <a:noFill/>
                </a:ln>
                <a:solidFill>
                  <a:srgbClr val="0D0D0D"/>
                </a:solidFill>
                <a:effectLst/>
                <a:latin typeface="Söhne Mono"/>
              </a:rPr>
              <a:t>barplot</a:t>
            </a:r>
            <a:r>
              <a:rPr kumimoji="0" lang="en-US" altLang="en-US" sz="1800" b="0" i="0" u="none" strike="noStrike" cap="none" normalizeH="0" baseline="0" dirty="0">
                <a:ln>
                  <a:noFill/>
                </a:ln>
                <a:solidFill>
                  <a:srgbClr val="0D0D0D"/>
                </a:solidFill>
                <a:effectLst/>
                <a:latin typeface="Söhne"/>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30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228600" y="1418239"/>
            <a:ext cx="10972800" cy="2616070"/>
          </a:xfrm>
          <a:prstGeom prst="rect">
            <a:avLst/>
          </a:prstGeom>
          <a:noFill/>
          <a:ln>
            <a:noFill/>
          </a:ln>
        </p:spPr>
        <p:txBody>
          <a:bodyPr spcFirstLastPara="1" wrap="square" lIns="91425" tIns="91425" rIns="91425" bIns="91425" anchor="t" anchorCtr="0">
            <a:spAutoFit/>
          </a:bodyPr>
          <a:lstStyle/>
          <a:p>
            <a:pPr algn="l">
              <a:buFont typeface="+mj-lt"/>
              <a:buAutoNum type="arabicPeriod"/>
            </a:pPr>
            <a:r>
              <a:rPr lang="en-IN" sz="1800" b="1" i="0" dirty="0">
                <a:solidFill>
                  <a:srgbClr val="0D0D0D"/>
                </a:solidFill>
                <a:effectLst/>
                <a:latin typeface="Söhne"/>
              </a:rPr>
              <a:t>Handling Missing Values:</a:t>
            </a:r>
            <a:endParaRPr lang="en-IN" sz="1800" b="0" i="0" dirty="0">
              <a:solidFill>
                <a:srgbClr val="0D0D0D"/>
              </a:solidFill>
              <a:effectLst/>
              <a:latin typeface="Söhne"/>
            </a:endParaRPr>
          </a:p>
          <a:p>
            <a:pPr marL="742950" lvl="1" indent="-285750" algn="l">
              <a:buFont typeface="+mj-lt"/>
              <a:buAutoNum type="arabicPeriod"/>
            </a:pPr>
            <a:r>
              <a:rPr lang="en-IN" sz="1800" b="0" i="0" dirty="0">
                <a:solidFill>
                  <a:srgbClr val="0D0D0D"/>
                </a:solidFill>
                <a:effectLst/>
                <a:latin typeface="Söhne"/>
              </a:rPr>
              <a:t>Identify missing values in the dataset.</a:t>
            </a:r>
          </a:p>
          <a:p>
            <a:pPr marL="742950" lvl="1" indent="-285750" algn="l">
              <a:buFont typeface="+mj-lt"/>
              <a:buAutoNum type="arabicPeriod"/>
            </a:pPr>
            <a:r>
              <a:rPr lang="en-IN" sz="1800" b="0" i="0" dirty="0">
                <a:solidFill>
                  <a:srgbClr val="0D0D0D"/>
                </a:solidFill>
                <a:effectLst/>
                <a:latin typeface="Söhne"/>
              </a:rPr>
              <a:t>Decide on a strategy to handle missing values (e.g., imputation, deletion).</a:t>
            </a:r>
          </a:p>
          <a:p>
            <a:pPr marL="742950" lvl="1" indent="-285750" algn="l">
              <a:buFont typeface="+mj-lt"/>
              <a:buAutoNum type="arabicPeriod"/>
            </a:pPr>
            <a:r>
              <a:rPr lang="en-IN" sz="1800" b="0" i="0" dirty="0">
                <a:solidFill>
                  <a:srgbClr val="0D0D0D"/>
                </a:solidFill>
                <a:effectLst/>
                <a:latin typeface="Söhne"/>
              </a:rPr>
              <a:t>Implement the chosen strategy (e.g., fill missing values with mean, median, or mode, or remove rows/columns with missing values).</a:t>
            </a:r>
          </a:p>
          <a:p>
            <a:pPr algn="l">
              <a:buFont typeface="+mj-lt"/>
              <a:buAutoNum type="arabicPeriod"/>
            </a:pPr>
            <a:r>
              <a:rPr lang="en-IN" sz="1800" b="1" i="0" dirty="0">
                <a:solidFill>
                  <a:srgbClr val="0D0D0D"/>
                </a:solidFill>
                <a:effectLst/>
                <a:latin typeface="Söhne"/>
              </a:rPr>
              <a:t>Encoding Categorical Variables:</a:t>
            </a:r>
            <a:endParaRPr lang="en-IN" sz="1800" b="0" i="0" dirty="0">
              <a:solidFill>
                <a:srgbClr val="0D0D0D"/>
              </a:solidFill>
              <a:effectLst/>
              <a:latin typeface="Söhne"/>
            </a:endParaRPr>
          </a:p>
          <a:p>
            <a:pPr marL="742950" lvl="1" indent="-285750" algn="l">
              <a:buFont typeface="+mj-lt"/>
              <a:buAutoNum type="arabicPeriod"/>
            </a:pPr>
            <a:r>
              <a:rPr lang="en-IN" sz="1800" b="0" i="0" dirty="0">
                <a:solidFill>
                  <a:srgbClr val="0D0D0D"/>
                </a:solidFill>
                <a:effectLst/>
                <a:latin typeface="Söhne"/>
              </a:rPr>
              <a:t>Convert categorical variables into a numerical format suitable for machine learning algorithms.</a:t>
            </a:r>
          </a:p>
          <a:p>
            <a:pPr marL="742950" lvl="1" indent="-285750" algn="l">
              <a:buFont typeface="+mj-lt"/>
              <a:buAutoNum type="arabicPeriod"/>
            </a:pPr>
            <a:r>
              <a:rPr lang="en-IN" sz="1800" b="0" i="0" dirty="0">
                <a:solidFill>
                  <a:srgbClr val="0D0D0D"/>
                </a:solidFill>
                <a:effectLst/>
                <a:latin typeface="Söhne"/>
              </a:rPr>
              <a:t>Use techniques like one-hot encoding or label encoding.</a:t>
            </a: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326" name="Google Shape;326;p32"/>
          <p:cNvSpPr txBox="1"/>
          <p:nvPr/>
        </p:nvSpPr>
        <p:spPr>
          <a:xfrm>
            <a:off x="4063951" y="1215371"/>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42923178-9B74-B684-A590-23B55110CAFD}"/>
              </a:ext>
            </a:extLst>
          </p:cNvPr>
          <p:cNvPicPr>
            <a:picLocks noChangeAspect="1"/>
          </p:cNvPicPr>
          <p:nvPr/>
        </p:nvPicPr>
        <p:blipFill>
          <a:blip r:embed="rId4"/>
          <a:stretch>
            <a:fillRect/>
          </a:stretch>
        </p:blipFill>
        <p:spPr>
          <a:xfrm>
            <a:off x="-1" y="850456"/>
            <a:ext cx="4663441" cy="2985820"/>
          </a:xfrm>
          <a:prstGeom prst="rect">
            <a:avLst/>
          </a:prstGeom>
        </p:spPr>
      </p:pic>
      <p:pic>
        <p:nvPicPr>
          <p:cNvPr id="5" name="Picture 4">
            <a:extLst>
              <a:ext uri="{FF2B5EF4-FFF2-40B4-BE49-F238E27FC236}">
                <a16:creationId xmlns:a16="http://schemas.microsoft.com/office/drawing/2014/main" id="{01F2BE32-FE01-8708-2DE8-56A1BDDA1A45}"/>
              </a:ext>
            </a:extLst>
          </p:cNvPr>
          <p:cNvPicPr>
            <a:picLocks noChangeAspect="1"/>
          </p:cNvPicPr>
          <p:nvPr/>
        </p:nvPicPr>
        <p:blipFill>
          <a:blip r:embed="rId5"/>
          <a:stretch>
            <a:fillRect/>
          </a:stretch>
        </p:blipFill>
        <p:spPr>
          <a:xfrm>
            <a:off x="5004795" y="907246"/>
            <a:ext cx="6862910" cy="2872239"/>
          </a:xfrm>
          <a:prstGeom prst="rect">
            <a:avLst/>
          </a:prstGeom>
        </p:spPr>
      </p:pic>
      <p:pic>
        <p:nvPicPr>
          <p:cNvPr id="8" name="Picture 7">
            <a:extLst>
              <a:ext uri="{FF2B5EF4-FFF2-40B4-BE49-F238E27FC236}">
                <a16:creationId xmlns:a16="http://schemas.microsoft.com/office/drawing/2014/main" id="{453F348E-667E-BD37-5DAD-E5FF9B925703}"/>
              </a:ext>
            </a:extLst>
          </p:cNvPr>
          <p:cNvPicPr>
            <a:picLocks noChangeAspect="1"/>
          </p:cNvPicPr>
          <p:nvPr/>
        </p:nvPicPr>
        <p:blipFill>
          <a:blip r:embed="rId6"/>
          <a:stretch>
            <a:fillRect/>
          </a:stretch>
        </p:blipFill>
        <p:spPr>
          <a:xfrm>
            <a:off x="573404" y="3874376"/>
            <a:ext cx="3516630" cy="2362092"/>
          </a:xfrm>
          <a:prstGeom prst="rect">
            <a:avLst/>
          </a:prstGeom>
        </p:spPr>
      </p:pic>
      <p:pic>
        <p:nvPicPr>
          <p:cNvPr id="11" name="Picture 10">
            <a:extLst>
              <a:ext uri="{FF2B5EF4-FFF2-40B4-BE49-F238E27FC236}">
                <a16:creationId xmlns:a16="http://schemas.microsoft.com/office/drawing/2014/main" id="{41D1F86E-1265-DB8F-4163-AAB2C96143D5}"/>
              </a:ext>
            </a:extLst>
          </p:cNvPr>
          <p:cNvPicPr>
            <a:picLocks noChangeAspect="1"/>
          </p:cNvPicPr>
          <p:nvPr/>
        </p:nvPicPr>
        <p:blipFill>
          <a:blip r:embed="rId7"/>
          <a:stretch>
            <a:fillRect/>
          </a:stretch>
        </p:blipFill>
        <p:spPr>
          <a:xfrm>
            <a:off x="5568675" y="4009269"/>
            <a:ext cx="4802145" cy="21680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Challenges</a:t>
            </a:r>
            <a:endParaRPr sz="3200" b="1" dirty="0">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839677D2-627F-02EC-98EB-776A00A39F6E}"/>
              </a:ext>
            </a:extLst>
          </p:cNvPr>
          <p:cNvSpPr txBox="1"/>
          <p:nvPr/>
        </p:nvSpPr>
        <p:spPr>
          <a:xfrm>
            <a:off x="289560" y="1356360"/>
            <a:ext cx="9688871" cy="1138773"/>
          </a:xfrm>
          <a:prstGeom prst="rect">
            <a:avLst/>
          </a:prstGeom>
          <a:noFill/>
        </p:spPr>
        <p:txBody>
          <a:bodyPr wrap="none" rtlCol="0">
            <a:spAutoFit/>
          </a:bodyPr>
          <a:lstStyle/>
          <a:p>
            <a:br>
              <a:rPr lang="en-US" dirty="0"/>
            </a:br>
            <a:r>
              <a:rPr lang="en-US" sz="1800" b="0" i="0" dirty="0">
                <a:solidFill>
                  <a:srgbClr val="0D0D0D"/>
                </a:solidFill>
                <a:effectLst/>
                <a:latin typeface="Söhne"/>
              </a:rPr>
              <a:t>Analyzing data faces challenges including data quality, volume, variety, interpretability, bias, security,</a:t>
            </a:r>
          </a:p>
          <a:p>
            <a:r>
              <a:rPr lang="en-US" sz="1800" b="0" i="0" dirty="0">
                <a:solidFill>
                  <a:srgbClr val="0D0D0D"/>
                </a:solidFill>
                <a:effectLst/>
                <a:latin typeface="Söhne"/>
              </a:rPr>
              <a:t> </a:t>
            </a:r>
          </a:p>
          <a:p>
            <a:r>
              <a:rPr lang="en-US" sz="1800" b="0" i="0" dirty="0">
                <a:solidFill>
                  <a:srgbClr val="0D0D0D"/>
                </a:solidFill>
                <a:effectLst/>
                <a:latin typeface="Söhne"/>
              </a:rPr>
              <a:t>computational resources, domain knowledge, reproducibility, and time constraints.</a:t>
            </a:r>
            <a:endParaRPr lang="en-IN"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Future Scopes </a:t>
            </a: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9B43E875-4F01-C465-2155-0EE88263F470}"/>
              </a:ext>
            </a:extLst>
          </p:cNvPr>
          <p:cNvSpPr txBox="1"/>
          <p:nvPr/>
        </p:nvSpPr>
        <p:spPr>
          <a:xfrm>
            <a:off x="335280" y="1394460"/>
            <a:ext cx="11288668" cy="954107"/>
          </a:xfrm>
          <a:prstGeom prst="rect">
            <a:avLst/>
          </a:prstGeom>
          <a:noFill/>
        </p:spPr>
        <p:txBody>
          <a:bodyPr wrap="none" rtlCol="0">
            <a:spAutoFit/>
          </a:bodyPr>
          <a:lstStyle/>
          <a:p>
            <a:r>
              <a:rPr lang="en-US" b="0" i="0" dirty="0">
                <a:solidFill>
                  <a:srgbClr val="0D0D0D"/>
                </a:solidFill>
                <a:effectLst/>
                <a:latin typeface="Söhne"/>
              </a:rPr>
              <a:t>The future scope for this project includes advanced modeling techniques, real-time monitoring, predictive maintenance implementation, </a:t>
            </a:r>
          </a:p>
          <a:p>
            <a:endParaRPr lang="en-US" b="0" i="0" dirty="0">
              <a:solidFill>
                <a:srgbClr val="0D0D0D"/>
              </a:solidFill>
              <a:effectLst/>
              <a:latin typeface="Söhne"/>
            </a:endParaRPr>
          </a:p>
          <a:p>
            <a:r>
              <a:rPr lang="en-US" b="0" i="0" dirty="0">
                <a:solidFill>
                  <a:srgbClr val="0D0D0D"/>
                </a:solidFill>
                <a:effectLst/>
                <a:latin typeface="Söhne"/>
              </a:rPr>
              <a:t>data integration, optimization, dashboard development, predictive analytics for business planning, collaboration, scalability, and regulatory compliance.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Sharat Manikonda</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a:t>
            </a:r>
            <a:r>
              <a:rPr lang="en-US" sz="1400" b="1" i="0" u="sng" strike="noStrike" cap="none" dirty="0" err="1">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sharat-chandra</a:t>
            </a:r>
            <a:endParaRPr sz="1400" b="1" i="0" u="none" strike="noStrike" cap="none" dirty="0">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Queries ?  </a:t>
            </a:r>
            <a:endParaRPr sz="3200" b="1" dirty="0">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6487499" y="853440"/>
            <a:ext cx="4561502" cy="2927596"/>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B170F8CA-0250-DA98-586D-697FDD0F75F1}"/>
              </a:ext>
            </a:extLst>
          </p:cNvPr>
          <p:cNvSpPr txBox="1"/>
          <p:nvPr/>
        </p:nvSpPr>
        <p:spPr>
          <a:xfrm>
            <a:off x="575303" y="1737128"/>
            <a:ext cx="5912196" cy="3139321"/>
          </a:xfrm>
          <a:prstGeom prst="rect">
            <a:avLst/>
          </a:prstGeom>
          <a:noFill/>
        </p:spPr>
        <p:txBody>
          <a:bodyPr wrap="none" rtlCol="0">
            <a:spAutoFit/>
          </a:bodyPr>
          <a:lstStyle/>
          <a:p>
            <a:pPr algn="l">
              <a:buFont typeface="+mj-lt"/>
              <a:buAutoNum type="arabicPeriod"/>
            </a:pPr>
            <a:r>
              <a:rPr lang="en-US" sz="1800" b="1" i="0" dirty="0">
                <a:solidFill>
                  <a:srgbClr val="0D0D0D"/>
                </a:solidFill>
                <a:effectLst/>
                <a:latin typeface="Söhne"/>
              </a:rPr>
              <a:t>What are the summary statistics for key variables?</a:t>
            </a:r>
          </a:p>
          <a:p>
            <a:pPr algn="l"/>
            <a:endParaRPr lang="en-US" sz="1800" b="1" i="0" dirty="0">
              <a:solidFill>
                <a:srgbClr val="0D0D0D"/>
              </a:solidFill>
              <a:effectLst/>
              <a:latin typeface="Söhne"/>
            </a:endParaRPr>
          </a:p>
          <a:p>
            <a:pPr algn="l"/>
            <a:r>
              <a:rPr lang="en-US" sz="1800" b="1" i="0" dirty="0">
                <a:solidFill>
                  <a:srgbClr val="0D0D0D"/>
                </a:solidFill>
                <a:effectLst/>
                <a:latin typeface="Söhne"/>
              </a:rPr>
              <a:t>2.How many missing values are there in each column?</a:t>
            </a:r>
          </a:p>
          <a:p>
            <a:pPr algn="l"/>
            <a:endParaRPr lang="en-US" sz="1800" b="1" i="0" dirty="0">
              <a:solidFill>
                <a:srgbClr val="0D0D0D"/>
              </a:solidFill>
              <a:effectLst/>
              <a:latin typeface="Söhne"/>
            </a:endParaRPr>
          </a:p>
          <a:p>
            <a:r>
              <a:rPr lang="en-US" sz="1800" b="1" i="0" dirty="0">
                <a:solidFill>
                  <a:srgbClr val="0D0D0D"/>
                </a:solidFill>
                <a:effectLst/>
                <a:latin typeface="Söhne"/>
              </a:rPr>
              <a:t>3.Can we filter the dataset based on specific criteria?</a:t>
            </a:r>
          </a:p>
          <a:p>
            <a:endParaRPr lang="en-US" sz="1800" b="1" i="0" dirty="0">
              <a:solidFill>
                <a:srgbClr val="0D0D0D"/>
              </a:solidFill>
              <a:effectLst/>
              <a:latin typeface="Söhne"/>
            </a:endParaRPr>
          </a:p>
          <a:p>
            <a:pPr algn="l"/>
            <a:r>
              <a:rPr lang="en-US" sz="1800" b="1" i="0" dirty="0">
                <a:solidFill>
                  <a:srgbClr val="0D0D0D"/>
                </a:solidFill>
                <a:effectLst/>
                <a:latin typeface="Söhne"/>
              </a:rPr>
              <a:t>4.What new features can we derive from existing variables?</a:t>
            </a:r>
          </a:p>
          <a:p>
            <a:pPr algn="l"/>
            <a:endParaRPr lang="en-US" sz="1800" b="1" i="0" dirty="0">
              <a:solidFill>
                <a:srgbClr val="0D0D0D"/>
              </a:solidFill>
              <a:effectLst/>
              <a:latin typeface="Söhne"/>
            </a:endParaRPr>
          </a:p>
          <a:p>
            <a:pPr algn="l"/>
            <a:r>
              <a:rPr lang="en-US" sz="1800" b="1" i="0" dirty="0">
                <a:solidFill>
                  <a:srgbClr val="0D0D0D"/>
                </a:solidFill>
                <a:effectLst/>
                <a:latin typeface="Söhne"/>
              </a:rPr>
              <a:t>5.How can we visualize the distribution of data?</a:t>
            </a:r>
          </a:p>
          <a:p>
            <a:pPr algn="l"/>
            <a:endParaRPr lang="en-US" sz="1800" b="1" dirty="0">
              <a:solidFill>
                <a:srgbClr val="0D0D0D"/>
              </a:solidFill>
              <a:latin typeface="Söhne"/>
            </a:endParaRPr>
          </a:p>
          <a:p>
            <a:endParaRPr lang="en-IN" sz="1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372969" y="3137246"/>
            <a:ext cx="3646377" cy="1384924"/>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600" b="1" dirty="0">
                <a:solidFill>
                  <a:schemeClr val="accent5">
                    <a:lumMod val="75000"/>
                  </a:schemeClr>
                </a:solidFill>
                <a:latin typeface="Arial Black" panose="020B0A04020102020204" pitchFamily="34" charset="0"/>
              </a:rPr>
              <a:t>N</a:t>
            </a:r>
            <a:r>
              <a:rPr lang="en-US" sz="1600" b="1" i="0" u="none" strike="noStrike" cap="none" dirty="0">
                <a:solidFill>
                  <a:schemeClr val="accent5">
                    <a:lumMod val="75000"/>
                  </a:schemeClr>
                </a:solidFill>
                <a:latin typeface="Arial Black" panose="020B0A04020102020204" pitchFamily="34" charset="0"/>
                <a:sym typeface="Arial"/>
              </a:rPr>
              <a:t>ame: Sanjay Kumar Nayak</a:t>
            </a:r>
          </a:p>
          <a:p>
            <a:pPr marL="0" marR="0" lvl="0" indent="0" algn="l" rtl="0">
              <a:lnSpc>
                <a:spcPct val="100000"/>
              </a:lnSpc>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200" b="1" dirty="0" err="1">
                <a:solidFill>
                  <a:schemeClr val="dk1"/>
                </a:solidFill>
                <a:hlinkClick r:id="rId3"/>
              </a:rPr>
              <a:t>Linkedln</a:t>
            </a:r>
            <a:r>
              <a:rPr lang="en-US" sz="1200" b="1" dirty="0">
                <a:solidFill>
                  <a:schemeClr val="dk1"/>
                </a:solidFill>
                <a:hlinkClick r:id="rId3"/>
              </a:rPr>
              <a:t>: </a:t>
            </a:r>
            <a:r>
              <a:rPr lang="en-IN" sz="1600" i="0" u="none" strike="noStrike" dirty="0">
                <a:effectLst/>
                <a:latin typeface="-apple-system"/>
                <a:hlinkClick r:id="rId4"/>
              </a:rPr>
              <a:t>linkedin.com/in/sanjaynayak14</a:t>
            </a: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3327890" y="2209935"/>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5">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553870" y="3543279"/>
            <a:ext cx="4422546"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8" name="Google Shape;128;p5"/>
          <p:cNvSpPr txBox="1"/>
          <p:nvPr/>
        </p:nvSpPr>
        <p:spPr>
          <a:xfrm>
            <a:off x="3081957" y="2682249"/>
            <a:ext cx="5617376"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8F6AF20C-6CB1-310A-44CE-BAD87C0E06BB}"/>
              </a:ext>
            </a:extLst>
          </p:cNvPr>
          <p:cNvPicPr>
            <a:picLocks noChangeAspect="1"/>
          </p:cNvPicPr>
          <p:nvPr/>
        </p:nvPicPr>
        <p:blipFill>
          <a:blip r:embed="rId6"/>
          <a:stretch>
            <a:fillRect/>
          </a:stretch>
        </p:blipFill>
        <p:spPr>
          <a:xfrm>
            <a:off x="2070464" y="2296799"/>
            <a:ext cx="2063119" cy="23994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2843825"/>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D6A7-B3A5-8638-4CB2-40772DE490FA}"/>
              </a:ext>
            </a:extLst>
          </p:cNvPr>
          <p:cNvSpPr>
            <a:spLocks noGrp="1"/>
          </p:cNvSpPr>
          <p:nvPr>
            <p:ph type="title"/>
          </p:nvPr>
        </p:nvSpPr>
        <p:spPr/>
        <p:txBody>
          <a:bodyPr/>
          <a:lstStyle/>
          <a:p>
            <a:r>
              <a:rPr lang="en-IN" b="1" dirty="0"/>
              <a:t>Project Overview and Scope</a:t>
            </a:r>
          </a:p>
        </p:txBody>
      </p:sp>
      <p:sp>
        <p:nvSpPr>
          <p:cNvPr id="3" name="TextBox 2">
            <a:extLst>
              <a:ext uri="{FF2B5EF4-FFF2-40B4-BE49-F238E27FC236}">
                <a16:creationId xmlns:a16="http://schemas.microsoft.com/office/drawing/2014/main" id="{6AC25733-F921-FA75-BFB6-76658944E558}"/>
              </a:ext>
            </a:extLst>
          </p:cNvPr>
          <p:cNvSpPr txBox="1"/>
          <p:nvPr/>
        </p:nvSpPr>
        <p:spPr>
          <a:xfrm>
            <a:off x="791500" y="1693837"/>
            <a:ext cx="10515599" cy="3724096"/>
          </a:xfrm>
          <a:prstGeom prst="rect">
            <a:avLst/>
          </a:prstGeom>
          <a:noFill/>
        </p:spPr>
        <p:txBody>
          <a:bodyPr wrap="square" rtlCol="0">
            <a:spAutoFit/>
          </a:bodyPr>
          <a:lstStyle/>
          <a:p>
            <a:r>
              <a:rPr lang="en-IN" sz="2400" b="1" u="sng" dirty="0"/>
              <a:t>Overview  </a:t>
            </a:r>
          </a:p>
          <a:p>
            <a:endParaRPr lang="en-IN" sz="2400" b="1" u="sng" dirty="0"/>
          </a:p>
          <a:p>
            <a:r>
              <a:rPr lang="en-US" sz="1800" dirty="0">
                <a:solidFill>
                  <a:schemeClr val="tx1"/>
                </a:solidFill>
              </a:rPr>
              <a:t>The project involves designing and manufacturing high-performance fuel pumps for vehicles. These fuel pumps are crucial components that take fuel as input and deliver it to the engine at a high velocity, ensuring optimal performance and speed of the vehicle.</a:t>
            </a:r>
          </a:p>
          <a:p>
            <a:endParaRPr lang="en-US" sz="1600" dirty="0">
              <a:solidFill>
                <a:schemeClr val="tx1"/>
              </a:solidFill>
            </a:endParaRPr>
          </a:p>
          <a:p>
            <a:endParaRPr lang="en-US" sz="1600" dirty="0">
              <a:solidFill>
                <a:schemeClr val="tx1"/>
              </a:solidFill>
            </a:endParaRPr>
          </a:p>
          <a:p>
            <a:r>
              <a:rPr lang="en-US" sz="2400" b="1" u="sng" dirty="0">
                <a:solidFill>
                  <a:schemeClr val="tx1"/>
                </a:solidFill>
              </a:rPr>
              <a:t>Scope</a:t>
            </a:r>
          </a:p>
          <a:p>
            <a:endParaRPr lang="en-US" sz="2400" b="1" u="sng" dirty="0">
              <a:solidFill>
                <a:schemeClr val="tx1"/>
              </a:solidFill>
            </a:endParaRPr>
          </a:p>
          <a:p>
            <a:r>
              <a:rPr lang="en-US" sz="1800" dirty="0">
                <a:solidFill>
                  <a:schemeClr val="tx1"/>
                </a:solidFill>
              </a:rPr>
              <a:t>The scope includes researching, designing, manufacturing, and testing high-performance fuel pumps for vehicles, with a focus on optimizing speed and efficiency. Additionally, it involves establishing distribution channels and providing ongoing support while striving for continuous improvement.</a:t>
            </a:r>
            <a:endParaRPr lang="en-IN" sz="1800" dirty="0">
              <a:solidFill>
                <a:schemeClr val="tx1"/>
              </a:solidFill>
            </a:endParaRPr>
          </a:p>
        </p:txBody>
      </p:sp>
    </p:spTree>
    <p:extLst>
      <p:ext uri="{BB962C8B-B14F-4D97-AF65-F5344CB8AC3E}">
        <p14:creationId xmlns:p14="http://schemas.microsoft.com/office/powerpoint/2010/main" val="417713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lstStyle/>
          <a:p>
            <a:pPr>
              <a:buFont typeface="Wingdings" panose="05000000000000000000" pitchFamily="2" charset="2"/>
              <a:buChar char="q"/>
            </a:pPr>
            <a:r>
              <a:rPr lang="en-US" dirty="0"/>
              <a:t>Machines which manufacture the pumps. Unplanned machine downtime which is leading to loss of productivity.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Objective</a:t>
            </a:r>
            <a:endParaRPr sz="3200" b="1">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800" b="1">
                <a:latin typeface="Times New Roman"/>
                <a:ea typeface="Times New Roman"/>
                <a:cs typeface="Times New Roman"/>
                <a:sym typeface="Times New Roman"/>
              </a:rPr>
              <a:t>Objective</a:t>
            </a:r>
            <a:endParaRPr sz="2800"/>
          </a:p>
        </p:txBody>
      </p:sp>
      <p:sp>
        <p:nvSpPr>
          <p:cNvPr id="168" name="Google Shape;168;p7"/>
          <p:cNvSpPr txBox="1">
            <a:spLocks noGrp="1"/>
          </p:cNvSpPr>
          <p:nvPr>
            <p:ph type="body" idx="2"/>
          </p:nvPr>
        </p:nvSpPr>
        <p:spPr>
          <a:xfrm>
            <a:off x="839750" y="3007550"/>
            <a:ext cx="5157900" cy="1015200"/>
          </a:xfrm>
          <a:prstGeom prst="rect">
            <a:avLst/>
          </a:prstGeom>
          <a:noFill/>
          <a:ln>
            <a:noFill/>
          </a:ln>
        </p:spPr>
        <p:txBody>
          <a:bodyPr spcFirstLastPara="1" wrap="square" lIns="91400" tIns="45675" rIns="91400" bIns="45675" anchor="t" anchorCtr="0">
            <a:normAutofit/>
          </a:bodyPr>
          <a:lstStyle/>
          <a:p>
            <a:pPr marL="0" lvl="0" indent="0" algn="l" rtl="0">
              <a:lnSpc>
                <a:spcPct val="90000"/>
              </a:lnSpc>
              <a:spcBef>
                <a:spcPts val="1000"/>
              </a:spcBef>
              <a:spcAft>
                <a:spcPts val="0"/>
              </a:spcAft>
              <a:buNone/>
            </a:pPr>
            <a:r>
              <a:rPr lang="en-IN" sz="1800" b="1" dirty="0">
                <a:solidFill>
                  <a:srgbClr val="353744"/>
                </a:solidFill>
                <a:latin typeface="Proxima Nova"/>
                <a:ea typeface="Proxima Nova"/>
                <a:cs typeface="Proxima Nova"/>
                <a:sym typeface="Proxima Nova"/>
              </a:rPr>
              <a:t>Minimize unplanned machine downtime.</a:t>
            </a:r>
            <a:endParaRPr sz="1800" b="1" dirty="0">
              <a:solidFill>
                <a:srgbClr val="353744"/>
              </a:solidFill>
              <a:latin typeface="Proxima Nova"/>
              <a:ea typeface="Proxima Nova"/>
              <a:cs typeface="Proxima Nova"/>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a:t>Constraints</a:t>
            </a:r>
            <a:endParaRPr sz="310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p:txBody>
          <a:bodyPr/>
          <a:lstStyle/>
          <a:p>
            <a:r>
              <a:rPr lang="en-IN" dirty="0"/>
              <a:t>Minimize maintenance cost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42441" y="280491"/>
            <a:ext cx="10460100" cy="629701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CRISP-ML(Q) Methodology</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There are six stages of CRISP-ML(Q) Methodology</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1. Business and data understanding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2. Data understanding</a:t>
            </a:r>
            <a:br>
              <a:rPr lang="en-US" sz="3200" b="1" dirty="0">
                <a:latin typeface="Times New Roman"/>
                <a:ea typeface="Times New Roman"/>
                <a:cs typeface="Times New Roman"/>
                <a:sym typeface="Times New Roman"/>
              </a:rPr>
            </a:b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3. Data preparation</a:t>
            </a:r>
            <a:br>
              <a:rPr lang="en-US" sz="3200" b="1" dirty="0">
                <a:latin typeface="Times New Roman"/>
                <a:ea typeface="Times New Roman"/>
                <a:cs typeface="Times New Roman"/>
                <a:sym typeface="Times New Roman"/>
              </a:rPr>
            </a:b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4. Descriptive/univariate Analysis </a:t>
            </a:r>
            <a:br>
              <a:rPr lang="en-US" sz="3200" b="1" dirty="0">
                <a:latin typeface="Times New Roman"/>
                <a:ea typeface="Times New Roman"/>
                <a:cs typeface="Times New Roman"/>
                <a:sym typeface="Times New Roman"/>
              </a:rPr>
            </a:b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5. Graphical Representation</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a:extLst>
              <a:ext uri="{FF2B5EF4-FFF2-40B4-BE49-F238E27FC236}">
                <a16:creationId xmlns:a16="http://schemas.microsoft.com/office/drawing/2014/main" id="{071B7678-0089-A83B-C95C-F57AA1AAD05F}"/>
              </a:ext>
            </a:extLst>
          </p:cNvPr>
          <p:cNvSpPr txBox="1"/>
          <p:nvPr/>
        </p:nvSpPr>
        <p:spPr>
          <a:xfrm>
            <a:off x="384464" y="1548245"/>
            <a:ext cx="8946572" cy="3293209"/>
          </a:xfrm>
          <a:prstGeom prst="rect">
            <a:avLst/>
          </a:prstGeom>
          <a:noFill/>
        </p:spPr>
        <p:txBody>
          <a:bodyPr wrap="square" rtlCol="0">
            <a:spAutoFit/>
          </a:bodyPr>
          <a:lstStyle/>
          <a:p>
            <a:pPr marL="342900" indent="-342900">
              <a:buFont typeface="+mj-lt"/>
              <a:buAutoNum type="arabicPeriod"/>
            </a:pPr>
            <a:r>
              <a:rPr lang="en-IN" sz="2800" dirty="0"/>
              <a:t> SQL Version(</a:t>
            </a:r>
            <a:r>
              <a:rPr lang="en-IN" sz="3600" b="0" i="0" dirty="0">
                <a:solidFill>
                  <a:srgbClr val="0D0D0D"/>
                </a:solidFill>
                <a:effectLst/>
                <a:latin typeface="Söhne"/>
              </a:rPr>
              <a:t>MySQL 8.0 )  </a:t>
            </a:r>
          </a:p>
          <a:p>
            <a:endParaRPr lang="en-IN" sz="3600" b="0" i="0" dirty="0">
              <a:solidFill>
                <a:srgbClr val="0D0D0D"/>
              </a:solidFill>
              <a:effectLst/>
              <a:latin typeface="Söhne"/>
            </a:endParaRPr>
          </a:p>
          <a:p>
            <a:endParaRPr lang="en-IN" sz="3600" dirty="0">
              <a:solidFill>
                <a:srgbClr val="0D0D0D"/>
              </a:solidFill>
              <a:latin typeface="Söhne"/>
            </a:endParaRPr>
          </a:p>
          <a:p>
            <a:endParaRPr lang="en-IN" sz="3600" b="0" i="0" dirty="0">
              <a:solidFill>
                <a:srgbClr val="0D0D0D"/>
              </a:solidFill>
              <a:effectLst/>
              <a:latin typeface="Söhne"/>
            </a:endParaRPr>
          </a:p>
          <a:p>
            <a:r>
              <a:rPr lang="en-IN" sz="3600" dirty="0">
                <a:solidFill>
                  <a:srgbClr val="0D0D0D"/>
                </a:solidFill>
                <a:latin typeface="Söhne"/>
              </a:rPr>
              <a:t>2. Python Version(</a:t>
            </a:r>
            <a:r>
              <a:rPr lang="en-IN" sz="3600" b="0" i="0" dirty="0">
                <a:solidFill>
                  <a:srgbClr val="0D0D0D"/>
                </a:solidFill>
                <a:effectLst/>
                <a:latin typeface="Söhne"/>
              </a:rPr>
              <a:t>Python 3.10.2</a:t>
            </a:r>
            <a:r>
              <a:rPr lang="en-IN" sz="3600" dirty="0">
                <a:solidFill>
                  <a:srgbClr val="0D0D0D"/>
                </a:solidFill>
                <a:latin typeface="Söhne"/>
              </a:rPr>
              <a:t>)</a:t>
            </a:r>
          </a:p>
          <a:p>
            <a:endParaRPr lang="en-IN" sz="2800" dirty="0"/>
          </a:p>
        </p:txBody>
      </p:sp>
      <p:pic>
        <p:nvPicPr>
          <p:cNvPr id="4" name="Picture 3">
            <a:extLst>
              <a:ext uri="{FF2B5EF4-FFF2-40B4-BE49-F238E27FC236}">
                <a16:creationId xmlns:a16="http://schemas.microsoft.com/office/drawing/2014/main" id="{53ACF9F0-CE05-3E1A-10F2-E738B4AB8551}"/>
              </a:ext>
            </a:extLst>
          </p:cNvPr>
          <p:cNvPicPr>
            <a:picLocks noChangeAspect="1"/>
          </p:cNvPicPr>
          <p:nvPr/>
        </p:nvPicPr>
        <p:blipFill>
          <a:blip r:embed="rId4"/>
          <a:stretch>
            <a:fillRect/>
          </a:stretch>
        </p:blipFill>
        <p:spPr>
          <a:xfrm>
            <a:off x="6586608" y="1466545"/>
            <a:ext cx="2171888" cy="1996613"/>
          </a:xfrm>
          <a:prstGeom prst="rect">
            <a:avLst/>
          </a:prstGeom>
        </p:spPr>
      </p:pic>
      <p:pic>
        <p:nvPicPr>
          <p:cNvPr id="6" name="Picture 5">
            <a:extLst>
              <a:ext uri="{FF2B5EF4-FFF2-40B4-BE49-F238E27FC236}">
                <a16:creationId xmlns:a16="http://schemas.microsoft.com/office/drawing/2014/main" id="{B3C08A3D-C3AF-70C8-9BA5-5D3820F53E7C}"/>
              </a:ext>
            </a:extLst>
          </p:cNvPr>
          <p:cNvPicPr>
            <a:picLocks noChangeAspect="1"/>
          </p:cNvPicPr>
          <p:nvPr/>
        </p:nvPicPr>
        <p:blipFill>
          <a:blip r:embed="rId5"/>
          <a:stretch>
            <a:fillRect/>
          </a:stretch>
        </p:blipFill>
        <p:spPr>
          <a:xfrm>
            <a:off x="6986812" y="3941994"/>
            <a:ext cx="2241441" cy="13677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1163</Words>
  <Application>Microsoft Office PowerPoint</Application>
  <PresentationFormat>Widescreen</PresentationFormat>
  <Paragraphs>178</Paragraphs>
  <Slides>21</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Georgia</vt:lpstr>
      <vt:lpstr>Söhne Mono</vt:lpstr>
      <vt:lpstr>Arial</vt:lpstr>
      <vt:lpstr>Arial Black</vt:lpstr>
      <vt:lpstr>-apple-system</vt:lpstr>
      <vt:lpstr>Calibri</vt:lpstr>
      <vt:lpstr>Times New Roman</vt:lpstr>
      <vt:lpstr>Proxima Nova</vt:lpstr>
      <vt:lpstr>Algerian</vt:lpstr>
      <vt:lpstr>Söhne</vt:lpstr>
      <vt:lpstr>Wingdings</vt:lpstr>
      <vt:lpstr>Office Theme</vt:lpstr>
      <vt:lpstr>                Internship Project</vt:lpstr>
      <vt:lpstr>Project Leadership</vt:lpstr>
      <vt:lpstr>Team Members</vt:lpstr>
      <vt:lpstr>Contents</vt:lpstr>
      <vt:lpstr>Project Overview and Scope</vt:lpstr>
      <vt:lpstr>Business Problem</vt:lpstr>
      <vt:lpstr>Business Objective</vt:lpstr>
      <vt:lpstr>CRISP-ML(Q) Methodology  There are six stages of CRISP-ML(Q) Methodology  1. Business and data understanding  2. Data understanding  3. Data preparation  4. Descriptive/univariate Analysis   5. Graphical Representation </vt:lpstr>
      <vt:lpstr>Technical Stacks</vt:lpstr>
      <vt:lpstr>Data Collection and Understanding  Data collection  For data collection, the client provides relevant information such as vehicle specifications, fuel types, usage patterns, and performance requirements. Data understanding involves analyzing this information to identify trends, patterns, and insights that inform the design and manufacturing process of the fuel pumps. This includes understanding the dynamics of fuel flow, engine requirements, environmental factors, and market demands to develop optimal solutions.   Data Understanding  The dataset appears to be related to machine downtime, containing information on various parameters monitored during machine operation.  Numerical Variables: Hydraulic_Pressure, Coolant_Pressure, Air_System_Pressure, Coolant_Temperature, Hydraulic_Oil_Temperature, Spindle_Bearing_Temperature, Spindle_Vibration, Tool_Vibration, Spindle_Speed, Voltage, Torque, Cutting, Downtime.   Categorical Variables: Date, Machine_ID, Assembly_Line_No.               </vt:lpstr>
      <vt:lpstr>Data  Information </vt:lpstr>
      <vt:lpstr>Data Dictionary </vt:lpstr>
      <vt:lpstr>System Requirements</vt:lpstr>
      <vt:lpstr>Exploratory Data Analysis [EDA]</vt:lpstr>
      <vt:lpstr>Missing Values Observation </vt:lpstr>
      <vt:lpstr>Data Preprocessing</vt:lpstr>
      <vt:lpstr>Data Visualization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sanjay nayak</cp:lastModifiedBy>
  <cp:revision>4</cp:revision>
  <dcterms:created xsi:type="dcterms:W3CDTF">2022-02-16T01:47:29Z</dcterms:created>
  <dcterms:modified xsi:type="dcterms:W3CDTF">2024-03-29T10:37:51Z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