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3" r:id="rId48"/>
    <p:sldId id="304" r:id="rId49"/>
    <p:sldId id="302"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0468BA-F595-471A-A4E8-E20F8BA6FFF2}" type="datetimeFigureOut">
              <a:rPr lang="en-US" smtClean="0"/>
              <a:t>8/31/2019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68715-D930-4E7D-8321-9D0A2176A10B}" type="slidenum">
              <a:rPr lang="en-US" smtClean="0"/>
              <a:t>‹#›</a:t>
            </a:fld>
            <a:endParaRPr lang="en-US"/>
          </a:p>
        </p:txBody>
      </p:sp>
    </p:spTree>
    <p:extLst>
      <p:ext uri="{BB962C8B-B14F-4D97-AF65-F5344CB8AC3E}">
        <p14:creationId xmlns:p14="http://schemas.microsoft.com/office/powerpoint/2010/main" val="3906697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0468BA-F595-471A-A4E8-E20F8BA6FFF2}" type="datetimeFigureOut">
              <a:rPr lang="en-US" smtClean="0"/>
              <a:t>8/31/2019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68715-D930-4E7D-8321-9D0A2176A10B}" type="slidenum">
              <a:rPr lang="en-US" smtClean="0"/>
              <a:t>‹#›</a:t>
            </a:fld>
            <a:endParaRPr lang="en-US"/>
          </a:p>
        </p:txBody>
      </p:sp>
    </p:spTree>
    <p:extLst>
      <p:ext uri="{BB962C8B-B14F-4D97-AF65-F5344CB8AC3E}">
        <p14:creationId xmlns:p14="http://schemas.microsoft.com/office/powerpoint/2010/main" val="4083396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0468BA-F595-471A-A4E8-E20F8BA6FFF2}" type="datetimeFigureOut">
              <a:rPr lang="en-US" smtClean="0"/>
              <a:t>8/31/2019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68715-D930-4E7D-8321-9D0A2176A10B}" type="slidenum">
              <a:rPr lang="en-US" smtClean="0"/>
              <a:t>‹#›</a:t>
            </a:fld>
            <a:endParaRPr lang="en-US"/>
          </a:p>
        </p:txBody>
      </p:sp>
    </p:spTree>
    <p:extLst>
      <p:ext uri="{BB962C8B-B14F-4D97-AF65-F5344CB8AC3E}">
        <p14:creationId xmlns:p14="http://schemas.microsoft.com/office/powerpoint/2010/main" val="1289035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0468BA-F595-471A-A4E8-E20F8BA6FFF2}" type="datetimeFigureOut">
              <a:rPr lang="en-US" smtClean="0"/>
              <a:t>8/31/2019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68715-D930-4E7D-8321-9D0A2176A10B}" type="slidenum">
              <a:rPr lang="en-US" smtClean="0"/>
              <a:t>‹#›</a:t>
            </a:fld>
            <a:endParaRPr lang="en-US"/>
          </a:p>
        </p:txBody>
      </p:sp>
    </p:spTree>
    <p:extLst>
      <p:ext uri="{BB962C8B-B14F-4D97-AF65-F5344CB8AC3E}">
        <p14:creationId xmlns:p14="http://schemas.microsoft.com/office/powerpoint/2010/main" val="719512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0468BA-F595-471A-A4E8-E20F8BA6FFF2}" type="datetimeFigureOut">
              <a:rPr lang="en-US" smtClean="0"/>
              <a:t>8/31/2019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68715-D930-4E7D-8321-9D0A2176A10B}" type="slidenum">
              <a:rPr lang="en-US" smtClean="0"/>
              <a:t>‹#›</a:t>
            </a:fld>
            <a:endParaRPr lang="en-US"/>
          </a:p>
        </p:txBody>
      </p:sp>
    </p:spTree>
    <p:extLst>
      <p:ext uri="{BB962C8B-B14F-4D97-AF65-F5344CB8AC3E}">
        <p14:creationId xmlns:p14="http://schemas.microsoft.com/office/powerpoint/2010/main" val="29637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0468BA-F595-471A-A4E8-E20F8BA6FFF2}" type="datetimeFigureOut">
              <a:rPr lang="en-US" smtClean="0"/>
              <a:t>8/31/2019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F68715-D930-4E7D-8321-9D0A2176A10B}" type="slidenum">
              <a:rPr lang="en-US" smtClean="0"/>
              <a:t>‹#›</a:t>
            </a:fld>
            <a:endParaRPr lang="en-US"/>
          </a:p>
        </p:txBody>
      </p:sp>
    </p:spTree>
    <p:extLst>
      <p:ext uri="{BB962C8B-B14F-4D97-AF65-F5344CB8AC3E}">
        <p14:creationId xmlns:p14="http://schemas.microsoft.com/office/powerpoint/2010/main" val="606058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0468BA-F595-471A-A4E8-E20F8BA6FFF2}" type="datetimeFigureOut">
              <a:rPr lang="en-US" smtClean="0"/>
              <a:t>8/31/2019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F68715-D930-4E7D-8321-9D0A2176A10B}" type="slidenum">
              <a:rPr lang="en-US" smtClean="0"/>
              <a:t>‹#›</a:t>
            </a:fld>
            <a:endParaRPr lang="en-US"/>
          </a:p>
        </p:txBody>
      </p:sp>
    </p:spTree>
    <p:extLst>
      <p:ext uri="{BB962C8B-B14F-4D97-AF65-F5344CB8AC3E}">
        <p14:creationId xmlns:p14="http://schemas.microsoft.com/office/powerpoint/2010/main" val="869820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0468BA-F595-471A-A4E8-E20F8BA6FFF2}" type="datetimeFigureOut">
              <a:rPr lang="en-US" smtClean="0"/>
              <a:t>8/31/2019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F68715-D930-4E7D-8321-9D0A2176A10B}" type="slidenum">
              <a:rPr lang="en-US" smtClean="0"/>
              <a:t>‹#›</a:t>
            </a:fld>
            <a:endParaRPr lang="en-US"/>
          </a:p>
        </p:txBody>
      </p:sp>
    </p:spTree>
    <p:extLst>
      <p:ext uri="{BB962C8B-B14F-4D97-AF65-F5344CB8AC3E}">
        <p14:creationId xmlns:p14="http://schemas.microsoft.com/office/powerpoint/2010/main" val="3125910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0468BA-F595-471A-A4E8-E20F8BA6FFF2}" type="datetimeFigureOut">
              <a:rPr lang="en-US" smtClean="0"/>
              <a:t>8/31/2019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F68715-D930-4E7D-8321-9D0A2176A10B}" type="slidenum">
              <a:rPr lang="en-US" smtClean="0"/>
              <a:t>‹#›</a:t>
            </a:fld>
            <a:endParaRPr lang="en-US"/>
          </a:p>
        </p:txBody>
      </p:sp>
    </p:spTree>
    <p:extLst>
      <p:ext uri="{BB962C8B-B14F-4D97-AF65-F5344CB8AC3E}">
        <p14:creationId xmlns:p14="http://schemas.microsoft.com/office/powerpoint/2010/main" val="2305220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0468BA-F595-471A-A4E8-E20F8BA6FFF2}" type="datetimeFigureOut">
              <a:rPr lang="en-US" smtClean="0"/>
              <a:t>8/31/2019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F68715-D930-4E7D-8321-9D0A2176A10B}" type="slidenum">
              <a:rPr lang="en-US" smtClean="0"/>
              <a:t>‹#›</a:t>
            </a:fld>
            <a:endParaRPr lang="en-US"/>
          </a:p>
        </p:txBody>
      </p:sp>
    </p:spTree>
    <p:extLst>
      <p:ext uri="{BB962C8B-B14F-4D97-AF65-F5344CB8AC3E}">
        <p14:creationId xmlns:p14="http://schemas.microsoft.com/office/powerpoint/2010/main" val="2753076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0468BA-F595-471A-A4E8-E20F8BA6FFF2}" type="datetimeFigureOut">
              <a:rPr lang="en-US" smtClean="0"/>
              <a:t>8/31/2019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F68715-D930-4E7D-8321-9D0A2176A10B}" type="slidenum">
              <a:rPr lang="en-US" smtClean="0"/>
              <a:t>‹#›</a:t>
            </a:fld>
            <a:endParaRPr lang="en-US"/>
          </a:p>
        </p:txBody>
      </p:sp>
    </p:spTree>
    <p:extLst>
      <p:ext uri="{BB962C8B-B14F-4D97-AF65-F5344CB8AC3E}">
        <p14:creationId xmlns:p14="http://schemas.microsoft.com/office/powerpoint/2010/main" val="912239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0468BA-F595-471A-A4E8-E20F8BA6FFF2}" type="datetimeFigureOut">
              <a:rPr lang="en-US" smtClean="0"/>
              <a:t>8/31/2019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68715-D930-4E7D-8321-9D0A2176A10B}" type="slidenum">
              <a:rPr lang="en-US" smtClean="0"/>
              <a:t>‹#›</a:t>
            </a:fld>
            <a:endParaRPr lang="en-US"/>
          </a:p>
        </p:txBody>
      </p:sp>
    </p:spTree>
    <p:extLst>
      <p:ext uri="{BB962C8B-B14F-4D97-AF65-F5344CB8AC3E}">
        <p14:creationId xmlns:p14="http://schemas.microsoft.com/office/powerpoint/2010/main" val="2862093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29000" y="228600"/>
            <a:ext cx="944489" cy="369332"/>
          </a:xfrm>
          <a:prstGeom prst="rect">
            <a:avLst/>
          </a:prstGeom>
          <a:noFill/>
        </p:spPr>
        <p:txBody>
          <a:bodyPr wrap="none" rtlCol="0">
            <a:spAutoFit/>
          </a:bodyPr>
          <a:lstStyle/>
          <a:p>
            <a:r>
              <a:rPr lang="en-US" dirty="0" smtClean="0"/>
              <a:t>UNIT - 1</a:t>
            </a:r>
            <a:endParaRPr lang="en-US" dirty="0"/>
          </a:p>
        </p:txBody>
      </p:sp>
      <p:sp>
        <p:nvSpPr>
          <p:cNvPr id="6" name="Rectangle 5"/>
          <p:cNvSpPr/>
          <p:nvPr/>
        </p:nvSpPr>
        <p:spPr>
          <a:xfrm>
            <a:off x="304800" y="597932"/>
            <a:ext cx="958789" cy="369332"/>
          </a:xfrm>
          <a:prstGeom prst="rect">
            <a:avLst/>
          </a:prstGeom>
        </p:spPr>
        <p:txBody>
          <a:bodyPr wrap="none">
            <a:spAutoFit/>
          </a:bodyPr>
          <a:lstStyle/>
          <a:p>
            <a:r>
              <a:rPr lang="en-US" b="1" dirty="0"/>
              <a:t>Internet</a:t>
            </a:r>
          </a:p>
        </p:txBody>
      </p:sp>
      <p:sp>
        <p:nvSpPr>
          <p:cNvPr id="7" name="Rectangle 6"/>
          <p:cNvSpPr/>
          <p:nvPr/>
        </p:nvSpPr>
        <p:spPr>
          <a:xfrm>
            <a:off x="367144" y="992557"/>
            <a:ext cx="8472055" cy="369332"/>
          </a:xfrm>
          <a:prstGeom prst="rect">
            <a:avLst/>
          </a:prstGeom>
        </p:spPr>
        <p:txBody>
          <a:bodyPr wrap="square">
            <a:spAutoFit/>
          </a:bodyPr>
          <a:lstStyle/>
          <a:p>
            <a:r>
              <a:rPr lang="en-US" dirty="0"/>
              <a:t>Internet is defined as an Information super Highway, to access information over the web</a:t>
            </a:r>
          </a:p>
        </p:txBody>
      </p:sp>
      <p:sp>
        <p:nvSpPr>
          <p:cNvPr id="8" name="Rectangle 7"/>
          <p:cNvSpPr/>
          <p:nvPr/>
        </p:nvSpPr>
        <p:spPr>
          <a:xfrm>
            <a:off x="533399" y="1447800"/>
            <a:ext cx="8305799" cy="4801314"/>
          </a:xfrm>
          <a:prstGeom prst="rect">
            <a:avLst/>
          </a:prstGeom>
        </p:spPr>
        <p:txBody>
          <a:bodyPr wrap="square">
            <a:spAutoFit/>
          </a:bodyPr>
          <a:lstStyle/>
          <a:p>
            <a:pPr marL="285750" indent="-285750">
              <a:buFont typeface="Wingdings" pitchFamily="2" charset="2"/>
              <a:buChar char="v"/>
            </a:pPr>
            <a:r>
              <a:rPr lang="en-US" dirty="0" smtClean="0"/>
              <a:t>Internet </a:t>
            </a:r>
            <a:r>
              <a:rPr lang="en-US" dirty="0"/>
              <a:t>is a world-wide global system of interconnected computer networks</a:t>
            </a:r>
            <a:r>
              <a:rPr lang="en-US" dirty="0" smtClean="0"/>
              <a:t>.</a:t>
            </a:r>
          </a:p>
          <a:p>
            <a:pPr marL="285750" indent="-285750">
              <a:buFont typeface="Wingdings" pitchFamily="2" charset="2"/>
              <a:buChar char="v"/>
            </a:pPr>
            <a:endParaRPr lang="en-US" dirty="0"/>
          </a:p>
          <a:p>
            <a:pPr marL="285750" indent="-285750">
              <a:buFont typeface="Wingdings" pitchFamily="2" charset="2"/>
              <a:buChar char="v"/>
            </a:pPr>
            <a:r>
              <a:rPr lang="en-US" dirty="0"/>
              <a:t>Internet uses the standard Internet Protocol (TCP/IP</a:t>
            </a:r>
            <a:r>
              <a:rPr lang="en-US" dirty="0" smtClean="0"/>
              <a:t>).</a:t>
            </a:r>
          </a:p>
          <a:p>
            <a:pPr marL="285750" indent="-285750">
              <a:buFont typeface="Wingdings" pitchFamily="2" charset="2"/>
              <a:buChar char="v"/>
            </a:pPr>
            <a:endParaRPr lang="en-US" dirty="0"/>
          </a:p>
          <a:p>
            <a:pPr marL="285750" indent="-285750">
              <a:buFont typeface="Wingdings" pitchFamily="2" charset="2"/>
              <a:buChar char="v"/>
            </a:pPr>
            <a:r>
              <a:rPr lang="en-US" dirty="0"/>
              <a:t>Every computer in internet is identified by a unique IP address</a:t>
            </a:r>
            <a:r>
              <a:rPr lang="en-US" dirty="0" smtClean="0"/>
              <a:t>.</a:t>
            </a:r>
          </a:p>
          <a:p>
            <a:pPr marL="285750" indent="-285750">
              <a:buFont typeface="Wingdings" pitchFamily="2" charset="2"/>
              <a:buChar char="v"/>
            </a:pPr>
            <a:endParaRPr lang="en-US" dirty="0"/>
          </a:p>
          <a:p>
            <a:pPr marL="285750" indent="-285750">
              <a:buFont typeface="Wingdings" pitchFamily="2" charset="2"/>
              <a:buChar char="v"/>
            </a:pPr>
            <a:r>
              <a:rPr lang="en-US" dirty="0"/>
              <a:t>IP Address is a unique set of numbers (such as 110.22.33.114) which identifies a computer location</a:t>
            </a:r>
            <a:r>
              <a:rPr lang="en-US" dirty="0" smtClean="0"/>
              <a:t>.</a:t>
            </a:r>
          </a:p>
          <a:p>
            <a:pPr marL="285750" indent="-285750">
              <a:buFont typeface="Wingdings" pitchFamily="2" charset="2"/>
              <a:buChar char="v"/>
            </a:pPr>
            <a:endParaRPr lang="en-US" dirty="0"/>
          </a:p>
          <a:p>
            <a:pPr marL="285750" indent="-285750">
              <a:buFont typeface="Wingdings" pitchFamily="2" charset="2"/>
              <a:buChar char="v"/>
            </a:pPr>
            <a:r>
              <a:rPr lang="en-US" dirty="0"/>
              <a:t>A special computer DNS (Domain Name Server) is used to give name to the IP Address so that user can locate a computer by a name</a:t>
            </a:r>
            <a:r>
              <a:rPr lang="en-US" dirty="0" smtClean="0"/>
              <a:t>.</a:t>
            </a:r>
          </a:p>
          <a:p>
            <a:pPr marL="285750" indent="-285750">
              <a:buFont typeface="Wingdings" pitchFamily="2" charset="2"/>
              <a:buChar char="v"/>
            </a:pPr>
            <a:endParaRPr lang="en-US" dirty="0"/>
          </a:p>
          <a:p>
            <a:pPr marL="285750" indent="-285750">
              <a:buFont typeface="Wingdings" pitchFamily="2" charset="2"/>
              <a:buChar char="v"/>
            </a:pPr>
            <a:r>
              <a:rPr lang="en-US" dirty="0"/>
              <a:t>For example, a DNS server will resolve a name </a:t>
            </a:r>
            <a:r>
              <a:rPr lang="en-US" b="1" dirty="0"/>
              <a:t>http://</a:t>
            </a:r>
            <a:r>
              <a:rPr lang="en-US" b="1" dirty="0" smtClean="0"/>
              <a:t>www.google.com</a:t>
            </a:r>
            <a:r>
              <a:rPr lang="en-US" dirty="0"/>
              <a:t> to a particular IP address to uniquely identify the computer on which this website is hosted</a:t>
            </a:r>
            <a:r>
              <a:rPr lang="en-US" dirty="0" smtClean="0"/>
              <a:t>.</a:t>
            </a:r>
          </a:p>
          <a:p>
            <a:pPr marL="285750" indent="-285750">
              <a:buFont typeface="Wingdings" pitchFamily="2" charset="2"/>
              <a:buChar char="v"/>
            </a:pPr>
            <a:endParaRPr lang="en-US" dirty="0"/>
          </a:p>
          <a:p>
            <a:pPr marL="285750" indent="-285750">
              <a:buFont typeface="Wingdings" pitchFamily="2" charset="2"/>
              <a:buChar char="v"/>
            </a:pPr>
            <a:r>
              <a:rPr lang="en-US" dirty="0"/>
              <a:t>Internet is accessible to every user all over the world.</a:t>
            </a:r>
          </a:p>
        </p:txBody>
      </p:sp>
    </p:spTree>
    <p:extLst>
      <p:ext uri="{BB962C8B-B14F-4D97-AF65-F5344CB8AC3E}">
        <p14:creationId xmlns:p14="http://schemas.microsoft.com/office/powerpoint/2010/main" val="1512365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1486112" cy="369332"/>
          </a:xfrm>
          <a:prstGeom prst="rect">
            <a:avLst/>
          </a:prstGeom>
        </p:spPr>
        <p:txBody>
          <a:bodyPr wrap="none">
            <a:spAutoFit/>
          </a:bodyPr>
          <a:lstStyle/>
          <a:p>
            <a:r>
              <a:rPr lang="en-US" b="1" dirty="0"/>
              <a:t>TCP/IP Model</a:t>
            </a:r>
          </a:p>
        </p:txBody>
      </p:sp>
      <p:sp>
        <p:nvSpPr>
          <p:cNvPr id="3" name="Rectangle 2"/>
          <p:cNvSpPr/>
          <p:nvPr/>
        </p:nvSpPr>
        <p:spPr>
          <a:xfrm>
            <a:off x="152400" y="521732"/>
            <a:ext cx="8763000" cy="1200329"/>
          </a:xfrm>
          <a:prstGeom prst="rect">
            <a:avLst/>
          </a:prstGeom>
        </p:spPr>
        <p:txBody>
          <a:bodyPr wrap="square">
            <a:spAutoFit/>
          </a:bodyPr>
          <a:lstStyle/>
          <a:p>
            <a:r>
              <a:rPr lang="en-US" b="1" dirty="0"/>
              <a:t>TCP/IP</a:t>
            </a:r>
            <a:r>
              <a:rPr lang="en-US" dirty="0"/>
              <a:t> model is practical model and is used in the Internet. TCP/IP is acronym of Transmission Control Protocol and Internet Protocol</a:t>
            </a:r>
            <a:r>
              <a:rPr lang="en-US" dirty="0" smtClean="0"/>
              <a:t>.</a:t>
            </a:r>
          </a:p>
          <a:p>
            <a:endParaRPr lang="en-US" dirty="0"/>
          </a:p>
          <a:p>
            <a:r>
              <a:rPr lang="en-US" dirty="0"/>
              <a:t>The </a:t>
            </a:r>
            <a:r>
              <a:rPr lang="en-US" b="1" dirty="0"/>
              <a:t>TCP/IP</a:t>
            </a:r>
            <a:r>
              <a:rPr lang="en-US" dirty="0"/>
              <a:t> model combines the two layers (Physical and Data link layer) into one </a:t>
            </a:r>
            <a:r>
              <a:rPr lang="en-US" dirty="0" smtClean="0"/>
              <a:t>layer</a:t>
            </a:r>
            <a:endParaRPr lang="en-US" dirty="0"/>
          </a:p>
        </p:txBody>
      </p:sp>
      <p:pic>
        <p:nvPicPr>
          <p:cNvPr id="2050" name="Picture 2" descr="C:\Users\sanja\Desktop\internet-tcp_ip_mode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981200"/>
            <a:ext cx="3286125" cy="405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496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591829" cy="369332"/>
          </a:xfrm>
          <a:prstGeom prst="rect">
            <a:avLst/>
          </a:prstGeom>
        </p:spPr>
        <p:txBody>
          <a:bodyPr wrap="none">
            <a:spAutoFit/>
          </a:bodyPr>
          <a:lstStyle/>
          <a:p>
            <a:r>
              <a:rPr lang="en-US" b="1" dirty="0"/>
              <a:t>DNS</a:t>
            </a:r>
            <a:endParaRPr lang="en-US" dirty="0"/>
          </a:p>
        </p:txBody>
      </p:sp>
      <p:sp>
        <p:nvSpPr>
          <p:cNvPr id="3" name="Rectangle 2"/>
          <p:cNvSpPr/>
          <p:nvPr/>
        </p:nvSpPr>
        <p:spPr>
          <a:xfrm>
            <a:off x="166254" y="597932"/>
            <a:ext cx="8672945" cy="646331"/>
          </a:xfrm>
          <a:prstGeom prst="rect">
            <a:avLst/>
          </a:prstGeom>
        </p:spPr>
        <p:txBody>
          <a:bodyPr wrap="square">
            <a:spAutoFit/>
          </a:bodyPr>
          <a:lstStyle/>
          <a:p>
            <a:r>
              <a:rPr lang="en-US" b="1" dirty="0"/>
              <a:t>Domain Name System</a:t>
            </a:r>
            <a:r>
              <a:rPr lang="en-US" dirty="0"/>
              <a:t> helps to resolve the host name to an address. It uses a hierarchical naming scheme and distributed database of IP addresses and associated names</a:t>
            </a:r>
          </a:p>
        </p:txBody>
      </p:sp>
      <p:sp>
        <p:nvSpPr>
          <p:cNvPr id="4" name="Rectangle 3"/>
          <p:cNvSpPr/>
          <p:nvPr/>
        </p:nvSpPr>
        <p:spPr>
          <a:xfrm>
            <a:off x="420604" y="1524000"/>
            <a:ext cx="8342395" cy="646331"/>
          </a:xfrm>
          <a:prstGeom prst="rect">
            <a:avLst/>
          </a:prstGeom>
        </p:spPr>
        <p:txBody>
          <a:bodyPr wrap="square">
            <a:spAutoFit/>
          </a:bodyPr>
          <a:lstStyle/>
          <a:p>
            <a:r>
              <a:rPr lang="en-US" dirty="0"/>
              <a:t>IP Address</a:t>
            </a:r>
          </a:p>
          <a:p>
            <a:r>
              <a:rPr lang="en-US" dirty="0"/>
              <a:t>IP address is a unique logical address assigned to a machine over the network.</a:t>
            </a:r>
          </a:p>
        </p:txBody>
      </p:sp>
      <p:sp>
        <p:nvSpPr>
          <p:cNvPr id="5" name="Rectangle 4"/>
          <p:cNvSpPr/>
          <p:nvPr/>
        </p:nvSpPr>
        <p:spPr>
          <a:xfrm>
            <a:off x="469096" y="2971800"/>
            <a:ext cx="8141504" cy="2585323"/>
          </a:xfrm>
          <a:prstGeom prst="rect">
            <a:avLst/>
          </a:prstGeom>
        </p:spPr>
        <p:txBody>
          <a:bodyPr wrap="square">
            <a:spAutoFit/>
          </a:bodyPr>
          <a:lstStyle/>
          <a:p>
            <a:r>
              <a:rPr lang="en-US" dirty="0"/>
              <a:t>IP address is the unique address assigned to each host present on Internet</a:t>
            </a:r>
            <a:r>
              <a:rPr lang="en-US" dirty="0" smtClean="0"/>
              <a:t>.</a:t>
            </a:r>
          </a:p>
          <a:p>
            <a:endParaRPr lang="en-US" dirty="0"/>
          </a:p>
          <a:p>
            <a:r>
              <a:rPr lang="en-US" dirty="0"/>
              <a:t>IP address is 32 bits (4 bytes) long</a:t>
            </a:r>
            <a:r>
              <a:rPr lang="en-US" dirty="0" smtClean="0"/>
              <a:t>.</a:t>
            </a:r>
          </a:p>
          <a:p>
            <a:endParaRPr lang="en-US" dirty="0"/>
          </a:p>
          <a:p>
            <a:r>
              <a:rPr lang="en-US" dirty="0"/>
              <a:t>IP address consists of two components:</a:t>
            </a:r>
            <a:r>
              <a:rPr lang="en-US" b="1" dirty="0"/>
              <a:t> network component</a:t>
            </a:r>
            <a:r>
              <a:rPr lang="en-US" dirty="0"/>
              <a:t> and </a:t>
            </a:r>
            <a:r>
              <a:rPr lang="en-US" b="1" dirty="0"/>
              <a:t>host component</a:t>
            </a:r>
            <a:r>
              <a:rPr lang="en-US" dirty="0" smtClean="0"/>
              <a:t>.</a:t>
            </a:r>
          </a:p>
          <a:p>
            <a:endParaRPr lang="en-US" dirty="0"/>
          </a:p>
          <a:p>
            <a:r>
              <a:rPr lang="en-US" dirty="0"/>
              <a:t>Each of the 4 bytes is represented by a number from 0 to 255, separated with dots. </a:t>
            </a:r>
            <a:endParaRPr lang="en-US" dirty="0" smtClean="0"/>
          </a:p>
          <a:p>
            <a:endParaRPr lang="en-US" dirty="0"/>
          </a:p>
          <a:p>
            <a:r>
              <a:rPr lang="en-US" dirty="0" smtClean="0"/>
              <a:t>For </a:t>
            </a:r>
            <a:r>
              <a:rPr lang="en-US" dirty="0"/>
              <a:t>example </a:t>
            </a:r>
            <a:r>
              <a:rPr lang="en-US" dirty="0" smtClean="0"/>
              <a:t>192.168.4.124</a:t>
            </a:r>
            <a:endParaRPr lang="en-US" dirty="0"/>
          </a:p>
        </p:txBody>
      </p:sp>
    </p:spTree>
    <p:extLst>
      <p:ext uri="{BB962C8B-B14F-4D97-AF65-F5344CB8AC3E}">
        <p14:creationId xmlns:p14="http://schemas.microsoft.com/office/powerpoint/2010/main" val="3826158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3189335" cy="369332"/>
          </a:xfrm>
          <a:prstGeom prst="rect">
            <a:avLst/>
          </a:prstGeom>
        </p:spPr>
        <p:txBody>
          <a:bodyPr wrap="none">
            <a:spAutoFit/>
          </a:bodyPr>
          <a:lstStyle/>
          <a:p>
            <a:r>
              <a:rPr lang="en-US" dirty="0"/>
              <a:t>Uniform Resource Locator (URL)</a:t>
            </a:r>
          </a:p>
        </p:txBody>
      </p:sp>
      <p:sp>
        <p:nvSpPr>
          <p:cNvPr id="3" name="Rectangle 2"/>
          <p:cNvSpPr/>
          <p:nvPr/>
        </p:nvSpPr>
        <p:spPr>
          <a:xfrm>
            <a:off x="304800" y="685800"/>
            <a:ext cx="8458200" cy="646331"/>
          </a:xfrm>
          <a:prstGeom prst="rect">
            <a:avLst/>
          </a:prstGeom>
        </p:spPr>
        <p:txBody>
          <a:bodyPr wrap="square">
            <a:spAutoFit/>
          </a:bodyPr>
          <a:lstStyle/>
          <a:p>
            <a:r>
              <a:rPr lang="en-US" b="1" dirty="0"/>
              <a:t>Uniform Resource Locator (URL)</a:t>
            </a:r>
            <a:r>
              <a:rPr lang="en-US" dirty="0"/>
              <a:t> refers to a web address which uniquely identifies a document over the internet.</a:t>
            </a:r>
          </a:p>
        </p:txBody>
      </p:sp>
      <p:sp>
        <p:nvSpPr>
          <p:cNvPr id="4" name="Rectangle 3"/>
          <p:cNvSpPr/>
          <p:nvPr/>
        </p:nvSpPr>
        <p:spPr>
          <a:xfrm>
            <a:off x="533400" y="1628507"/>
            <a:ext cx="7620000" cy="1754326"/>
          </a:xfrm>
          <a:prstGeom prst="rect">
            <a:avLst/>
          </a:prstGeom>
        </p:spPr>
        <p:txBody>
          <a:bodyPr wrap="square">
            <a:spAutoFit/>
          </a:bodyPr>
          <a:lstStyle/>
          <a:p>
            <a:r>
              <a:rPr lang="en-US" dirty="0"/>
              <a:t>URL </a:t>
            </a:r>
            <a:r>
              <a:rPr lang="en-US" dirty="0" smtClean="0"/>
              <a:t>Types</a:t>
            </a:r>
          </a:p>
          <a:p>
            <a:endParaRPr lang="en-US" dirty="0"/>
          </a:p>
          <a:p>
            <a:r>
              <a:rPr lang="en-US" dirty="0"/>
              <a:t>There are two forms of URL as listed below</a:t>
            </a:r>
            <a:r>
              <a:rPr lang="en-US" dirty="0" smtClean="0"/>
              <a:t>:</a:t>
            </a:r>
          </a:p>
          <a:p>
            <a:endParaRPr lang="en-US" dirty="0"/>
          </a:p>
          <a:p>
            <a:r>
              <a:rPr lang="en-US" dirty="0"/>
              <a:t>Absolute URL</a:t>
            </a:r>
          </a:p>
          <a:p>
            <a:r>
              <a:rPr lang="en-US" dirty="0"/>
              <a:t>Relative URL</a:t>
            </a:r>
          </a:p>
        </p:txBody>
      </p:sp>
      <p:sp>
        <p:nvSpPr>
          <p:cNvPr id="5" name="Rectangle 4"/>
          <p:cNvSpPr/>
          <p:nvPr/>
        </p:nvSpPr>
        <p:spPr>
          <a:xfrm>
            <a:off x="533400" y="3657600"/>
            <a:ext cx="8229600" cy="1200329"/>
          </a:xfrm>
          <a:prstGeom prst="rect">
            <a:avLst/>
          </a:prstGeom>
        </p:spPr>
        <p:txBody>
          <a:bodyPr wrap="square">
            <a:spAutoFit/>
          </a:bodyPr>
          <a:lstStyle/>
          <a:p>
            <a:r>
              <a:rPr lang="en-US" dirty="0"/>
              <a:t>Absolute </a:t>
            </a:r>
            <a:r>
              <a:rPr lang="en-US" dirty="0" smtClean="0"/>
              <a:t>URL</a:t>
            </a:r>
          </a:p>
          <a:p>
            <a:endParaRPr lang="en-US" dirty="0"/>
          </a:p>
          <a:p>
            <a:r>
              <a:rPr lang="en-US" dirty="0"/>
              <a:t>Absolute URL is a complete address of a resource on the web. This completed address comprises of protocol used, server name, path name and file name.</a:t>
            </a:r>
          </a:p>
        </p:txBody>
      </p:sp>
      <p:sp>
        <p:nvSpPr>
          <p:cNvPr id="7" name="Rectangle 6"/>
          <p:cNvSpPr/>
          <p:nvPr/>
        </p:nvSpPr>
        <p:spPr>
          <a:xfrm>
            <a:off x="1371600" y="4953000"/>
            <a:ext cx="5334000" cy="646331"/>
          </a:xfrm>
          <a:prstGeom prst="rect">
            <a:avLst/>
          </a:prstGeom>
        </p:spPr>
        <p:txBody>
          <a:bodyPr wrap="square">
            <a:spAutoFit/>
          </a:bodyPr>
          <a:lstStyle/>
          <a:p>
            <a:r>
              <a:rPr lang="en-US" dirty="0"/>
              <a:t>For example http:// www</a:t>
            </a:r>
            <a:r>
              <a:rPr lang="en-US" dirty="0" smtClean="0"/>
              <a:t>.</a:t>
            </a:r>
            <a:r>
              <a:rPr lang="en-US" dirty="0"/>
              <a:t> </a:t>
            </a:r>
            <a:r>
              <a:rPr lang="en-US" dirty="0" smtClean="0"/>
              <a:t>parishkar.org/index.html</a:t>
            </a:r>
            <a:endParaRPr lang="en-US" dirty="0"/>
          </a:p>
          <a:p>
            <a:endParaRPr lang="en-US" dirty="0"/>
          </a:p>
        </p:txBody>
      </p:sp>
      <p:sp>
        <p:nvSpPr>
          <p:cNvPr id="8" name="Rectangle 7"/>
          <p:cNvSpPr/>
          <p:nvPr/>
        </p:nvSpPr>
        <p:spPr>
          <a:xfrm>
            <a:off x="1524000" y="5569160"/>
            <a:ext cx="4572000" cy="923330"/>
          </a:xfrm>
          <a:prstGeom prst="rect">
            <a:avLst/>
          </a:prstGeom>
        </p:spPr>
        <p:txBody>
          <a:bodyPr>
            <a:spAutoFit/>
          </a:bodyPr>
          <a:lstStyle/>
          <a:p>
            <a:r>
              <a:rPr lang="en-US" b="1" dirty="0"/>
              <a:t>http</a:t>
            </a:r>
            <a:r>
              <a:rPr lang="en-US" dirty="0"/>
              <a:t> is the protocol.</a:t>
            </a:r>
          </a:p>
          <a:p>
            <a:r>
              <a:rPr lang="en-US" b="1" dirty="0" smtClean="0"/>
              <a:t>parishkar.org</a:t>
            </a:r>
            <a:r>
              <a:rPr lang="en-US" dirty="0" smtClean="0"/>
              <a:t> </a:t>
            </a:r>
            <a:r>
              <a:rPr lang="en-US" dirty="0"/>
              <a:t> is the server name.</a:t>
            </a:r>
          </a:p>
          <a:p>
            <a:r>
              <a:rPr lang="en-US" b="1" dirty="0"/>
              <a:t>index.htm</a:t>
            </a:r>
            <a:r>
              <a:rPr lang="en-US" dirty="0"/>
              <a:t> is the file name.</a:t>
            </a:r>
          </a:p>
        </p:txBody>
      </p:sp>
    </p:spTree>
    <p:extLst>
      <p:ext uri="{BB962C8B-B14F-4D97-AF65-F5344CB8AC3E}">
        <p14:creationId xmlns:p14="http://schemas.microsoft.com/office/powerpoint/2010/main" val="3874816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458200" cy="2308324"/>
          </a:xfrm>
          <a:prstGeom prst="rect">
            <a:avLst/>
          </a:prstGeom>
        </p:spPr>
        <p:txBody>
          <a:bodyPr wrap="square">
            <a:spAutoFit/>
          </a:bodyPr>
          <a:lstStyle/>
          <a:p>
            <a:r>
              <a:rPr lang="en-US" dirty="0"/>
              <a:t>The protocol part tells the web browser how to handle the file. Similarly we have some other protocols also that can be used to create URL are</a:t>
            </a:r>
            <a:r>
              <a:rPr lang="en-US" dirty="0" smtClean="0"/>
              <a:t>:</a:t>
            </a:r>
          </a:p>
          <a:p>
            <a:endParaRPr lang="en-US" dirty="0"/>
          </a:p>
          <a:p>
            <a:pPr marL="285750" indent="-285750">
              <a:buFont typeface="Wingdings" pitchFamily="2" charset="2"/>
              <a:buChar char="ü"/>
            </a:pPr>
            <a:r>
              <a:rPr lang="en-US" dirty="0" smtClean="0"/>
              <a:t>FTP</a:t>
            </a:r>
            <a:endParaRPr lang="en-US" dirty="0"/>
          </a:p>
          <a:p>
            <a:pPr marL="285750" indent="-285750">
              <a:buFont typeface="Wingdings" pitchFamily="2" charset="2"/>
              <a:buChar char="ü"/>
            </a:pPr>
            <a:r>
              <a:rPr lang="en-US" dirty="0"/>
              <a:t>https</a:t>
            </a:r>
          </a:p>
          <a:p>
            <a:pPr marL="285750" indent="-285750">
              <a:buFont typeface="Wingdings" pitchFamily="2" charset="2"/>
              <a:buChar char="ü"/>
            </a:pPr>
            <a:r>
              <a:rPr lang="en-US" dirty="0"/>
              <a:t>Gopher</a:t>
            </a:r>
          </a:p>
          <a:p>
            <a:pPr marL="285750" indent="-285750">
              <a:buFont typeface="Wingdings" pitchFamily="2" charset="2"/>
              <a:buChar char="ü"/>
            </a:pPr>
            <a:r>
              <a:rPr lang="en-US" dirty="0"/>
              <a:t>mailto</a:t>
            </a:r>
          </a:p>
          <a:p>
            <a:pPr marL="285750" indent="-285750">
              <a:buFont typeface="Wingdings" pitchFamily="2" charset="2"/>
              <a:buChar char="ü"/>
            </a:pPr>
            <a:r>
              <a:rPr lang="en-US" dirty="0"/>
              <a:t>news</a:t>
            </a:r>
          </a:p>
        </p:txBody>
      </p:sp>
      <p:sp>
        <p:nvSpPr>
          <p:cNvPr id="3" name="Rectangle 2"/>
          <p:cNvSpPr/>
          <p:nvPr/>
        </p:nvSpPr>
        <p:spPr>
          <a:xfrm>
            <a:off x="304800" y="3124200"/>
            <a:ext cx="8305800" cy="923330"/>
          </a:xfrm>
          <a:prstGeom prst="rect">
            <a:avLst/>
          </a:prstGeom>
        </p:spPr>
        <p:txBody>
          <a:bodyPr wrap="square">
            <a:spAutoFit/>
          </a:bodyPr>
          <a:lstStyle/>
          <a:p>
            <a:r>
              <a:rPr lang="en-US" dirty="0"/>
              <a:t>Relative URL</a:t>
            </a:r>
          </a:p>
          <a:p>
            <a:r>
              <a:rPr lang="en-US" dirty="0"/>
              <a:t>Relative URL is a partial address of a webpage. Unlike absolute URL, the protocol and server part are omitted from relative URL.</a:t>
            </a:r>
          </a:p>
        </p:txBody>
      </p:sp>
      <p:sp>
        <p:nvSpPr>
          <p:cNvPr id="4" name="Rectangle 3"/>
          <p:cNvSpPr/>
          <p:nvPr/>
        </p:nvSpPr>
        <p:spPr>
          <a:xfrm>
            <a:off x="1600200" y="4267200"/>
            <a:ext cx="6400800" cy="369332"/>
          </a:xfrm>
          <a:prstGeom prst="rect">
            <a:avLst/>
          </a:prstGeom>
        </p:spPr>
        <p:txBody>
          <a:bodyPr wrap="square">
            <a:spAutoFit/>
          </a:bodyPr>
          <a:lstStyle/>
          <a:p>
            <a:r>
              <a:rPr lang="en-US" dirty="0"/>
              <a:t>For example http:// www. </a:t>
            </a:r>
            <a:r>
              <a:rPr lang="en-US" dirty="0" smtClean="0"/>
              <a:t>parishkar.org/b-c-a/computer.jpg</a:t>
            </a:r>
            <a:endParaRPr lang="en-US" dirty="0"/>
          </a:p>
        </p:txBody>
      </p:sp>
    </p:spTree>
    <p:extLst>
      <p:ext uri="{BB962C8B-B14F-4D97-AF65-F5344CB8AC3E}">
        <p14:creationId xmlns:p14="http://schemas.microsoft.com/office/powerpoint/2010/main" val="1410184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3525773" cy="369332"/>
          </a:xfrm>
          <a:prstGeom prst="rect">
            <a:avLst/>
          </a:prstGeom>
        </p:spPr>
        <p:txBody>
          <a:bodyPr wrap="none">
            <a:spAutoFit/>
          </a:bodyPr>
          <a:lstStyle/>
          <a:p>
            <a:r>
              <a:rPr lang="en-US" b="1" dirty="0"/>
              <a:t>Domain Name System Architecture</a:t>
            </a:r>
          </a:p>
        </p:txBody>
      </p:sp>
      <p:sp>
        <p:nvSpPr>
          <p:cNvPr id="3" name="Rectangle 2"/>
          <p:cNvSpPr/>
          <p:nvPr/>
        </p:nvSpPr>
        <p:spPr>
          <a:xfrm>
            <a:off x="381000" y="685800"/>
            <a:ext cx="8305800" cy="646331"/>
          </a:xfrm>
          <a:prstGeom prst="rect">
            <a:avLst/>
          </a:prstGeom>
        </p:spPr>
        <p:txBody>
          <a:bodyPr wrap="square">
            <a:spAutoFit/>
          </a:bodyPr>
          <a:lstStyle/>
          <a:p>
            <a:r>
              <a:rPr lang="en-US" dirty="0"/>
              <a:t>The Domain name system comprises of </a:t>
            </a:r>
            <a:r>
              <a:rPr lang="en-US" b="1" dirty="0"/>
              <a:t>Domain Names, Domain Name Space, Name Server</a:t>
            </a:r>
            <a:endParaRPr lang="en-US" dirty="0"/>
          </a:p>
        </p:txBody>
      </p:sp>
      <p:sp>
        <p:nvSpPr>
          <p:cNvPr id="4" name="Rectangle 3"/>
          <p:cNvSpPr/>
          <p:nvPr/>
        </p:nvSpPr>
        <p:spPr>
          <a:xfrm>
            <a:off x="387926" y="1524000"/>
            <a:ext cx="8222673" cy="646331"/>
          </a:xfrm>
          <a:prstGeom prst="rect">
            <a:avLst/>
          </a:prstGeom>
        </p:spPr>
        <p:txBody>
          <a:bodyPr wrap="square">
            <a:spAutoFit/>
          </a:bodyPr>
          <a:lstStyle/>
          <a:p>
            <a:r>
              <a:rPr lang="en-US" dirty="0"/>
              <a:t>Domain Name is a symbolic string associated with an IP address. There are several domain names available; some of them are generic such as </a:t>
            </a:r>
            <a:r>
              <a:rPr lang="en-US" b="1" dirty="0"/>
              <a:t>com, </a:t>
            </a:r>
            <a:r>
              <a:rPr lang="en-US" b="1" dirty="0" err="1"/>
              <a:t>edu</a:t>
            </a:r>
            <a:r>
              <a:rPr lang="en-US" b="1" dirty="0"/>
              <a:t>, </a:t>
            </a:r>
            <a:r>
              <a:rPr lang="en-US" b="1" dirty="0" err="1"/>
              <a:t>gov</a:t>
            </a:r>
            <a:r>
              <a:rPr lang="en-US" b="1" dirty="0"/>
              <a:t>, net</a:t>
            </a:r>
            <a:r>
              <a:rPr lang="en-US" dirty="0"/>
              <a:t> </a:t>
            </a:r>
            <a:r>
              <a:rPr lang="en-US" dirty="0" err="1"/>
              <a:t>etc</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674534054"/>
              </p:ext>
            </p:extLst>
          </p:nvPr>
        </p:nvGraphicFramePr>
        <p:xfrm>
          <a:off x="1295400" y="2743200"/>
          <a:ext cx="5991226" cy="3413760"/>
        </p:xfrm>
        <a:graphic>
          <a:graphicData uri="http://schemas.openxmlformats.org/drawingml/2006/table">
            <a:tbl>
              <a:tblPr/>
              <a:tblGrid>
                <a:gridCol w="2995613"/>
                <a:gridCol w="2995613"/>
              </a:tblGrid>
              <a:tr h="0">
                <a:tc>
                  <a:txBody>
                    <a:bodyPr/>
                    <a:lstStyle/>
                    <a:p>
                      <a:pPr fontAlgn="t"/>
                      <a:r>
                        <a:rPr lang="en-US">
                          <a:effectLst/>
                        </a:rPr>
                        <a:t>Domain 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US">
                          <a:effectLst/>
                        </a:rPr>
                        <a:t>Meaning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0">
                <a:tc>
                  <a:txBody>
                    <a:bodyPr/>
                    <a:lstStyle/>
                    <a:p>
                      <a:pPr fontAlgn="t"/>
                      <a:r>
                        <a:rPr lang="en-US">
                          <a:effectLst/>
                        </a:rPr>
                        <a:t>Com</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Commercial business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Edu</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Education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Gov</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U.S. government agency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Int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International entity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Mil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U.S. military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Net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Networking organization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Org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Non profit organization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57638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773668"/>
            <a:ext cx="8458200" cy="369332"/>
          </a:xfrm>
          <a:prstGeom prst="rect">
            <a:avLst/>
          </a:prstGeom>
        </p:spPr>
        <p:txBody>
          <a:bodyPr wrap="square">
            <a:spAutoFit/>
          </a:bodyPr>
          <a:lstStyle/>
          <a:p>
            <a:r>
              <a:rPr lang="en-US" dirty="0"/>
              <a:t>DNS translates the domain name into IP address automatically</a:t>
            </a:r>
          </a:p>
        </p:txBody>
      </p:sp>
      <p:sp>
        <p:nvSpPr>
          <p:cNvPr id="3" name="Rectangle 2"/>
          <p:cNvSpPr/>
          <p:nvPr/>
        </p:nvSpPr>
        <p:spPr>
          <a:xfrm>
            <a:off x="457200" y="1219200"/>
            <a:ext cx="8153400" cy="646331"/>
          </a:xfrm>
          <a:prstGeom prst="rect">
            <a:avLst/>
          </a:prstGeom>
        </p:spPr>
        <p:txBody>
          <a:bodyPr wrap="square">
            <a:spAutoFit/>
          </a:bodyPr>
          <a:lstStyle/>
          <a:p>
            <a:r>
              <a:rPr lang="en-US" dirty="0"/>
              <a:t>When we type </a:t>
            </a:r>
            <a:r>
              <a:rPr lang="en-US" b="1" dirty="0" smtClean="0"/>
              <a:t>www.parishkar.org</a:t>
            </a:r>
            <a:r>
              <a:rPr lang="en-US" dirty="0"/>
              <a:t> into the browser, it asks the local DNS Server for its IP address.</a:t>
            </a:r>
          </a:p>
        </p:txBody>
      </p:sp>
      <p:sp>
        <p:nvSpPr>
          <p:cNvPr id="4" name="Rectangle 3"/>
          <p:cNvSpPr/>
          <p:nvPr/>
        </p:nvSpPr>
        <p:spPr>
          <a:xfrm>
            <a:off x="381000" y="152400"/>
            <a:ext cx="1450012" cy="369332"/>
          </a:xfrm>
          <a:prstGeom prst="rect">
            <a:avLst/>
          </a:prstGeom>
        </p:spPr>
        <p:txBody>
          <a:bodyPr wrap="none">
            <a:spAutoFit/>
          </a:bodyPr>
          <a:lstStyle/>
          <a:p>
            <a:r>
              <a:rPr lang="en-US" b="1" dirty="0" smtClean="0"/>
              <a:t>DNS Working</a:t>
            </a:r>
            <a:endParaRPr lang="en-US" b="1" dirty="0"/>
          </a:p>
        </p:txBody>
      </p:sp>
      <p:sp>
        <p:nvSpPr>
          <p:cNvPr id="5" name="Rectangle 4"/>
          <p:cNvSpPr/>
          <p:nvPr/>
        </p:nvSpPr>
        <p:spPr>
          <a:xfrm>
            <a:off x="533400" y="2228671"/>
            <a:ext cx="8077200" cy="923330"/>
          </a:xfrm>
          <a:prstGeom prst="rect">
            <a:avLst/>
          </a:prstGeom>
        </p:spPr>
        <p:txBody>
          <a:bodyPr wrap="square">
            <a:spAutoFit/>
          </a:bodyPr>
          <a:lstStyle/>
          <a:p>
            <a:r>
              <a:rPr lang="en-US" dirty="0"/>
              <a:t>When the local DNS does not find the IP address of requested domain name, it forwards the request to the root DNS server and again enquires about IP address of it.</a:t>
            </a:r>
          </a:p>
        </p:txBody>
      </p:sp>
      <p:sp>
        <p:nvSpPr>
          <p:cNvPr id="7" name="Rectangle 6"/>
          <p:cNvSpPr/>
          <p:nvPr/>
        </p:nvSpPr>
        <p:spPr>
          <a:xfrm>
            <a:off x="381000" y="3276600"/>
            <a:ext cx="3139386" cy="369332"/>
          </a:xfrm>
          <a:prstGeom prst="rect">
            <a:avLst/>
          </a:prstGeom>
        </p:spPr>
        <p:txBody>
          <a:bodyPr wrap="none">
            <a:spAutoFit/>
          </a:bodyPr>
          <a:lstStyle/>
          <a:p>
            <a:r>
              <a:rPr lang="en-US" b="1" dirty="0"/>
              <a:t>Internet Service Providers (ISP)</a:t>
            </a:r>
          </a:p>
        </p:txBody>
      </p:sp>
      <p:sp>
        <p:nvSpPr>
          <p:cNvPr id="8" name="Rectangle 7"/>
          <p:cNvSpPr/>
          <p:nvPr/>
        </p:nvSpPr>
        <p:spPr>
          <a:xfrm>
            <a:off x="457200" y="3886200"/>
            <a:ext cx="8153400" cy="2862322"/>
          </a:xfrm>
          <a:prstGeom prst="rect">
            <a:avLst/>
          </a:prstGeom>
        </p:spPr>
        <p:txBody>
          <a:bodyPr wrap="square">
            <a:spAutoFit/>
          </a:bodyPr>
          <a:lstStyle/>
          <a:p>
            <a:r>
              <a:rPr lang="en-US" b="1" dirty="0"/>
              <a:t>Internet Service Provider (ISP)</a:t>
            </a:r>
            <a:r>
              <a:rPr lang="en-US" dirty="0"/>
              <a:t> is a company offering access to internet. They offer various services</a:t>
            </a:r>
            <a:r>
              <a:rPr lang="en-US" dirty="0" smtClean="0"/>
              <a:t>:</a:t>
            </a:r>
          </a:p>
          <a:p>
            <a:endParaRPr lang="en-US" dirty="0"/>
          </a:p>
          <a:p>
            <a:r>
              <a:rPr lang="en-US" dirty="0"/>
              <a:t>Internet </a:t>
            </a:r>
            <a:r>
              <a:rPr lang="en-US" dirty="0" smtClean="0"/>
              <a:t>Access</a:t>
            </a:r>
          </a:p>
          <a:p>
            <a:endParaRPr lang="en-US" dirty="0"/>
          </a:p>
          <a:p>
            <a:r>
              <a:rPr lang="en-US" dirty="0"/>
              <a:t>Domain name </a:t>
            </a:r>
            <a:r>
              <a:rPr lang="en-US" dirty="0" smtClean="0"/>
              <a:t>registration</a:t>
            </a:r>
          </a:p>
          <a:p>
            <a:endParaRPr lang="en-US" dirty="0"/>
          </a:p>
          <a:p>
            <a:r>
              <a:rPr lang="en-US" dirty="0"/>
              <a:t>Dial-up </a:t>
            </a:r>
            <a:r>
              <a:rPr lang="en-US" dirty="0" smtClean="0"/>
              <a:t>access</a:t>
            </a:r>
          </a:p>
          <a:p>
            <a:endParaRPr lang="en-US" dirty="0"/>
          </a:p>
          <a:p>
            <a:r>
              <a:rPr lang="en-US" dirty="0"/>
              <a:t>Leased line access</a:t>
            </a:r>
          </a:p>
        </p:txBody>
      </p:sp>
    </p:spTree>
    <p:extLst>
      <p:ext uri="{BB962C8B-B14F-4D97-AF65-F5344CB8AC3E}">
        <p14:creationId xmlns:p14="http://schemas.microsoft.com/office/powerpoint/2010/main" val="2891585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sanja\Desktop\internet-is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62618"/>
            <a:ext cx="6477000" cy="293778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04800" y="3440484"/>
            <a:ext cx="1870192" cy="369332"/>
          </a:xfrm>
          <a:prstGeom prst="rect">
            <a:avLst/>
          </a:prstGeom>
        </p:spPr>
        <p:txBody>
          <a:bodyPr wrap="none">
            <a:spAutoFit/>
          </a:bodyPr>
          <a:lstStyle/>
          <a:p>
            <a:r>
              <a:rPr lang="en-US" b="1" dirty="0"/>
              <a:t>Connection Types</a:t>
            </a:r>
          </a:p>
        </p:txBody>
      </p:sp>
      <p:sp>
        <p:nvSpPr>
          <p:cNvPr id="3" name="Rectangle 2"/>
          <p:cNvSpPr/>
          <p:nvPr/>
        </p:nvSpPr>
        <p:spPr>
          <a:xfrm>
            <a:off x="609600" y="4038600"/>
            <a:ext cx="4572000" cy="1754326"/>
          </a:xfrm>
          <a:prstGeom prst="rect">
            <a:avLst/>
          </a:prstGeom>
        </p:spPr>
        <p:txBody>
          <a:bodyPr>
            <a:spAutoFit/>
          </a:bodyPr>
          <a:lstStyle/>
          <a:p>
            <a:r>
              <a:rPr lang="en-US" dirty="0"/>
              <a:t>Dial-up Connection</a:t>
            </a:r>
          </a:p>
          <a:p>
            <a:r>
              <a:rPr lang="en-US" dirty="0"/>
              <a:t>ISDN</a:t>
            </a:r>
          </a:p>
          <a:p>
            <a:r>
              <a:rPr lang="en-US" dirty="0"/>
              <a:t>DSL</a:t>
            </a:r>
          </a:p>
          <a:p>
            <a:r>
              <a:rPr lang="en-US" dirty="0"/>
              <a:t>Cable TV Internet connections</a:t>
            </a:r>
          </a:p>
          <a:p>
            <a:r>
              <a:rPr lang="en-US" dirty="0"/>
              <a:t>Satellite Internet connections</a:t>
            </a:r>
          </a:p>
          <a:p>
            <a:r>
              <a:rPr lang="en-US" dirty="0"/>
              <a:t>Wireless Internet Connections</a:t>
            </a:r>
          </a:p>
        </p:txBody>
      </p:sp>
    </p:spTree>
    <p:extLst>
      <p:ext uri="{BB962C8B-B14F-4D97-AF65-F5344CB8AC3E}">
        <p14:creationId xmlns:p14="http://schemas.microsoft.com/office/powerpoint/2010/main" val="3063119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1986441" cy="369332"/>
          </a:xfrm>
          <a:prstGeom prst="rect">
            <a:avLst/>
          </a:prstGeom>
        </p:spPr>
        <p:txBody>
          <a:bodyPr wrap="none">
            <a:spAutoFit/>
          </a:bodyPr>
          <a:lstStyle/>
          <a:p>
            <a:r>
              <a:rPr lang="en-US" dirty="0"/>
              <a:t>Dial-up Connection</a:t>
            </a:r>
          </a:p>
        </p:txBody>
      </p:sp>
      <p:sp>
        <p:nvSpPr>
          <p:cNvPr id="3" name="Rectangle 2"/>
          <p:cNvSpPr/>
          <p:nvPr/>
        </p:nvSpPr>
        <p:spPr>
          <a:xfrm>
            <a:off x="228600" y="600670"/>
            <a:ext cx="8610600" cy="923330"/>
          </a:xfrm>
          <a:prstGeom prst="rect">
            <a:avLst/>
          </a:prstGeom>
        </p:spPr>
        <p:txBody>
          <a:bodyPr wrap="square">
            <a:spAutoFit/>
          </a:bodyPr>
          <a:lstStyle/>
          <a:p>
            <a:r>
              <a:rPr lang="en-US" b="1" dirty="0"/>
              <a:t>Dial-up</a:t>
            </a:r>
            <a:r>
              <a:rPr lang="en-US" dirty="0"/>
              <a:t> connection uses telephone line to connect PC to the internet. It requires a modem to setup dial-up connection. This modem works as an interface between PC and the telephone line.</a:t>
            </a:r>
          </a:p>
        </p:txBody>
      </p:sp>
      <p:sp>
        <p:nvSpPr>
          <p:cNvPr id="4" name="Rectangle 3"/>
          <p:cNvSpPr/>
          <p:nvPr/>
        </p:nvSpPr>
        <p:spPr>
          <a:xfrm>
            <a:off x="228600" y="1905000"/>
            <a:ext cx="8610600" cy="1477328"/>
          </a:xfrm>
          <a:prstGeom prst="rect">
            <a:avLst/>
          </a:prstGeom>
        </p:spPr>
        <p:txBody>
          <a:bodyPr wrap="square">
            <a:spAutoFit/>
          </a:bodyPr>
          <a:lstStyle/>
          <a:p>
            <a:r>
              <a:rPr lang="en-US" dirty="0"/>
              <a:t>Dial-up connection uses either of the following protocols</a:t>
            </a:r>
            <a:r>
              <a:rPr lang="en-US" dirty="0" smtClean="0"/>
              <a:t>:</a:t>
            </a:r>
          </a:p>
          <a:p>
            <a:endParaRPr lang="en-US" dirty="0"/>
          </a:p>
          <a:p>
            <a:r>
              <a:rPr lang="en-US" dirty="0"/>
              <a:t>Serial Line Internet Protocol (SLIP</a:t>
            </a:r>
            <a:r>
              <a:rPr lang="en-US" dirty="0" smtClean="0"/>
              <a:t>)</a:t>
            </a:r>
          </a:p>
          <a:p>
            <a:endParaRPr lang="en-US" dirty="0"/>
          </a:p>
          <a:p>
            <a:r>
              <a:rPr lang="en-US" dirty="0"/>
              <a:t>Point to Point Protocol (PPP)</a:t>
            </a:r>
          </a:p>
        </p:txBody>
      </p:sp>
      <p:pic>
        <p:nvPicPr>
          <p:cNvPr id="5122" name="Picture 2" descr="C:\Users\sanja\Desktop\internet-internet_access_using_mode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581400"/>
            <a:ext cx="6618514"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903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652743" cy="369332"/>
          </a:xfrm>
          <a:prstGeom prst="rect">
            <a:avLst/>
          </a:prstGeom>
        </p:spPr>
        <p:txBody>
          <a:bodyPr wrap="none">
            <a:spAutoFit/>
          </a:bodyPr>
          <a:lstStyle/>
          <a:p>
            <a:r>
              <a:rPr lang="en-US" b="1" dirty="0"/>
              <a:t>ISDN</a:t>
            </a:r>
          </a:p>
        </p:txBody>
      </p:sp>
      <p:sp>
        <p:nvSpPr>
          <p:cNvPr id="3" name="Rectangle 2"/>
          <p:cNvSpPr/>
          <p:nvPr/>
        </p:nvSpPr>
        <p:spPr>
          <a:xfrm>
            <a:off x="228600" y="623133"/>
            <a:ext cx="8686800" cy="646331"/>
          </a:xfrm>
          <a:prstGeom prst="rect">
            <a:avLst/>
          </a:prstGeom>
        </p:spPr>
        <p:txBody>
          <a:bodyPr wrap="square">
            <a:spAutoFit/>
          </a:bodyPr>
          <a:lstStyle/>
          <a:p>
            <a:r>
              <a:rPr lang="en-US" b="1" dirty="0"/>
              <a:t>ISDN</a:t>
            </a:r>
            <a:r>
              <a:rPr lang="en-US" dirty="0"/>
              <a:t> is acronym of </a:t>
            </a:r>
            <a:r>
              <a:rPr lang="en-US" b="1" dirty="0"/>
              <a:t>Integrated Services Digital Network.</a:t>
            </a:r>
            <a:r>
              <a:rPr lang="en-US" dirty="0"/>
              <a:t> It establishes the connection using the phone lines which carry digital signals instead of analog signals.</a:t>
            </a:r>
          </a:p>
        </p:txBody>
      </p:sp>
      <p:sp>
        <p:nvSpPr>
          <p:cNvPr id="4" name="Rectangle 3"/>
          <p:cNvSpPr/>
          <p:nvPr/>
        </p:nvSpPr>
        <p:spPr>
          <a:xfrm>
            <a:off x="533400" y="1342072"/>
            <a:ext cx="6884920" cy="1477328"/>
          </a:xfrm>
          <a:prstGeom prst="rect">
            <a:avLst/>
          </a:prstGeom>
        </p:spPr>
        <p:txBody>
          <a:bodyPr wrap="square">
            <a:spAutoFit/>
          </a:bodyPr>
          <a:lstStyle/>
          <a:p>
            <a:r>
              <a:rPr lang="en-US" dirty="0"/>
              <a:t>There are two techniques to deliver ISDN services</a:t>
            </a:r>
            <a:r>
              <a:rPr lang="en-US" dirty="0" smtClean="0"/>
              <a:t>:</a:t>
            </a:r>
          </a:p>
          <a:p>
            <a:endParaRPr lang="en-US" dirty="0"/>
          </a:p>
          <a:p>
            <a:r>
              <a:rPr lang="en-US" dirty="0"/>
              <a:t>Basic Rate Interface (BRI</a:t>
            </a:r>
            <a:r>
              <a:rPr lang="en-US" dirty="0" smtClean="0"/>
              <a:t>)</a:t>
            </a:r>
          </a:p>
          <a:p>
            <a:endParaRPr lang="en-US" dirty="0"/>
          </a:p>
          <a:p>
            <a:r>
              <a:rPr lang="en-US" dirty="0"/>
              <a:t>Primary Rate Interface (PRI)</a:t>
            </a:r>
          </a:p>
        </p:txBody>
      </p:sp>
      <p:pic>
        <p:nvPicPr>
          <p:cNvPr id="6146" name="Picture 2" descr="C:\Users\sanja\Desktop\internet-internet_access_using_isdn_conne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573" y="3200400"/>
            <a:ext cx="6755027"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89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537327" cy="369332"/>
          </a:xfrm>
          <a:prstGeom prst="rect">
            <a:avLst/>
          </a:prstGeom>
        </p:spPr>
        <p:txBody>
          <a:bodyPr wrap="none">
            <a:spAutoFit/>
          </a:bodyPr>
          <a:lstStyle/>
          <a:p>
            <a:r>
              <a:rPr lang="en-US" b="1" dirty="0"/>
              <a:t>DSL</a:t>
            </a:r>
          </a:p>
        </p:txBody>
      </p:sp>
      <p:sp>
        <p:nvSpPr>
          <p:cNvPr id="3" name="Rectangle 2"/>
          <p:cNvSpPr/>
          <p:nvPr/>
        </p:nvSpPr>
        <p:spPr>
          <a:xfrm>
            <a:off x="228600" y="533400"/>
            <a:ext cx="8458200" cy="646331"/>
          </a:xfrm>
          <a:prstGeom prst="rect">
            <a:avLst/>
          </a:prstGeom>
        </p:spPr>
        <p:txBody>
          <a:bodyPr wrap="square">
            <a:spAutoFit/>
          </a:bodyPr>
          <a:lstStyle/>
          <a:p>
            <a:r>
              <a:rPr lang="en-US" b="1" dirty="0"/>
              <a:t>DSL</a:t>
            </a:r>
            <a:r>
              <a:rPr lang="en-US" dirty="0"/>
              <a:t> is acronym of </a:t>
            </a:r>
            <a:r>
              <a:rPr lang="en-US" b="1" dirty="0"/>
              <a:t>Digital Subscriber Line.</a:t>
            </a:r>
            <a:r>
              <a:rPr lang="en-US" dirty="0"/>
              <a:t> It is a form of broadband connection as it provides connection over ordinary telephone lines.</a:t>
            </a:r>
          </a:p>
        </p:txBody>
      </p:sp>
      <p:sp>
        <p:nvSpPr>
          <p:cNvPr id="4" name="Rectangle 3"/>
          <p:cNvSpPr/>
          <p:nvPr/>
        </p:nvSpPr>
        <p:spPr>
          <a:xfrm>
            <a:off x="497263" y="1371600"/>
            <a:ext cx="4572000" cy="1754326"/>
          </a:xfrm>
          <a:prstGeom prst="rect">
            <a:avLst/>
          </a:prstGeom>
        </p:spPr>
        <p:txBody>
          <a:bodyPr>
            <a:spAutoFit/>
          </a:bodyPr>
          <a:lstStyle/>
          <a:p>
            <a:pPr marL="342900" indent="-342900">
              <a:buFont typeface="+mj-lt"/>
              <a:buAutoNum type="arabicPeriod"/>
            </a:pPr>
            <a:r>
              <a:rPr lang="en-US" dirty="0"/>
              <a:t>Asymmetric DSL (ADSL)</a:t>
            </a:r>
          </a:p>
          <a:p>
            <a:pPr marL="342900" indent="-342900">
              <a:buFont typeface="+mj-lt"/>
              <a:buAutoNum type="arabicPeriod"/>
            </a:pPr>
            <a:r>
              <a:rPr lang="en-US" dirty="0"/>
              <a:t>Symmetric DSL (SDSL)</a:t>
            </a:r>
          </a:p>
          <a:p>
            <a:pPr marL="342900" indent="-342900">
              <a:buFont typeface="+mj-lt"/>
              <a:buAutoNum type="arabicPeriod"/>
            </a:pPr>
            <a:r>
              <a:rPr lang="en-US" dirty="0"/>
              <a:t>High bit-rate DSL (HDSL)</a:t>
            </a:r>
          </a:p>
          <a:p>
            <a:pPr marL="342900" indent="-342900">
              <a:buFont typeface="+mj-lt"/>
              <a:buAutoNum type="arabicPeriod"/>
            </a:pPr>
            <a:r>
              <a:rPr lang="en-US" dirty="0"/>
              <a:t>Rate adaptive DSL (RDSL)</a:t>
            </a:r>
          </a:p>
          <a:p>
            <a:pPr marL="342900" indent="-342900">
              <a:buFont typeface="+mj-lt"/>
              <a:buAutoNum type="arabicPeriod"/>
            </a:pPr>
            <a:r>
              <a:rPr lang="en-US" dirty="0"/>
              <a:t>Very high bit-rate DSL (VDSL)</a:t>
            </a:r>
          </a:p>
          <a:p>
            <a:pPr marL="342900" indent="-342900">
              <a:buFont typeface="+mj-lt"/>
              <a:buAutoNum type="arabicPeriod"/>
            </a:pPr>
            <a:r>
              <a:rPr lang="en-US" dirty="0"/>
              <a:t>ISDN DSL (IDSL)</a:t>
            </a:r>
          </a:p>
        </p:txBody>
      </p:sp>
      <p:sp>
        <p:nvSpPr>
          <p:cNvPr id="5" name="Rectangle 4"/>
          <p:cNvSpPr/>
          <p:nvPr/>
        </p:nvSpPr>
        <p:spPr>
          <a:xfrm>
            <a:off x="4114800" y="1371600"/>
            <a:ext cx="4572000" cy="923330"/>
          </a:xfrm>
          <a:prstGeom prst="rect">
            <a:avLst/>
          </a:prstGeom>
        </p:spPr>
        <p:txBody>
          <a:bodyPr>
            <a:spAutoFit/>
          </a:bodyPr>
          <a:lstStyle/>
          <a:p>
            <a:r>
              <a:rPr lang="en-US" dirty="0" smtClean="0"/>
              <a:t>These technologies </a:t>
            </a:r>
            <a:r>
              <a:rPr lang="en-US" dirty="0"/>
              <a:t>differ in their upload and download speed, bit transfer rate and level of service.</a:t>
            </a:r>
          </a:p>
        </p:txBody>
      </p:sp>
      <p:pic>
        <p:nvPicPr>
          <p:cNvPr id="7170" name="Picture 2" descr="C:\Users\sanja\Desktop\internet-internet_access_using_dsl_mode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694" y="3135458"/>
            <a:ext cx="5935906" cy="3646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177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1083886" cy="369332"/>
          </a:xfrm>
          <a:prstGeom prst="rect">
            <a:avLst/>
          </a:prstGeom>
        </p:spPr>
        <p:txBody>
          <a:bodyPr wrap="none">
            <a:spAutoFit/>
          </a:bodyPr>
          <a:lstStyle/>
          <a:p>
            <a:r>
              <a:rPr lang="en-US" b="1" dirty="0"/>
              <a:t>Evolution</a:t>
            </a:r>
          </a:p>
        </p:txBody>
      </p:sp>
      <p:sp>
        <p:nvSpPr>
          <p:cNvPr id="3" name="Rectangle 2"/>
          <p:cNvSpPr/>
          <p:nvPr/>
        </p:nvSpPr>
        <p:spPr>
          <a:xfrm>
            <a:off x="533400" y="597932"/>
            <a:ext cx="8229600" cy="646331"/>
          </a:xfrm>
          <a:prstGeom prst="rect">
            <a:avLst/>
          </a:prstGeom>
        </p:spPr>
        <p:txBody>
          <a:bodyPr wrap="square">
            <a:spAutoFit/>
          </a:bodyPr>
          <a:lstStyle/>
          <a:p>
            <a:r>
              <a:rPr lang="en-US" dirty="0"/>
              <a:t>The concept of Internet was originated in 1969 and has undergone several technological </a:t>
            </a:r>
          </a:p>
        </p:txBody>
      </p:sp>
      <p:sp>
        <p:nvSpPr>
          <p:cNvPr id="4" name="Rectangle 3"/>
          <p:cNvSpPr/>
          <p:nvPr/>
        </p:nvSpPr>
        <p:spPr>
          <a:xfrm>
            <a:off x="533400" y="1524000"/>
            <a:ext cx="8229600" cy="4247317"/>
          </a:xfrm>
          <a:prstGeom prst="rect">
            <a:avLst/>
          </a:prstGeom>
        </p:spPr>
        <p:txBody>
          <a:bodyPr wrap="square">
            <a:spAutoFit/>
          </a:bodyPr>
          <a:lstStyle/>
          <a:p>
            <a:r>
              <a:rPr lang="en-US" dirty="0"/>
              <a:t>The origin of Internet devised from the concept of </a:t>
            </a:r>
            <a:r>
              <a:rPr lang="en-US" b="1" dirty="0"/>
              <a:t>Advanced Research Project Agency Network (ARPANET</a:t>
            </a:r>
            <a:r>
              <a:rPr lang="en-US" b="1" dirty="0" smtClean="0"/>
              <a:t>).</a:t>
            </a:r>
          </a:p>
          <a:p>
            <a:endParaRPr lang="en-US" dirty="0"/>
          </a:p>
          <a:p>
            <a:r>
              <a:rPr lang="en-US" b="1" dirty="0"/>
              <a:t>ARPANET</a:t>
            </a:r>
            <a:r>
              <a:rPr lang="en-US" dirty="0"/>
              <a:t> was developed by United States Department of Defense</a:t>
            </a:r>
            <a:r>
              <a:rPr lang="en-US" dirty="0" smtClean="0"/>
              <a:t>.</a:t>
            </a:r>
          </a:p>
          <a:p>
            <a:endParaRPr lang="en-US" dirty="0"/>
          </a:p>
          <a:p>
            <a:r>
              <a:rPr lang="en-US" dirty="0"/>
              <a:t>Basic purpose of ARPANET was to provide communication among the various bodies of government</a:t>
            </a:r>
            <a:r>
              <a:rPr lang="en-US" dirty="0" smtClean="0"/>
              <a:t>.</a:t>
            </a:r>
          </a:p>
          <a:p>
            <a:endParaRPr lang="en-US" dirty="0"/>
          </a:p>
          <a:p>
            <a:r>
              <a:rPr lang="en-US" dirty="0"/>
              <a:t>Initially, there were only four nodes, formally called </a:t>
            </a:r>
            <a:r>
              <a:rPr lang="en-US" b="1" dirty="0"/>
              <a:t>Hosts</a:t>
            </a:r>
            <a:r>
              <a:rPr lang="en-US" b="1" dirty="0" smtClean="0"/>
              <a:t>.</a:t>
            </a:r>
          </a:p>
          <a:p>
            <a:endParaRPr lang="en-US" dirty="0"/>
          </a:p>
          <a:p>
            <a:r>
              <a:rPr lang="en-US" dirty="0"/>
              <a:t>In 1972, the </a:t>
            </a:r>
            <a:r>
              <a:rPr lang="en-US" b="1" dirty="0"/>
              <a:t>ARPANET</a:t>
            </a:r>
            <a:r>
              <a:rPr lang="en-US" dirty="0"/>
              <a:t> spread over the globe with 23 nodes located at different countries and thus became known as </a:t>
            </a:r>
            <a:r>
              <a:rPr lang="en-US" b="1" dirty="0"/>
              <a:t>Internet</a:t>
            </a:r>
            <a:r>
              <a:rPr lang="en-US" b="1" dirty="0" smtClean="0"/>
              <a:t>.</a:t>
            </a:r>
          </a:p>
          <a:p>
            <a:endParaRPr lang="en-US" dirty="0"/>
          </a:p>
          <a:p>
            <a:r>
              <a:rPr lang="en-US" dirty="0"/>
              <a:t>By the time, with invention of new technologies such as TCP/IP protocols, DNS, WWW, browsers, scripting languages etc</a:t>
            </a:r>
            <a:r>
              <a:rPr lang="en-US" dirty="0" smtClean="0"/>
              <a:t>.</a:t>
            </a:r>
            <a:endParaRPr lang="en-US" dirty="0"/>
          </a:p>
        </p:txBody>
      </p:sp>
    </p:spTree>
    <p:extLst>
      <p:ext uri="{BB962C8B-B14F-4D97-AF65-F5344CB8AC3E}">
        <p14:creationId xmlns:p14="http://schemas.microsoft.com/office/powerpoint/2010/main" val="1592549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029" y="228600"/>
            <a:ext cx="2947217" cy="369332"/>
          </a:xfrm>
          <a:prstGeom prst="rect">
            <a:avLst/>
          </a:prstGeom>
        </p:spPr>
        <p:txBody>
          <a:bodyPr wrap="none">
            <a:spAutoFit/>
          </a:bodyPr>
          <a:lstStyle/>
          <a:p>
            <a:r>
              <a:rPr lang="en-US" dirty="0"/>
              <a:t>Cable TV Internet Connection</a:t>
            </a:r>
          </a:p>
        </p:txBody>
      </p:sp>
      <p:sp>
        <p:nvSpPr>
          <p:cNvPr id="3" name="Rectangle 2"/>
          <p:cNvSpPr/>
          <p:nvPr/>
        </p:nvSpPr>
        <p:spPr>
          <a:xfrm>
            <a:off x="304800" y="685800"/>
            <a:ext cx="8534400" cy="646331"/>
          </a:xfrm>
          <a:prstGeom prst="rect">
            <a:avLst/>
          </a:prstGeom>
        </p:spPr>
        <p:txBody>
          <a:bodyPr wrap="square">
            <a:spAutoFit/>
          </a:bodyPr>
          <a:lstStyle/>
          <a:p>
            <a:r>
              <a:rPr lang="en-US" dirty="0"/>
              <a:t>Cable TV Internet connection is provided through Cable TV lines. It uses coaxial cable which is capable of transferring data at much higher speed than common telephone line.</a:t>
            </a:r>
          </a:p>
        </p:txBody>
      </p:sp>
      <p:pic>
        <p:nvPicPr>
          <p:cNvPr id="8194" name="Picture 2" descr="C:\Users\sanja\Desktop\internet-internet_access_using_cable_tv_conne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52600"/>
            <a:ext cx="7088834"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792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7857" y="304800"/>
            <a:ext cx="2879186" cy="369332"/>
          </a:xfrm>
          <a:prstGeom prst="rect">
            <a:avLst/>
          </a:prstGeom>
        </p:spPr>
        <p:txBody>
          <a:bodyPr wrap="none">
            <a:spAutoFit/>
          </a:bodyPr>
          <a:lstStyle/>
          <a:p>
            <a:r>
              <a:rPr lang="en-US" dirty="0"/>
              <a:t>Satellite Internet Connection</a:t>
            </a:r>
          </a:p>
        </p:txBody>
      </p:sp>
      <p:sp>
        <p:nvSpPr>
          <p:cNvPr id="3" name="Rectangle 2"/>
          <p:cNvSpPr/>
          <p:nvPr/>
        </p:nvSpPr>
        <p:spPr>
          <a:xfrm>
            <a:off x="287856" y="838200"/>
            <a:ext cx="8551343" cy="2308324"/>
          </a:xfrm>
          <a:prstGeom prst="rect">
            <a:avLst/>
          </a:prstGeom>
        </p:spPr>
        <p:txBody>
          <a:bodyPr wrap="square">
            <a:spAutoFit/>
          </a:bodyPr>
          <a:lstStyle/>
          <a:p>
            <a:r>
              <a:rPr lang="en-US" dirty="0"/>
              <a:t>Satellite Internet connection offers high speed connection to the internet. There are two types of satellite internet connection: one way connection or two way connection</a:t>
            </a:r>
            <a:r>
              <a:rPr lang="en-US" dirty="0" smtClean="0"/>
              <a:t>.</a:t>
            </a:r>
          </a:p>
          <a:p>
            <a:endParaRPr lang="en-US" dirty="0"/>
          </a:p>
          <a:p>
            <a:r>
              <a:rPr lang="en-US" dirty="0"/>
              <a:t>In one way connection, we can only download data but if we want to upload, we need a dialup access through ISP over telephone line</a:t>
            </a:r>
            <a:r>
              <a:rPr lang="en-US" dirty="0" smtClean="0"/>
              <a:t>.</a:t>
            </a:r>
          </a:p>
          <a:p>
            <a:endParaRPr lang="en-US" dirty="0"/>
          </a:p>
          <a:p>
            <a:r>
              <a:rPr lang="en-US" dirty="0"/>
              <a:t>In two way connection, we can download and upload the data by the satellite. It does not require any dialup connection.</a:t>
            </a:r>
          </a:p>
        </p:txBody>
      </p:sp>
      <p:pic>
        <p:nvPicPr>
          <p:cNvPr id="9218" name="Picture 2" descr="C:\Users\sanja\Desktop\internet-internet_access_using_satellite_conne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4206" y="3200400"/>
            <a:ext cx="6151994"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585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548" y="228600"/>
            <a:ext cx="2924968" cy="369332"/>
          </a:xfrm>
          <a:prstGeom prst="rect">
            <a:avLst/>
          </a:prstGeom>
        </p:spPr>
        <p:txBody>
          <a:bodyPr wrap="none">
            <a:spAutoFit/>
          </a:bodyPr>
          <a:lstStyle/>
          <a:p>
            <a:r>
              <a:rPr lang="en-US" dirty="0"/>
              <a:t>Wireless Internet Connection</a:t>
            </a:r>
          </a:p>
        </p:txBody>
      </p:sp>
      <p:sp>
        <p:nvSpPr>
          <p:cNvPr id="3" name="Rectangle 2"/>
          <p:cNvSpPr/>
          <p:nvPr/>
        </p:nvSpPr>
        <p:spPr>
          <a:xfrm>
            <a:off x="184548" y="685800"/>
            <a:ext cx="8654652" cy="923330"/>
          </a:xfrm>
          <a:prstGeom prst="rect">
            <a:avLst/>
          </a:prstGeom>
        </p:spPr>
        <p:txBody>
          <a:bodyPr wrap="square">
            <a:spAutoFit/>
          </a:bodyPr>
          <a:lstStyle/>
          <a:p>
            <a:r>
              <a:rPr lang="en-US" dirty="0"/>
              <a:t>Wireless Internet Connection makes use of radio frequency bands to connect to the internet and offers a very high speed. The wireless internet connection can be obtained by either </a:t>
            </a:r>
            <a:r>
              <a:rPr lang="en-US" dirty="0" err="1"/>
              <a:t>WiFi</a:t>
            </a:r>
            <a:r>
              <a:rPr lang="en-US" dirty="0"/>
              <a:t> or Bluetooth.</a:t>
            </a:r>
          </a:p>
        </p:txBody>
      </p:sp>
      <p:sp>
        <p:nvSpPr>
          <p:cNvPr id="4" name="Rectangle 3"/>
          <p:cNvSpPr/>
          <p:nvPr/>
        </p:nvSpPr>
        <p:spPr>
          <a:xfrm>
            <a:off x="457200" y="1828800"/>
            <a:ext cx="8229600" cy="1477328"/>
          </a:xfrm>
          <a:prstGeom prst="rect">
            <a:avLst/>
          </a:prstGeom>
        </p:spPr>
        <p:txBody>
          <a:bodyPr wrap="square">
            <a:spAutoFit/>
          </a:bodyPr>
          <a:lstStyle/>
          <a:p>
            <a:r>
              <a:rPr lang="en-US" dirty="0"/>
              <a:t>Wi Fi wireless technology is based on IEEE 802.11 standards which allow the electronic device to connect to the internet</a:t>
            </a:r>
            <a:r>
              <a:rPr lang="en-US" dirty="0" smtClean="0"/>
              <a:t>.</a:t>
            </a:r>
          </a:p>
          <a:p>
            <a:endParaRPr lang="en-US" dirty="0"/>
          </a:p>
          <a:p>
            <a:r>
              <a:rPr lang="en-US" dirty="0"/>
              <a:t>Bluetooth wireless technology makes use of short-wavelength radio waves and helps to create personal area network (PAN).</a:t>
            </a:r>
          </a:p>
        </p:txBody>
      </p:sp>
    </p:spTree>
    <p:extLst>
      <p:ext uri="{BB962C8B-B14F-4D97-AF65-F5344CB8AC3E}">
        <p14:creationId xmlns:p14="http://schemas.microsoft.com/office/powerpoint/2010/main" val="2763779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3519874" cy="369332"/>
          </a:xfrm>
          <a:prstGeom prst="rect">
            <a:avLst/>
          </a:prstGeom>
        </p:spPr>
        <p:txBody>
          <a:bodyPr wrap="none">
            <a:spAutoFit/>
          </a:bodyPr>
          <a:lstStyle/>
          <a:p>
            <a:r>
              <a:rPr lang="en-US" dirty="0"/>
              <a:t>Transmission Control Protocol (TCP)</a:t>
            </a:r>
          </a:p>
        </p:txBody>
      </p:sp>
      <p:sp>
        <p:nvSpPr>
          <p:cNvPr id="3" name="Rectangle 2"/>
          <p:cNvSpPr/>
          <p:nvPr/>
        </p:nvSpPr>
        <p:spPr>
          <a:xfrm>
            <a:off x="457200" y="762000"/>
            <a:ext cx="8305800" cy="646331"/>
          </a:xfrm>
          <a:prstGeom prst="rect">
            <a:avLst/>
          </a:prstGeom>
        </p:spPr>
        <p:txBody>
          <a:bodyPr wrap="square">
            <a:spAutoFit/>
          </a:bodyPr>
          <a:lstStyle/>
          <a:p>
            <a:r>
              <a:rPr lang="en-US" dirty="0"/>
              <a:t>TCP is a connection oriented protocol and offers end-to-end packet delivery. It acts as back bone for connection.</a:t>
            </a:r>
          </a:p>
        </p:txBody>
      </p:sp>
      <p:sp>
        <p:nvSpPr>
          <p:cNvPr id="4" name="Rectangle 3"/>
          <p:cNvSpPr/>
          <p:nvPr/>
        </p:nvSpPr>
        <p:spPr>
          <a:xfrm>
            <a:off x="457200" y="1676400"/>
            <a:ext cx="8305800" cy="923330"/>
          </a:xfrm>
          <a:prstGeom prst="rect">
            <a:avLst/>
          </a:prstGeom>
        </p:spPr>
        <p:txBody>
          <a:bodyPr wrap="square">
            <a:spAutoFit/>
          </a:bodyPr>
          <a:lstStyle/>
          <a:p>
            <a:r>
              <a:rPr lang="en-US" dirty="0"/>
              <a:t>Transmission Control Protocol (TCP) corresponds to the Transport Layer of OSI Model</a:t>
            </a:r>
            <a:r>
              <a:rPr lang="en-US" dirty="0" smtClean="0"/>
              <a:t>.</a:t>
            </a:r>
          </a:p>
          <a:p>
            <a:endParaRPr lang="en-US" dirty="0"/>
          </a:p>
          <a:p>
            <a:r>
              <a:rPr lang="en-US" dirty="0"/>
              <a:t>TCP is a reliable and connection oriented protocol.</a:t>
            </a:r>
          </a:p>
        </p:txBody>
      </p:sp>
      <p:sp>
        <p:nvSpPr>
          <p:cNvPr id="5" name="Rectangle 4"/>
          <p:cNvSpPr/>
          <p:nvPr/>
        </p:nvSpPr>
        <p:spPr>
          <a:xfrm>
            <a:off x="457200" y="2971800"/>
            <a:ext cx="8305800" cy="2308324"/>
          </a:xfrm>
          <a:prstGeom prst="rect">
            <a:avLst/>
          </a:prstGeom>
        </p:spPr>
        <p:txBody>
          <a:bodyPr wrap="square">
            <a:spAutoFit/>
          </a:bodyPr>
          <a:lstStyle/>
          <a:p>
            <a:r>
              <a:rPr lang="en-US" dirty="0"/>
              <a:t>TCP offers following services to the processes at the application layer</a:t>
            </a:r>
            <a:r>
              <a:rPr lang="en-US" dirty="0" smtClean="0"/>
              <a:t>:</a:t>
            </a:r>
          </a:p>
          <a:p>
            <a:endParaRPr lang="en-US" dirty="0"/>
          </a:p>
          <a:p>
            <a:pPr marL="285750" indent="-285750">
              <a:buFont typeface="Arial" pitchFamily="34" charset="0"/>
              <a:buChar char="•"/>
            </a:pPr>
            <a:r>
              <a:rPr lang="en-US" dirty="0"/>
              <a:t>Stream Delivery Service</a:t>
            </a:r>
          </a:p>
          <a:p>
            <a:pPr marL="285750" indent="-285750">
              <a:buFont typeface="Arial" pitchFamily="34" charset="0"/>
              <a:buChar char="•"/>
            </a:pPr>
            <a:r>
              <a:rPr lang="en-US" dirty="0"/>
              <a:t>Sending and Receiving Buffers</a:t>
            </a:r>
          </a:p>
          <a:p>
            <a:pPr marL="285750" indent="-285750">
              <a:buFont typeface="Arial" pitchFamily="34" charset="0"/>
              <a:buChar char="•"/>
            </a:pPr>
            <a:r>
              <a:rPr lang="en-US" dirty="0"/>
              <a:t>Bytes and Segments</a:t>
            </a:r>
          </a:p>
          <a:p>
            <a:pPr marL="285750" indent="-285750">
              <a:buFont typeface="Arial" pitchFamily="34" charset="0"/>
              <a:buChar char="•"/>
            </a:pPr>
            <a:r>
              <a:rPr lang="en-US" dirty="0"/>
              <a:t>Full Duplex Service</a:t>
            </a:r>
          </a:p>
          <a:p>
            <a:pPr marL="285750" indent="-285750">
              <a:buFont typeface="Arial" pitchFamily="34" charset="0"/>
              <a:buChar char="•"/>
            </a:pPr>
            <a:r>
              <a:rPr lang="en-US" dirty="0"/>
              <a:t>Connection Oriented Service</a:t>
            </a:r>
          </a:p>
          <a:p>
            <a:pPr marL="285750" indent="-285750">
              <a:buFont typeface="Arial" pitchFamily="34" charset="0"/>
              <a:buChar char="•"/>
            </a:pPr>
            <a:r>
              <a:rPr lang="en-US" dirty="0"/>
              <a:t>Reliable Service</a:t>
            </a:r>
          </a:p>
        </p:txBody>
      </p:sp>
    </p:spTree>
    <p:extLst>
      <p:ext uri="{BB962C8B-B14F-4D97-AF65-F5344CB8AC3E}">
        <p14:creationId xmlns:p14="http://schemas.microsoft.com/office/powerpoint/2010/main" val="2699102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763000" cy="2031325"/>
          </a:xfrm>
          <a:prstGeom prst="rect">
            <a:avLst/>
          </a:prstGeom>
        </p:spPr>
        <p:txBody>
          <a:bodyPr wrap="square">
            <a:spAutoFit/>
          </a:bodyPr>
          <a:lstStyle/>
          <a:p>
            <a:r>
              <a:rPr lang="en-US" b="1" dirty="0"/>
              <a:t>Internet Protocol (IP</a:t>
            </a:r>
            <a:r>
              <a:rPr lang="en-US" b="1" dirty="0" smtClean="0"/>
              <a:t>)</a:t>
            </a:r>
          </a:p>
          <a:p>
            <a:endParaRPr lang="en-US" b="1" dirty="0"/>
          </a:p>
          <a:p>
            <a:r>
              <a:rPr lang="en-US" dirty="0"/>
              <a:t>Internet Protocol is </a:t>
            </a:r>
            <a:r>
              <a:rPr lang="en-US" b="1" dirty="0"/>
              <a:t>connectionless</a:t>
            </a:r>
            <a:r>
              <a:rPr lang="en-US" dirty="0"/>
              <a:t> and </a:t>
            </a:r>
            <a:r>
              <a:rPr lang="en-US" b="1" dirty="0"/>
              <a:t>unreliable</a:t>
            </a:r>
            <a:r>
              <a:rPr lang="en-US" dirty="0"/>
              <a:t> protocol. It ensures no guarantee of successfully transmission of data</a:t>
            </a:r>
            <a:r>
              <a:rPr lang="en-US" dirty="0" smtClean="0"/>
              <a:t>.</a:t>
            </a:r>
          </a:p>
          <a:p>
            <a:endParaRPr lang="en-US" dirty="0"/>
          </a:p>
          <a:p>
            <a:r>
              <a:rPr lang="en-US" dirty="0"/>
              <a:t>In order to make it reliable, it must be paired with reliable protocol such as TCP at the transport layer.</a:t>
            </a:r>
          </a:p>
        </p:txBody>
      </p:sp>
      <p:sp>
        <p:nvSpPr>
          <p:cNvPr id="3" name="Rectangle 2"/>
          <p:cNvSpPr/>
          <p:nvPr/>
        </p:nvSpPr>
        <p:spPr>
          <a:xfrm>
            <a:off x="304800" y="2590800"/>
            <a:ext cx="2737994" cy="369332"/>
          </a:xfrm>
          <a:prstGeom prst="rect">
            <a:avLst/>
          </a:prstGeom>
        </p:spPr>
        <p:txBody>
          <a:bodyPr wrap="none">
            <a:spAutoFit/>
          </a:bodyPr>
          <a:lstStyle/>
          <a:p>
            <a:r>
              <a:rPr lang="en-US" b="1" dirty="0"/>
              <a:t>File Transfer Protocol (FTP)</a:t>
            </a:r>
          </a:p>
        </p:txBody>
      </p:sp>
      <p:sp>
        <p:nvSpPr>
          <p:cNvPr id="4" name="Rectangle 3"/>
          <p:cNvSpPr/>
          <p:nvPr/>
        </p:nvSpPr>
        <p:spPr>
          <a:xfrm>
            <a:off x="304800" y="3205877"/>
            <a:ext cx="8610600" cy="3416320"/>
          </a:xfrm>
          <a:prstGeom prst="rect">
            <a:avLst/>
          </a:prstGeom>
        </p:spPr>
        <p:txBody>
          <a:bodyPr wrap="square">
            <a:spAutoFit/>
          </a:bodyPr>
          <a:lstStyle/>
          <a:p>
            <a:r>
              <a:rPr lang="en-US" dirty="0"/>
              <a:t>FTP is used to copy files from one host to another. FTP offers the mechanism for the same in following manner</a:t>
            </a:r>
            <a:r>
              <a:rPr lang="en-US" dirty="0" smtClean="0"/>
              <a:t>:</a:t>
            </a:r>
          </a:p>
          <a:p>
            <a:endParaRPr lang="en-US" dirty="0"/>
          </a:p>
          <a:p>
            <a:r>
              <a:rPr lang="en-US" dirty="0"/>
              <a:t>FTP creates two processes such as Control Process and Data Transfer Process at both ends i.e. at client as well as at server</a:t>
            </a:r>
            <a:r>
              <a:rPr lang="en-US" dirty="0" smtClean="0"/>
              <a:t>.</a:t>
            </a:r>
          </a:p>
          <a:p>
            <a:endParaRPr lang="en-US" dirty="0"/>
          </a:p>
          <a:p>
            <a:r>
              <a:rPr lang="en-US" dirty="0"/>
              <a:t>FTP establishes two different connections: one is for data transfer and other is for control information</a:t>
            </a:r>
            <a:r>
              <a:rPr lang="en-US" dirty="0" smtClean="0"/>
              <a:t>.</a:t>
            </a:r>
          </a:p>
          <a:p>
            <a:endParaRPr lang="en-US" dirty="0"/>
          </a:p>
          <a:p>
            <a:r>
              <a:rPr lang="en-US" b="1" dirty="0"/>
              <a:t>Control connection</a:t>
            </a:r>
            <a:r>
              <a:rPr lang="en-US" dirty="0"/>
              <a:t> is made between </a:t>
            </a:r>
            <a:r>
              <a:rPr lang="en-US" b="1" dirty="0"/>
              <a:t>control processes</a:t>
            </a:r>
            <a:r>
              <a:rPr lang="en-US" dirty="0"/>
              <a:t> while </a:t>
            </a:r>
            <a:r>
              <a:rPr lang="en-US" b="1" dirty="0"/>
              <a:t>Data </a:t>
            </a:r>
            <a:r>
              <a:rPr lang="en-US" b="1" dirty="0" err="1"/>
              <a:t>Connection</a:t>
            </a:r>
            <a:r>
              <a:rPr lang="en-US" dirty="0" err="1"/>
              <a:t>is</a:t>
            </a:r>
            <a:r>
              <a:rPr lang="en-US" dirty="0"/>
              <a:t> made between&lt;="" b=""&gt;</a:t>
            </a:r>
          </a:p>
          <a:p>
            <a:r>
              <a:rPr lang="en-US" dirty="0"/>
              <a:t>FTP uses </a:t>
            </a:r>
            <a:r>
              <a:rPr lang="en-US" b="1" dirty="0"/>
              <a:t>port 21</a:t>
            </a:r>
            <a:r>
              <a:rPr lang="en-US" dirty="0"/>
              <a:t> for the control connection and </a:t>
            </a:r>
            <a:r>
              <a:rPr lang="en-US" b="1" dirty="0"/>
              <a:t>Port 20</a:t>
            </a:r>
            <a:r>
              <a:rPr lang="en-US" dirty="0"/>
              <a:t> for the data connection.</a:t>
            </a:r>
          </a:p>
        </p:txBody>
      </p:sp>
    </p:spTree>
    <p:extLst>
      <p:ext uri="{BB962C8B-B14F-4D97-AF65-F5344CB8AC3E}">
        <p14:creationId xmlns:p14="http://schemas.microsoft.com/office/powerpoint/2010/main" val="1916536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
            <a:ext cx="8458200" cy="3416320"/>
          </a:xfrm>
          <a:prstGeom prst="rect">
            <a:avLst/>
          </a:prstGeom>
        </p:spPr>
        <p:txBody>
          <a:bodyPr wrap="square">
            <a:spAutoFit/>
          </a:bodyPr>
          <a:lstStyle/>
          <a:p>
            <a:r>
              <a:rPr lang="en-US" b="1" dirty="0"/>
              <a:t>Hyper Text Transfer Protocol (HTTP</a:t>
            </a:r>
            <a:r>
              <a:rPr lang="en-US" b="1" dirty="0" smtClean="0"/>
              <a:t>)</a:t>
            </a:r>
          </a:p>
          <a:p>
            <a:endParaRPr lang="en-US" b="1" dirty="0"/>
          </a:p>
          <a:p>
            <a:r>
              <a:rPr lang="en-US" dirty="0"/>
              <a:t>HTTP is a communication protocol. It defines mechanism for communication between browser and the web server. It is also called request and response protocol because the communication between browser and server takes place in request and response pairs</a:t>
            </a:r>
            <a:r>
              <a:rPr lang="en-US" dirty="0" smtClean="0"/>
              <a:t>.</a:t>
            </a:r>
          </a:p>
          <a:p>
            <a:endParaRPr lang="en-US" dirty="0"/>
          </a:p>
          <a:p>
            <a:r>
              <a:rPr lang="en-US" dirty="0"/>
              <a:t>HTTP </a:t>
            </a:r>
            <a:r>
              <a:rPr lang="en-US" dirty="0" smtClean="0"/>
              <a:t>Request</a:t>
            </a:r>
          </a:p>
          <a:p>
            <a:endParaRPr lang="en-US" dirty="0"/>
          </a:p>
          <a:p>
            <a:r>
              <a:rPr lang="en-US" dirty="0"/>
              <a:t>HTTP request comprises of lines which contains:</a:t>
            </a:r>
          </a:p>
          <a:p>
            <a:pPr marL="285750" indent="-285750">
              <a:buFont typeface="Arial" pitchFamily="34" charset="0"/>
              <a:buChar char="•"/>
            </a:pPr>
            <a:r>
              <a:rPr lang="en-US" dirty="0"/>
              <a:t>Request line</a:t>
            </a:r>
          </a:p>
          <a:p>
            <a:pPr marL="285750" indent="-285750">
              <a:buFont typeface="Arial" pitchFamily="34" charset="0"/>
              <a:buChar char="•"/>
            </a:pPr>
            <a:r>
              <a:rPr lang="en-US" dirty="0"/>
              <a:t>Header Fields</a:t>
            </a:r>
          </a:p>
          <a:p>
            <a:pPr marL="285750" indent="-285750">
              <a:buFont typeface="Arial" pitchFamily="34" charset="0"/>
              <a:buChar char="•"/>
            </a:pPr>
            <a:r>
              <a:rPr lang="en-US" dirty="0"/>
              <a:t>Message body</a:t>
            </a:r>
          </a:p>
        </p:txBody>
      </p:sp>
      <p:sp>
        <p:nvSpPr>
          <p:cNvPr id="3" name="Rectangle 2"/>
          <p:cNvSpPr/>
          <p:nvPr/>
        </p:nvSpPr>
        <p:spPr>
          <a:xfrm>
            <a:off x="457200" y="4331271"/>
            <a:ext cx="8305800" cy="1200329"/>
          </a:xfrm>
          <a:prstGeom prst="rect">
            <a:avLst/>
          </a:prstGeom>
        </p:spPr>
        <p:txBody>
          <a:bodyPr wrap="square">
            <a:spAutoFit/>
          </a:bodyPr>
          <a:lstStyle/>
          <a:p>
            <a:r>
              <a:rPr lang="en-US" b="1" dirty="0"/>
              <a:t>Email</a:t>
            </a:r>
          </a:p>
          <a:p>
            <a:r>
              <a:rPr lang="en-US" dirty="0"/>
              <a:t>Email is a service which allows us to send the message in electronic mode over the internet. It offers an efficient, inexpensive and real time mean of distributing information among people.</a:t>
            </a:r>
          </a:p>
        </p:txBody>
      </p:sp>
    </p:spTree>
    <p:extLst>
      <p:ext uri="{BB962C8B-B14F-4D97-AF65-F5344CB8AC3E}">
        <p14:creationId xmlns:p14="http://schemas.microsoft.com/office/powerpoint/2010/main" val="1873839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686800" cy="2031325"/>
          </a:xfrm>
          <a:prstGeom prst="rect">
            <a:avLst/>
          </a:prstGeom>
        </p:spPr>
        <p:txBody>
          <a:bodyPr wrap="square">
            <a:spAutoFit/>
          </a:bodyPr>
          <a:lstStyle/>
          <a:p>
            <a:r>
              <a:rPr lang="en-US" b="1" dirty="0"/>
              <a:t>E-Mail Address</a:t>
            </a:r>
          </a:p>
          <a:p>
            <a:r>
              <a:rPr lang="en-US" dirty="0"/>
              <a:t>Each user of email is assigned a unique name for his email account. This name is known as E-mail address. Different users can send and receive messages according to the e-mail address</a:t>
            </a:r>
            <a:r>
              <a:rPr lang="en-US" dirty="0" smtClean="0"/>
              <a:t>.</a:t>
            </a:r>
          </a:p>
          <a:p>
            <a:endParaRPr lang="en-US" dirty="0"/>
          </a:p>
          <a:p>
            <a:r>
              <a:rPr lang="en-US" dirty="0"/>
              <a:t>E-mail is generally of the form </a:t>
            </a:r>
            <a:r>
              <a:rPr lang="en-US" dirty="0" err="1"/>
              <a:t>username@domainname</a:t>
            </a:r>
            <a:r>
              <a:rPr lang="en-US" dirty="0"/>
              <a:t>. For example, </a:t>
            </a:r>
            <a:r>
              <a:rPr lang="en-US" dirty="0" smtClean="0"/>
              <a:t>test@gmail.com </a:t>
            </a:r>
            <a:r>
              <a:rPr lang="en-US" dirty="0"/>
              <a:t>is an e-mail address where </a:t>
            </a:r>
            <a:r>
              <a:rPr lang="en-US" dirty="0" smtClean="0">
                <a:solidFill>
                  <a:srgbClr val="FF0000"/>
                </a:solidFill>
              </a:rPr>
              <a:t>test</a:t>
            </a:r>
            <a:r>
              <a:rPr lang="en-US" dirty="0" smtClean="0"/>
              <a:t> is </a:t>
            </a:r>
            <a:r>
              <a:rPr lang="en-US" dirty="0"/>
              <a:t>username and </a:t>
            </a:r>
            <a:r>
              <a:rPr lang="en-US" dirty="0" smtClean="0">
                <a:solidFill>
                  <a:srgbClr val="FF0000"/>
                </a:solidFill>
              </a:rPr>
              <a:t>google.com</a:t>
            </a:r>
            <a:r>
              <a:rPr lang="en-US" dirty="0" smtClean="0"/>
              <a:t> </a:t>
            </a:r>
            <a:r>
              <a:rPr lang="en-US" dirty="0"/>
              <a:t>is domain name.</a:t>
            </a:r>
          </a:p>
        </p:txBody>
      </p:sp>
      <p:sp>
        <p:nvSpPr>
          <p:cNvPr id="3" name="Rectangle 2"/>
          <p:cNvSpPr/>
          <p:nvPr/>
        </p:nvSpPr>
        <p:spPr>
          <a:xfrm>
            <a:off x="457200" y="2514600"/>
            <a:ext cx="6858000" cy="1477328"/>
          </a:xfrm>
          <a:prstGeom prst="rect">
            <a:avLst/>
          </a:prstGeom>
        </p:spPr>
        <p:txBody>
          <a:bodyPr wrap="square">
            <a:spAutoFit/>
          </a:bodyPr>
          <a:lstStyle/>
          <a:p>
            <a:r>
              <a:rPr lang="en-US" dirty="0"/>
              <a:t>The username and the domain name are separated by </a:t>
            </a:r>
            <a:r>
              <a:rPr lang="en-US" b="1" dirty="0"/>
              <a:t>@ (at)</a:t>
            </a:r>
            <a:r>
              <a:rPr lang="en-US" dirty="0"/>
              <a:t> symbol</a:t>
            </a:r>
            <a:r>
              <a:rPr lang="en-US" dirty="0" smtClean="0"/>
              <a:t>.</a:t>
            </a:r>
          </a:p>
          <a:p>
            <a:endParaRPr lang="en-US" dirty="0"/>
          </a:p>
          <a:p>
            <a:r>
              <a:rPr lang="en-US" dirty="0"/>
              <a:t>E-mail addresses are not case sensitive</a:t>
            </a:r>
            <a:r>
              <a:rPr lang="en-US" dirty="0" smtClean="0"/>
              <a:t>.</a:t>
            </a:r>
          </a:p>
          <a:p>
            <a:endParaRPr lang="en-US" dirty="0"/>
          </a:p>
          <a:p>
            <a:r>
              <a:rPr lang="en-US" dirty="0"/>
              <a:t>Spaces are not allowed in e-mail address</a:t>
            </a:r>
          </a:p>
        </p:txBody>
      </p:sp>
    </p:spTree>
    <p:extLst>
      <p:ext uri="{BB962C8B-B14F-4D97-AF65-F5344CB8AC3E}">
        <p14:creationId xmlns:p14="http://schemas.microsoft.com/office/powerpoint/2010/main" val="3333272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829" y="152400"/>
            <a:ext cx="2934008" cy="369332"/>
          </a:xfrm>
          <a:prstGeom prst="rect">
            <a:avLst/>
          </a:prstGeom>
        </p:spPr>
        <p:txBody>
          <a:bodyPr wrap="none">
            <a:spAutoFit/>
          </a:bodyPr>
          <a:lstStyle/>
          <a:p>
            <a:r>
              <a:rPr lang="en-US" b="1" dirty="0"/>
              <a:t>E-mail Message Components</a:t>
            </a:r>
          </a:p>
        </p:txBody>
      </p:sp>
      <p:sp>
        <p:nvSpPr>
          <p:cNvPr id="3" name="Rectangle 2"/>
          <p:cNvSpPr/>
          <p:nvPr/>
        </p:nvSpPr>
        <p:spPr>
          <a:xfrm>
            <a:off x="248610" y="685800"/>
            <a:ext cx="8590589" cy="3139321"/>
          </a:xfrm>
          <a:prstGeom prst="rect">
            <a:avLst/>
          </a:prstGeom>
        </p:spPr>
        <p:txBody>
          <a:bodyPr wrap="square">
            <a:spAutoFit/>
          </a:bodyPr>
          <a:lstStyle/>
          <a:p>
            <a:r>
              <a:rPr lang="en-US" dirty="0"/>
              <a:t>E-mail </a:t>
            </a:r>
            <a:r>
              <a:rPr lang="en-US" dirty="0" smtClean="0"/>
              <a:t>Header</a:t>
            </a:r>
          </a:p>
          <a:p>
            <a:endParaRPr lang="en-US" dirty="0"/>
          </a:p>
          <a:p>
            <a:r>
              <a:rPr lang="en-US" dirty="0"/>
              <a:t>The first five lines of an E-mail message is called E-mail header. The header part comprises of following fields</a:t>
            </a:r>
            <a:r>
              <a:rPr lang="en-US" dirty="0" smtClean="0"/>
              <a:t>:</a:t>
            </a:r>
          </a:p>
          <a:p>
            <a:endParaRPr lang="en-US" dirty="0"/>
          </a:p>
          <a:p>
            <a:r>
              <a:rPr lang="en-US" dirty="0"/>
              <a:t>From</a:t>
            </a:r>
          </a:p>
          <a:p>
            <a:r>
              <a:rPr lang="en-US" dirty="0"/>
              <a:t>Date</a:t>
            </a:r>
          </a:p>
          <a:p>
            <a:r>
              <a:rPr lang="en-US" dirty="0"/>
              <a:t>To</a:t>
            </a:r>
          </a:p>
          <a:p>
            <a:r>
              <a:rPr lang="en-US" dirty="0"/>
              <a:t>Subject</a:t>
            </a:r>
          </a:p>
          <a:p>
            <a:r>
              <a:rPr lang="en-US" dirty="0"/>
              <a:t>CC</a:t>
            </a:r>
          </a:p>
          <a:p>
            <a:r>
              <a:rPr lang="en-US" dirty="0"/>
              <a:t>BCC</a:t>
            </a:r>
          </a:p>
        </p:txBody>
      </p:sp>
    </p:spTree>
    <p:extLst>
      <p:ext uri="{BB962C8B-B14F-4D97-AF65-F5344CB8AC3E}">
        <p14:creationId xmlns:p14="http://schemas.microsoft.com/office/powerpoint/2010/main" val="1524785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610600" cy="6186309"/>
          </a:xfrm>
          <a:prstGeom prst="rect">
            <a:avLst/>
          </a:prstGeom>
        </p:spPr>
        <p:txBody>
          <a:bodyPr wrap="square">
            <a:spAutoFit/>
          </a:bodyPr>
          <a:lstStyle/>
          <a:p>
            <a:r>
              <a:rPr lang="en-US" dirty="0"/>
              <a:t>From</a:t>
            </a:r>
          </a:p>
          <a:p>
            <a:r>
              <a:rPr lang="en-US" dirty="0"/>
              <a:t>The </a:t>
            </a:r>
            <a:r>
              <a:rPr lang="en-US" b="1" dirty="0"/>
              <a:t>From</a:t>
            </a:r>
            <a:r>
              <a:rPr lang="en-US" dirty="0"/>
              <a:t> field indicates the sender’s address i.e. who sent the e-mail</a:t>
            </a:r>
            <a:r>
              <a:rPr lang="en-US" dirty="0" smtClean="0"/>
              <a:t>.</a:t>
            </a:r>
          </a:p>
          <a:p>
            <a:endParaRPr lang="en-US" dirty="0"/>
          </a:p>
          <a:p>
            <a:r>
              <a:rPr lang="en-US" dirty="0"/>
              <a:t>Date</a:t>
            </a:r>
          </a:p>
          <a:p>
            <a:r>
              <a:rPr lang="en-US" dirty="0"/>
              <a:t>The </a:t>
            </a:r>
            <a:r>
              <a:rPr lang="en-US" b="1" dirty="0"/>
              <a:t>Date</a:t>
            </a:r>
            <a:r>
              <a:rPr lang="en-US" dirty="0"/>
              <a:t> field indicates the date when the e-mail was sent</a:t>
            </a:r>
            <a:r>
              <a:rPr lang="en-US" dirty="0" smtClean="0"/>
              <a:t>.</a:t>
            </a:r>
          </a:p>
          <a:p>
            <a:endParaRPr lang="en-US" dirty="0" smtClean="0"/>
          </a:p>
          <a:p>
            <a:r>
              <a:rPr lang="en-US" dirty="0" smtClean="0"/>
              <a:t>To</a:t>
            </a:r>
          </a:p>
          <a:p>
            <a:r>
              <a:rPr lang="en-US" dirty="0" smtClean="0"/>
              <a:t>The</a:t>
            </a:r>
            <a:r>
              <a:rPr lang="en-US" dirty="0"/>
              <a:t> </a:t>
            </a:r>
            <a:r>
              <a:rPr lang="en-US" b="1" dirty="0"/>
              <a:t>To</a:t>
            </a:r>
            <a:r>
              <a:rPr lang="en-US" dirty="0"/>
              <a:t> field indicates the recipient’s address i.e. to whom the e-mail is sent</a:t>
            </a:r>
            <a:r>
              <a:rPr lang="en-US" dirty="0" smtClean="0"/>
              <a:t>.</a:t>
            </a:r>
          </a:p>
          <a:p>
            <a:endParaRPr lang="en-US" dirty="0"/>
          </a:p>
          <a:p>
            <a:r>
              <a:rPr lang="en-US" dirty="0"/>
              <a:t>Subject</a:t>
            </a:r>
          </a:p>
          <a:p>
            <a:r>
              <a:rPr lang="en-US" dirty="0"/>
              <a:t>The </a:t>
            </a:r>
            <a:r>
              <a:rPr lang="en-US" b="1" dirty="0"/>
              <a:t>Subject</a:t>
            </a:r>
            <a:r>
              <a:rPr lang="en-US" dirty="0"/>
              <a:t> field indicates the purpose of e-mail. It should be precise and to the point</a:t>
            </a:r>
            <a:r>
              <a:rPr lang="en-US" dirty="0" smtClean="0"/>
              <a:t>.</a:t>
            </a:r>
          </a:p>
          <a:p>
            <a:endParaRPr lang="en-US" dirty="0"/>
          </a:p>
          <a:p>
            <a:r>
              <a:rPr lang="en-US" dirty="0"/>
              <a:t>CC</a:t>
            </a:r>
          </a:p>
          <a:p>
            <a:r>
              <a:rPr lang="en-US" b="1" dirty="0"/>
              <a:t>CC</a:t>
            </a:r>
            <a:r>
              <a:rPr lang="en-US" dirty="0"/>
              <a:t> stands for Carbon copy. It includes those recipient addresses whom we want to keep informed but not exactly the intended recipient</a:t>
            </a:r>
            <a:r>
              <a:rPr lang="en-US" dirty="0" smtClean="0"/>
              <a:t>.</a:t>
            </a:r>
          </a:p>
          <a:p>
            <a:endParaRPr lang="en-US" dirty="0"/>
          </a:p>
          <a:p>
            <a:r>
              <a:rPr lang="en-US" dirty="0"/>
              <a:t>BCC</a:t>
            </a:r>
          </a:p>
          <a:p>
            <a:r>
              <a:rPr lang="en-US" b="1" dirty="0"/>
              <a:t>BCC</a:t>
            </a:r>
            <a:r>
              <a:rPr lang="en-US" dirty="0"/>
              <a:t> stands for Black Carbon Copy. It is used when we do not want one or more of the recipients to know that someone else was copied on the message</a:t>
            </a:r>
            <a:r>
              <a:rPr lang="en-US" dirty="0" smtClean="0"/>
              <a:t>.</a:t>
            </a:r>
          </a:p>
          <a:p>
            <a:endParaRPr lang="en-US" dirty="0"/>
          </a:p>
          <a:p>
            <a:r>
              <a:rPr lang="en-US" dirty="0"/>
              <a:t>Greeting</a:t>
            </a:r>
          </a:p>
          <a:p>
            <a:r>
              <a:rPr lang="en-US" dirty="0"/>
              <a:t>Greeting is the opening of the actual message. </a:t>
            </a:r>
            <a:r>
              <a:rPr lang="en-US" dirty="0" err="1"/>
              <a:t>Eg</a:t>
            </a:r>
            <a:r>
              <a:rPr lang="en-US" dirty="0"/>
              <a:t>. Hi Sir or Hi Guys etc</a:t>
            </a:r>
            <a:r>
              <a:rPr lang="en-US" dirty="0" smtClean="0"/>
              <a:t>.</a:t>
            </a:r>
          </a:p>
        </p:txBody>
      </p:sp>
    </p:spTree>
    <p:extLst>
      <p:ext uri="{BB962C8B-B14F-4D97-AF65-F5344CB8AC3E}">
        <p14:creationId xmlns:p14="http://schemas.microsoft.com/office/powerpoint/2010/main" val="624104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229600" cy="2031325"/>
          </a:xfrm>
          <a:prstGeom prst="rect">
            <a:avLst/>
          </a:prstGeom>
        </p:spPr>
        <p:txBody>
          <a:bodyPr wrap="square">
            <a:spAutoFit/>
          </a:bodyPr>
          <a:lstStyle/>
          <a:p>
            <a:endParaRPr lang="en-US" dirty="0"/>
          </a:p>
          <a:p>
            <a:r>
              <a:rPr lang="en-US" dirty="0"/>
              <a:t>Text</a:t>
            </a:r>
          </a:p>
          <a:p>
            <a:r>
              <a:rPr lang="en-US" dirty="0"/>
              <a:t>It represents the actual content of the message</a:t>
            </a:r>
            <a:r>
              <a:rPr lang="en-US" dirty="0" smtClean="0"/>
              <a:t>.</a:t>
            </a:r>
          </a:p>
          <a:p>
            <a:endParaRPr lang="en-US" dirty="0"/>
          </a:p>
          <a:p>
            <a:r>
              <a:rPr lang="en-US" dirty="0"/>
              <a:t>Signature</a:t>
            </a:r>
          </a:p>
          <a:p>
            <a:r>
              <a:rPr lang="en-US" dirty="0"/>
              <a:t>This is the final part of an e-mail message. It includes Name of Sender, Address, and Contact </a:t>
            </a:r>
            <a:r>
              <a:rPr lang="en-US" dirty="0" smtClean="0"/>
              <a:t>Number</a:t>
            </a:r>
            <a:endParaRPr lang="en-US" dirty="0"/>
          </a:p>
        </p:txBody>
      </p:sp>
      <p:sp>
        <p:nvSpPr>
          <p:cNvPr id="3" name="Rectangle 2"/>
          <p:cNvSpPr/>
          <p:nvPr/>
        </p:nvSpPr>
        <p:spPr>
          <a:xfrm>
            <a:off x="304800" y="2895600"/>
            <a:ext cx="8229600" cy="2862322"/>
          </a:xfrm>
          <a:prstGeom prst="rect">
            <a:avLst/>
          </a:prstGeom>
        </p:spPr>
        <p:txBody>
          <a:bodyPr wrap="square">
            <a:spAutoFit/>
          </a:bodyPr>
          <a:lstStyle/>
          <a:p>
            <a:r>
              <a:rPr lang="en-US" b="1" dirty="0"/>
              <a:t>Advantages</a:t>
            </a:r>
          </a:p>
          <a:p>
            <a:r>
              <a:rPr lang="en-US" dirty="0"/>
              <a:t>E-mail has </a:t>
            </a:r>
            <a:r>
              <a:rPr lang="en-US" dirty="0" err="1"/>
              <a:t>prooved</a:t>
            </a:r>
            <a:r>
              <a:rPr lang="en-US" dirty="0"/>
              <a:t> to be powerful and reliable medium of </a:t>
            </a:r>
            <a:r>
              <a:rPr lang="en-US" dirty="0" err="1"/>
              <a:t>commmunication</a:t>
            </a:r>
            <a:r>
              <a:rPr lang="en-US" dirty="0"/>
              <a:t>. </a:t>
            </a:r>
            <a:endParaRPr lang="en-US" dirty="0" smtClean="0"/>
          </a:p>
          <a:p>
            <a:endParaRPr lang="en-US" dirty="0"/>
          </a:p>
          <a:p>
            <a:pPr marL="285750" indent="-285750">
              <a:buFont typeface="Arial" pitchFamily="34" charset="0"/>
              <a:buChar char="•"/>
            </a:pPr>
            <a:r>
              <a:rPr lang="en-US" dirty="0"/>
              <a:t>Reliable</a:t>
            </a:r>
          </a:p>
          <a:p>
            <a:pPr marL="285750" indent="-285750">
              <a:buFont typeface="Arial" pitchFamily="34" charset="0"/>
              <a:buChar char="•"/>
            </a:pPr>
            <a:r>
              <a:rPr lang="en-US" dirty="0"/>
              <a:t>Convenience</a:t>
            </a:r>
          </a:p>
          <a:p>
            <a:pPr marL="285750" indent="-285750">
              <a:buFont typeface="Arial" pitchFamily="34" charset="0"/>
              <a:buChar char="•"/>
            </a:pPr>
            <a:r>
              <a:rPr lang="en-US" dirty="0"/>
              <a:t>Speed</a:t>
            </a:r>
          </a:p>
          <a:p>
            <a:pPr marL="285750" indent="-285750">
              <a:buFont typeface="Arial" pitchFamily="34" charset="0"/>
              <a:buChar char="•"/>
            </a:pPr>
            <a:r>
              <a:rPr lang="en-US" dirty="0"/>
              <a:t>Inexpensive</a:t>
            </a:r>
          </a:p>
          <a:p>
            <a:pPr marL="285750" indent="-285750">
              <a:buFont typeface="Arial" pitchFamily="34" charset="0"/>
              <a:buChar char="•"/>
            </a:pPr>
            <a:r>
              <a:rPr lang="en-US" dirty="0"/>
              <a:t>Printable</a:t>
            </a:r>
          </a:p>
          <a:p>
            <a:pPr marL="285750" indent="-285750">
              <a:buFont typeface="Arial" pitchFamily="34" charset="0"/>
              <a:buChar char="•"/>
            </a:pPr>
            <a:r>
              <a:rPr lang="en-US" dirty="0"/>
              <a:t>Global</a:t>
            </a:r>
          </a:p>
          <a:p>
            <a:pPr marL="285750" indent="-285750">
              <a:buFont typeface="Arial" pitchFamily="34" charset="0"/>
              <a:buChar char="•"/>
            </a:pPr>
            <a:r>
              <a:rPr lang="en-US" dirty="0"/>
              <a:t>Generality</a:t>
            </a:r>
          </a:p>
        </p:txBody>
      </p:sp>
    </p:spTree>
    <p:extLst>
      <p:ext uri="{BB962C8B-B14F-4D97-AF65-F5344CB8AC3E}">
        <p14:creationId xmlns:p14="http://schemas.microsoft.com/office/powerpoint/2010/main" val="2854635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anja\Desktop\internet-internet_advantag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630380"/>
            <a:ext cx="6781800" cy="500263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514600" y="381000"/>
            <a:ext cx="3505200" cy="369332"/>
          </a:xfrm>
          <a:prstGeom prst="rect">
            <a:avLst/>
          </a:prstGeom>
        </p:spPr>
        <p:txBody>
          <a:bodyPr wrap="square">
            <a:spAutoFit/>
          </a:bodyPr>
          <a:lstStyle/>
          <a:p>
            <a:r>
              <a:rPr lang="en-US" dirty="0" smtClean="0"/>
              <a:t>Facebook, Twitter, Yahoo, Google</a:t>
            </a:r>
            <a:r>
              <a:rPr lang="en-US" dirty="0"/>
              <a:t>+</a:t>
            </a:r>
          </a:p>
        </p:txBody>
      </p:sp>
      <p:sp>
        <p:nvSpPr>
          <p:cNvPr id="3" name="Rectangle 2"/>
          <p:cNvSpPr/>
          <p:nvPr/>
        </p:nvSpPr>
        <p:spPr>
          <a:xfrm>
            <a:off x="1905000" y="5633017"/>
            <a:ext cx="4572000" cy="369332"/>
          </a:xfrm>
          <a:prstGeom prst="rect">
            <a:avLst/>
          </a:prstGeom>
        </p:spPr>
        <p:txBody>
          <a:bodyPr>
            <a:spAutoFit/>
          </a:bodyPr>
          <a:lstStyle/>
          <a:p>
            <a:r>
              <a:rPr lang="en-US" dirty="0"/>
              <a:t>Online </a:t>
            </a:r>
            <a:r>
              <a:rPr lang="en-US" dirty="0" smtClean="0"/>
              <a:t>Television, Online Games, Songs, Videos</a:t>
            </a:r>
            <a:endParaRPr lang="en-US" dirty="0"/>
          </a:p>
        </p:txBody>
      </p:sp>
      <p:sp>
        <p:nvSpPr>
          <p:cNvPr id="4" name="Rectangle 3"/>
          <p:cNvSpPr/>
          <p:nvPr/>
        </p:nvSpPr>
        <p:spPr>
          <a:xfrm>
            <a:off x="76200" y="6096000"/>
            <a:ext cx="8915400" cy="646331"/>
          </a:xfrm>
          <a:prstGeom prst="rect">
            <a:avLst/>
          </a:prstGeom>
        </p:spPr>
        <p:txBody>
          <a:bodyPr wrap="square">
            <a:spAutoFit/>
          </a:bodyPr>
          <a:lstStyle/>
          <a:p>
            <a:r>
              <a:rPr lang="en-US" dirty="0"/>
              <a:t>Internet </a:t>
            </a:r>
            <a:r>
              <a:rPr lang="en-US" dirty="0" smtClean="0"/>
              <a:t>Banking, Matrimonial Services, Online Shopping, Online </a:t>
            </a:r>
            <a:r>
              <a:rPr lang="en-US" dirty="0"/>
              <a:t>Ticket </a:t>
            </a:r>
            <a:r>
              <a:rPr lang="en-US" dirty="0" smtClean="0"/>
              <a:t>Booking, Online </a:t>
            </a:r>
            <a:r>
              <a:rPr lang="en-US" dirty="0"/>
              <a:t>Bill </a:t>
            </a:r>
            <a:r>
              <a:rPr lang="en-US" dirty="0" smtClean="0"/>
              <a:t>Payment, Data Sharing, E-mail</a:t>
            </a:r>
            <a:endParaRPr lang="en-US" dirty="0"/>
          </a:p>
        </p:txBody>
      </p:sp>
    </p:spTree>
    <p:extLst>
      <p:ext uri="{BB962C8B-B14F-4D97-AF65-F5344CB8AC3E}">
        <p14:creationId xmlns:p14="http://schemas.microsoft.com/office/powerpoint/2010/main" val="2751760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8153400" cy="2308324"/>
          </a:xfrm>
          <a:prstGeom prst="rect">
            <a:avLst/>
          </a:prstGeom>
        </p:spPr>
        <p:txBody>
          <a:bodyPr wrap="square">
            <a:spAutoFit/>
          </a:bodyPr>
          <a:lstStyle/>
          <a:p>
            <a:r>
              <a:rPr lang="en-US" dirty="0"/>
              <a:t>Disadvantages</a:t>
            </a:r>
          </a:p>
          <a:p>
            <a:r>
              <a:rPr lang="en-US" dirty="0"/>
              <a:t>Apart from several benefits of E-mail, there also exists some </a:t>
            </a:r>
            <a:r>
              <a:rPr lang="en-US" dirty="0" smtClean="0"/>
              <a:t>disadvantages.</a:t>
            </a:r>
          </a:p>
          <a:p>
            <a:endParaRPr lang="en-US" dirty="0"/>
          </a:p>
          <a:p>
            <a:pPr marL="285750" indent="-285750">
              <a:buFont typeface="Arial" pitchFamily="34" charset="0"/>
              <a:buChar char="•"/>
            </a:pPr>
            <a:r>
              <a:rPr lang="en-US" dirty="0"/>
              <a:t>Forgery</a:t>
            </a:r>
          </a:p>
          <a:p>
            <a:pPr marL="285750" indent="-285750">
              <a:buFont typeface="Arial" pitchFamily="34" charset="0"/>
              <a:buChar char="•"/>
            </a:pPr>
            <a:r>
              <a:rPr lang="en-US" dirty="0"/>
              <a:t>Overload</a:t>
            </a:r>
          </a:p>
          <a:p>
            <a:pPr marL="285750" indent="-285750">
              <a:buFont typeface="Arial" pitchFamily="34" charset="0"/>
              <a:buChar char="•"/>
            </a:pPr>
            <a:r>
              <a:rPr lang="en-US" dirty="0"/>
              <a:t>Misdirection</a:t>
            </a:r>
          </a:p>
          <a:p>
            <a:pPr marL="285750" indent="-285750">
              <a:buFont typeface="Arial" pitchFamily="34" charset="0"/>
              <a:buChar char="•"/>
            </a:pPr>
            <a:r>
              <a:rPr lang="en-US" dirty="0"/>
              <a:t>Junk</a:t>
            </a:r>
          </a:p>
          <a:p>
            <a:pPr marL="285750" indent="-285750">
              <a:buFont typeface="Arial" pitchFamily="34" charset="0"/>
              <a:buChar char="•"/>
            </a:pPr>
            <a:r>
              <a:rPr lang="en-US" dirty="0"/>
              <a:t>No response</a:t>
            </a:r>
          </a:p>
        </p:txBody>
      </p:sp>
      <p:sp>
        <p:nvSpPr>
          <p:cNvPr id="3" name="Rectangle 2"/>
          <p:cNvSpPr/>
          <p:nvPr/>
        </p:nvSpPr>
        <p:spPr>
          <a:xfrm>
            <a:off x="381000" y="2971800"/>
            <a:ext cx="8305800" cy="2031325"/>
          </a:xfrm>
          <a:prstGeom prst="rect">
            <a:avLst/>
          </a:prstGeom>
        </p:spPr>
        <p:txBody>
          <a:bodyPr wrap="square">
            <a:spAutoFit/>
          </a:bodyPr>
          <a:lstStyle/>
          <a:p>
            <a:r>
              <a:rPr lang="en-US" dirty="0"/>
              <a:t>E-mail Protocols are set of rules that help the client to properly transmit the information to or from the mail server. </a:t>
            </a:r>
            <a:r>
              <a:rPr lang="en-US" dirty="0" smtClean="0"/>
              <a:t> we </a:t>
            </a:r>
            <a:r>
              <a:rPr lang="en-US" dirty="0"/>
              <a:t>will discuss various protocols such as </a:t>
            </a:r>
            <a:r>
              <a:rPr lang="en-US" b="1" dirty="0"/>
              <a:t>SMTP, POP,</a:t>
            </a:r>
            <a:r>
              <a:rPr lang="en-US" dirty="0"/>
              <a:t> and </a:t>
            </a:r>
            <a:r>
              <a:rPr lang="en-US" b="1" dirty="0"/>
              <a:t>IMAP</a:t>
            </a:r>
            <a:r>
              <a:rPr lang="en-US" b="1" dirty="0" smtClean="0"/>
              <a:t>.</a:t>
            </a:r>
          </a:p>
          <a:p>
            <a:endParaRPr lang="en-US" dirty="0"/>
          </a:p>
          <a:p>
            <a:r>
              <a:rPr lang="en-US" dirty="0"/>
              <a:t>SMPTP</a:t>
            </a:r>
          </a:p>
          <a:p>
            <a:r>
              <a:rPr lang="en-US" b="1" dirty="0"/>
              <a:t>SMTP</a:t>
            </a:r>
            <a:r>
              <a:rPr lang="en-US" dirty="0"/>
              <a:t> stands for </a:t>
            </a:r>
            <a:r>
              <a:rPr lang="en-US" b="1" dirty="0"/>
              <a:t>Simple Mail Transfer Protocol</a:t>
            </a:r>
            <a:r>
              <a:rPr lang="en-US" dirty="0"/>
              <a:t>. It was first proposed in 1982. It is a standard protocol used for sending e-mail efficiently and reliably over the internet.</a:t>
            </a:r>
          </a:p>
        </p:txBody>
      </p:sp>
    </p:spTree>
    <p:extLst>
      <p:ext uri="{BB962C8B-B14F-4D97-AF65-F5344CB8AC3E}">
        <p14:creationId xmlns:p14="http://schemas.microsoft.com/office/powerpoint/2010/main" val="4168936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534400" cy="2862322"/>
          </a:xfrm>
          <a:prstGeom prst="rect">
            <a:avLst/>
          </a:prstGeom>
        </p:spPr>
        <p:txBody>
          <a:bodyPr wrap="square">
            <a:spAutoFit/>
          </a:bodyPr>
          <a:lstStyle/>
          <a:p>
            <a:r>
              <a:rPr lang="en-US" dirty="0" smtClean="0"/>
              <a:t>IMAP</a:t>
            </a:r>
          </a:p>
          <a:p>
            <a:endParaRPr lang="en-US" dirty="0"/>
          </a:p>
          <a:p>
            <a:r>
              <a:rPr lang="en-US" b="1" dirty="0"/>
              <a:t>IMAP</a:t>
            </a:r>
            <a:r>
              <a:rPr lang="en-US" dirty="0"/>
              <a:t> stands for </a:t>
            </a:r>
            <a:r>
              <a:rPr lang="en-US" b="1" dirty="0"/>
              <a:t>Internet Mail Access Protocol.</a:t>
            </a:r>
            <a:r>
              <a:rPr lang="en-US" dirty="0"/>
              <a:t> It was first proposed in 1986. There exist five versions of IMAP as follows</a:t>
            </a:r>
            <a:r>
              <a:rPr lang="en-US" dirty="0" smtClean="0"/>
              <a:t>:</a:t>
            </a:r>
          </a:p>
          <a:p>
            <a:endParaRPr lang="en-US" dirty="0"/>
          </a:p>
          <a:p>
            <a:r>
              <a:rPr lang="en-US" dirty="0"/>
              <a:t>Original IMAP</a:t>
            </a:r>
          </a:p>
          <a:p>
            <a:r>
              <a:rPr lang="en-US" dirty="0"/>
              <a:t>IMAP2</a:t>
            </a:r>
          </a:p>
          <a:p>
            <a:r>
              <a:rPr lang="en-US" dirty="0"/>
              <a:t>IMAP3</a:t>
            </a:r>
          </a:p>
          <a:p>
            <a:r>
              <a:rPr lang="en-US" dirty="0"/>
              <a:t>IMAP2bis</a:t>
            </a:r>
          </a:p>
          <a:p>
            <a:r>
              <a:rPr lang="en-US" dirty="0"/>
              <a:t>IMAP4</a:t>
            </a:r>
          </a:p>
        </p:txBody>
      </p:sp>
      <p:sp>
        <p:nvSpPr>
          <p:cNvPr id="3" name="Rectangle 2"/>
          <p:cNvSpPr/>
          <p:nvPr/>
        </p:nvSpPr>
        <p:spPr>
          <a:xfrm>
            <a:off x="152400" y="3124200"/>
            <a:ext cx="8534400" cy="3693319"/>
          </a:xfrm>
          <a:prstGeom prst="rect">
            <a:avLst/>
          </a:prstGeom>
        </p:spPr>
        <p:txBody>
          <a:bodyPr wrap="square">
            <a:spAutoFit/>
          </a:bodyPr>
          <a:lstStyle/>
          <a:p>
            <a:r>
              <a:rPr lang="en-US" b="1" dirty="0"/>
              <a:t>Key Points:</a:t>
            </a:r>
            <a:endParaRPr lang="en-US" dirty="0"/>
          </a:p>
          <a:p>
            <a:r>
              <a:rPr lang="en-US" dirty="0"/>
              <a:t>IMAP allows the client program to manipulate the e-mail message on the server without downloading them on the local computer</a:t>
            </a:r>
            <a:r>
              <a:rPr lang="en-US" dirty="0" smtClean="0"/>
              <a:t>.</a:t>
            </a:r>
          </a:p>
          <a:p>
            <a:endParaRPr lang="en-US" dirty="0"/>
          </a:p>
          <a:p>
            <a:r>
              <a:rPr lang="en-US" dirty="0"/>
              <a:t>The e-mail is hold and maintained by the remote server</a:t>
            </a:r>
            <a:r>
              <a:rPr lang="en-US" dirty="0" smtClean="0"/>
              <a:t>.</a:t>
            </a:r>
          </a:p>
          <a:p>
            <a:endParaRPr lang="en-US" dirty="0"/>
          </a:p>
          <a:p>
            <a:r>
              <a:rPr lang="en-US" dirty="0"/>
              <a:t>It enables us to take any action such as downloading, delete the mail without reading the </a:t>
            </a:r>
            <a:r>
              <a:rPr lang="en-US" dirty="0" err="1"/>
              <a:t>mail.It</a:t>
            </a:r>
            <a:r>
              <a:rPr lang="en-US" dirty="0"/>
              <a:t> enables us to create, manipulate and delete remote message folders called mail boxes</a:t>
            </a:r>
            <a:r>
              <a:rPr lang="en-US" dirty="0" smtClean="0"/>
              <a:t>.</a:t>
            </a:r>
          </a:p>
          <a:p>
            <a:endParaRPr lang="en-US" dirty="0"/>
          </a:p>
          <a:p>
            <a:r>
              <a:rPr lang="en-US" dirty="0"/>
              <a:t>IMAP enables the users to search the e-mails</a:t>
            </a:r>
            <a:r>
              <a:rPr lang="en-US" dirty="0" smtClean="0"/>
              <a:t>.</a:t>
            </a:r>
          </a:p>
          <a:p>
            <a:endParaRPr lang="en-US" dirty="0"/>
          </a:p>
          <a:p>
            <a:r>
              <a:rPr lang="en-US" dirty="0"/>
              <a:t>It allows concurrent access to multiple mailboxes on multiple mail servers.</a:t>
            </a:r>
          </a:p>
        </p:txBody>
      </p:sp>
    </p:spTree>
    <p:extLst>
      <p:ext uri="{BB962C8B-B14F-4D97-AF65-F5344CB8AC3E}">
        <p14:creationId xmlns:p14="http://schemas.microsoft.com/office/powerpoint/2010/main" val="12772939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8534400" cy="923330"/>
          </a:xfrm>
          <a:prstGeom prst="rect">
            <a:avLst/>
          </a:prstGeom>
        </p:spPr>
        <p:txBody>
          <a:bodyPr wrap="square">
            <a:spAutoFit/>
          </a:bodyPr>
          <a:lstStyle/>
          <a:p>
            <a:r>
              <a:rPr lang="en-US" dirty="0"/>
              <a:t>POP</a:t>
            </a:r>
          </a:p>
          <a:p>
            <a:r>
              <a:rPr lang="en-US" dirty="0"/>
              <a:t>POP stands for Post Office Protocol. It is generally used to support a single client. There are several versions of POP but the POP 3 is the current standard.</a:t>
            </a:r>
          </a:p>
        </p:txBody>
      </p:sp>
      <p:sp>
        <p:nvSpPr>
          <p:cNvPr id="3" name="Rectangle 2"/>
          <p:cNvSpPr/>
          <p:nvPr/>
        </p:nvSpPr>
        <p:spPr>
          <a:xfrm>
            <a:off x="381000" y="1582341"/>
            <a:ext cx="8382000" cy="3970318"/>
          </a:xfrm>
          <a:prstGeom prst="rect">
            <a:avLst/>
          </a:prstGeom>
        </p:spPr>
        <p:txBody>
          <a:bodyPr wrap="square">
            <a:spAutoFit/>
          </a:bodyPr>
          <a:lstStyle/>
          <a:p>
            <a:r>
              <a:rPr lang="en-US" dirty="0"/>
              <a:t>POP is an application layer internet standard protocol</a:t>
            </a:r>
            <a:r>
              <a:rPr lang="en-US" dirty="0" smtClean="0"/>
              <a:t>.</a:t>
            </a:r>
          </a:p>
          <a:p>
            <a:endParaRPr lang="en-US" dirty="0"/>
          </a:p>
          <a:p>
            <a:r>
              <a:rPr lang="en-US" dirty="0"/>
              <a:t>Since POP supports offline access to the messages, thus requires less internet usage time</a:t>
            </a:r>
            <a:r>
              <a:rPr lang="en-US" dirty="0" smtClean="0"/>
              <a:t>.</a:t>
            </a:r>
          </a:p>
          <a:p>
            <a:endParaRPr lang="en-US" dirty="0"/>
          </a:p>
          <a:p>
            <a:r>
              <a:rPr lang="en-US" dirty="0"/>
              <a:t>POP does not allow search facility</a:t>
            </a:r>
            <a:r>
              <a:rPr lang="en-US" dirty="0" smtClean="0"/>
              <a:t>.</a:t>
            </a:r>
          </a:p>
          <a:p>
            <a:endParaRPr lang="en-US" dirty="0"/>
          </a:p>
          <a:p>
            <a:r>
              <a:rPr lang="en-US" dirty="0"/>
              <a:t>In order to access the messaged, it is necessary to download them</a:t>
            </a:r>
            <a:r>
              <a:rPr lang="en-US" dirty="0" smtClean="0"/>
              <a:t>.</a:t>
            </a:r>
          </a:p>
          <a:p>
            <a:endParaRPr lang="en-US" dirty="0"/>
          </a:p>
          <a:p>
            <a:r>
              <a:rPr lang="en-US" dirty="0"/>
              <a:t>It allows only one mailbox to be created on server</a:t>
            </a:r>
            <a:r>
              <a:rPr lang="en-US" dirty="0" smtClean="0"/>
              <a:t>.</a:t>
            </a:r>
          </a:p>
          <a:p>
            <a:endParaRPr lang="en-US" dirty="0"/>
          </a:p>
          <a:p>
            <a:r>
              <a:rPr lang="en-US" dirty="0"/>
              <a:t>It is not suitable for accessing non mail data</a:t>
            </a:r>
            <a:r>
              <a:rPr lang="en-US" dirty="0" smtClean="0"/>
              <a:t>.</a:t>
            </a:r>
          </a:p>
          <a:p>
            <a:endParaRPr lang="en-US" dirty="0"/>
          </a:p>
          <a:p>
            <a:r>
              <a:rPr lang="en-US" dirty="0"/>
              <a:t>POP commands are generally abbreviated into codes of three or four letters. </a:t>
            </a:r>
            <a:r>
              <a:rPr lang="en-US" dirty="0" err="1"/>
              <a:t>Eg</a:t>
            </a:r>
            <a:r>
              <a:rPr lang="en-US" dirty="0"/>
              <a:t>. STAT.</a:t>
            </a:r>
          </a:p>
        </p:txBody>
      </p:sp>
    </p:spTree>
    <p:extLst>
      <p:ext uri="{BB962C8B-B14F-4D97-AF65-F5344CB8AC3E}">
        <p14:creationId xmlns:p14="http://schemas.microsoft.com/office/powerpoint/2010/main" val="923547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1487523" cy="369332"/>
          </a:xfrm>
          <a:prstGeom prst="rect">
            <a:avLst/>
          </a:prstGeom>
        </p:spPr>
        <p:txBody>
          <a:bodyPr wrap="none">
            <a:spAutoFit/>
          </a:bodyPr>
          <a:lstStyle/>
          <a:p>
            <a:r>
              <a:rPr lang="en-US" dirty="0"/>
              <a:t>E-mail System</a:t>
            </a:r>
          </a:p>
        </p:txBody>
      </p:sp>
      <p:sp>
        <p:nvSpPr>
          <p:cNvPr id="3" name="Rectangle 2"/>
          <p:cNvSpPr/>
          <p:nvPr/>
        </p:nvSpPr>
        <p:spPr>
          <a:xfrm>
            <a:off x="152400" y="762000"/>
            <a:ext cx="8305800" cy="1200329"/>
          </a:xfrm>
          <a:prstGeom prst="rect">
            <a:avLst/>
          </a:prstGeom>
        </p:spPr>
        <p:txBody>
          <a:bodyPr wrap="square">
            <a:spAutoFit/>
          </a:bodyPr>
          <a:lstStyle/>
          <a:p>
            <a:r>
              <a:rPr lang="en-US" dirty="0"/>
              <a:t>E-mail system comprises of the following three components:</a:t>
            </a:r>
          </a:p>
          <a:p>
            <a:pPr marL="742950" lvl="1" indent="-285750">
              <a:buFont typeface="Arial" pitchFamily="34" charset="0"/>
              <a:buChar char="•"/>
            </a:pPr>
            <a:r>
              <a:rPr lang="en-US" dirty="0"/>
              <a:t>Mailer</a:t>
            </a:r>
          </a:p>
          <a:p>
            <a:pPr marL="742950" lvl="1" indent="-285750">
              <a:buFont typeface="Arial" pitchFamily="34" charset="0"/>
              <a:buChar char="•"/>
            </a:pPr>
            <a:r>
              <a:rPr lang="en-US" dirty="0"/>
              <a:t>Mail Server</a:t>
            </a:r>
          </a:p>
          <a:p>
            <a:pPr marL="742950" lvl="1" indent="-285750">
              <a:buFont typeface="Arial" pitchFamily="34" charset="0"/>
              <a:buChar char="•"/>
            </a:pPr>
            <a:r>
              <a:rPr lang="en-US" dirty="0"/>
              <a:t>Mailbox</a:t>
            </a:r>
          </a:p>
        </p:txBody>
      </p:sp>
      <p:sp>
        <p:nvSpPr>
          <p:cNvPr id="4" name="Rectangle 3"/>
          <p:cNvSpPr/>
          <p:nvPr/>
        </p:nvSpPr>
        <p:spPr>
          <a:xfrm>
            <a:off x="304800" y="2209800"/>
            <a:ext cx="8305800" cy="2862322"/>
          </a:xfrm>
          <a:prstGeom prst="rect">
            <a:avLst/>
          </a:prstGeom>
        </p:spPr>
        <p:txBody>
          <a:bodyPr wrap="square">
            <a:spAutoFit/>
          </a:bodyPr>
          <a:lstStyle/>
          <a:p>
            <a:r>
              <a:rPr lang="en-US" b="1" dirty="0"/>
              <a:t>Mailer</a:t>
            </a:r>
          </a:p>
          <a:p>
            <a:r>
              <a:rPr lang="en-US" dirty="0"/>
              <a:t>It is also called </a:t>
            </a:r>
            <a:r>
              <a:rPr lang="en-US" b="1" dirty="0"/>
              <a:t>mail program, mail application</a:t>
            </a:r>
            <a:r>
              <a:rPr lang="en-US" dirty="0"/>
              <a:t> or </a:t>
            </a:r>
            <a:r>
              <a:rPr lang="en-US" b="1" dirty="0"/>
              <a:t>mail client.</a:t>
            </a:r>
            <a:r>
              <a:rPr lang="en-US" dirty="0"/>
              <a:t> It allows us to manage, read and compose e-mail</a:t>
            </a:r>
            <a:r>
              <a:rPr lang="en-US" dirty="0" smtClean="0"/>
              <a:t>.</a:t>
            </a:r>
          </a:p>
          <a:p>
            <a:endParaRPr lang="en-US" dirty="0"/>
          </a:p>
          <a:p>
            <a:r>
              <a:rPr lang="en-US" b="1" dirty="0"/>
              <a:t>Mail Server</a:t>
            </a:r>
          </a:p>
          <a:p>
            <a:r>
              <a:rPr lang="en-US" dirty="0"/>
              <a:t>The function of mail server is to receive, store and deliver the email. It is must for mail servers to be Running all the time because if it crashes or is down, email can be lost</a:t>
            </a:r>
            <a:r>
              <a:rPr lang="en-US" dirty="0" smtClean="0"/>
              <a:t>.</a:t>
            </a:r>
          </a:p>
          <a:p>
            <a:endParaRPr lang="en-US" dirty="0"/>
          </a:p>
          <a:p>
            <a:r>
              <a:rPr lang="en-US" b="1" dirty="0"/>
              <a:t>Mailboxes</a:t>
            </a:r>
          </a:p>
          <a:p>
            <a:r>
              <a:rPr lang="en-US" dirty="0"/>
              <a:t>Mailbox is generally a folder that contains emails and information about them.</a:t>
            </a:r>
          </a:p>
        </p:txBody>
      </p:sp>
    </p:spTree>
    <p:extLst>
      <p:ext uri="{BB962C8B-B14F-4D97-AF65-F5344CB8AC3E}">
        <p14:creationId xmlns:p14="http://schemas.microsoft.com/office/powerpoint/2010/main" val="32868318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1851725" cy="369332"/>
          </a:xfrm>
          <a:prstGeom prst="rect">
            <a:avLst/>
          </a:prstGeom>
        </p:spPr>
        <p:txBody>
          <a:bodyPr wrap="none">
            <a:spAutoFit/>
          </a:bodyPr>
          <a:lstStyle/>
          <a:p>
            <a:r>
              <a:rPr lang="en-US" dirty="0"/>
              <a:t>Working of E-mail</a:t>
            </a:r>
          </a:p>
        </p:txBody>
      </p:sp>
      <p:pic>
        <p:nvPicPr>
          <p:cNvPr id="1026" name="Picture 2" descr="C:\Users\sanja\Desktop\internet-email_work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19200"/>
            <a:ext cx="7215983" cy="3955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9001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2355581" cy="369332"/>
          </a:xfrm>
          <a:prstGeom prst="rect">
            <a:avLst/>
          </a:prstGeom>
        </p:spPr>
        <p:txBody>
          <a:bodyPr wrap="none">
            <a:spAutoFit/>
          </a:bodyPr>
          <a:lstStyle/>
          <a:p>
            <a:r>
              <a:rPr lang="en-US" dirty="0"/>
              <a:t>Creating Email Account</a:t>
            </a:r>
          </a:p>
        </p:txBody>
      </p:sp>
      <p:sp>
        <p:nvSpPr>
          <p:cNvPr id="3" name="Rectangle 2"/>
          <p:cNvSpPr/>
          <p:nvPr/>
        </p:nvSpPr>
        <p:spPr>
          <a:xfrm>
            <a:off x="298180" y="609140"/>
            <a:ext cx="8464819" cy="1754326"/>
          </a:xfrm>
          <a:prstGeom prst="rect">
            <a:avLst/>
          </a:prstGeom>
        </p:spPr>
        <p:txBody>
          <a:bodyPr wrap="square">
            <a:spAutoFit/>
          </a:bodyPr>
          <a:lstStyle/>
          <a:p>
            <a:r>
              <a:rPr lang="en-US" dirty="0"/>
              <a:t>There are various email service provider available such as </a:t>
            </a:r>
            <a:r>
              <a:rPr lang="en-US" b="1" dirty="0"/>
              <a:t>Gmail, </a:t>
            </a:r>
            <a:r>
              <a:rPr lang="en-US" b="1" dirty="0" err="1"/>
              <a:t>hotmail</a:t>
            </a:r>
            <a:r>
              <a:rPr lang="en-US" b="1" dirty="0"/>
              <a:t>, </a:t>
            </a:r>
            <a:r>
              <a:rPr lang="en-US" b="1" dirty="0" err="1"/>
              <a:t>ymail</a:t>
            </a:r>
            <a:r>
              <a:rPr lang="en-US" b="1" dirty="0"/>
              <a:t>, </a:t>
            </a:r>
            <a:r>
              <a:rPr lang="en-US" b="1" dirty="0" err="1"/>
              <a:t>rediff</a:t>
            </a:r>
            <a:r>
              <a:rPr lang="en-US" b="1" dirty="0"/>
              <a:t> </a:t>
            </a:r>
            <a:r>
              <a:rPr lang="en-US" b="1" dirty="0" err="1"/>
              <a:t>mail</a:t>
            </a:r>
            <a:r>
              <a:rPr lang="en-US" dirty="0" err="1"/>
              <a:t>etc</a:t>
            </a:r>
            <a:r>
              <a:rPr lang="en-US" dirty="0"/>
              <a:t>. Here we will learn how to create an account using Gmail</a:t>
            </a:r>
            <a:r>
              <a:rPr lang="en-US" dirty="0" smtClean="0"/>
              <a:t>.</a:t>
            </a:r>
          </a:p>
          <a:p>
            <a:endParaRPr lang="en-US" dirty="0"/>
          </a:p>
          <a:p>
            <a:r>
              <a:rPr lang="en-US" dirty="0"/>
              <a:t>Open gmail.com and click </a:t>
            </a:r>
            <a:r>
              <a:rPr lang="en-US" b="1" dirty="0"/>
              <a:t>create an account</a:t>
            </a:r>
            <a:r>
              <a:rPr lang="en-US" b="1" dirty="0" smtClean="0"/>
              <a:t>.</a:t>
            </a:r>
          </a:p>
          <a:p>
            <a:endParaRPr lang="en-US" dirty="0"/>
          </a:p>
          <a:p>
            <a:r>
              <a:rPr lang="en-US" dirty="0"/>
              <a:t>Now a form will appear. Fill your details here and click </a:t>
            </a:r>
            <a:r>
              <a:rPr lang="en-US" b="1" dirty="0"/>
              <a:t>Next Step.</a:t>
            </a:r>
            <a:endParaRPr lang="en-US" dirty="0"/>
          </a:p>
        </p:txBody>
      </p:sp>
      <p:pic>
        <p:nvPicPr>
          <p:cNvPr id="2050" name="Picture 2" descr="C:\Users\sanja\Desktop\creating_email_accou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363467"/>
            <a:ext cx="5105400" cy="4385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5101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8458200" cy="2031325"/>
          </a:xfrm>
          <a:prstGeom prst="rect">
            <a:avLst/>
          </a:prstGeom>
        </p:spPr>
        <p:txBody>
          <a:bodyPr wrap="square">
            <a:spAutoFit/>
          </a:bodyPr>
          <a:lstStyle/>
          <a:p>
            <a:r>
              <a:rPr lang="en-US" dirty="0"/>
              <a:t>This step allows you to add your picture. If you don’t want to upload now, you can do it later. Click </a:t>
            </a:r>
            <a:r>
              <a:rPr lang="en-US" b="1" dirty="0"/>
              <a:t>Next Step</a:t>
            </a:r>
            <a:r>
              <a:rPr lang="en-US" b="1" dirty="0" smtClean="0"/>
              <a:t>.</a:t>
            </a:r>
          </a:p>
          <a:p>
            <a:endParaRPr lang="en-US" dirty="0"/>
          </a:p>
          <a:p>
            <a:r>
              <a:rPr lang="en-US" dirty="0"/>
              <a:t>Now a welcome window appears. Click </a:t>
            </a:r>
            <a:r>
              <a:rPr lang="en-US" b="1" dirty="0"/>
              <a:t>Continue to Gmail</a:t>
            </a:r>
            <a:r>
              <a:rPr lang="en-US" b="1" dirty="0" smtClean="0"/>
              <a:t>.</a:t>
            </a:r>
          </a:p>
          <a:p>
            <a:endParaRPr lang="en-US" dirty="0"/>
          </a:p>
          <a:p>
            <a:r>
              <a:rPr lang="en-US" dirty="0"/>
              <a:t>Wow!! You are done with creating your email account with Gmail. It’s that easy. Isn’t it?</a:t>
            </a:r>
          </a:p>
          <a:p>
            <a:r>
              <a:rPr lang="en-US" dirty="0"/>
              <a:t>Now you will see your Gmail account as shown in the following image:</a:t>
            </a:r>
          </a:p>
        </p:txBody>
      </p:sp>
      <p:pic>
        <p:nvPicPr>
          <p:cNvPr id="3074" name="Picture 2" descr="C:\Users\sanja\Desktop\gmail_accou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438400"/>
            <a:ext cx="6705600" cy="4302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5674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686800" cy="1477328"/>
          </a:xfrm>
          <a:prstGeom prst="rect">
            <a:avLst/>
          </a:prstGeom>
        </p:spPr>
        <p:txBody>
          <a:bodyPr wrap="square">
            <a:spAutoFit/>
          </a:bodyPr>
          <a:lstStyle/>
          <a:p>
            <a:r>
              <a:rPr lang="en-US" dirty="0"/>
              <a:t>Gmail manages the mail into three categories namely </a:t>
            </a:r>
            <a:r>
              <a:rPr lang="en-US" b="1" dirty="0"/>
              <a:t>Primary, Social</a:t>
            </a:r>
            <a:r>
              <a:rPr lang="en-US" dirty="0"/>
              <a:t> and </a:t>
            </a:r>
            <a:r>
              <a:rPr lang="en-US" b="1" dirty="0"/>
              <a:t>Promotions.</a:t>
            </a:r>
            <a:endParaRPr lang="en-US" dirty="0"/>
          </a:p>
          <a:p>
            <a:r>
              <a:rPr lang="en-US" b="1" dirty="0"/>
              <a:t>Compose</a:t>
            </a:r>
            <a:r>
              <a:rPr lang="en-US" dirty="0"/>
              <a:t> option is given at the right to compose an email message</a:t>
            </a:r>
            <a:r>
              <a:rPr lang="en-US" dirty="0" smtClean="0"/>
              <a:t>.</a:t>
            </a:r>
          </a:p>
          <a:p>
            <a:endParaRPr lang="en-US" dirty="0"/>
          </a:p>
          <a:p>
            <a:r>
              <a:rPr lang="en-US" b="1" dirty="0"/>
              <a:t>Inbox, Starred, Sent mail, Drafts</a:t>
            </a:r>
            <a:r>
              <a:rPr lang="en-US" dirty="0"/>
              <a:t> options are available on the left pane which allows you to keep track of your emails.</a:t>
            </a:r>
          </a:p>
        </p:txBody>
      </p:sp>
      <p:sp>
        <p:nvSpPr>
          <p:cNvPr id="3" name="Rectangle 2"/>
          <p:cNvSpPr/>
          <p:nvPr/>
        </p:nvSpPr>
        <p:spPr>
          <a:xfrm>
            <a:off x="304800" y="1981200"/>
            <a:ext cx="3049233" cy="369332"/>
          </a:xfrm>
          <a:prstGeom prst="rect">
            <a:avLst/>
          </a:prstGeom>
        </p:spPr>
        <p:txBody>
          <a:bodyPr wrap="none">
            <a:spAutoFit/>
          </a:bodyPr>
          <a:lstStyle/>
          <a:p>
            <a:r>
              <a:rPr lang="en-US" b="1" dirty="0"/>
              <a:t>Composing and Sending Email</a:t>
            </a:r>
          </a:p>
        </p:txBody>
      </p:sp>
      <p:sp>
        <p:nvSpPr>
          <p:cNvPr id="4" name="Rectangle 3"/>
          <p:cNvSpPr/>
          <p:nvPr/>
        </p:nvSpPr>
        <p:spPr>
          <a:xfrm>
            <a:off x="685800" y="2551837"/>
            <a:ext cx="4572000" cy="1754326"/>
          </a:xfrm>
          <a:prstGeom prst="rect">
            <a:avLst/>
          </a:prstGeom>
        </p:spPr>
        <p:txBody>
          <a:bodyPr>
            <a:spAutoFit/>
          </a:bodyPr>
          <a:lstStyle/>
          <a:p>
            <a:r>
              <a:rPr lang="en-US" dirty="0"/>
              <a:t>Sender’s address in To field</a:t>
            </a:r>
          </a:p>
          <a:p>
            <a:r>
              <a:rPr lang="en-US" dirty="0"/>
              <a:t>Cc (if required)</a:t>
            </a:r>
          </a:p>
          <a:p>
            <a:r>
              <a:rPr lang="en-US" dirty="0"/>
              <a:t>Bcc (if required)</a:t>
            </a:r>
          </a:p>
          <a:p>
            <a:r>
              <a:rPr lang="en-US" dirty="0"/>
              <a:t>Subject of email message</a:t>
            </a:r>
          </a:p>
          <a:p>
            <a:r>
              <a:rPr lang="en-US" dirty="0"/>
              <a:t>Text</a:t>
            </a:r>
          </a:p>
          <a:p>
            <a:r>
              <a:rPr lang="en-US" dirty="0"/>
              <a:t>Signature</a:t>
            </a:r>
          </a:p>
        </p:txBody>
      </p:sp>
      <p:sp>
        <p:nvSpPr>
          <p:cNvPr id="5" name="Rectangle 4"/>
          <p:cNvSpPr/>
          <p:nvPr/>
        </p:nvSpPr>
        <p:spPr>
          <a:xfrm>
            <a:off x="325582" y="5029200"/>
            <a:ext cx="8285018" cy="646331"/>
          </a:xfrm>
          <a:prstGeom prst="rect">
            <a:avLst/>
          </a:prstGeom>
        </p:spPr>
        <p:txBody>
          <a:bodyPr wrap="square">
            <a:spAutoFit/>
          </a:bodyPr>
          <a:lstStyle/>
          <a:p>
            <a:r>
              <a:rPr lang="en-US" dirty="0"/>
              <a:t>Now a day, the mail client comes with enhanced features such as attachment, address book, and MIME support</a:t>
            </a:r>
            <a:endParaRPr lang="en-US" dirty="0"/>
          </a:p>
        </p:txBody>
      </p:sp>
    </p:spTree>
    <p:extLst>
      <p:ext uri="{BB962C8B-B14F-4D97-AF65-F5344CB8AC3E}">
        <p14:creationId xmlns:p14="http://schemas.microsoft.com/office/powerpoint/2010/main" val="31555346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76870"/>
            <a:ext cx="8534400" cy="923330"/>
          </a:xfrm>
          <a:prstGeom prst="rect">
            <a:avLst/>
          </a:prstGeom>
        </p:spPr>
        <p:txBody>
          <a:bodyPr wrap="square">
            <a:spAutoFit/>
          </a:bodyPr>
          <a:lstStyle/>
          <a:p>
            <a:r>
              <a:rPr lang="en-US" dirty="0"/>
              <a:t>Ability to attach file(s) along with the message is one of the most useful features of email. The attachment may be a </a:t>
            </a:r>
            <a:r>
              <a:rPr lang="en-US" b="1" dirty="0"/>
              <a:t>word document, PowerPoint presentation, audio/video files,</a:t>
            </a:r>
            <a:r>
              <a:rPr lang="en-US" dirty="0"/>
              <a:t> or </a:t>
            </a:r>
            <a:r>
              <a:rPr lang="en-US" b="1" dirty="0"/>
              <a:t>images.</a:t>
            </a:r>
            <a:endParaRPr lang="en-US" dirty="0"/>
          </a:p>
        </p:txBody>
      </p:sp>
      <p:sp>
        <p:nvSpPr>
          <p:cNvPr id="3" name="Rectangle 2"/>
          <p:cNvSpPr/>
          <p:nvPr/>
        </p:nvSpPr>
        <p:spPr>
          <a:xfrm>
            <a:off x="304800" y="1951672"/>
            <a:ext cx="8305800" cy="923330"/>
          </a:xfrm>
          <a:prstGeom prst="rect">
            <a:avLst/>
          </a:prstGeom>
        </p:spPr>
        <p:txBody>
          <a:bodyPr wrap="square">
            <a:spAutoFit/>
          </a:bodyPr>
          <a:lstStyle/>
          <a:p>
            <a:r>
              <a:rPr lang="en-US" b="1" dirty="0"/>
              <a:t>Address Book</a:t>
            </a:r>
          </a:p>
          <a:p>
            <a:r>
              <a:rPr lang="en-US" dirty="0"/>
              <a:t>Address book feature of a mail program allows the users to store information about the people whom they communicate regularly by sending emails.</a:t>
            </a:r>
          </a:p>
        </p:txBody>
      </p:sp>
      <p:sp>
        <p:nvSpPr>
          <p:cNvPr id="4" name="Rectangle 3"/>
          <p:cNvSpPr/>
          <p:nvPr/>
        </p:nvSpPr>
        <p:spPr>
          <a:xfrm>
            <a:off x="304800" y="228600"/>
            <a:ext cx="1310230" cy="369332"/>
          </a:xfrm>
          <a:prstGeom prst="rect">
            <a:avLst/>
          </a:prstGeom>
        </p:spPr>
        <p:txBody>
          <a:bodyPr wrap="none">
            <a:spAutoFit/>
          </a:bodyPr>
          <a:lstStyle/>
          <a:p>
            <a:r>
              <a:rPr lang="en-US" b="1" dirty="0"/>
              <a:t>Attachment</a:t>
            </a:r>
          </a:p>
        </p:txBody>
      </p:sp>
      <p:sp>
        <p:nvSpPr>
          <p:cNvPr id="5" name="Rectangle 4"/>
          <p:cNvSpPr/>
          <p:nvPr/>
        </p:nvSpPr>
        <p:spPr>
          <a:xfrm>
            <a:off x="457200" y="3255818"/>
            <a:ext cx="1360437" cy="369332"/>
          </a:xfrm>
          <a:prstGeom prst="rect">
            <a:avLst/>
          </a:prstGeom>
        </p:spPr>
        <p:txBody>
          <a:bodyPr wrap="none">
            <a:spAutoFit/>
          </a:bodyPr>
          <a:lstStyle/>
          <a:p>
            <a:r>
              <a:rPr lang="en-US" b="1" dirty="0" smtClean="0"/>
              <a:t>MIME Types</a:t>
            </a:r>
            <a:endParaRPr lang="en-US" b="1" dirty="0"/>
          </a:p>
        </p:txBody>
      </p:sp>
      <p:sp>
        <p:nvSpPr>
          <p:cNvPr id="6" name="Rectangle 5"/>
          <p:cNvSpPr/>
          <p:nvPr/>
        </p:nvSpPr>
        <p:spPr>
          <a:xfrm>
            <a:off x="484908" y="3625150"/>
            <a:ext cx="8354291" cy="923330"/>
          </a:xfrm>
          <a:prstGeom prst="rect">
            <a:avLst/>
          </a:prstGeom>
        </p:spPr>
        <p:txBody>
          <a:bodyPr wrap="square">
            <a:spAutoFit/>
          </a:bodyPr>
          <a:lstStyle/>
          <a:p>
            <a:r>
              <a:rPr lang="en-US" dirty="0"/>
              <a:t>MIME is acronym of </a:t>
            </a:r>
            <a:r>
              <a:rPr lang="en-US" b="1" dirty="0"/>
              <a:t>Multipurpose Internet Mail Extensions.</a:t>
            </a:r>
            <a:r>
              <a:rPr lang="en-US" dirty="0"/>
              <a:t> MIME compliant mailer allows us to send files other than simple text i.e. It allows us to send audio, video, images, document, and </a:t>
            </a:r>
            <a:r>
              <a:rPr lang="en-US" dirty="0" err="1"/>
              <a:t>pdf</a:t>
            </a:r>
            <a:r>
              <a:rPr lang="en-US" dirty="0"/>
              <a:t> files as an attachment to an email.</a:t>
            </a:r>
            <a:endParaRPr lang="en-US" dirty="0"/>
          </a:p>
        </p:txBody>
      </p:sp>
    </p:spTree>
    <p:extLst>
      <p:ext uri="{BB962C8B-B14F-4D97-AF65-F5344CB8AC3E}">
        <p14:creationId xmlns:p14="http://schemas.microsoft.com/office/powerpoint/2010/main" val="2104677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7877"/>
            <a:ext cx="8686800" cy="3139321"/>
          </a:xfrm>
          <a:prstGeom prst="rect">
            <a:avLst/>
          </a:prstGeom>
        </p:spPr>
        <p:txBody>
          <a:bodyPr wrap="square">
            <a:spAutoFit/>
          </a:bodyPr>
          <a:lstStyle/>
          <a:p>
            <a:r>
              <a:rPr lang="en-US" dirty="0"/>
              <a:t>Website is a location on web and is hosted on a web server. It is a set of related web pages. It is accessed using Internet address known as Uniform Resource Locator</a:t>
            </a:r>
          </a:p>
          <a:p>
            <a:r>
              <a:rPr lang="en-US" dirty="0"/>
              <a:t>Static </a:t>
            </a:r>
            <a:r>
              <a:rPr lang="en-US" dirty="0" smtClean="0"/>
              <a:t>Websites</a:t>
            </a:r>
          </a:p>
          <a:p>
            <a:endParaRPr lang="en-US" dirty="0"/>
          </a:p>
          <a:p>
            <a:r>
              <a:rPr lang="en-US" b="1" dirty="0"/>
              <a:t>Static websites</a:t>
            </a:r>
            <a:r>
              <a:rPr lang="en-US" dirty="0"/>
              <a:t> are also known as flat or stationary websites. They are loaded on the client’s browser as exactly they are stored on the web server. Such websites contain only static information. User can only read the information but can’t do any modification or interact with the information</a:t>
            </a:r>
            <a:r>
              <a:rPr lang="en-US" dirty="0" smtClean="0"/>
              <a:t>.</a:t>
            </a:r>
          </a:p>
          <a:p>
            <a:endParaRPr lang="en-US" dirty="0"/>
          </a:p>
          <a:p>
            <a:r>
              <a:rPr lang="en-US" dirty="0"/>
              <a:t>Static websites are created using only HTML. Static websites are only used when the information is no more required to be modified.</a:t>
            </a:r>
          </a:p>
        </p:txBody>
      </p:sp>
      <p:pic>
        <p:nvPicPr>
          <p:cNvPr id="4098" name="Picture 2" descr="C:\Users\sanja\Desktop\internet-static_web_p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505200"/>
            <a:ext cx="7530353"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1518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1561005" cy="369332"/>
          </a:xfrm>
          <a:prstGeom prst="rect">
            <a:avLst/>
          </a:prstGeom>
        </p:spPr>
        <p:txBody>
          <a:bodyPr wrap="none">
            <a:spAutoFit/>
          </a:bodyPr>
          <a:lstStyle/>
          <a:p>
            <a:r>
              <a:rPr lang="en-US" b="1" dirty="0"/>
              <a:t>Disadvantages</a:t>
            </a:r>
          </a:p>
        </p:txBody>
      </p:sp>
      <p:pic>
        <p:nvPicPr>
          <p:cNvPr id="2050" name="Picture 2" descr="C:\Users\sanja\Desktop\internet-internet_disadvantag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00163"/>
            <a:ext cx="5337175" cy="405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8357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
            <a:ext cx="8686800" cy="3693319"/>
          </a:xfrm>
          <a:prstGeom prst="rect">
            <a:avLst/>
          </a:prstGeom>
        </p:spPr>
        <p:txBody>
          <a:bodyPr wrap="square">
            <a:spAutoFit/>
          </a:bodyPr>
          <a:lstStyle/>
          <a:p>
            <a:r>
              <a:rPr lang="en-US" dirty="0"/>
              <a:t>Dynamic Websites</a:t>
            </a:r>
          </a:p>
          <a:p>
            <a:r>
              <a:rPr lang="en-US" b="1" dirty="0"/>
              <a:t>Dynamic websites</a:t>
            </a:r>
            <a:r>
              <a:rPr lang="en-US" dirty="0"/>
              <a:t> shows different information at different point of time. It is possible to change a portion of a web page without loading the entire web page. It has been made possible using </a:t>
            </a:r>
            <a:r>
              <a:rPr lang="en-US" b="1" dirty="0"/>
              <a:t>Ajax</a:t>
            </a:r>
            <a:r>
              <a:rPr lang="en-US" dirty="0"/>
              <a:t> technology</a:t>
            </a:r>
            <a:r>
              <a:rPr lang="en-US" dirty="0" smtClean="0"/>
              <a:t>.</a:t>
            </a:r>
          </a:p>
          <a:p>
            <a:endParaRPr lang="en-US" dirty="0"/>
          </a:p>
          <a:p>
            <a:r>
              <a:rPr lang="en-US" b="1" dirty="0"/>
              <a:t>Server-side dynamic web page</a:t>
            </a:r>
          </a:p>
          <a:p>
            <a:r>
              <a:rPr lang="en-US" dirty="0"/>
              <a:t>It is created by using server-side scripting. There are server-side scripting parameters that determine how to assemble a new web page which also include setting up of more client-side processing</a:t>
            </a:r>
            <a:r>
              <a:rPr lang="en-US" dirty="0" smtClean="0"/>
              <a:t>.</a:t>
            </a:r>
          </a:p>
          <a:p>
            <a:endParaRPr lang="en-US" dirty="0"/>
          </a:p>
          <a:p>
            <a:r>
              <a:rPr lang="en-US" b="1" dirty="0"/>
              <a:t>Client-side dynamic web page</a:t>
            </a:r>
          </a:p>
          <a:p>
            <a:r>
              <a:rPr lang="en-US" dirty="0"/>
              <a:t>It is processed using client side scripting such as </a:t>
            </a:r>
            <a:r>
              <a:rPr lang="en-US" dirty="0" err="1"/>
              <a:t>javascript</a:t>
            </a:r>
            <a:r>
              <a:rPr lang="en-US" dirty="0"/>
              <a:t>. And then passed in to </a:t>
            </a:r>
            <a:r>
              <a:rPr lang="en-US" b="1" dirty="0"/>
              <a:t>Document Object Model (DOM).</a:t>
            </a:r>
            <a:endParaRPr lang="en-US" dirty="0"/>
          </a:p>
        </p:txBody>
      </p:sp>
      <p:pic>
        <p:nvPicPr>
          <p:cNvPr id="5122" name="Picture 2" descr="C:\Users\sanja\Desktop\internet-dynamic_web_p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012334"/>
            <a:ext cx="7501154" cy="2464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1455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458200" cy="923330"/>
          </a:xfrm>
          <a:prstGeom prst="rect">
            <a:avLst/>
          </a:prstGeom>
        </p:spPr>
        <p:txBody>
          <a:bodyPr wrap="square">
            <a:spAutoFit/>
          </a:bodyPr>
          <a:lstStyle/>
          <a:p>
            <a:r>
              <a:rPr lang="en-US" b="1" dirty="0"/>
              <a:t>Internet Forums</a:t>
            </a:r>
          </a:p>
          <a:p>
            <a:r>
              <a:rPr lang="en-US" dirty="0"/>
              <a:t>An internet forum is message board where people can hold conversation by posting messages</a:t>
            </a:r>
          </a:p>
        </p:txBody>
      </p:sp>
      <p:sp>
        <p:nvSpPr>
          <p:cNvPr id="3" name="Rectangle 2"/>
          <p:cNvSpPr/>
          <p:nvPr/>
        </p:nvSpPr>
        <p:spPr>
          <a:xfrm>
            <a:off x="685800" y="1524000"/>
            <a:ext cx="7010400" cy="1200329"/>
          </a:xfrm>
          <a:prstGeom prst="rect">
            <a:avLst/>
          </a:prstGeom>
        </p:spPr>
        <p:txBody>
          <a:bodyPr wrap="square">
            <a:spAutoFit/>
          </a:bodyPr>
          <a:lstStyle/>
          <a:p>
            <a:pPr marL="285750" indent="-285750">
              <a:buFont typeface="Arial" pitchFamily="34" charset="0"/>
              <a:buChar char="•"/>
            </a:pPr>
            <a:r>
              <a:rPr lang="en-US" dirty="0"/>
              <a:t>A forum can contain several sub forums.</a:t>
            </a:r>
          </a:p>
          <a:p>
            <a:pPr marL="285750" indent="-285750">
              <a:buFont typeface="Arial" pitchFamily="34" charset="0"/>
              <a:buChar char="•"/>
            </a:pPr>
            <a:r>
              <a:rPr lang="en-US" dirty="0"/>
              <a:t>Each of sub forums may contain a number of topics.</a:t>
            </a:r>
          </a:p>
          <a:p>
            <a:pPr marL="285750" indent="-285750">
              <a:buFont typeface="Arial" pitchFamily="34" charset="0"/>
              <a:buChar char="•"/>
            </a:pPr>
            <a:r>
              <a:rPr lang="en-US" dirty="0"/>
              <a:t>Within a forum’s topic, each new discussion started is called a thread.</a:t>
            </a:r>
          </a:p>
          <a:p>
            <a:pPr marL="285750" indent="-285750">
              <a:buFont typeface="Arial" pitchFamily="34" charset="0"/>
              <a:buChar char="•"/>
            </a:pPr>
            <a:r>
              <a:rPr lang="en-US" dirty="0"/>
              <a:t>This thread can be replied by as many people as so wish</a:t>
            </a:r>
          </a:p>
        </p:txBody>
      </p:sp>
      <p:sp>
        <p:nvSpPr>
          <p:cNvPr id="4" name="Rectangle 3"/>
          <p:cNvSpPr/>
          <p:nvPr/>
        </p:nvSpPr>
        <p:spPr>
          <a:xfrm>
            <a:off x="242454" y="3048000"/>
            <a:ext cx="8139545" cy="1200329"/>
          </a:xfrm>
          <a:prstGeom prst="rect">
            <a:avLst/>
          </a:prstGeom>
        </p:spPr>
        <p:txBody>
          <a:bodyPr wrap="square">
            <a:spAutoFit/>
          </a:bodyPr>
          <a:lstStyle/>
          <a:p>
            <a:r>
              <a:rPr lang="en-US" b="1" dirty="0"/>
              <a:t>Blog</a:t>
            </a:r>
          </a:p>
          <a:p>
            <a:r>
              <a:rPr lang="en-US" dirty="0"/>
              <a:t>The term </a:t>
            </a:r>
            <a:r>
              <a:rPr lang="en-US" b="1" dirty="0"/>
              <a:t>Blog</a:t>
            </a:r>
            <a:r>
              <a:rPr lang="en-US" dirty="0"/>
              <a:t> is taken from we</a:t>
            </a:r>
            <a:r>
              <a:rPr lang="en-US" b="1" dirty="0"/>
              <a:t>b</a:t>
            </a:r>
            <a:r>
              <a:rPr lang="en-US" dirty="0"/>
              <a:t> </a:t>
            </a:r>
            <a:r>
              <a:rPr lang="en-US" b="1" dirty="0"/>
              <a:t>log.</a:t>
            </a:r>
            <a:r>
              <a:rPr lang="en-US" dirty="0"/>
              <a:t> It is a kind of web site that is updated regularly, with content about almost anything. In other words, blog is a </a:t>
            </a:r>
            <a:r>
              <a:rPr lang="en-US" b="1" dirty="0"/>
              <a:t>Content Management System (CMS)</a:t>
            </a:r>
            <a:r>
              <a:rPr lang="en-US" dirty="0"/>
              <a:t>, an easy way of publishing articles on the internet.</a:t>
            </a:r>
          </a:p>
        </p:txBody>
      </p:sp>
    </p:spTree>
    <p:extLst>
      <p:ext uri="{BB962C8B-B14F-4D97-AF65-F5344CB8AC3E}">
        <p14:creationId xmlns:p14="http://schemas.microsoft.com/office/powerpoint/2010/main" val="34528207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091" y="152400"/>
            <a:ext cx="8458200" cy="3693319"/>
          </a:xfrm>
          <a:prstGeom prst="rect">
            <a:avLst/>
          </a:prstGeom>
        </p:spPr>
        <p:txBody>
          <a:bodyPr wrap="square">
            <a:spAutoFit/>
          </a:bodyPr>
          <a:lstStyle/>
          <a:p>
            <a:r>
              <a:rPr lang="en-US" dirty="0"/>
              <a:t>Blogging </a:t>
            </a:r>
            <a:r>
              <a:rPr lang="en-US" dirty="0" smtClean="0"/>
              <a:t>Terminologies</a:t>
            </a:r>
          </a:p>
          <a:p>
            <a:endParaRPr lang="en-US" dirty="0"/>
          </a:p>
          <a:p>
            <a:r>
              <a:rPr lang="en-US" dirty="0"/>
              <a:t>Blog</a:t>
            </a:r>
          </a:p>
          <a:p>
            <a:r>
              <a:rPr lang="en-US" dirty="0"/>
              <a:t>A type of website used to publish content on the internet</a:t>
            </a:r>
            <a:r>
              <a:rPr lang="en-US" dirty="0" smtClean="0"/>
              <a:t>.</a:t>
            </a:r>
          </a:p>
          <a:p>
            <a:endParaRPr lang="en-US" dirty="0"/>
          </a:p>
          <a:p>
            <a:r>
              <a:rPr lang="en-US" dirty="0"/>
              <a:t>Blogger</a:t>
            </a:r>
          </a:p>
          <a:p>
            <a:r>
              <a:rPr lang="en-US" dirty="0"/>
              <a:t>A person who writes for a blog</a:t>
            </a:r>
            <a:r>
              <a:rPr lang="en-US" dirty="0" smtClean="0"/>
              <a:t>.</a:t>
            </a:r>
          </a:p>
          <a:p>
            <a:endParaRPr lang="en-US" dirty="0"/>
          </a:p>
          <a:p>
            <a:r>
              <a:rPr lang="en-US" dirty="0"/>
              <a:t>Blogging</a:t>
            </a:r>
          </a:p>
          <a:p>
            <a:r>
              <a:rPr lang="en-US" dirty="0"/>
              <a:t>Writing for blogs is referred as blogging</a:t>
            </a:r>
            <a:r>
              <a:rPr lang="en-US" dirty="0" smtClean="0"/>
              <a:t>.</a:t>
            </a:r>
          </a:p>
          <a:p>
            <a:endParaRPr lang="en-US" dirty="0"/>
          </a:p>
          <a:p>
            <a:r>
              <a:rPr lang="en-US" dirty="0"/>
              <a:t>Blogosphere</a:t>
            </a:r>
          </a:p>
          <a:p>
            <a:r>
              <a:rPr lang="en-US" dirty="0"/>
              <a:t>A term is used to refer all the blogs on the web.</a:t>
            </a:r>
          </a:p>
        </p:txBody>
      </p:sp>
      <p:sp>
        <p:nvSpPr>
          <p:cNvPr id="3" name="Rectangle 2"/>
          <p:cNvSpPr/>
          <p:nvPr/>
        </p:nvSpPr>
        <p:spPr>
          <a:xfrm>
            <a:off x="380999" y="4444663"/>
            <a:ext cx="8354291" cy="1477328"/>
          </a:xfrm>
          <a:prstGeom prst="rect">
            <a:avLst/>
          </a:prstGeom>
        </p:spPr>
        <p:txBody>
          <a:bodyPr wrap="square">
            <a:spAutoFit/>
          </a:bodyPr>
          <a:lstStyle/>
          <a:p>
            <a:r>
              <a:rPr lang="en-US" b="1" dirty="0" smtClean="0"/>
              <a:t>E-commerce</a:t>
            </a:r>
          </a:p>
          <a:p>
            <a:endParaRPr lang="en-US" b="1" dirty="0"/>
          </a:p>
          <a:p>
            <a:r>
              <a:rPr lang="en-US" b="1" dirty="0"/>
              <a:t>E-Commerce</a:t>
            </a:r>
            <a:r>
              <a:rPr lang="en-US" dirty="0"/>
              <a:t> or </a:t>
            </a:r>
            <a:r>
              <a:rPr lang="en-US" b="1" dirty="0"/>
              <a:t>Electronics Commerce</a:t>
            </a:r>
            <a:r>
              <a:rPr lang="en-US" dirty="0"/>
              <a:t> is a methodology of modern business which addresses the need of business organizations, vendors and customers to reduce cost and improve the quality of goods and services while increasing the speed of delivery. </a:t>
            </a:r>
          </a:p>
        </p:txBody>
      </p:sp>
    </p:spTree>
    <p:extLst>
      <p:ext uri="{BB962C8B-B14F-4D97-AF65-F5344CB8AC3E}">
        <p14:creationId xmlns:p14="http://schemas.microsoft.com/office/powerpoint/2010/main" val="35635329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534400" cy="646331"/>
          </a:xfrm>
          <a:prstGeom prst="rect">
            <a:avLst/>
          </a:prstGeom>
        </p:spPr>
        <p:txBody>
          <a:bodyPr wrap="square">
            <a:spAutoFit/>
          </a:bodyPr>
          <a:lstStyle/>
          <a:p>
            <a:r>
              <a:rPr lang="en-US" dirty="0"/>
              <a:t>Web designing has direct link to visual aspect of a web site. Effective web design is necessary to communicate ideas effectively.</a:t>
            </a:r>
            <a:endParaRPr lang="en-US" dirty="0"/>
          </a:p>
        </p:txBody>
      </p:sp>
      <p:pic>
        <p:nvPicPr>
          <p:cNvPr id="6146" name="Picture 2" descr="C:\Users\sanja\Desktop\internet-web_desig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95400"/>
            <a:ext cx="6553200" cy="4177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5219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610600" cy="923330"/>
          </a:xfrm>
          <a:prstGeom prst="rect">
            <a:avLst/>
          </a:prstGeom>
        </p:spPr>
        <p:txBody>
          <a:bodyPr wrap="square">
            <a:spAutoFit/>
          </a:bodyPr>
          <a:lstStyle/>
          <a:p>
            <a:r>
              <a:rPr lang="en-US" dirty="0"/>
              <a:t>Websites are always to prone to security risks. </a:t>
            </a:r>
            <a:r>
              <a:rPr lang="en-US" b="1" dirty="0"/>
              <a:t>Cyber crime</a:t>
            </a:r>
            <a:r>
              <a:rPr lang="en-US" dirty="0"/>
              <a:t> impacts your business by hacking your website. Your website is then used for hacking assaults that install malicious software or malware on your visitor’s computer.</a:t>
            </a:r>
            <a:endParaRPr lang="en-US" dirty="0"/>
          </a:p>
        </p:txBody>
      </p:sp>
      <p:sp>
        <p:nvSpPr>
          <p:cNvPr id="3" name="Rectangle 2"/>
          <p:cNvSpPr/>
          <p:nvPr/>
        </p:nvSpPr>
        <p:spPr>
          <a:xfrm>
            <a:off x="457200" y="1371600"/>
            <a:ext cx="2386744" cy="369332"/>
          </a:xfrm>
          <a:prstGeom prst="rect">
            <a:avLst/>
          </a:prstGeom>
        </p:spPr>
        <p:txBody>
          <a:bodyPr wrap="none">
            <a:spAutoFit/>
          </a:bodyPr>
          <a:lstStyle/>
          <a:p>
            <a:r>
              <a:rPr lang="en-US" dirty="0"/>
              <a:t>Security Considerations</a:t>
            </a:r>
          </a:p>
        </p:txBody>
      </p:sp>
      <p:sp>
        <p:nvSpPr>
          <p:cNvPr id="4" name="Rectangle 3"/>
          <p:cNvSpPr/>
          <p:nvPr/>
        </p:nvSpPr>
        <p:spPr>
          <a:xfrm>
            <a:off x="228600" y="1981200"/>
            <a:ext cx="8610600" cy="3693319"/>
          </a:xfrm>
          <a:prstGeom prst="rect">
            <a:avLst/>
          </a:prstGeom>
        </p:spPr>
        <p:txBody>
          <a:bodyPr wrap="square">
            <a:spAutoFit/>
          </a:bodyPr>
          <a:lstStyle/>
          <a:p>
            <a:r>
              <a:rPr lang="en-US" b="1" dirty="0"/>
              <a:t>Updated Software</a:t>
            </a:r>
          </a:p>
          <a:p>
            <a:r>
              <a:rPr lang="en-US" dirty="0"/>
              <a:t>It is mandatory to keep you software updated. It plays vital role in keeping your website secure</a:t>
            </a:r>
            <a:r>
              <a:rPr lang="en-US" dirty="0" smtClean="0"/>
              <a:t>.</a:t>
            </a:r>
          </a:p>
          <a:p>
            <a:endParaRPr lang="en-US" dirty="0"/>
          </a:p>
          <a:p>
            <a:r>
              <a:rPr lang="en-US" b="1" dirty="0"/>
              <a:t>SQL Injection</a:t>
            </a:r>
          </a:p>
          <a:p>
            <a:r>
              <a:rPr lang="en-US" dirty="0"/>
              <a:t>It is an attempt by the hackers to manipulate your database. It is easy to insert rogue code into your query that can be used to manipulate your database such as change tables, get information or delete data</a:t>
            </a:r>
            <a:r>
              <a:rPr lang="en-US" dirty="0" smtClean="0"/>
              <a:t>.</a:t>
            </a:r>
          </a:p>
          <a:p>
            <a:endParaRPr lang="en-US" dirty="0"/>
          </a:p>
          <a:p>
            <a:r>
              <a:rPr lang="en-US" b="1" dirty="0"/>
              <a:t>Cross Site Scripting (XSS)</a:t>
            </a:r>
          </a:p>
          <a:p>
            <a:r>
              <a:rPr lang="en-US" dirty="0"/>
              <a:t>It allows the attackers to inject client side script into web pages. Therefore, while creating a form It is good to endure that you check the data being submitted and encode or strip out any HTML</a:t>
            </a:r>
            <a:r>
              <a:rPr lang="en-US" dirty="0" smtClean="0"/>
              <a:t>.</a:t>
            </a:r>
          </a:p>
        </p:txBody>
      </p:sp>
    </p:spTree>
    <p:extLst>
      <p:ext uri="{BB962C8B-B14F-4D97-AF65-F5344CB8AC3E}">
        <p14:creationId xmlns:p14="http://schemas.microsoft.com/office/powerpoint/2010/main" val="39339541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8847"/>
            <a:ext cx="8534400" cy="5355312"/>
          </a:xfrm>
          <a:prstGeom prst="rect">
            <a:avLst/>
          </a:prstGeom>
        </p:spPr>
        <p:txBody>
          <a:bodyPr wrap="square">
            <a:spAutoFit/>
          </a:bodyPr>
          <a:lstStyle/>
          <a:p>
            <a:endParaRPr lang="en-US" dirty="0"/>
          </a:p>
          <a:p>
            <a:r>
              <a:rPr lang="en-US" b="1" dirty="0"/>
              <a:t>Error Messages</a:t>
            </a:r>
          </a:p>
          <a:p>
            <a:r>
              <a:rPr lang="en-US" dirty="0"/>
              <a:t>You need to be careful about how much information to be given in the error messages. For example, if the user fails to log in the error message should not let the user know which field is incorrect: username or password</a:t>
            </a:r>
            <a:r>
              <a:rPr lang="en-US" dirty="0" smtClean="0"/>
              <a:t>.</a:t>
            </a:r>
          </a:p>
          <a:p>
            <a:endParaRPr lang="en-US" dirty="0"/>
          </a:p>
          <a:p>
            <a:r>
              <a:rPr lang="en-US" b="1" dirty="0"/>
              <a:t>Validation of Data</a:t>
            </a:r>
          </a:p>
          <a:p>
            <a:r>
              <a:rPr lang="en-US" dirty="0"/>
              <a:t>The validation should be performed on both server side and client side.</a:t>
            </a:r>
          </a:p>
          <a:p>
            <a:r>
              <a:rPr lang="en-US" dirty="0" smtClean="0"/>
              <a:t>Passwords It </a:t>
            </a:r>
            <a:r>
              <a:rPr lang="en-US" dirty="0"/>
              <a:t>is good to enforce password requirements such as of minimum of eight characters, including upper case, lower case and special character. It will help to protect user’s information in long run</a:t>
            </a:r>
            <a:r>
              <a:rPr lang="en-US" dirty="0" smtClean="0"/>
              <a:t>.</a:t>
            </a:r>
          </a:p>
          <a:p>
            <a:endParaRPr lang="en-US" dirty="0"/>
          </a:p>
          <a:p>
            <a:r>
              <a:rPr lang="en-US" b="1" dirty="0"/>
              <a:t>Upload files</a:t>
            </a:r>
          </a:p>
          <a:p>
            <a:r>
              <a:rPr lang="en-US" dirty="0"/>
              <a:t>The file uploaded by the user may contain a script that when executed on the server opens up your website</a:t>
            </a:r>
            <a:r>
              <a:rPr lang="en-US" dirty="0" smtClean="0"/>
              <a:t>.</a:t>
            </a:r>
          </a:p>
          <a:p>
            <a:endParaRPr lang="en-US" dirty="0"/>
          </a:p>
          <a:p>
            <a:r>
              <a:rPr lang="en-US" b="1" dirty="0" smtClean="0"/>
              <a:t>SSL (</a:t>
            </a:r>
            <a:r>
              <a:rPr lang="en-US" b="1" dirty="0"/>
              <a:t>Secure Sockets </a:t>
            </a:r>
            <a:r>
              <a:rPr lang="en-US" b="1" dirty="0" smtClean="0"/>
              <a:t>Layer)</a:t>
            </a:r>
            <a:endParaRPr lang="en-US" b="1" dirty="0"/>
          </a:p>
          <a:p>
            <a:r>
              <a:rPr lang="en-US" dirty="0"/>
              <a:t>It is good practice to use SSL protocol while passing personal information between website and web server or database.</a:t>
            </a:r>
            <a:endParaRPr lang="en-US" dirty="0"/>
          </a:p>
        </p:txBody>
      </p:sp>
    </p:spTree>
    <p:extLst>
      <p:ext uri="{BB962C8B-B14F-4D97-AF65-F5344CB8AC3E}">
        <p14:creationId xmlns:p14="http://schemas.microsoft.com/office/powerpoint/2010/main" val="39570599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610600" cy="1477328"/>
          </a:xfrm>
          <a:prstGeom prst="rect">
            <a:avLst/>
          </a:prstGeom>
        </p:spPr>
        <p:txBody>
          <a:bodyPr wrap="square">
            <a:spAutoFit/>
          </a:bodyPr>
          <a:lstStyle/>
          <a:p>
            <a:r>
              <a:rPr lang="en-US" b="1" dirty="0"/>
              <a:t>web browser</a:t>
            </a:r>
            <a:endParaRPr lang="en-US" b="1" dirty="0" smtClean="0"/>
          </a:p>
          <a:p>
            <a:r>
              <a:rPr lang="en-US" dirty="0" smtClean="0"/>
              <a:t>A </a:t>
            </a:r>
            <a:r>
              <a:rPr lang="en-US" dirty="0"/>
              <a:t>web browser is an interface that helps a computer user gain access to all the content that is on the Internet and the hard disk of the computer. It can access web pages, images, text documents, audio and video files, games, etc. More than one web browser can be installed in the computer.</a:t>
            </a:r>
            <a:endParaRPr lang="en-US" dirty="0"/>
          </a:p>
        </p:txBody>
      </p:sp>
      <p:sp>
        <p:nvSpPr>
          <p:cNvPr id="3" name="Rectangle 2"/>
          <p:cNvSpPr/>
          <p:nvPr/>
        </p:nvSpPr>
        <p:spPr>
          <a:xfrm>
            <a:off x="304800" y="2057400"/>
            <a:ext cx="8229600" cy="1754326"/>
          </a:xfrm>
          <a:prstGeom prst="rect">
            <a:avLst/>
          </a:prstGeom>
        </p:spPr>
        <p:txBody>
          <a:bodyPr wrap="square">
            <a:spAutoFit/>
          </a:bodyPr>
          <a:lstStyle/>
          <a:p>
            <a:r>
              <a:rPr lang="en-US" b="1" dirty="0"/>
              <a:t>Internet Explorer</a:t>
            </a:r>
            <a:r>
              <a:rPr lang="en-US" dirty="0"/>
              <a:t> </a:t>
            </a:r>
            <a:r>
              <a:rPr lang="en-US" dirty="0"/>
              <a:t/>
            </a:r>
            <a:br>
              <a:rPr lang="en-US" dirty="0"/>
            </a:br>
            <a:r>
              <a:rPr lang="en-US" dirty="0"/>
              <a:t>It was developed by Microsoft in 1994 and released in 1995 as a supportive package to Microsoft Windows line of operating systems. According to statistics, its usage share from 1999 to 2003-04 was around 95%. Microsoft occasionally releases updates for the previous versions of IE, which have some enhanced capabilities. IE has come up a preview release of Internet Explorer 10. </a:t>
            </a:r>
            <a:endParaRPr lang="en-US" dirty="0"/>
          </a:p>
        </p:txBody>
      </p:sp>
      <p:sp>
        <p:nvSpPr>
          <p:cNvPr id="4" name="Rectangle 3"/>
          <p:cNvSpPr/>
          <p:nvPr/>
        </p:nvSpPr>
        <p:spPr>
          <a:xfrm>
            <a:off x="304800" y="4343400"/>
            <a:ext cx="8458200" cy="1754326"/>
          </a:xfrm>
          <a:prstGeom prst="rect">
            <a:avLst/>
          </a:prstGeom>
        </p:spPr>
        <p:txBody>
          <a:bodyPr wrap="square">
            <a:spAutoFit/>
          </a:bodyPr>
          <a:lstStyle/>
          <a:p>
            <a:r>
              <a:rPr lang="en-US" b="1" dirty="0"/>
              <a:t>Mozilla Firefox</a:t>
            </a:r>
            <a:r>
              <a:rPr lang="en-US" dirty="0"/>
              <a:t> </a:t>
            </a:r>
            <a:r>
              <a:rPr lang="en-US" dirty="0"/>
              <a:t/>
            </a:r>
            <a:br>
              <a:rPr lang="en-US" dirty="0"/>
            </a:br>
            <a:r>
              <a:rPr lang="en-US" dirty="0"/>
              <a:t>It is owned by Mozilla Corporation and was the result of an experimentation. 'Mozilla Firefox' was officially announced in February 2004. It was earlier named Phoenix, Firebird, and eventually Firefox. It is the second-most famous browser after Internet Explorer, as there were around 100 million downloads within a year of its release. Until November 2008, 700 million downloads were recorded. </a:t>
            </a:r>
            <a:endParaRPr lang="en-US" dirty="0"/>
          </a:p>
        </p:txBody>
      </p:sp>
    </p:spTree>
    <p:extLst>
      <p:ext uri="{BB962C8B-B14F-4D97-AF65-F5344CB8AC3E}">
        <p14:creationId xmlns:p14="http://schemas.microsoft.com/office/powerpoint/2010/main" val="3372233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2021387" cy="369332"/>
          </a:xfrm>
          <a:prstGeom prst="rect">
            <a:avLst/>
          </a:prstGeom>
        </p:spPr>
        <p:txBody>
          <a:bodyPr wrap="none">
            <a:spAutoFit/>
          </a:bodyPr>
          <a:lstStyle/>
          <a:p>
            <a:r>
              <a:rPr lang="en-US" b="1" dirty="0"/>
              <a:t>What</a:t>
            </a:r>
            <a:r>
              <a:rPr lang="en-US" dirty="0"/>
              <a:t> </a:t>
            </a:r>
            <a:r>
              <a:rPr lang="en-US" b="1" dirty="0"/>
              <a:t>are</a:t>
            </a:r>
            <a:r>
              <a:rPr lang="en-US" dirty="0"/>
              <a:t> </a:t>
            </a:r>
            <a:r>
              <a:rPr lang="en-US" b="1" dirty="0"/>
              <a:t>Cookies</a:t>
            </a:r>
            <a:r>
              <a:rPr lang="en-US" dirty="0"/>
              <a:t> ?</a:t>
            </a:r>
          </a:p>
        </p:txBody>
      </p:sp>
      <p:sp>
        <p:nvSpPr>
          <p:cNvPr id="3" name="Rectangle 2"/>
          <p:cNvSpPr/>
          <p:nvPr/>
        </p:nvSpPr>
        <p:spPr>
          <a:xfrm>
            <a:off x="228600" y="521732"/>
            <a:ext cx="8686800" cy="2308324"/>
          </a:xfrm>
          <a:prstGeom prst="rect">
            <a:avLst/>
          </a:prstGeom>
        </p:spPr>
        <p:txBody>
          <a:bodyPr wrap="square">
            <a:spAutoFit/>
          </a:bodyPr>
          <a:lstStyle/>
          <a:p>
            <a:r>
              <a:rPr lang="en-US" dirty="0"/>
              <a:t>A cookie is a text file that a Web browser stores on a user’s machine. Cookies are a way for Web applications to maintain application state. They are used by websites for authentication, storing website information/preferences, other browsing information and anything else that can help the Web browser while accessing Web servers</a:t>
            </a:r>
            <a:r>
              <a:rPr lang="en-US" dirty="0" smtClean="0"/>
              <a:t>.</a:t>
            </a:r>
          </a:p>
          <a:p>
            <a:endParaRPr lang="en-US" dirty="0"/>
          </a:p>
          <a:p>
            <a:r>
              <a:rPr lang="en-US" dirty="0"/>
              <a:t>Web Browsers and Servers use HTTP protocol to communicate and HTTP is a stateless protocol. But for a commercial website, it is required to maintain session information among different pages</a:t>
            </a:r>
            <a:endParaRPr lang="en-US" dirty="0"/>
          </a:p>
        </p:txBody>
      </p:sp>
      <p:sp>
        <p:nvSpPr>
          <p:cNvPr id="4" name="Rectangle 3"/>
          <p:cNvSpPr/>
          <p:nvPr/>
        </p:nvSpPr>
        <p:spPr>
          <a:xfrm>
            <a:off x="249382" y="2875002"/>
            <a:ext cx="1638397" cy="369332"/>
          </a:xfrm>
          <a:prstGeom prst="rect">
            <a:avLst/>
          </a:prstGeom>
        </p:spPr>
        <p:txBody>
          <a:bodyPr wrap="none">
            <a:spAutoFit/>
          </a:bodyPr>
          <a:lstStyle/>
          <a:p>
            <a:r>
              <a:rPr lang="en-US" b="1" dirty="0"/>
              <a:t>How It Works ?</a:t>
            </a:r>
          </a:p>
        </p:txBody>
      </p:sp>
      <p:sp>
        <p:nvSpPr>
          <p:cNvPr id="5" name="Rectangle 4"/>
          <p:cNvSpPr/>
          <p:nvPr/>
        </p:nvSpPr>
        <p:spPr>
          <a:xfrm>
            <a:off x="249382" y="3398553"/>
            <a:ext cx="8666018" cy="1477328"/>
          </a:xfrm>
          <a:prstGeom prst="rect">
            <a:avLst/>
          </a:prstGeom>
        </p:spPr>
        <p:txBody>
          <a:bodyPr wrap="square">
            <a:spAutoFit/>
          </a:bodyPr>
          <a:lstStyle/>
          <a:p>
            <a:r>
              <a:rPr lang="en-US" dirty="0"/>
              <a:t>Your server sends some data to the visitor's browser in the form of a cookie. The browser may accept the cookie. If it does, it is stored as a plain text record on the visitor's hard drive. Now, when the visitor arrives at another page on your site, the browser sends the same cookie to the server for retrieval. Once retrieved, your server knows/remembers what was stored earlier.</a:t>
            </a:r>
            <a:endParaRPr lang="en-US" dirty="0"/>
          </a:p>
        </p:txBody>
      </p:sp>
    </p:spTree>
    <p:extLst>
      <p:ext uri="{BB962C8B-B14F-4D97-AF65-F5344CB8AC3E}">
        <p14:creationId xmlns:p14="http://schemas.microsoft.com/office/powerpoint/2010/main" val="8001494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52400"/>
            <a:ext cx="8763000" cy="3970318"/>
          </a:xfrm>
          <a:prstGeom prst="rect">
            <a:avLst/>
          </a:prstGeom>
        </p:spPr>
        <p:txBody>
          <a:bodyPr wrap="square">
            <a:spAutoFit/>
          </a:bodyPr>
          <a:lstStyle/>
          <a:p>
            <a:r>
              <a:rPr lang="en-US" dirty="0"/>
              <a:t>Cookies are a plain text data record of 5 variable-length fields </a:t>
            </a:r>
            <a:r>
              <a:rPr lang="en-US" dirty="0" smtClean="0"/>
              <a:t>−</a:t>
            </a:r>
          </a:p>
          <a:p>
            <a:endParaRPr lang="en-US" dirty="0"/>
          </a:p>
          <a:p>
            <a:r>
              <a:rPr lang="en-US" b="1" dirty="0"/>
              <a:t>Expires</a:t>
            </a:r>
            <a:r>
              <a:rPr lang="en-US" dirty="0"/>
              <a:t> − The date the cookie will expire. If this is blank, the cookie will expire when the visitor quits the browser</a:t>
            </a:r>
            <a:r>
              <a:rPr lang="en-US" dirty="0" smtClean="0"/>
              <a:t>.</a:t>
            </a:r>
          </a:p>
          <a:p>
            <a:endParaRPr lang="en-US" dirty="0"/>
          </a:p>
          <a:p>
            <a:r>
              <a:rPr lang="en-US" b="1" dirty="0"/>
              <a:t>Domain</a:t>
            </a:r>
            <a:r>
              <a:rPr lang="en-US" dirty="0"/>
              <a:t> − The domain name of your site</a:t>
            </a:r>
            <a:r>
              <a:rPr lang="en-US" dirty="0" smtClean="0"/>
              <a:t>.</a:t>
            </a:r>
          </a:p>
          <a:p>
            <a:endParaRPr lang="en-US" dirty="0"/>
          </a:p>
          <a:p>
            <a:r>
              <a:rPr lang="en-US" b="1" dirty="0"/>
              <a:t>Path</a:t>
            </a:r>
            <a:r>
              <a:rPr lang="en-US" dirty="0"/>
              <a:t> − The path to the directory or web page that set the cookie. This may be blank if you want to retrieve the cookie from any directory or page</a:t>
            </a:r>
            <a:r>
              <a:rPr lang="en-US" dirty="0" smtClean="0"/>
              <a:t>.</a:t>
            </a:r>
          </a:p>
          <a:p>
            <a:endParaRPr lang="en-US" dirty="0"/>
          </a:p>
          <a:p>
            <a:r>
              <a:rPr lang="en-US" b="1" dirty="0"/>
              <a:t>Secure</a:t>
            </a:r>
            <a:r>
              <a:rPr lang="en-US" dirty="0"/>
              <a:t> − If this field contains the word "secure", then the cookie may only be retrieved with a secure server. If this field is blank, no such restriction exists</a:t>
            </a:r>
            <a:r>
              <a:rPr lang="en-US" dirty="0" smtClean="0"/>
              <a:t>.</a:t>
            </a:r>
          </a:p>
          <a:p>
            <a:endParaRPr lang="en-US" dirty="0"/>
          </a:p>
          <a:p>
            <a:r>
              <a:rPr lang="en-US" b="1" dirty="0"/>
              <a:t>Name=Value</a:t>
            </a:r>
            <a:r>
              <a:rPr lang="en-US" dirty="0"/>
              <a:t> − Cookies are set and retrieved in the form of key-value pairs</a:t>
            </a:r>
          </a:p>
        </p:txBody>
      </p:sp>
    </p:spTree>
    <p:extLst>
      <p:ext uri="{BB962C8B-B14F-4D97-AF65-F5344CB8AC3E}">
        <p14:creationId xmlns:p14="http://schemas.microsoft.com/office/powerpoint/2010/main" val="12751361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1754326"/>
          </a:xfrm>
          <a:prstGeom prst="rect">
            <a:avLst/>
          </a:prstGeom>
        </p:spPr>
        <p:txBody>
          <a:bodyPr wrap="square">
            <a:spAutoFit/>
          </a:bodyPr>
          <a:lstStyle/>
          <a:p>
            <a:r>
              <a:rPr lang="en-US" b="1" dirty="0"/>
              <a:t>Safari</a:t>
            </a:r>
            <a:r>
              <a:rPr lang="en-US" dirty="0"/>
              <a:t> </a:t>
            </a:r>
            <a:r>
              <a:rPr lang="en-US" dirty="0"/>
              <a:t/>
            </a:r>
            <a:br>
              <a:rPr lang="en-US" dirty="0"/>
            </a:br>
            <a:r>
              <a:rPr lang="en-US" dirty="0"/>
              <a:t>This is a web browser from Apple Inc., which is compatible with Mac OS X, Microsoft Windows, and the iPhone OS. Safari was released by Apple in January 2003 as a public beta. If you need to fill an online form with your personal information, AutoFill is a feature that automatically does that for you, with the help of information that is stored in your address book or Outlook.</a:t>
            </a:r>
            <a:endParaRPr lang="en-US" dirty="0"/>
          </a:p>
        </p:txBody>
      </p:sp>
      <p:sp>
        <p:nvSpPr>
          <p:cNvPr id="3" name="Rectangle 2"/>
          <p:cNvSpPr/>
          <p:nvPr/>
        </p:nvSpPr>
        <p:spPr>
          <a:xfrm>
            <a:off x="228600" y="2136339"/>
            <a:ext cx="8534400" cy="1477328"/>
          </a:xfrm>
          <a:prstGeom prst="rect">
            <a:avLst/>
          </a:prstGeom>
        </p:spPr>
        <p:txBody>
          <a:bodyPr wrap="square">
            <a:spAutoFit/>
          </a:bodyPr>
          <a:lstStyle/>
          <a:p>
            <a:r>
              <a:rPr lang="en-US" b="1" dirty="0"/>
              <a:t>Opera</a:t>
            </a:r>
            <a:r>
              <a:rPr lang="en-US" dirty="0"/>
              <a:t> </a:t>
            </a:r>
            <a:r>
              <a:rPr lang="en-US" dirty="0"/>
              <a:t/>
            </a:r>
            <a:br>
              <a:rPr lang="en-US" dirty="0"/>
            </a:br>
            <a:r>
              <a:rPr lang="en-US" dirty="0"/>
              <a:t>This browser was developed by Opera Software in 1996. It is a well-known browser that is mainly used in Internet-activated mobile phones, PDAs, and smartphones. Opera Mini and Opera Mobile are the browsers used in smartphones. It is compatible with many operating systems such as Solaris, Linux, Mac OS X, and Microsoft Windows. </a:t>
            </a:r>
            <a:endParaRPr lang="en-US" dirty="0"/>
          </a:p>
        </p:txBody>
      </p:sp>
      <p:sp>
        <p:nvSpPr>
          <p:cNvPr id="4" name="Rectangle 3"/>
          <p:cNvSpPr/>
          <p:nvPr/>
        </p:nvSpPr>
        <p:spPr>
          <a:xfrm>
            <a:off x="228600" y="3962400"/>
            <a:ext cx="8686800" cy="1754326"/>
          </a:xfrm>
          <a:prstGeom prst="rect">
            <a:avLst/>
          </a:prstGeom>
        </p:spPr>
        <p:txBody>
          <a:bodyPr wrap="square">
            <a:spAutoFit/>
          </a:bodyPr>
          <a:lstStyle/>
          <a:p>
            <a:r>
              <a:rPr lang="en-US" b="1" dirty="0"/>
              <a:t>Google Chrome</a:t>
            </a:r>
            <a:r>
              <a:rPr lang="en-US" dirty="0"/>
              <a:t> </a:t>
            </a:r>
            <a:r>
              <a:rPr lang="en-US" dirty="0"/>
              <a:t/>
            </a:r>
            <a:br>
              <a:rPr lang="en-US" dirty="0"/>
            </a:br>
            <a:r>
              <a:rPr lang="en-US" dirty="0"/>
              <a:t>This web browser was developed by Google. Its beta and commercial versions were released in September 2008 for Microsoft Windows. The browser versions for Mac OS X are under development. The browser options are very similar to that of Safari, the settings locations are similar to Internet Explorer 7, and the window design is based on Windows Vista.</a:t>
            </a:r>
            <a:endParaRPr lang="en-US" dirty="0"/>
          </a:p>
        </p:txBody>
      </p:sp>
    </p:spTree>
    <p:extLst>
      <p:ext uri="{BB962C8B-B14F-4D97-AF65-F5344CB8AC3E}">
        <p14:creationId xmlns:p14="http://schemas.microsoft.com/office/powerpoint/2010/main" val="816356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938014" cy="369332"/>
          </a:xfrm>
          <a:prstGeom prst="rect">
            <a:avLst/>
          </a:prstGeom>
        </p:spPr>
        <p:txBody>
          <a:bodyPr wrap="none">
            <a:spAutoFit/>
          </a:bodyPr>
          <a:lstStyle/>
          <a:p>
            <a:r>
              <a:rPr lang="en-US" dirty="0"/>
              <a:t>Intranet</a:t>
            </a:r>
          </a:p>
        </p:txBody>
      </p:sp>
      <p:sp>
        <p:nvSpPr>
          <p:cNvPr id="3" name="Rectangle 2"/>
          <p:cNvSpPr/>
          <p:nvPr/>
        </p:nvSpPr>
        <p:spPr>
          <a:xfrm>
            <a:off x="304800" y="609600"/>
            <a:ext cx="8382000" cy="646331"/>
          </a:xfrm>
          <a:prstGeom prst="rect">
            <a:avLst/>
          </a:prstGeom>
        </p:spPr>
        <p:txBody>
          <a:bodyPr wrap="square">
            <a:spAutoFit/>
          </a:bodyPr>
          <a:lstStyle/>
          <a:p>
            <a:r>
              <a:rPr lang="en-US" dirty="0"/>
              <a:t>Intranet is defined as private network of computers within an organization with its own server and firewall. </a:t>
            </a:r>
          </a:p>
        </p:txBody>
      </p:sp>
      <p:sp>
        <p:nvSpPr>
          <p:cNvPr id="4" name="Rectangle 3"/>
          <p:cNvSpPr/>
          <p:nvPr/>
        </p:nvSpPr>
        <p:spPr>
          <a:xfrm>
            <a:off x="381000" y="1582341"/>
            <a:ext cx="8382000" cy="3139321"/>
          </a:xfrm>
          <a:prstGeom prst="rect">
            <a:avLst/>
          </a:prstGeom>
        </p:spPr>
        <p:txBody>
          <a:bodyPr wrap="square">
            <a:spAutoFit/>
          </a:bodyPr>
          <a:lstStyle/>
          <a:p>
            <a:pPr marL="285750" indent="-285750">
              <a:buFont typeface="Wingdings" pitchFamily="2" charset="2"/>
              <a:buChar char="ü"/>
            </a:pPr>
            <a:r>
              <a:rPr lang="en-US" dirty="0"/>
              <a:t>Intranet is system in which multiple PCs are networked to be connected to each other. </a:t>
            </a:r>
            <a:endParaRPr lang="en-US" dirty="0" smtClean="0"/>
          </a:p>
          <a:p>
            <a:pPr marL="285750" indent="-285750">
              <a:buFont typeface="Wingdings" pitchFamily="2" charset="2"/>
              <a:buChar char="ü"/>
            </a:pPr>
            <a:r>
              <a:rPr lang="en-US" dirty="0" smtClean="0"/>
              <a:t>PCs </a:t>
            </a:r>
            <a:r>
              <a:rPr lang="en-US" dirty="0"/>
              <a:t>in intranet are not available to the world outside of the intranet</a:t>
            </a:r>
            <a:r>
              <a:rPr lang="en-US" dirty="0" smtClean="0"/>
              <a:t>.</a:t>
            </a:r>
          </a:p>
          <a:p>
            <a:pPr marL="285750" indent="-285750">
              <a:buFont typeface="Wingdings" pitchFamily="2" charset="2"/>
              <a:buChar char="ü"/>
            </a:pPr>
            <a:endParaRPr lang="en-US" dirty="0"/>
          </a:p>
          <a:p>
            <a:pPr marL="285750" indent="-285750">
              <a:buFont typeface="Wingdings" pitchFamily="2" charset="2"/>
              <a:buChar char="ü"/>
            </a:pPr>
            <a:r>
              <a:rPr lang="en-US" dirty="0"/>
              <a:t>Usually each company or organization has their own Intranet network and members/employees of that company can access the computers in their intranet</a:t>
            </a:r>
            <a:r>
              <a:rPr lang="en-US" dirty="0" smtClean="0"/>
              <a:t>.</a:t>
            </a:r>
          </a:p>
          <a:p>
            <a:pPr marL="285750" indent="-285750">
              <a:buFont typeface="Wingdings" pitchFamily="2" charset="2"/>
              <a:buChar char="ü"/>
            </a:pPr>
            <a:endParaRPr lang="en-US" dirty="0"/>
          </a:p>
          <a:p>
            <a:pPr marL="285750" indent="-285750">
              <a:buFont typeface="Wingdings" pitchFamily="2" charset="2"/>
              <a:buChar char="ü"/>
            </a:pPr>
            <a:r>
              <a:rPr lang="en-US" dirty="0"/>
              <a:t>Every computer in internet is identified by a unique IP address</a:t>
            </a:r>
            <a:r>
              <a:rPr lang="en-US" dirty="0" smtClean="0"/>
              <a:t>.</a:t>
            </a:r>
          </a:p>
          <a:p>
            <a:pPr marL="285750" indent="-285750">
              <a:buFont typeface="Wingdings" pitchFamily="2" charset="2"/>
              <a:buChar char="ü"/>
            </a:pPr>
            <a:endParaRPr lang="en-US" dirty="0"/>
          </a:p>
          <a:p>
            <a:pPr marL="285750" indent="-285750">
              <a:buFont typeface="Wingdings" pitchFamily="2" charset="2"/>
              <a:buChar char="ü"/>
            </a:pPr>
            <a:r>
              <a:rPr lang="en-US" dirty="0"/>
              <a:t>Each computer in Intranet is also identified by a IP Address, which is unique among the computers in that Intranet.</a:t>
            </a:r>
          </a:p>
        </p:txBody>
      </p:sp>
    </p:spTree>
    <p:extLst>
      <p:ext uri="{BB962C8B-B14F-4D97-AF65-F5344CB8AC3E}">
        <p14:creationId xmlns:p14="http://schemas.microsoft.com/office/powerpoint/2010/main" val="2872687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24016408"/>
              </p:ext>
            </p:extLst>
          </p:nvPr>
        </p:nvGraphicFramePr>
        <p:xfrm>
          <a:off x="1565286" y="3870960"/>
          <a:ext cx="5981700" cy="2834640"/>
        </p:xfrm>
        <a:graphic>
          <a:graphicData uri="http://schemas.openxmlformats.org/drawingml/2006/table">
            <a:tbl>
              <a:tblPr/>
              <a:tblGrid>
                <a:gridCol w="2990850"/>
                <a:gridCol w="2990850"/>
              </a:tblGrid>
              <a:tr h="0">
                <a:tc>
                  <a:txBody>
                    <a:bodyPr/>
                    <a:lstStyle/>
                    <a:p>
                      <a:pPr fontAlgn="t"/>
                      <a:r>
                        <a:rPr lang="en-US">
                          <a:effectLst/>
                        </a:rPr>
                        <a:t>Intranet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US">
                          <a:effectLst/>
                        </a:rPr>
                        <a:t>Internet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0">
                <a:tc>
                  <a:txBody>
                    <a:bodyPr/>
                    <a:lstStyle/>
                    <a:p>
                      <a:pPr fontAlgn="t"/>
                      <a:r>
                        <a:rPr lang="en-US">
                          <a:effectLst/>
                        </a:rPr>
                        <a:t>Localized Network.</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Worldwide Network</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Doesn't have access to Intranet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Have access to Internet.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More Expensive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Less Expensive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More Safe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Less Safe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More Reliability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Less Reliability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pic>
        <p:nvPicPr>
          <p:cNvPr id="3074" name="Picture 2" descr="C:\Users\sanja\Desktop\internet-intrane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973" y="0"/>
            <a:ext cx="4973227" cy="3880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808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990720" cy="369332"/>
          </a:xfrm>
          <a:prstGeom prst="rect">
            <a:avLst/>
          </a:prstGeom>
        </p:spPr>
        <p:txBody>
          <a:bodyPr wrap="none">
            <a:spAutoFit/>
          </a:bodyPr>
          <a:lstStyle/>
          <a:p>
            <a:r>
              <a:rPr lang="en-US" b="1" dirty="0"/>
              <a:t>Extranet</a:t>
            </a:r>
          </a:p>
        </p:txBody>
      </p:sp>
      <p:sp>
        <p:nvSpPr>
          <p:cNvPr id="3" name="Rectangle 2"/>
          <p:cNvSpPr/>
          <p:nvPr/>
        </p:nvSpPr>
        <p:spPr>
          <a:xfrm>
            <a:off x="381000" y="521732"/>
            <a:ext cx="8610600" cy="923330"/>
          </a:xfrm>
          <a:prstGeom prst="rect">
            <a:avLst/>
          </a:prstGeom>
        </p:spPr>
        <p:txBody>
          <a:bodyPr wrap="square">
            <a:spAutoFit/>
          </a:bodyPr>
          <a:lstStyle/>
          <a:p>
            <a:r>
              <a:rPr lang="en-US" dirty="0"/>
              <a:t>Extranet refers to network within an organization, using internet to connect to the outsiders in controlled manner. It helps to connect businesses with their customers and suppliers and therefore allows working in a collaborative manner.</a:t>
            </a:r>
          </a:p>
        </p:txBody>
      </p:sp>
      <p:pic>
        <p:nvPicPr>
          <p:cNvPr id="4098" name="Picture 2" descr="C:\Users\sanja\Desktop\internet-extrane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76400"/>
            <a:ext cx="6553200" cy="4868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15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610600" cy="923330"/>
          </a:xfrm>
          <a:prstGeom prst="rect">
            <a:avLst/>
          </a:prstGeom>
        </p:spPr>
        <p:txBody>
          <a:bodyPr wrap="square">
            <a:spAutoFit/>
          </a:bodyPr>
          <a:lstStyle/>
          <a:p>
            <a:r>
              <a:rPr lang="en-US" dirty="0"/>
              <a:t>Extranet is implemented as a Virtual Private Networks (VPN) because it uses internet to connect to corporate organization and there is always a threat to information security. VPN offers a secure network in public infrastructure (Internet).</a:t>
            </a:r>
          </a:p>
        </p:txBody>
      </p:sp>
      <p:sp>
        <p:nvSpPr>
          <p:cNvPr id="3" name="Rectangle 2"/>
          <p:cNvSpPr/>
          <p:nvPr/>
        </p:nvSpPr>
        <p:spPr>
          <a:xfrm>
            <a:off x="457200" y="1628507"/>
            <a:ext cx="8229600" cy="646331"/>
          </a:xfrm>
          <a:prstGeom prst="rect">
            <a:avLst/>
          </a:prstGeom>
        </p:spPr>
        <p:txBody>
          <a:bodyPr wrap="square">
            <a:spAutoFit/>
          </a:bodyPr>
          <a:lstStyle/>
          <a:p>
            <a:r>
              <a:rPr lang="en-US" dirty="0"/>
              <a:t>VPN uses </a:t>
            </a:r>
            <a:r>
              <a:rPr lang="en-US" b="1" dirty="0"/>
              <a:t>Internet Protocol Security Architecture (IPSEC)</a:t>
            </a:r>
            <a:r>
              <a:rPr lang="en-US" dirty="0"/>
              <a:t> Protocol to provide secure transactions by adding an additional security layer to TCP/IP protocol. </a:t>
            </a:r>
          </a:p>
        </p:txBody>
      </p:sp>
      <p:pic>
        <p:nvPicPr>
          <p:cNvPr id="5122" name="Picture 2" descr="C:\Users\sanja\Desktop\internet-vpn_implement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05" y="2666999"/>
            <a:ext cx="8472641" cy="3041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766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1812869" cy="369332"/>
          </a:xfrm>
          <a:prstGeom prst="rect">
            <a:avLst/>
          </a:prstGeom>
        </p:spPr>
        <p:txBody>
          <a:bodyPr wrap="none">
            <a:spAutoFit/>
          </a:bodyPr>
          <a:lstStyle/>
          <a:p>
            <a:r>
              <a:rPr lang="en-US" b="1" dirty="0"/>
              <a:t>Reference Model</a:t>
            </a:r>
          </a:p>
        </p:txBody>
      </p:sp>
      <p:sp>
        <p:nvSpPr>
          <p:cNvPr id="3" name="Rectangle 2"/>
          <p:cNvSpPr/>
          <p:nvPr/>
        </p:nvSpPr>
        <p:spPr>
          <a:xfrm>
            <a:off x="325582" y="685800"/>
            <a:ext cx="8361218" cy="923330"/>
          </a:xfrm>
          <a:prstGeom prst="rect">
            <a:avLst/>
          </a:prstGeom>
        </p:spPr>
        <p:txBody>
          <a:bodyPr wrap="square">
            <a:spAutoFit/>
          </a:bodyPr>
          <a:lstStyle/>
          <a:p>
            <a:r>
              <a:rPr lang="en-US" dirty="0"/>
              <a:t>We have two reference models such as </a:t>
            </a:r>
            <a:r>
              <a:rPr lang="en-US" b="1" dirty="0"/>
              <a:t>OSI</a:t>
            </a:r>
            <a:r>
              <a:rPr lang="en-US" dirty="0"/>
              <a:t> model and </a:t>
            </a:r>
            <a:r>
              <a:rPr lang="en-US" b="1" dirty="0"/>
              <a:t>TCP/IP</a:t>
            </a:r>
            <a:r>
              <a:rPr lang="en-US" dirty="0"/>
              <a:t> reference model, however, the OSI model is a hypothetical one but the TCP/IP is absolutely practical model.</a:t>
            </a:r>
          </a:p>
        </p:txBody>
      </p:sp>
      <p:sp>
        <p:nvSpPr>
          <p:cNvPr id="4" name="Rectangle 3"/>
          <p:cNvSpPr/>
          <p:nvPr/>
        </p:nvSpPr>
        <p:spPr>
          <a:xfrm>
            <a:off x="325582" y="1715869"/>
            <a:ext cx="8361218" cy="646331"/>
          </a:xfrm>
          <a:prstGeom prst="rect">
            <a:avLst/>
          </a:prstGeom>
        </p:spPr>
        <p:txBody>
          <a:bodyPr wrap="square">
            <a:spAutoFit/>
          </a:bodyPr>
          <a:lstStyle/>
          <a:p>
            <a:r>
              <a:rPr lang="en-US" b="1" dirty="0"/>
              <a:t>OSI</a:t>
            </a:r>
            <a:r>
              <a:rPr lang="en-US" dirty="0"/>
              <a:t> is acronym of </a:t>
            </a:r>
            <a:r>
              <a:rPr lang="en-US" b="1" dirty="0"/>
              <a:t>Open System Interface</a:t>
            </a:r>
            <a:r>
              <a:rPr lang="en-US" dirty="0"/>
              <a:t>. This model is developed by the </a:t>
            </a:r>
            <a:r>
              <a:rPr lang="en-US" b="1" dirty="0"/>
              <a:t>International organization of Standardization (ISO)</a:t>
            </a:r>
            <a:r>
              <a:rPr lang="en-US" dirty="0"/>
              <a:t> and therefore also referred as </a:t>
            </a:r>
            <a:r>
              <a:rPr lang="en-US" b="1" dirty="0"/>
              <a:t>ISO-OSI</a:t>
            </a:r>
            <a:r>
              <a:rPr lang="en-US" dirty="0"/>
              <a:t> Model.</a:t>
            </a:r>
          </a:p>
        </p:txBody>
      </p:sp>
      <p:pic>
        <p:nvPicPr>
          <p:cNvPr id="1026" name="Picture 2" descr="C:\Users\sanja\Desktop\internet-osi_mode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191" y="2514600"/>
            <a:ext cx="5334000"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21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TotalTime>
  <Words>2577</Words>
  <Application>Microsoft Office PowerPoint</Application>
  <PresentationFormat>On-screen Show (4:3)</PresentationFormat>
  <Paragraphs>451</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Sharma</dc:creator>
  <cp:lastModifiedBy>Sanjay Sharma</cp:lastModifiedBy>
  <cp:revision>78</cp:revision>
  <dcterms:created xsi:type="dcterms:W3CDTF">2019-08-24T14:41:23Z</dcterms:created>
  <dcterms:modified xsi:type="dcterms:W3CDTF">2019-08-31T05:10:39Z</dcterms:modified>
</cp:coreProperties>
</file>